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906" y="202819"/>
            <a:ext cx="6076187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441450"/>
            <a:ext cx="8401050" cy="313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836" y="385317"/>
            <a:ext cx="5650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30" dirty="0" smtClean="0"/>
              <a:t>Object</a:t>
            </a:r>
            <a:r>
              <a:rPr spc="-40" dirty="0" smtClean="0"/>
              <a:t> </a:t>
            </a:r>
            <a:r>
              <a:rPr spc="-30" dirty="0"/>
              <a:t>oriented</a:t>
            </a:r>
            <a:r>
              <a:rPr spc="-55" dirty="0"/>
              <a:t> </a:t>
            </a:r>
            <a:r>
              <a:rPr spc="-7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85390"/>
            <a:ext cx="8034655" cy="41827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b="1" spc="-195" dirty="0">
                <a:latin typeface="Times New Roman"/>
                <a:cs typeface="Times New Roman"/>
              </a:rPr>
              <a:t>OOP</a:t>
            </a:r>
            <a:r>
              <a:rPr sz="3200" b="1" spc="-105" dirty="0">
                <a:latin typeface="Times New Roman"/>
                <a:cs typeface="Times New Roman"/>
              </a:rPr>
              <a:t>s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65" dirty="0">
                <a:latin typeface="Times New Roman"/>
                <a:cs typeface="Times New Roman"/>
              </a:rPr>
              <a:t>concept</a:t>
            </a:r>
            <a:endParaRPr sz="32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  <a:spcBef>
                <a:spcPts val="650"/>
              </a:spcBef>
            </a:pPr>
            <a:r>
              <a:rPr sz="2800" spc="-200" dirty="0">
                <a:latin typeface="Times New Roman"/>
                <a:cs typeface="Times New Roman"/>
              </a:rPr>
              <a:t>Like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other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general-purpose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programming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languages,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Python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als</a:t>
            </a:r>
            <a:r>
              <a:rPr sz="2800" spc="-210" dirty="0">
                <a:latin typeface="Times New Roman"/>
                <a:cs typeface="Times New Roman"/>
              </a:rPr>
              <a:t>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185" dirty="0">
                <a:latin typeface="Times New Roman"/>
                <a:cs typeface="Times New Roman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objec</a:t>
            </a:r>
            <a:r>
              <a:rPr sz="2800" spc="-60" dirty="0">
                <a:latin typeface="Times New Roman"/>
                <a:cs typeface="Times New Roman"/>
              </a:rPr>
              <a:t>t-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ie</a:t>
            </a:r>
            <a:r>
              <a:rPr sz="2800" spc="-145" dirty="0">
                <a:latin typeface="Times New Roman"/>
                <a:cs typeface="Times New Roman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la</a:t>
            </a:r>
            <a:r>
              <a:rPr sz="2800" spc="-175" dirty="0">
                <a:latin typeface="Times New Roman"/>
                <a:cs typeface="Times New Roman"/>
              </a:rPr>
              <a:t>n</a:t>
            </a:r>
            <a:r>
              <a:rPr sz="2800" spc="-204" dirty="0">
                <a:latin typeface="Times New Roman"/>
                <a:cs typeface="Times New Roman"/>
              </a:rPr>
              <a:t>guag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sin</a:t>
            </a:r>
            <a:r>
              <a:rPr sz="2800" spc="-170" dirty="0">
                <a:latin typeface="Times New Roman"/>
                <a:cs typeface="Times New Roman"/>
              </a:rPr>
              <a:t>c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b</a:t>
            </a:r>
            <a:r>
              <a:rPr sz="2800" spc="-120" dirty="0">
                <a:latin typeface="Times New Roman"/>
                <a:cs typeface="Times New Roman"/>
              </a:rPr>
              <a:t>e</a:t>
            </a:r>
            <a:r>
              <a:rPr sz="2800" spc="-180" dirty="0">
                <a:latin typeface="Times New Roman"/>
                <a:cs typeface="Times New Roman"/>
              </a:rPr>
              <a:t>g</a:t>
            </a:r>
            <a:r>
              <a:rPr sz="2800" spc="-114" dirty="0">
                <a:latin typeface="Times New Roman"/>
                <a:cs typeface="Times New Roman"/>
              </a:rPr>
              <a:t>in</a:t>
            </a:r>
            <a:r>
              <a:rPr sz="2800" spc="-145" dirty="0">
                <a:latin typeface="Times New Roman"/>
                <a:cs typeface="Times New Roman"/>
              </a:rPr>
              <a:t>n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484" dirty="0">
                <a:latin typeface="Times New Roman"/>
                <a:cs typeface="Times New Roman"/>
              </a:rPr>
              <a:t>g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It  </a:t>
            </a:r>
            <a:r>
              <a:rPr sz="2800" spc="-170" dirty="0">
                <a:latin typeface="Times New Roman"/>
                <a:cs typeface="Times New Roman"/>
              </a:rPr>
              <a:t>allows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us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develop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applications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using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Object-Oriented 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approach.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Python,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easily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create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classes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marL="286385" marR="208279">
              <a:lnSpc>
                <a:spcPct val="100000"/>
              </a:lnSpc>
              <a:spcBef>
                <a:spcPts val="600"/>
              </a:spcBef>
            </a:pPr>
            <a:r>
              <a:rPr sz="2800" spc="-140" dirty="0">
                <a:latin typeface="Times New Roman"/>
                <a:cs typeface="Times New Roman"/>
              </a:rPr>
              <a:t>The </a:t>
            </a:r>
            <a:r>
              <a:rPr sz="2800" spc="-110" dirty="0">
                <a:latin typeface="Times New Roman"/>
                <a:cs typeface="Times New Roman"/>
              </a:rPr>
              <a:t>object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related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110" dirty="0">
                <a:latin typeface="Times New Roman"/>
                <a:cs typeface="Times New Roman"/>
              </a:rPr>
              <a:t>real-word </a:t>
            </a:r>
            <a:r>
              <a:rPr sz="2800" spc="-95" dirty="0">
                <a:latin typeface="Times New Roman"/>
                <a:cs typeface="Times New Roman"/>
              </a:rPr>
              <a:t>entities </a:t>
            </a:r>
            <a:r>
              <a:rPr sz="2800" spc="-155" dirty="0">
                <a:latin typeface="Times New Roman"/>
                <a:cs typeface="Times New Roman"/>
              </a:rPr>
              <a:t>such </a:t>
            </a:r>
            <a:r>
              <a:rPr sz="2800" spc="-220" dirty="0">
                <a:latin typeface="Times New Roman"/>
                <a:cs typeface="Times New Roman"/>
              </a:rPr>
              <a:t>as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book, 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house,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pencil,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etc.The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oops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concept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focuses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writing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60" dirty="0">
                <a:latin typeface="Times New Roman"/>
                <a:cs typeface="Times New Roman"/>
              </a:rPr>
              <a:t>eu</a:t>
            </a:r>
            <a:r>
              <a:rPr sz="2800" spc="-125" dirty="0">
                <a:latin typeface="Times New Roman"/>
                <a:cs typeface="Times New Roman"/>
              </a:rPr>
              <a:t>s</a:t>
            </a:r>
            <a:r>
              <a:rPr sz="2800" spc="-180" dirty="0">
                <a:latin typeface="Times New Roman"/>
                <a:cs typeface="Times New Roman"/>
              </a:rPr>
              <a:t>a</a:t>
            </a:r>
            <a:r>
              <a:rPr sz="2800" spc="-254" dirty="0">
                <a:latin typeface="Times New Roman"/>
                <a:cs typeface="Times New Roman"/>
              </a:rPr>
              <a:t>b</a:t>
            </a:r>
            <a:r>
              <a:rPr sz="2800" spc="-90" dirty="0">
                <a:latin typeface="Times New Roman"/>
                <a:cs typeface="Times New Roman"/>
              </a:rPr>
              <a:t>l</a:t>
            </a:r>
            <a:r>
              <a:rPr sz="2800" spc="-135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</a:t>
            </a:r>
            <a:r>
              <a:rPr sz="2800" spc="-140" dirty="0">
                <a:latin typeface="Times New Roman"/>
                <a:cs typeface="Times New Roman"/>
              </a:rPr>
              <a:t>d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25122"/>
            <a:ext cx="5822950" cy="608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874135" indent="-274320">
              <a:lnSpc>
                <a:spcPct val="109300"/>
              </a:lnSpc>
              <a:spcBef>
                <a:spcPts val="1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 </a:t>
            </a:r>
            <a:r>
              <a:rPr sz="2600" b="1" spc="-155" dirty="0">
                <a:latin typeface="Times New Roman"/>
                <a:cs typeface="Times New Roman"/>
              </a:rPr>
              <a:t>1: 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clas</a:t>
            </a:r>
            <a:r>
              <a:rPr sz="2600" b="1" spc="-65" dirty="0">
                <a:latin typeface="Times New Roman"/>
                <a:cs typeface="Times New Roman"/>
              </a:rPr>
              <a:t>s</a:t>
            </a:r>
            <a:r>
              <a:rPr sz="2600" b="1" spc="-24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Animal: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speak(self):</a:t>
            </a:r>
            <a:endParaRPr sz="2600">
              <a:latin typeface="Times New Roman"/>
              <a:cs typeface="Times New Roman"/>
            </a:endParaRPr>
          </a:p>
          <a:p>
            <a:pPr marL="884555">
              <a:lnSpc>
                <a:spcPct val="100000"/>
              </a:lnSpc>
              <a:spcBef>
                <a:spcPts val="285"/>
              </a:spcBef>
            </a:pPr>
            <a:r>
              <a:rPr sz="2600" b="1" spc="-80" dirty="0">
                <a:latin typeface="Times New Roman"/>
                <a:cs typeface="Times New Roman"/>
              </a:rPr>
              <a:t>print</a:t>
            </a:r>
            <a:r>
              <a:rPr sz="2600" spc="-80" dirty="0">
                <a:latin typeface="Times New Roman"/>
                <a:cs typeface="Times New Roman"/>
              </a:rPr>
              <a:t>("Animal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Speaking")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90"/>
              </a:spcBef>
            </a:pPr>
            <a:r>
              <a:rPr sz="2600" spc="-30" dirty="0">
                <a:latin typeface="Times New Roman"/>
                <a:cs typeface="Times New Roman"/>
              </a:rPr>
              <a:t>#child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Dog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inherits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base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Animal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9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Dog(Animal):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bark(self):</a:t>
            </a:r>
            <a:endParaRPr sz="2600">
              <a:latin typeface="Times New Roman"/>
              <a:cs typeface="Times New Roman"/>
            </a:endParaRPr>
          </a:p>
          <a:p>
            <a:pPr marL="286385" marR="2320925" indent="597535">
              <a:lnSpc>
                <a:spcPts val="3410"/>
              </a:lnSpc>
              <a:spcBef>
                <a:spcPts val="16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0" dirty="0">
                <a:latin typeface="Times New Roman"/>
                <a:cs typeface="Times New Roman"/>
              </a:rPr>
              <a:t>i</a:t>
            </a:r>
            <a:r>
              <a:rPr sz="2600" b="1" spc="30" dirty="0">
                <a:latin typeface="Times New Roman"/>
                <a:cs typeface="Times New Roman"/>
              </a:rPr>
              <a:t>n</a:t>
            </a:r>
            <a:r>
              <a:rPr sz="2600" b="1" spc="35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("dog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barkin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25" dirty="0">
                <a:latin typeface="Times New Roman"/>
                <a:cs typeface="Times New Roman"/>
              </a:rPr>
              <a:t>") 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Dog()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25"/>
              </a:spcBef>
            </a:pPr>
            <a:r>
              <a:rPr sz="2600" spc="-75" dirty="0">
                <a:latin typeface="Times New Roman"/>
                <a:cs typeface="Times New Roman"/>
              </a:rPr>
              <a:t>d.bark()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85"/>
              </a:spcBef>
            </a:pPr>
            <a:r>
              <a:rPr sz="2600" spc="-100" dirty="0">
                <a:latin typeface="Times New Roman"/>
                <a:cs typeface="Times New Roman"/>
              </a:rPr>
              <a:t>d.speak()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3811904">
              <a:lnSpc>
                <a:spcPct val="109200"/>
              </a:lnSpc>
              <a:spcBef>
                <a:spcPts val="5"/>
              </a:spcBef>
            </a:pP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215" dirty="0">
                <a:latin typeface="Times New Roman"/>
                <a:cs typeface="Times New Roman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rking  </a:t>
            </a:r>
            <a:r>
              <a:rPr sz="2600" spc="-190" dirty="0">
                <a:latin typeface="Times New Roman"/>
                <a:cs typeface="Times New Roman"/>
              </a:rPr>
              <a:t>Anima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p</a:t>
            </a:r>
            <a:r>
              <a:rPr sz="2600" spc="-155" dirty="0">
                <a:latin typeface="Times New Roman"/>
                <a:cs typeface="Times New Roman"/>
              </a:rPr>
              <a:t>eaking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202819"/>
            <a:ext cx="582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Python</a:t>
            </a:r>
            <a:r>
              <a:rPr spc="-10" dirty="0"/>
              <a:t> </a:t>
            </a:r>
            <a:r>
              <a:rPr spc="-30" dirty="0"/>
              <a:t>Multi-Level</a:t>
            </a:r>
            <a:r>
              <a:rPr spc="-25" dirty="0"/>
              <a:t> 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49781"/>
            <a:ext cx="81362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55" dirty="0">
                <a:latin typeface="Times New Roman"/>
                <a:cs typeface="Times New Roman"/>
              </a:rPr>
              <a:t>Multi-Level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inheritance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possible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like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other 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object-oriented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languages.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Multi-level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inheritance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achieved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when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derived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class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inherits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another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derived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class.There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no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limit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number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levels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up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which,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multi-level 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inhe</a:t>
            </a:r>
            <a:r>
              <a:rPr sz="2800" spc="-30" dirty="0">
                <a:latin typeface="Times New Roman"/>
                <a:cs typeface="Times New Roman"/>
              </a:rPr>
              <a:t>r</a:t>
            </a:r>
            <a:r>
              <a:rPr sz="2800" spc="-120" dirty="0">
                <a:latin typeface="Times New Roman"/>
                <a:cs typeface="Times New Roman"/>
              </a:rPr>
              <a:t>itance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a</a:t>
            </a:r>
            <a:r>
              <a:rPr sz="2800" spc="-145" dirty="0">
                <a:latin typeface="Times New Roman"/>
                <a:cs typeface="Times New Roman"/>
              </a:rPr>
              <a:t>c</a:t>
            </a:r>
            <a:r>
              <a:rPr sz="2800" spc="-135" dirty="0">
                <a:latin typeface="Times New Roman"/>
                <a:cs typeface="Times New Roman"/>
              </a:rPr>
              <a:t>hi</a:t>
            </a:r>
            <a:r>
              <a:rPr sz="2800" spc="-204" dirty="0">
                <a:latin typeface="Times New Roman"/>
                <a:cs typeface="Times New Roman"/>
              </a:rPr>
              <a:t>e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4" dirty="0">
                <a:latin typeface="Times New Roman"/>
                <a:cs typeface="Times New Roman"/>
              </a:rPr>
              <a:t>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p</a:t>
            </a:r>
            <a:r>
              <a:rPr sz="2800" spc="-85" dirty="0">
                <a:latin typeface="Times New Roman"/>
                <a:cs typeface="Times New Roman"/>
              </a:rPr>
              <a:t>ython.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276600"/>
            <a:ext cx="3429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748639"/>
            <a:ext cx="6228715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syntax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multi-level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inheritance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given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below.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class1:</a:t>
            </a:r>
            <a:endParaRPr sz="2600">
              <a:latin typeface="Times New Roman"/>
              <a:cs typeface="Times New Roman"/>
            </a:endParaRPr>
          </a:p>
          <a:p>
            <a:pPr marR="3299460" algn="ctr">
              <a:lnSpc>
                <a:spcPct val="100000"/>
              </a:lnSpc>
              <a:spcBef>
                <a:spcPts val="600"/>
              </a:spcBef>
            </a:pPr>
            <a:r>
              <a:rPr sz="2600" spc="-15" dirty="0">
                <a:latin typeface="Times New Roman"/>
                <a:cs typeface="Times New Roman"/>
              </a:rPr>
              <a:t>&lt;</a:t>
            </a:r>
            <a:r>
              <a:rPr sz="2600" b="1" spc="-15" dirty="0">
                <a:latin typeface="Times New Roman"/>
                <a:cs typeface="Times New Roman"/>
              </a:rPr>
              <a:t>class</a:t>
            </a:r>
            <a:r>
              <a:rPr sz="2600" spc="-15" dirty="0">
                <a:latin typeface="Times New Roman"/>
                <a:cs typeface="Times New Roman"/>
              </a:rPr>
              <a:t>-suite&gt;</a:t>
            </a:r>
            <a:endParaRPr sz="2600">
              <a:latin typeface="Times New Roman"/>
              <a:cs typeface="Times New Roman"/>
            </a:endParaRPr>
          </a:p>
          <a:p>
            <a:pPr marR="3254375" algn="ctr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class2(class1):</a:t>
            </a:r>
            <a:endParaRPr sz="2600">
              <a:latin typeface="Times New Roman"/>
              <a:cs typeface="Times New Roman"/>
            </a:endParaRPr>
          </a:p>
          <a:p>
            <a:pPr marR="3328035" algn="ctr">
              <a:lnSpc>
                <a:spcPct val="100000"/>
              </a:lnSpc>
              <a:spcBef>
                <a:spcPts val="600"/>
              </a:spcBef>
            </a:pPr>
            <a:r>
              <a:rPr sz="2600" spc="20" dirty="0">
                <a:latin typeface="Times New Roman"/>
                <a:cs typeface="Times New Roman"/>
              </a:rPr>
              <a:t>&lt;</a:t>
            </a:r>
            <a:r>
              <a:rPr sz="2600" b="1" spc="20" dirty="0">
                <a:latin typeface="Times New Roman"/>
                <a:cs typeface="Times New Roman"/>
              </a:rPr>
              <a:t>class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suite&gt;</a:t>
            </a:r>
            <a:endParaRPr sz="2600">
              <a:latin typeface="Times New Roman"/>
              <a:cs typeface="Times New Roman"/>
            </a:endParaRPr>
          </a:p>
          <a:p>
            <a:pPr marR="3254375" algn="ctr">
              <a:lnSpc>
                <a:spcPct val="100000"/>
              </a:lnSpc>
              <a:spcBef>
                <a:spcPts val="605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class3(class2):</a:t>
            </a:r>
            <a:endParaRPr sz="2600">
              <a:latin typeface="Times New Roman"/>
              <a:cs typeface="Times New Roman"/>
            </a:endParaRPr>
          </a:p>
          <a:p>
            <a:pPr marR="3328035" algn="ctr">
              <a:lnSpc>
                <a:spcPct val="100000"/>
              </a:lnSpc>
              <a:spcBef>
                <a:spcPts val="600"/>
              </a:spcBef>
            </a:pPr>
            <a:r>
              <a:rPr sz="2600" spc="20" dirty="0">
                <a:latin typeface="Times New Roman"/>
                <a:cs typeface="Times New Roman"/>
              </a:rPr>
              <a:t>&lt;</a:t>
            </a:r>
            <a:r>
              <a:rPr sz="2600" b="1" spc="20" dirty="0">
                <a:latin typeface="Times New Roman"/>
                <a:cs typeface="Times New Roman"/>
              </a:rPr>
              <a:t>class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suite&gt;</a:t>
            </a:r>
            <a:endParaRPr sz="2600">
              <a:latin typeface="Times New Roman"/>
              <a:cs typeface="Times New Roman"/>
            </a:endParaRPr>
          </a:p>
          <a:p>
            <a:pPr marR="5549900" algn="ctr">
              <a:lnSpc>
                <a:spcPct val="100000"/>
              </a:lnSpc>
              <a:spcBef>
                <a:spcPts val="600"/>
              </a:spcBef>
            </a:pP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R="5549900" algn="ctr">
              <a:lnSpc>
                <a:spcPct val="100000"/>
              </a:lnSpc>
              <a:spcBef>
                <a:spcPts val="600"/>
              </a:spcBef>
            </a:pP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3779"/>
            <a:ext cx="6420485" cy="592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30" dirty="0">
                <a:latin typeface="Times New Roman"/>
                <a:cs typeface="Times New Roman"/>
              </a:rPr>
              <a:t>clas</a:t>
            </a:r>
            <a:r>
              <a:rPr sz="2400" b="1" spc="-25" dirty="0">
                <a:latin typeface="Times New Roman"/>
                <a:cs typeface="Times New Roman"/>
              </a:rPr>
              <a:t>s</a:t>
            </a:r>
            <a:r>
              <a:rPr sz="2400" b="1" spc="-250" dirty="0">
                <a:latin typeface="Times New Roman"/>
                <a:cs typeface="Times New Roman"/>
              </a:rPr>
              <a:t> </a:t>
            </a:r>
            <a:r>
              <a:rPr sz="2400" spc="-250" dirty="0">
                <a:latin typeface="Times New Roman"/>
                <a:cs typeface="Times New Roman"/>
              </a:rPr>
              <a:t>A</a:t>
            </a:r>
            <a:r>
              <a:rPr sz="2400" spc="-165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i</a:t>
            </a:r>
            <a:r>
              <a:rPr sz="2400" spc="-185" dirty="0">
                <a:latin typeface="Times New Roman"/>
                <a:cs typeface="Times New Roman"/>
              </a:rPr>
              <a:t>m</a:t>
            </a:r>
            <a:r>
              <a:rPr sz="2400" spc="-90" dirty="0">
                <a:latin typeface="Times New Roman"/>
                <a:cs typeface="Times New Roman"/>
              </a:rPr>
              <a:t>al: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5"/>
              </a:spcBef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speak(self):</a:t>
            </a:r>
            <a:endParaRPr sz="24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25"/>
              </a:spcBef>
            </a:pPr>
            <a:r>
              <a:rPr sz="2400" b="1" spc="40" dirty="0">
                <a:latin typeface="Times New Roman"/>
                <a:cs typeface="Times New Roman"/>
              </a:rPr>
              <a:t>p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250" dirty="0">
                <a:latin typeface="Times New Roman"/>
                <a:cs typeface="Times New Roman"/>
              </a:rPr>
              <a:t>A</a:t>
            </a:r>
            <a:r>
              <a:rPr sz="2400" spc="-17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Times New Roman"/>
                <a:cs typeface="Times New Roman"/>
              </a:rPr>
              <a:t>imal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Speaki</a:t>
            </a:r>
            <a:r>
              <a:rPr sz="2400" spc="-165" dirty="0">
                <a:latin typeface="Times New Roman"/>
                <a:cs typeface="Times New Roman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g")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10" dirty="0">
                <a:latin typeface="Times New Roman"/>
                <a:cs typeface="Times New Roman"/>
              </a:rPr>
              <a:t>#The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child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Dog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inherits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base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Animal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Dog(Animal):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5"/>
              </a:spcBef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bark(self):</a:t>
            </a:r>
            <a:endParaRPr sz="24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25"/>
              </a:spcBef>
            </a:pPr>
            <a:r>
              <a:rPr sz="2400" b="1" spc="40" dirty="0">
                <a:latin typeface="Times New Roman"/>
                <a:cs typeface="Times New Roman"/>
              </a:rPr>
              <a:t>p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90" dirty="0">
                <a:latin typeface="Times New Roman"/>
                <a:cs typeface="Times New Roman"/>
              </a:rPr>
              <a:t>("dog </a:t>
            </a:r>
            <a:r>
              <a:rPr sz="2400" spc="-110" dirty="0">
                <a:latin typeface="Times New Roman"/>
                <a:cs typeface="Times New Roman"/>
              </a:rPr>
              <a:t>ba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g")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10" dirty="0">
                <a:latin typeface="Times New Roman"/>
                <a:cs typeface="Times New Roman"/>
              </a:rPr>
              <a:t>#The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child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Dogchild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inherits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another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child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Dog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DogChild(Dog):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30"/>
              </a:spcBef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eat(self):</a:t>
            </a:r>
            <a:endParaRPr sz="2400">
              <a:latin typeface="Times New Roman"/>
              <a:cs typeface="Times New Roman"/>
            </a:endParaRPr>
          </a:p>
          <a:p>
            <a:pPr marL="12700" marR="3105785" indent="545465">
              <a:lnSpc>
                <a:spcPct val="100800"/>
              </a:lnSpc>
            </a:pPr>
            <a:r>
              <a:rPr sz="2400" b="1" spc="40" dirty="0">
                <a:latin typeface="Times New Roman"/>
                <a:cs typeface="Times New Roman"/>
              </a:rPr>
              <a:t>p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250" dirty="0">
                <a:latin typeface="Times New Roman"/>
                <a:cs typeface="Times New Roman"/>
              </a:rPr>
              <a:t>E</a:t>
            </a:r>
            <a:r>
              <a:rPr sz="2400" spc="-21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br</a:t>
            </a:r>
            <a:r>
              <a:rPr sz="2400" spc="-40" dirty="0">
                <a:latin typeface="Times New Roman"/>
                <a:cs typeface="Times New Roman"/>
              </a:rPr>
              <a:t>ead.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r>
              <a:rPr sz="2400" spc="15" dirty="0">
                <a:latin typeface="Times New Roman"/>
                <a:cs typeface="Times New Roman"/>
              </a:rPr>
              <a:t>.") 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DogChil</a:t>
            </a:r>
            <a:r>
              <a:rPr sz="2400" spc="-125" dirty="0">
                <a:latin typeface="Times New Roman"/>
                <a:cs typeface="Times New Roman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65" dirty="0">
                <a:latin typeface="Times New Roman"/>
                <a:cs typeface="Times New Roman"/>
              </a:rPr>
              <a:t>d.bark()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90" dirty="0">
                <a:latin typeface="Times New Roman"/>
                <a:cs typeface="Times New Roman"/>
              </a:rPr>
              <a:t>d.speak()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5" dirty="0">
                <a:latin typeface="Times New Roman"/>
                <a:cs typeface="Times New Roman"/>
              </a:rPr>
              <a:t>d.eat()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202819"/>
            <a:ext cx="5302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Python</a:t>
            </a:r>
            <a:r>
              <a:rPr dirty="0"/>
              <a:t> </a:t>
            </a:r>
            <a:r>
              <a:rPr spc="-35" dirty="0"/>
              <a:t>Multiple</a:t>
            </a:r>
            <a:r>
              <a:rPr spc="-15" dirty="0"/>
              <a:t> </a:t>
            </a: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6630"/>
            <a:ext cx="791464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provides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flexibility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inherit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base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hild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210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068238"/>
            <a:ext cx="6781800" cy="25037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3754"/>
            <a:ext cx="6749415" cy="61080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syntax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perfo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m</a:t>
            </a:r>
            <a:r>
              <a:rPr sz="2400" spc="-80" dirty="0">
                <a:latin typeface="Times New Roman"/>
                <a:cs typeface="Times New Roman"/>
              </a:rPr>
              <a:t>ultiple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h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itance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g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60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bel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434" dirty="0">
                <a:latin typeface="Times New Roman"/>
                <a:cs typeface="Times New Roman"/>
              </a:rPr>
              <a:t>w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30" dirty="0">
                <a:latin typeface="Times New Roman"/>
                <a:cs typeface="Times New Roman"/>
              </a:rPr>
              <a:t>Syntax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0"/>
              </a:spcBef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Base1: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5"/>
              </a:spcBef>
            </a:pPr>
            <a:r>
              <a:rPr sz="2400" spc="-15" dirty="0">
                <a:latin typeface="Times New Roman"/>
                <a:cs typeface="Times New Roman"/>
              </a:rPr>
              <a:t>&lt;</a:t>
            </a:r>
            <a:r>
              <a:rPr sz="2400" b="1" spc="-15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-suite&gt;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Base2: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0"/>
              </a:spcBef>
            </a:pPr>
            <a:r>
              <a:rPr sz="2400" spc="-15" dirty="0">
                <a:latin typeface="Times New Roman"/>
                <a:cs typeface="Times New Roman"/>
              </a:rPr>
              <a:t>&lt;</a:t>
            </a:r>
            <a:r>
              <a:rPr sz="2400" b="1" spc="-15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-suite&gt;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0"/>
              </a:spcBef>
            </a:pP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0"/>
              </a:spcBef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BaseN: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5"/>
              </a:spcBef>
            </a:pPr>
            <a:r>
              <a:rPr sz="2400" spc="-15" dirty="0">
                <a:latin typeface="Times New Roman"/>
                <a:cs typeface="Times New Roman"/>
              </a:rPr>
              <a:t>&lt;</a:t>
            </a:r>
            <a:r>
              <a:rPr sz="2400" b="1" spc="-15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-suite&gt;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b="1" spc="-30" dirty="0">
                <a:latin typeface="Times New Roman"/>
                <a:cs typeface="Times New Roman"/>
              </a:rPr>
              <a:t>clas</a:t>
            </a:r>
            <a:r>
              <a:rPr sz="2400" b="1" spc="-25" dirty="0">
                <a:latin typeface="Times New Roman"/>
                <a:cs typeface="Times New Roman"/>
              </a:rPr>
              <a:t>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60" dirty="0">
                <a:latin typeface="Times New Roman"/>
                <a:cs typeface="Times New Roman"/>
              </a:rPr>
              <a:t>v</a:t>
            </a:r>
            <a:r>
              <a:rPr sz="2400" spc="-90" dirty="0">
                <a:latin typeface="Times New Roman"/>
                <a:cs typeface="Times New Roman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220" dirty="0">
                <a:latin typeface="Times New Roman"/>
                <a:cs typeface="Times New Roman"/>
              </a:rPr>
              <a:t>Bas</a:t>
            </a:r>
            <a:r>
              <a:rPr sz="2400" spc="-190" dirty="0">
                <a:latin typeface="Times New Roman"/>
                <a:cs typeface="Times New Roman"/>
              </a:rPr>
              <a:t>e</a:t>
            </a:r>
            <a:r>
              <a:rPr sz="2400" spc="-100" dirty="0">
                <a:latin typeface="Times New Roman"/>
                <a:cs typeface="Times New Roman"/>
              </a:rPr>
              <a:t>1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Base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.....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Base</a:t>
            </a:r>
            <a:r>
              <a:rPr sz="2400" spc="-27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5"/>
              </a:spcBef>
            </a:pPr>
            <a:r>
              <a:rPr sz="2400" spc="-15" dirty="0">
                <a:latin typeface="Times New Roman"/>
                <a:cs typeface="Times New Roman"/>
              </a:rPr>
              <a:t>&lt;</a:t>
            </a:r>
            <a:r>
              <a:rPr sz="2400" b="1" spc="-15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-suite&gt;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460" y="138218"/>
            <a:ext cx="5118735" cy="61690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Calculation1: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Summation(self,a,b):</a:t>
            </a:r>
            <a:endParaRPr sz="2600">
              <a:latin typeface="Times New Roman"/>
              <a:cs typeface="Times New Roman"/>
            </a:endParaRPr>
          </a:p>
          <a:p>
            <a:pPr marL="610235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a+b;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Calculation2: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Multiplication(self,a,b):</a:t>
            </a:r>
            <a:endParaRPr sz="2600">
              <a:latin typeface="Times New Roman"/>
              <a:cs typeface="Times New Roman"/>
            </a:endParaRPr>
          </a:p>
          <a:p>
            <a:pPr marL="610235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a*b;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Derived(Calculation1,Calculation2):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Divide(self,a,b):</a:t>
            </a:r>
            <a:endParaRPr sz="2600">
              <a:latin typeface="Times New Roman"/>
              <a:cs typeface="Times New Roman"/>
            </a:endParaRPr>
          </a:p>
          <a:p>
            <a:pPr marL="12700" marR="2977515" indent="597535">
              <a:lnSpc>
                <a:spcPct val="119200"/>
              </a:lnSpc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a/b;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80" dirty="0">
                <a:latin typeface="Times New Roman"/>
                <a:cs typeface="Times New Roman"/>
              </a:rPr>
              <a:t>ed()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75" dirty="0">
                <a:latin typeface="Times New Roman"/>
                <a:cs typeface="Times New Roman"/>
              </a:rPr>
              <a:t>print</a:t>
            </a:r>
            <a:r>
              <a:rPr sz="2600" spc="-75" dirty="0">
                <a:latin typeface="Times New Roman"/>
                <a:cs typeface="Times New Roman"/>
              </a:rPr>
              <a:t>(d.Summation(10,20))</a:t>
            </a:r>
            <a:endParaRPr sz="2600">
              <a:latin typeface="Times New Roman"/>
              <a:cs typeface="Times New Roman"/>
            </a:endParaRPr>
          </a:p>
          <a:p>
            <a:pPr marL="12700" marR="1330325">
              <a:lnSpc>
                <a:spcPct val="119200"/>
              </a:lnSpc>
              <a:spcBef>
                <a:spcPts val="5"/>
              </a:spcBef>
            </a:pPr>
            <a:r>
              <a:rPr sz="2600" b="1" spc="-75" dirty="0">
                <a:latin typeface="Times New Roman"/>
                <a:cs typeface="Times New Roman"/>
              </a:rPr>
              <a:t>print</a:t>
            </a:r>
            <a:r>
              <a:rPr sz="2600" spc="-75" dirty="0">
                <a:latin typeface="Times New Roman"/>
                <a:cs typeface="Times New Roman"/>
              </a:rPr>
              <a:t>(d.Multiplication(10,20))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print</a:t>
            </a:r>
            <a:r>
              <a:rPr sz="2600" spc="-60" dirty="0">
                <a:latin typeface="Times New Roman"/>
                <a:cs typeface="Times New Roman"/>
              </a:rPr>
              <a:t>(d.Divide(10,20))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304" y="202819"/>
            <a:ext cx="6245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15" dirty="0"/>
              <a:t> </a:t>
            </a:r>
            <a:r>
              <a:rPr dirty="0"/>
              <a:t>issubclass(sub,sup)</a:t>
            </a:r>
            <a:r>
              <a:rPr spc="20" dirty="0"/>
              <a:t> </a:t>
            </a:r>
            <a:r>
              <a:rPr spc="-5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76630"/>
            <a:ext cx="8119745" cy="494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50" dirty="0">
                <a:latin typeface="Times New Roman"/>
                <a:cs typeface="Times New Roman"/>
              </a:rPr>
              <a:t>issubclass(sub, </a:t>
            </a:r>
            <a:r>
              <a:rPr sz="2600" spc="-120" dirty="0">
                <a:latin typeface="Times New Roman"/>
                <a:cs typeface="Times New Roman"/>
              </a:rPr>
              <a:t>sup) </a:t>
            </a:r>
            <a:r>
              <a:rPr sz="2600" spc="-105" dirty="0">
                <a:latin typeface="Times New Roman"/>
                <a:cs typeface="Times New Roman"/>
              </a:rPr>
              <a:t>method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35" dirty="0">
                <a:latin typeface="Times New Roman"/>
                <a:cs typeface="Times New Roman"/>
              </a:rPr>
              <a:t>used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35" dirty="0">
                <a:latin typeface="Times New Roman"/>
                <a:cs typeface="Times New Roman"/>
              </a:rPr>
              <a:t>check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relationships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between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specified classes. </a:t>
            </a:r>
            <a:r>
              <a:rPr sz="2600" spc="-80" dirty="0">
                <a:latin typeface="Times New Roman"/>
                <a:cs typeface="Times New Roman"/>
              </a:rPr>
              <a:t>It </a:t>
            </a:r>
            <a:r>
              <a:rPr sz="2600" spc="-55" dirty="0">
                <a:latin typeface="Times New Roman"/>
                <a:cs typeface="Times New Roman"/>
              </a:rPr>
              <a:t>returns </a:t>
            </a:r>
            <a:r>
              <a:rPr sz="2600" spc="-25" dirty="0">
                <a:latin typeface="Times New Roman"/>
                <a:cs typeface="Times New Roman"/>
              </a:rPr>
              <a:t>true </a:t>
            </a:r>
            <a:r>
              <a:rPr sz="2600" spc="-160" dirty="0">
                <a:latin typeface="Times New Roman"/>
                <a:cs typeface="Times New Roman"/>
              </a:rPr>
              <a:t>if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first </a:t>
            </a:r>
            <a:r>
              <a:rPr sz="2600" spc="-175" dirty="0">
                <a:latin typeface="Times New Roman"/>
                <a:cs typeface="Times New Roman"/>
              </a:rPr>
              <a:t>class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subclass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second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class,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false</a:t>
            </a:r>
            <a:r>
              <a:rPr sz="2600" spc="-85" dirty="0">
                <a:latin typeface="Times New Roman"/>
                <a:cs typeface="Times New Roman"/>
              </a:rPr>
              <a:t> otherwise.</a:t>
            </a:r>
            <a:endParaRPr sz="260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95" dirty="0">
                <a:latin typeface="Times New Roman"/>
                <a:cs typeface="Times New Roman"/>
              </a:rPr>
              <a:t>oll</a:t>
            </a:r>
            <a:r>
              <a:rPr sz="2600" spc="-220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wing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ex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mpl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50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Calculation1: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60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Summation(self,a,b):</a:t>
            </a:r>
            <a:endParaRPr sz="2600">
              <a:latin typeface="Times New Roman"/>
              <a:cs typeface="Times New Roman"/>
            </a:endParaRPr>
          </a:p>
          <a:p>
            <a:pPr marL="884555">
              <a:lnSpc>
                <a:spcPct val="100000"/>
              </a:lnSpc>
              <a:spcBef>
                <a:spcPts val="595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a+b;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Calculation2: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60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Multiplication(self,a,b):</a:t>
            </a:r>
            <a:endParaRPr sz="2600">
              <a:latin typeface="Times New Roman"/>
              <a:cs typeface="Times New Roman"/>
            </a:endParaRPr>
          </a:p>
          <a:p>
            <a:pPr marL="81153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a*b;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218"/>
            <a:ext cx="5657850" cy="42792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7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Derived(Calculation1,Calculation2):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60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Divide(self,a,b):</a:t>
            </a:r>
            <a:endParaRPr sz="2600">
              <a:latin typeface="Times New Roman"/>
              <a:cs typeface="Times New Roman"/>
            </a:endParaRPr>
          </a:p>
          <a:p>
            <a:pPr marL="286385" marR="3242310" indent="597535">
              <a:lnSpc>
                <a:spcPct val="119200"/>
              </a:lnSpc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a/b;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80" dirty="0">
                <a:latin typeface="Times New Roman"/>
                <a:cs typeface="Times New Roman"/>
              </a:rPr>
              <a:t>ed()</a:t>
            </a:r>
            <a:endParaRPr sz="2600">
              <a:latin typeface="Times New Roman"/>
              <a:cs typeface="Times New Roman"/>
            </a:endParaRPr>
          </a:p>
          <a:p>
            <a:pPr marL="286385" marR="5080">
              <a:lnSpc>
                <a:spcPct val="119200"/>
              </a:lnSpc>
              <a:spcBef>
                <a:spcPts val="5"/>
              </a:spcBef>
            </a:pPr>
            <a:r>
              <a:rPr sz="2600" b="1" spc="-100" dirty="0">
                <a:latin typeface="Times New Roman"/>
                <a:cs typeface="Times New Roman"/>
              </a:rPr>
              <a:t>print</a:t>
            </a:r>
            <a:r>
              <a:rPr sz="2600" spc="-100" dirty="0">
                <a:latin typeface="Times New Roman"/>
                <a:cs typeface="Times New Roman"/>
              </a:rPr>
              <a:t>(issubclass(Derived,Calculation2))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155" dirty="0">
                <a:latin typeface="Times New Roman"/>
                <a:cs typeface="Times New Roman"/>
              </a:rPr>
              <a:t>issub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80" dirty="0">
                <a:latin typeface="Times New Roman"/>
                <a:cs typeface="Times New Roman"/>
              </a:rPr>
              <a:t>lass</a:t>
            </a:r>
            <a:r>
              <a:rPr sz="2600" spc="-130" dirty="0">
                <a:latin typeface="Times New Roman"/>
                <a:cs typeface="Times New Roman"/>
              </a:rPr>
              <a:t>(Calcu</a:t>
            </a:r>
            <a:r>
              <a:rPr sz="2600" spc="-90" dirty="0">
                <a:latin typeface="Times New Roman"/>
                <a:cs typeface="Times New Roman"/>
              </a:rPr>
              <a:t>l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1</a:t>
            </a:r>
            <a:r>
              <a:rPr sz="2600" spc="-95" dirty="0">
                <a:latin typeface="Times New Roman"/>
                <a:cs typeface="Times New Roman"/>
              </a:rPr>
              <a:t>,Calc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2</a:t>
            </a:r>
            <a:r>
              <a:rPr sz="2600" spc="-55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  <a:p>
            <a:pPr marL="12700" marR="4524375">
              <a:lnSpc>
                <a:spcPts val="3720"/>
              </a:lnSpc>
              <a:spcBef>
                <a:spcPts val="100"/>
              </a:spcBef>
            </a:pPr>
            <a:r>
              <a:rPr sz="2600" b="1" spc="-30" dirty="0">
                <a:latin typeface="Times New Roman"/>
                <a:cs typeface="Times New Roman"/>
              </a:rPr>
              <a:t>Output:  </a:t>
            </a:r>
            <a:r>
              <a:rPr sz="2600" spc="-110" dirty="0">
                <a:latin typeface="Times New Roman"/>
                <a:cs typeface="Times New Roman"/>
              </a:rPr>
              <a:t>True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False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202819"/>
            <a:ext cx="659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dirty="0"/>
              <a:t> </a:t>
            </a:r>
            <a:r>
              <a:rPr spc="-20" dirty="0"/>
              <a:t>isinstance</a:t>
            </a:r>
            <a:r>
              <a:rPr spc="-10" dirty="0"/>
              <a:t> </a:t>
            </a:r>
            <a:r>
              <a:rPr spc="-15" dirty="0"/>
              <a:t>(obj,</a:t>
            </a:r>
            <a:r>
              <a:rPr spc="-10" dirty="0"/>
              <a:t> </a:t>
            </a:r>
            <a:r>
              <a:rPr spc="-5" dirty="0"/>
              <a:t>class) </a:t>
            </a:r>
            <a:r>
              <a:rPr spc="-5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50138"/>
            <a:ext cx="7752080" cy="5403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marR="5080" indent="-274955">
              <a:lnSpc>
                <a:spcPct val="800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isinstance()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check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relationship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between 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objects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classes.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returns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true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first </a:t>
            </a:r>
            <a:r>
              <a:rPr sz="2400" spc="-90" dirty="0">
                <a:latin typeface="Times New Roman"/>
                <a:cs typeface="Times New Roman"/>
              </a:rPr>
              <a:t>parameter,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i.e.,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obj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instance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20" dirty="0">
                <a:latin typeface="Times New Roman"/>
                <a:cs typeface="Times New Roman"/>
              </a:rPr>
              <a:t>second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parameter,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i.e.,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45" dirty="0">
                <a:latin typeface="Times New Roman"/>
                <a:cs typeface="Times New Roman"/>
              </a:rPr>
              <a:t>Con</a:t>
            </a:r>
            <a:r>
              <a:rPr sz="2400" spc="-9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ider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foll</a:t>
            </a:r>
            <a:r>
              <a:rPr sz="2400" spc="-225" dirty="0">
                <a:latin typeface="Times New Roman"/>
                <a:cs typeface="Times New Roman"/>
              </a:rPr>
              <a:t>o</a:t>
            </a:r>
            <a:r>
              <a:rPr sz="2400" spc="-140" dirty="0">
                <a:latin typeface="Times New Roman"/>
                <a:cs typeface="Times New Roman"/>
              </a:rPr>
              <a:t>wing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exampl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5"/>
              </a:spcBef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Calculation1: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25"/>
              </a:spcBef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Summation(self,a,b):</a:t>
            </a:r>
            <a:endParaRPr sz="240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a+b;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5"/>
              </a:spcBef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Calculation2: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25"/>
              </a:spcBef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Multiplication(self,a,b):</a:t>
            </a:r>
            <a:endParaRPr sz="240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a*b;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0"/>
              </a:spcBef>
            </a:pPr>
            <a:r>
              <a:rPr sz="2400" b="1" spc="-30" dirty="0">
                <a:latin typeface="Times New Roman"/>
                <a:cs typeface="Times New Roman"/>
              </a:rPr>
              <a:t>class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Derived(Calculation1,Calculation2):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25"/>
              </a:spcBef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Divide(self,a,b):</a:t>
            </a:r>
            <a:endParaRPr sz="2400">
              <a:latin typeface="Times New Roman"/>
              <a:cs typeface="Times New Roman"/>
            </a:endParaRPr>
          </a:p>
          <a:p>
            <a:pPr marL="287020" marR="5506720" indent="545465">
              <a:lnSpc>
                <a:spcPct val="1008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a/b;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60" dirty="0">
                <a:latin typeface="Times New Roman"/>
                <a:cs typeface="Times New Roman"/>
              </a:rPr>
              <a:t>v</a:t>
            </a:r>
            <a:r>
              <a:rPr sz="2400" spc="-90" dirty="0">
                <a:latin typeface="Times New Roman"/>
                <a:cs typeface="Times New Roman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5"/>
              </a:spcBef>
            </a:pPr>
            <a:r>
              <a:rPr sz="2400" b="1" spc="-75" dirty="0">
                <a:latin typeface="Times New Roman"/>
                <a:cs typeface="Times New Roman"/>
              </a:rPr>
              <a:t>print</a:t>
            </a:r>
            <a:r>
              <a:rPr sz="2400" spc="-75" dirty="0">
                <a:latin typeface="Times New Roman"/>
                <a:cs typeface="Times New Roman"/>
              </a:rPr>
              <a:t>(isinstance(d,Derived))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90271"/>
            <a:ext cx="7530465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>
              <a:lnSpc>
                <a:spcPct val="100000"/>
              </a:lnSpc>
              <a:spcBef>
                <a:spcPts val="105"/>
              </a:spcBef>
            </a:pPr>
            <a:r>
              <a:rPr sz="2600" spc="-145" dirty="0">
                <a:latin typeface="Times New Roman"/>
                <a:cs typeface="Times New Roman"/>
              </a:rPr>
              <a:t>Major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principles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object-oriented </a:t>
            </a:r>
            <a:r>
              <a:rPr sz="2600" spc="-125" dirty="0">
                <a:latin typeface="Times New Roman"/>
                <a:cs typeface="Times New Roman"/>
              </a:rPr>
              <a:t>programming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system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bel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w: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Class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Object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5" dirty="0">
                <a:latin typeface="Times New Roman"/>
                <a:cs typeface="Times New Roman"/>
              </a:rPr>
              <a:t>Inheritance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Polymorphism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5" dirty="0">
                <a:latin typeface="Times New Roman"/>
                <a:cs typeface="Times New Roman"/>
              </a:rPr>
              <a:t>D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Abstra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Encapsulation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985" marR="5080" indent="-1569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</a:t>
            </a:r>
            <a:r>
              <a:rPr spc="-20" dirty="0"/>
              <a:t> </a:t>
            </a:r>
            <a:r>
              <a:rPr spc="-70" dirty="0"/>
              <a:t>OVERLOADING</a:t>
            </a:r>
            <a:r>
              <a:rPr spc="-15" dirty="0"/>
              <a:t> </a:t>
            </a:r>
            <a:r>
              <a:rPr spc="-85" dirty="0"/>
              <a:t>AND </a:t>
            </a:r>
            <a:r>
              <a:rPr spc="-885" dirty="0"/>
              <a:t> </a:t>
            </a:r>
            <a:r>
              <a:rPr spc="-45" dirty="0"/>
              <a:t>OVERRIDING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441450"/>
          <a:ext cx="8382000" cy="524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3657600"/>
                <a:gridCol w="3962400"/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Overloading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b="1" spc="-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overriding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729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5746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metho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erloa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metho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nctions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  h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diffe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2438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Whe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eas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rr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metho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functio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ust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1363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18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metho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erloa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,  in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itance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be 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required.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401955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Whe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eas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ethod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rr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,  in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itance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ys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equi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ed.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4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1363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3651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erloa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 perf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7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een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metho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  wi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hin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cl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524510" algn="just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Whe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eas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metho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rr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 d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bet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een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hild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hod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985" marR="5080" indent="-1569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</a:t>
            </a:r>
            <a:r>
              <a:rPr spc="-20" dirty="0"/>
              <a:t> </a:t>
            </a:r>
            <a:r>
              <a:rPr spc="-70" dirty="0"/>
              <a:t>OVERLOADING</a:t>
            </a:r>
            <a:r>
              <a:rPr spc="-15" dirty="0"/>
              <a:t> </a:t>
            </a:r>
            <a:r>
              <a:rPr spc="-85" dirty="0"/>
              <a:t>AND </a:t>
            </a:r>
            <a:r>
              <a:rPr spc="-885" dirty="0"/>
              <a:t> </a:t>
            </a:r>
            <a:r>
              <a:rPr spc="-45" dirty="0"/>
              <a:t>OVERRIDING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441450"/>
          <a:ext cx="8382000" cy="3131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3657600"/>
                <a:gridCol w="3962400"/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Overloading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b="1" spc="-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overriding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1363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18440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  to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beh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vior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3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Whe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eas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rde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vior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ist 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methods.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1363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1270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erloa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 no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class.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4019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Whe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eas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ethod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rr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,  the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classes.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59" y="239979"/>
            <a:ext cx="5125720" cy="592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Times New Roman"/>
                <a:cs typeface="Times New Roman"/>
              </a:rPr>
              <a:t>Example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of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Method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Overloading:</a:t>
            </a:r>
            <a:endParaRPr sz="2400">
              <a:latin typeface="Times New Roman"/>
              <a:cs typeface="Times New Roman"/>
            </a:endParaRPr>
          </a:p>
          <a:p>
            <a:pPr marL="285115" marR="3714115" indent="-273050">
              <a:lnSpc>
                <a:spcPct val="100800"/>
              </a:lnSpc>
              <a:spcBef>
                <a:spcPts val="5"/>
              </a:spcBef>
            </a:pP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Squa</a:t>
            </a:r>
            <a:r>
              <a:rPr sz="2400" spc="-12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e: 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558165" marR="1727200" indent="-273685">
              <a:lnSpc>
                <a:spcPct val="100800"/>
              </a:lnSpc>
            </a:pPr>
            <a:r>
              <a:rPr sz="2400" spc="-125" dirty="0">
                <a:latin typeface="Times New Roman"/>
                <a:cs typeface="Times New Roman"/>
              </a:rPr>
              <a:t>def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calculate_area(self): 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et</a:t>
            </a:r>
            <a:r>
              <a:rPr sz="2400" spc="-45" dirty="0">
                <a:latin typeface="Times New Roman"/>
                <a:cs typeface="Times New Roman"/>
              </a:rPr>
              <a:t>u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self.side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*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self.side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285115" marR="3585210" indent="-273050">
              <a:lnSpc>
                <a:spcPct val="100800"/>
              </a:lnSpc>
              <a:spcBef>
                <a:spcPts val="5"/>
              </a:spcBef>
            </a:pP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ian</a:t>
            </a:r>
            <a:r>
              <a:rPr sz="2400" spc="-125" dirty="0">
                <a:latin typeface="Times New Roman"/>
                <a:cs typeface="Times New Roman"/>
              </a:rPr>
              <a:t>gl</a:t>
            </a:r>
            <a:r>
              <a:rPr sz="2400" spc="-150" dirty="0">
                <a:latin typeface="Times New Roman"/>
                <a:cs typeface="Times New Roman"/>
              </a:rPr>
              <a:t>e</a:t>
            </a:r>
            <a:r>
              <a:rPr sz="2400" spc="30" dirty="0">
                <a:latin typeface="Times New Roman"/>
                <a:cs typeface="Times New Roman"/>
              </a:rPr>
              <a:t>:  </a:t>
            </a:r>
            <a:r>
              <a:rPr sz="2400" spc="-170" dirty="0">
                <a:latin typeface="Times New Roman"/>
                <a:cs typeface="Times New Roman"/>
              </a:rPr>
              <a:t>b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0"/>
              </a:spcBef>
            </a:pP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145" dirty="0">
                <a:latin typeface="Times New Roman"/>
                <a:cs typeface="Times New Roman"/>
              </a:rPr>
              <a:t>ig</a:t>
            </a:r>
            <a:r>
              <a:rPr sz="2400" spc="-180" dirty="0">
                <a:latin typeface="Times New Roman"/>
                <a:cs typeface="Times New Roman"/>
              </a:rPr>
              <a:t>h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30"/>
              </a:spcBef>
            </a:pPr>
            <a:r>
              <a:rPr sz="2400" spc="-125" dirty="0">
                <a:latin typeface="Times New Roman"/>
                <a:cs typeface="Times New Roman"/>
              </a:rPr>
              <a:t>def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calculate_area(self):</a:t>
            </a:r>
            <a:endParaRPr sz="24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etu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.5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*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self.bas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*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self.height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434079">
              <a:lnSpc>
                <a:spcPct val="100800"/>
              </a:lnSpc>
            </a:pPr>
            <a:r>
              <a:rPr sz="2400" spc="-155" dirty="0">
                <a:latin typeface="Times New Roman"/>
                <a:cs typeface="Times New Roman"/>
              </a:rPr>
              <a:t>sq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45" dirty="0">
                <a:latin typeface="Times New Roman"/>
                <a:cs typeface="Times New Roman"/>
              </a:rPr>
              <a:t>S</a:t>
            </a:r>
            <a:r>
              <a:rPr sz="2400" spc="-114" dirty="0">
                <a:latin typeface="Times New Roman"/>
                <a:cs typeface="Times New Roman"/>
              </a:rPr>
              <a:t>q</a:t>
            </a:r>
            <a:r>
              <a:rPr sz="2400" spc="-110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e() 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10" dirty="0">
                <a:latin typeface="Times New Roman"/>
                <a:cs typeface="Times New Roman"/>
              </a:rPr>
              <a:t>iangle()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2400" spc="-80" dirty="0">
                <a:latin typeface="Times New Roman"/>
                <a:cs typeface="Times New Roman"/>
              </a:rPr>
              <a:t>print("Area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95" dirty="0">
                <a:latin typeface="Times New Roman"/>
                <a:cs typeface="Times New Roman"/>
              </a:rPr>
              <a:t>square: </a:t>
            </a:r>
            <a:r>
              <a:rPr sz="2400" spc="45" dirty="0">
                <a:latin typeface="Times New Roman"/>
                <a:cs typeface="Times New Roman"/>
              </a:rPr>
              <a:t>", </a:t>
            </a:r>
            <a:r>
              <a:rPr sz="2400" spc="-95" dirty="0">
                <a:latin typeface="Times New Roman"/>
                <a:cs typeface="Times New Roman"/>
              </a:rPr>
              <a:t>sq.calculate_area()) 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120" dirty="0">
                <a:latin typeface="Times New Roman"/>
                <a:cs typeface="Times New Roman"/>
              </a:rPr>
              <a:t>"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7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ian</a:t>
            </a:r>
            <a:r>
              <a:rPr sz="2400" spc="-125" dirty="0">
                <a:latin typeface="Times New Roman"/>
                <a:cs typeface="Times New Roman"/>
              </a:rPr>
              <a:t>gl</a:t>
            </a:r>
            <a:r>
              <a:rPr sz="2400" spc="-150" dirty="0">
                <a:latin typeface="Times New Roman"/>
                <a:cs typeface="Times New Roman"/>
              </a:rPr>
              <a:t>e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"</a:t>
            </a:r>
            <a:r>
              <a:rPr sz="2400" spc="35" dirty="0">
                <a:latin typeface="Times New Roman"/>
                <a:cs typeface="Times New Roman"/>
              </a:rPr>
              <a:t>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i.calcul</a:t>
            </a:r>
            <a:r>
              <a:rPr sz="2400" spc="-155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te</a:t>
            </a:r>
            <a:r>
              <a:rPr sz="2400" spc="-35" dirty="0">
                <a:latin typeface="Times New Roman"/>
                <a:cs typeface="Times New Roman"/>
              </a:rPr>
              <a:t>_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ea</a:t>
            </a:r>
            <a:r>
              <a:rPr sz="2400" spc="-50" dirty="0">
                <a:latin typeface="Times New Roman"/>
                <a:cs typeface="Times New Roman"/>
              </a:rPr>
              <a:t>())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4418"/>
            <a:ext cx="8201659" cy="52241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7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operator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Overloading: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program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show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operator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purposes.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4899660">
              <a:lnSpc>
                <a:spcPct val="119300"/>
              </a:lnSpc>
            </a:pPr>
            <a:r>
              <a:rPr sz="2600" spc="440" dirty="0">
                <a:latin typeface="Times New Roman"/>
                <a:cs typeface="Times New Roman"/>
              </a:rPr>
              <a:t>#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Ad</a:t>
            </a:r>
            <a:r>
              <a:rPr sz="2600" spc="-175" dirty="0">
                <a:latin typeface="Times New Roman"/>
                <a:cs typeface="Times New Roman"/>
              </a:rPr>
              <a:t>d</a:t>
            </a:r>
            <a:r>
              <a:rPr sz="2600" spc="-85" dirty="0">
                <a:latin typeface="Times New Roman"/>
                <a:cs typeface="Times New Roman"/>
              </a:rPr>
              <a:t>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45" dirty="0">
                <a:latin typeface="Times New Roman"/>
                <a:cs typeface="Times New Roman"/>
              </a:rPr>
              <a:t>mb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s  </a:t>
            </a:r>
            <a:r>
              <a:rPr sz="2600" spc="-60" dirty="0">
                <a:latin typeface="Times New Roman"/>
                <a:cs typeface="Times New Roman"/>
              </a:rPr>
              <a:t>print(1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 marL="12700" marR="5089525">
              <a:lnSpc>
                <a:spcPct val="119200"/>
              </a:lnSpc>
              <a:spcBef>
                <a:spcPts val="5"/>
              </a:spcBef>
            </a:pP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n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ings  </a:t>
            </a:r>
            <a:r>
              <a:rPr sz="2600" spc="-40" dirty="0">
                <a:latin typeface="Times New Roman"/>
                <a:cs typeface="Times New Roman"/>
              </a:rPr>
              <a:t>print("amit"+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"python")</a:t>
            </a:r>
            <a:endParaRPr sz="2600">
              <a:latin typeface="Times New Roman"/>
              <a:cs typeface="Times New Roman"/>
            </a:endParaRPr>
          </a:p>
          <a:p>
            <a:pPr marL="12700" marR="5283835">
              <a:lnSpc>
                <a:spcPct val="119200"/>
              </a:lnSpc>
            </a:pP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40" dirty="0">
                <a:latin typeface="Times New Roman"/>
                <a:cs typeface="Times New Roman"/>
              </a:rPr>
              <a:t>uc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s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4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 marR="5815330">
              <a:lnSpc>
                <a:spcPct val="119200"/>
              </a:lnSpc>
            </a:pP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Repe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80" dirty="0">
                <a:latin typeface="Times New Roman"/>
                <a:cs typeface="Times New Roman"/>
              </a:rPr>
              <a:t>S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ing  </a:t>
            </a:r>
            <a:r>
              <a:rPr sz="2600" spc="-80" dirty="0">
                <a:latin typeface="Times New Roman"/>
                <a:cs typeface="Times New Roman"/>
              </a:rPr>
              <a:t>print("python"*3)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59" y="225122"/>
            <a:ext cx="6211570" cy="60871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Method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Overriding: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A:</a:t>
            </a:r>
            <a:endParaRPr sz="2600">
              <a:latin typeface="Times New Roman"/>
              <a:cs typeface="Times New Roman"/>
            </a:endParaRPr>
          </a:p>
          <a:p>
            <a:pPr marL="610235" marR="2363470" indent="-299085">
              <a:lnSpc>
                <a:spcPct val="109200"/>
              </a:lnSpc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n1</a:t>
            </a:r>
            <a:r>
              <a:rPr sz="2600" spc="-90" dirty="0">
                <a:latin typeface="Times New Roman"/>
                <a:cs typeface="Times New Roman"/>
              </a:rPr>
              <a:t>(self):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int('</a:t>
            </a:r>
            <a:r>
              <a:rPr sz="2600" spc="-95" dirty="0">
                <a:latin typeface="Times New Roman"/>
                <a:cs typeface="Times New Roman"/>
              </a:rPr>
              <a:t>f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e_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A')</a:t>
            </a:r>
            <a:endParaRPr sz="2600">
              <a:latin typeface="Times New Roman"/>
              <a:cs typeface="Times New Roman"/>
            </a:endParaRPr>
          </a:p>
          <a:p>
            <a:pPr marL="311150" marR="2658110" indent="298450">
              <a:lnSpc>
                <a:spcPct val="109200"/>
              </a:lnSpc>
              <a:spcBef>
                <a:spcPts val="5"/>
              </a:spcBef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n2</a:t>
            </a:r>
            <a:r>
              <a:rPr sz="2600" spc="-90" dirty="0">
                <a:latin typeface="Times New Roman"/>
                <a:cs typeface="Times New Roman"/>
              </a:rPr>
              <a:t>(self):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int('</a:t>
            </a:r>
            <a:r>
              <a:rPr sz="2600" spc="-95" dirty="0">
                <a:latin typeface="Times New Roman"/>
                <a:cs typeface="Times New Roman"/>
              </a:rPr>
              <a:t>f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_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A')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(A):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285"/>
              </a:spcBef>
            </a:pP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20" dirty="0">
                <a:latin typeface="Times New Roman"/>
                <a:cs typeface="Times New Roman"/>
              </a:rPr>
              <a:t>n1</a:t>
            </a:r>
            <a:r>
              <a:rPr sz="2600" spc="-130" dirty="0">
                <a:latin typeface="Times New Roman"/>
                <a:cs typeface="Times New Roman"/>
              </a:rPr>
              <a:t>(self</a:t>
            </a:r>
            <a:r>
              <a:rPr sz="2600" spc="-10" dirty="0">
                <a:latin typeface="Times New Roman"/>
                <a:cs typeface="Times New Roman"/>
              </a:rPr>
              <a:t>):</a:t>
            </a:r>
            <a:endParaRPr sz="2600">
              <a:latin typeface="Times New Roman"/>
              <a:cs typeface="Times New Roman"/>
            </a:endParaRPr>
          </a:p>
          <a:p>
            <a:pPr marL="610235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int('</a:t>
            </a:r>
            <a:r>
              <a:rPr sz="2600" spc="-210" dirty="0">
                <a:latin typeface="Times New Roman"/>
                <a:cs typeface="Times New Roman"/>
              </a:rPr>
              <a:t>M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fe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e_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80" dirty="0">
                <a:latin typeface="Times New Roman"/>
                <a:cs typeface="Times New Roman"/>
              </a:rPr>
              <a:t>lass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B')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610235" marR="2364740" indent="-299085">
              <a:lnSpc>
                <a:spcPct val="109200"/>
              </a:lnSpc>
              <a:spcBef>
                <a:spcPts val="5"/>
              </a:spcBef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n3</a:t>
            </a:r>
            <a:r>
              <a:rPr sz="2600" spc="-90" dirty="0">
                <a:latin typeface="Times New Roman"/>
                <a:cs typeface="Times New Roman"/>
              </a:rPr>
              <a:t>(self):  </a:t>
            </a: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int(</a:t>
            </a:r>
            <a:r>
              <a:rPr sz="2600" spc="-40" dirty="0">
                <a:latin typeface="Times New Roman"/>
                <a:cs typeface="Times New Roman"/>
              </a:rPr>
              <a:t>'</a:t>
            </a:r>
            <a:r>
              <a:rPr sz="2600" spc="-125" dirty="0">
                <a:latin typeface="Times New Roman"/>
                <a:cs typeface="Times New Roman"/>
              </a:rPr>
              <a:t>f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e_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B')</a:t>
            </a:r>
            <a:endParaRPr sz="2600">
              <a:latin typeface="Times New Roman"/>
              <a:cs typeface="Times New Roman"/>
            </a:endParaRPr>
          </a:p>
          <a:p>
            <a:pPr marL="12700" marR="4973955" indent="24130">
              <a:lnSpc>
                <a:spcPct val="109200"/>
              </a:lnSpc>
            </a:pPr>
            <a:r>
              <a:rPr sz="2600" spc="-125" dirty="0">
                <a:latin typeface="Times New Roman"/>
                <a:cs typeface="Times New Roman"/>
              </a:rPr>
              <a:t>obj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B()  </a:t>
            </a:r>
            <a:r>
              <a:rPr sz="2600" spc="-75" dirty="0">
                <a:latin typeface="Times New Roman"/>
                <a:cs typeface="Times New Roman"/>
              </a:rPr>
              <a:t>obj</a:t>
            </a:r>
            <a:r>
              <a:rPr sz="2600" spc="-55" dirty="0">
                <a:latin typeface="Times New Roman"/>
                <a:cs typeface="Times New Roman"/>
              </a:rPr>
              <a:t>.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n1</a:t>
            </a:r>
            <a:r>
              <a:rPr sz="2600" spc="-55" dirty="0">
                <a:latin typeface="Times New Roman"/>
                <a:cs typeface="Times New Roman"/>
              </a:rPr>
              <a:t>()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885" y="202819"/>
            <a:ext cx="228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</a:t>
            </a:r>
            <a:r>
              <a:rPr spc="-80" dirty="0"/>
              <a:t> </a:t>
            </a:r>
            <a:r>
              <a:rPr spc="-35" dirty="0"/>
              <a:t>Hiding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6630"/>
            <a:ext cx="7934325" cy="446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hiding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hide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information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user.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includes </a:t>
            </a:r>
            <a:r>
              <a:rPr sz="2600" spc="-80" dirty="0">
                <a:latin typeface="Times New Roman"/>
                <a:cs typeface="Times New Roman"/>
              </a:rPr>
              <a:t>internal </a:t>
            </a:r>
            <a:r>
              <a:rPr sz="2600" spc="-100" dirty="0">
                <a:latin typeface="Times New Roman"/>
                <a:cs typeface="Times New Roman"/>
              </a:rPr>
              <a:t>object </a:t>
            </a:r>
            <a:r>
              <a:rPr sz="2600" spc="-114" dirty="0">
                <a:latin typeface="Times New Roman"/>
                <a:cs typeface="Times New Roman"/>
              </a:rPr>
              <a:t>details </a:t>
            </a:r>
            <a:r>
              <a:rPr sz="2600" spc="-150" dirty="0">
                <a:latin typeface="Times New Roman"/>
                <a:cs typeface="Times New Roman"/>
              </a:rPr>
              <a:t>such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80" dirty="0">
                <a:latin typeface="Times New Roman"/>
                <a:cs typeface="Times New Roman"/>
              </a:rPr>
              <a:t>members, </a:t>
            </a:r>
            <a:r>
              <a:rPr sz="2600" spc="-75" dirty="0">
                <a:latin typeface="Times New Roman"/>
                <a:cs typeface="Times New Roman"/>
              </a:rPr>
              <a:t>internal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working.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maintained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integrity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restricted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member.The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working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hiding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combines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unit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hide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within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class.We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directly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access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outside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  <a:p>
            <a:pPr marL="286385" marR="10541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oc</a:t>
            </a:r>
            <a:r>
              <a:rPr sz="2600" spc="-165" dirty="0">
                <a:latin typeface="Times New Roman"/>
                <a:cs typeface="Times New Roman"/>
              </a:rPr>
              <a:t>ess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kn</a:t>
            </a:r>
            <a:r>
              <a:rPr sz="2600" spc="-2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wn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d</a:t>
            </a:r>
            <a:r>
              <a:rPr sz="2600" b="1" spc="-65" dirty="0">
                <a:latin typeface="Times New Roman"/>
                <a:cs typeface="Times New Roman"/>
              </a:rPr>
              <a:t>a</a:t>
            </a:r>
            <a:r>
              <a:rPr sz="2600" b="1" spc="-40" dirty="0">
                <a:latin typeface="Times New Roman"/>
                <a:cs typeface="Times New Roman"/>
              </a:rPr>
              <a:t>t</a:t>
            </a:r>
            <a:r>
              <a:rPr sz="2600" b="1" spc="-50" dirty="0">
                <a:latin typeface="Times New Roman"/>
                <a:cs typeface="Times New Roman"/>
              </a:rPr>
              <a:t>a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enc</a:t>
            </a:r>
            <a:r>
              <a:rPr sz="2600" b="1" spc="-30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ps</a:t>
            </a:r>
            <a:r>
              <a:rPr sz="2600" b="1" spc="-10" dirty="0">
                <a:latin typeface="Times New Roman"/>
                <a:cs typeface="Times New Roman"/>
              </a:rPr>
              <a:t>u</a:t>
            </a:r>
            <a:r>
              <a:rPr sz="2600" b="1" spc="-25" dirty="0">
                <a:latin typeface="Times New Roman"/>
                <a:cs typeface="Times New Roman"/>
              </a:rPr>
              <a:t>l</a:t>
            </a:r>
            <a:r>
              <a:rPr sz="2600" b="1" spc="-80" dirty="0">
                <a:latin typeface="Times New Roman"/>
                <a:cs typeface="Times New Roman"/>
              </a:rPr>
              <a:t>a</a:t>
            </a:r>
            <a:r>
              <a:rPr sz="2600" b="1" spc="40" dirty="0">
                <a:latin typeface="Times New Roman"/>
                <a:cs typeface="Times New Roman"/>
              </a:rPr>
              <a:t>tion</a:t>
            </a:r>
            <a:r>
              <a:rPr sz="2600" b="1" spc="25" dirty="0">
                <a:latin typeface="Times New Roman"/>
                <a:cs typeface="Times New Roman"/>
              </a:rPr>
              <a:t>.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is  </a:t>
            </a:r>
            <a:r>
              <a:rPr sz="2600" spc="-110" dirty="0">
                <a:latin typeface="Times New Roman"/>
                <a:cs typeface="Times New Roman"/>
              </a:rPr>
              <a:t>done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hiding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working </a:t>
            </a:r>
            <a:r>
              <a:rPr sz="2600" spc="-105" dirty="0">
                <a:latin typeface="Times New Roman"/>
                <a:cs typeface="Times New Roman"/>
              </a:rPr>
              <a:t>information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00" dirty="0">
                <a:latin typeface="Times New Roman"/>
                <a:cs typeface="Times New Roman"/>
              </a:rPr>
              <a:t>user. </a:t>
            </a:r>
            <a:r>
              <a:rPr sz="2600" spc="-15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process,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declare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members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private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other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these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members.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accessible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within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66471"/>
            <a:ext cx="8053705" cy="374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Data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hiding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isolates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client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part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program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implementation.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Some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essential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members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hidden </a:t>
            </a:r>
            <a:r>
              <a:rPr sz="2600" spc="-114" dirty="0">
                <a:latin typeface="Times New Roman"/>
                <a:cs typeface="Times New Roman"/>
              </a:rPr>
              <a:t> 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user.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Programs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modules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reflected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how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could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them,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users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familiar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how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application 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14" dirty="0">
                <a:latin typeface="Times New Roman"/>
                <a:cs typeface="Times New Roman"/>
              </a:rPr>
              <a:t>ork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.</a:t>
            </a:r>
            <a:r>
              <a:rPr sz="2600" spc="-150" dirty="0">
                <a:latin typeface="Times New Roman"/>
                <a:cs typeface="Times New Roman"/>
              </a:rPr>
              <a:t>Thus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vid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</a:t>
            </a:r>
            <a:r>
              <a:rPr sz="2600" spc="-175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marR="21971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6444615" algn="l"/>
              </a:tabLst>
            </a:pPr>
            <a:r>
              <a:rPr sz="2600" spc="-229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perform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hiding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00" spc="-120" dirty="0">
                <a:latin typeface="Times New Roman"/>
                <a:cs typeface="Times New Roman"/>
              </a:rPr>
              <a:t>double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underscore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before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prefix.This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makes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members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private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inaccessible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other </a:t>
            </a:r>
            <a:r>
              <a:rPr sz="2600" spc="-140" dirty="0"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03754"/>
            <a:ext cx="6204585" cy="60318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</a:t>
            </a:r>
            <a:r>
              <a:rPr sz="2400" spc="-95" dirty="0">
                <a:latin typeface="Times New Roman"/>
                <a:cs typeface="Times New Roman"/>
              </a:rPr>
              <a:t>u</a:t>
            </a:r>
            <a:r>
              <a:rPr sz="2400" spc="-105" dirty="0">
                <a:latin typeface="Times New Roman"/>
                <a:cs typeface="Times New Roman"/>
              </a:rPr>
              <a:t>nterClas</a:t>
            </a:r>
            <a:r>
              <a:rPr sz="2400" spc="-85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16535" marR="3734435">
              <a:lnSpc>
                <a:spcPct val="110800"/>
              </a:lnSpc>
              <a:tabLst>
                <a:tab pos="521334" algn="l"/>
              </a:tabLst>
            </a:pP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215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te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0  </a:t>
            </a:r>
            <a:r>
              <a:rPr sz="2400" spc="-125" dirty="0">
                <a:latin typeface="Times New Roman"/>
                <a:cs typeface="Times New Roman"/>
              </a:rPr>
              <a:t>def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125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t(self)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310"/>
              </a:spcBef>
              <a:tabLst>
                <a:tab pos="1189355" algn="l"/>
              </a:tabLst>
            </a:pPr>
            <a:r>
              <a:rPr sz="2400" spc="-125" dirty="0">
                <a:latin typeface="Times New Roman"/>
                <a:cs typeface="Times New Roman"/>
              </a:rPr>
              <a:t>sel</a:t>
            </a:r>
            <a:r>
              <a:rPr sz="2400" spc="-40" dirty="0">
                <a:latin typeface="Times New Roman"/>
                <a:cs typeface="Times New Roman"/>
              </a:rPr>
              <a:t>f.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21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teCou</a:t>
            </a:r>
            <a:r>
              <a:rPr sz="2400" spc="-35" dirty="0">
                <a:latin typeface="Times New Roman"/>
                <a:cs typeface="Times New Roman"/>
              </a:rPr>
              <a:t>nt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+=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2806700" indent="409575">
              <a:lnSpc>
                <a:spcPct val="110900"/>
              </a:lnSpc>
              <a:spcBef>
                <a:spcPts val="5"/>
              </a:spcBef>
              <a:tabLst>
                <a:tab pos="1833880" algn="l"/>
              </a:tabLst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spc="-90" dirty="0">
                <a:latin typeface="Times New Roman"/>
                <a:cs typeface="Times New Roman"/>
              </a:rPr>
              <a:t>self.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215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te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45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)  </a:t>
            </a:r>
            <a:r>
              <a:rPr sz="2400" spc="-114" dirty="0">
                <a:latin typeface="Times New Roman"/>
                <a:cs typeface="Times New Roman"/>
              </a:rPr>
              <a:t>cou</a:t>
            </a:r>
            <a:r>
              <a:rPr sz="2400" spc="-35" dirty="0">
                <a:latin typeface="Times New Roman"/>
                <a:cs typeface="Times New Roman"/>
              </a:rPr>
              <a:t>nter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</a:t>
            </a:r>
            <a:r>
              <a:rPr sz="2400" spc="-95" dirty="0">
                <a:latin typeface="Times New Roman"/>
                <a:cs typeface="Times New Roman"/>
              </a:rPr>
              <a:t>u</a:t>
            </a:r>
            <a:r>
              <a:rPr sz="2400" spc="-105" dirty="0">
                <a:latin typeface="Times New Roman"/>
                <a:cs typeface="Times New Roman"/>
              </a:rPr>
              <a:t>nterClas</a:t>
            </a:r>
            <a:r>
              <a:rPr sz="2400" spc="-85" dirty="0">
                <a:latin typeface="Times New Roman"/>
                <a:cs typeface="Times New Roman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()  </a:t>
            </a:r>
            <a:r>
              <a:rPr sz="2400" spc="-75" dirty="0">
                <a:latin typeface="Times New Roman"/>
                <a:cs typeface="Times New Roman"/>
              </a:rPr>
              <a:t>counter.count() 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counter.count()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880235" algn="l"/>
              </a:tabLst>
            </a:pPr>
            <a:r>
              <a:rPr sz="2400" spc="-60" dirty="0">
                <a:latin typeface="Times New Roman"/>
                <a:cs typeface="Times New Roman"/>
              </a:rPr>
              <a:t>print(counter.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85" dirty="0">
                <a:latin typeface="Times New Roman"/>
                <a:cs typeface="Times New Roman"/>
              </a:rPr>
              <a:t>privateCount)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2400" spc="-1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2400" spc="-10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640"/>
              </a:spcBef>
              <a:tabLst>
                <a:tab pos="646430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AttributeError</a:t>
            </a:r>
            <a:r>
              <a:rPr sz="2400" spc="-35" dirty="0">
                <a:latin typeface="Times New Roman"/>
                <a:cs typeface="Times New Roman"/>
              </a:rPr>
              <a:t>: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'CounterClass'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object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has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no</a:t>
            </a:r>
            <a:r>
              <a:rPr sz="2400" spc="-60" dirty="0">
                <a:latin typeface="Times New Roman"/>
                <a:cs typeface="Times New Roman"/>
              </a:rPr>
              <a:t> attribute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85" dirty="0">
                <a:latin typeface="Times New Roman"/>
                <a:cs typeface="Times New Roman"/>
              </a:rPr>
              <a:t>privateCount'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69" y="324358"/>
            <a:ext cx="415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Python</a:t>
            </a:r>
            <a:r>
              <a:rPr spc="-55" dirty="0"/>
              <a:t> </a:t>
            </a:r>
            <a:r>
              <a:rPr spc="-25" dirty="0"/>
              <a:t>File</a:t>
            </a:r>
            <a:r>
              <a:rPr spc="-55" dirty="0"/>
              <a:t> </a:t>
            </a:r>
            <a:r>
              <a:rPr spc="-3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3439"/>
            <a:ext cx="7887334" cy="372935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6385" marR="5080">
              <a:lnSpc>
                <a:spcPct val="109700"/>
              </a:lnSpc>
              <a:spcBef>
                <a:spcPts val="395"/>
              </a:spcBef>
            </a:pPr>
            <a:r>
              <a:rPr sz="2600" spc="-145" dirty="0">
                <a:latin typeface="Times New Roman"/>
                <a:cs typeface="Times New Roman"/>
              </a:rPr>
              <a:t>File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han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lin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impo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20" dirty="0">
                <a:latin typeface="Times New Roman"/>
                <a:cs typeface="Times New Roman"/>
              </a:rPr>
              <a:t>eb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lic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several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creating,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reading,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updating,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del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ting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file</a:t>
            </a:r>
            <a:r>
              <a:rPr sz="2600" spc="-21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b="1" spc="-55" dirty="0">
                <a:latin typeface="Times New Roman"/>
                <a:cs typeface="Times New Roman"/>
              </a:rPr>
              <a:t>File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Open:</a:t>
            </a:r>
            <a:endParaRPr sz="2600">
              <a:latin typeface="Times New Roman"/>
              <a:cs typeface="Times New Roman"/>
            </a:endParaRPr>
          </a:p>
          <a:p>
            <a:pPr marL="286385" marR="140335" indent="-274320">
              <a:lnSpc>
                <a:spcPct val="11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key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working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files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open()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open()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takes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parameters;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-200" dirty="0">
                <a:latin typeface="Times New Roman"/>
                <a:cs typeface="Times New Roman"/>
              </a:rPr>
              <a:t>filename</a:t>
            </a:r>
            <a:r>
              <a:rPr sz="2600" spc="-20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254" dirty="0">
                <a:latin typeface="Times New Roman"/>
                <a:cs typeface="Times New Roman"/>
              </a:rPr>
              <a:t>mode</a:t>
            </a:r>
            <a:r>
              <a:rPr sz="2600" spc="-25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four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methods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(modes)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opening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file: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270" y="324358"/>
            <a:ext cx="299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Text</a:t>
            </a:r>
            <a:r>
              <a:rPr spc="-30" dirty="0"/>
              <a:t> </a:t>
            </a:r>
            <a:r>
              <a:rPr spc="-40" dirty="0"/>
              <a:t>File</a:t>
            </a:r>
            <a:r>
              <a:rPr spc="-30" dirty="0"/>
              <a:t> </a:t>
            </a:r>
            <a:r>
              <a:rPr spc="-5" dirty="0"/>
              <a:t>Modes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136650"/>
          <a:ext cx="8229600" cy="548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6934200"/>
              </a:tblGrid>
              <a:tr h="463169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Character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8194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reading.The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pointer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placed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beginning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file.</a:t>
                      </a:r>
                      <a:r>
                        <a:rPr sz="20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0" dirty="0">
                          <a:latin typeface="Times New Roman"/>
                          <a:cs typeface="Times New Roman"/>
                        </a:rPr>
                        <a:t>If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doesn’t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exist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show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FileNotFoundError.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8194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writing.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5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file,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will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overwrite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data.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doesn’t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exist,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8194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exclusive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creation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write.The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be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20" dirty="0">
                          <a:latin typeface="Times New Roman"/>
                          <a:cs typeface="Times New Roman"/>
                        </a:rPr>
                        <a:t>available,</a:t>
                      </a:r>
                      <a:r>
                        <a:rPr sz="20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show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FileExistsError.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11756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05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appending.The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pointer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placed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file.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appends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file.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4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exists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iti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ta.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631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r+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eadi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iti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18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463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45" dirty="0">
                          <a:latin typeface="Times New Roman"/>
                          <a:cs typeface="Times New Roman"/>
                        </a:rPr>
                        <a:t>w+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then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reading.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overwrite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data.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463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25" dirty="0">
                          <a:latin typeface="Times New Roman"/>
                          <a:cs typeface="Times New Roman"/>
                        </a:rPr>
                        <a:t>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appending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reading.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won’t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overwrite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data.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961" y="202819"/>
            <a:ext cx="106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</a:t>
            </a:r>
            <a:r>
              <a:rPr spc="-50" dirty="0"/>
              <a:t>l</a:t>
            </a:r>
            <a:r>
              <a:rPr spc="-5" dirty="0"/>
              <a:t>a</a:t>
            </a:r>
            <a:r>
              <a:rPr spc="5" dirty="0"/>
              <a:t>s</a:t>
            </a:r>
            <a:r>
              <a:rPr spc="3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24839"/>
            <a:ext cx="8129905" cy="5634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objects.</a:t>
            </a:r>
            <a:endParaRPr sz="2600">
              <a:latin typeface="Times New Roman"/>
              <a:cs typeface="Times New Roman"/>
            </a:endParaRPr>
          </a:p>
          <a:p>
            <a:pPr marL="286385" marR="1606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Almost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everything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object,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properties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methods.</a:t>
            </a:r>
            <a:endParaRPr sz="2600">
              <a:latin typeface="Times New Roman"/>
              <a:cs typeface="Times New Roman"/>
            </a:endParaRPr>
          </a:p>
          <a:p>
            <a:pPr marL="286385" marR="939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30" dirty="0">
                <a:latin typeface="Times New Roman"/>
                <a:cs typeface="Times New Roman"/>
              </a:rPr>
              <a:t>like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100" dirty="0">
                <a:latin typeface="Times New Roman"/>
                <a:cs typeface="Times New Roman"/>
              </a:rPr>
              <a:t>object </a:t>
            </a:r>
            <a:r>
              <a:rPr sz="2600" spc="-75" dirty="0">
                <a:latin typeface="Times New Roman"/>
                <a:cs typeface="Times New Roman"/>
              </a:rPr>
              <a:t>constructor,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"blueprint"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14" dirty="0">
                <a:latin typeface="Times New Roman"/>
                <a:cs typeface="Times New Roman"/>
              </a:rPr>
              <a:t>creating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objects.</a:t>
            </a:r>
            <a:endParaRPr sz="2600">
              <a:latin typeface="Times New Roman"/>
              <a:cs typeface="Times New Roman"/>
            </a:endParaRPr>
          </a:p>
          <a:p>
            <a:pPr marL="286385" marR="7035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vi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ity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seen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05" dirty="0">
                <a:latin typeface="Times New Roman"/>
                <a:cs typeface="Times New Roman"/>
              </a:rPr>
              <a:t>lue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an  </a:t>
            </a:r>
            <a:r>
              <a:rPr sz="2600" spc="-70" dirty="0">
                <a:latin typeface="Times New Roman"/>
                <a:cs typeface="Times New Roman"/>
              </a:rPr>
              <a:t>object.The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came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existence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instantiated.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fields,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methods,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constructors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For </a:t>
            </a:r>
            <a:r>
              <a:rPr sz="2600" spc="-110" dirty="0">
                <a:latin typeface="Times New Roman"/>
                <a:cs typeface="Times New Roman"/>
              </a:rPr>
              <a:t>example: </a:t>
            </a:r>
            <a:r>
              <a:rPr sz="2600" spc="-160" dirty="0">
                <a:latin typeface="Times New Roman"/>
                <a:cs typeface="Times New Roman"/>
              </a:rPr>
              <a:t>Suppose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prototype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building. </a:t>
            </a:r>
            <a:r>
              <a:rPr sz="2600" spc="-335" dirty="0">
                <a:latin typeface="Times New Roman"/>
                <a:cs typeface="Times New Roman"/>
              </a:rPr>
              <a:t>A 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building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contains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details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about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floor,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rooms,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doors, 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windows,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etc.</a:t>
            </a:r>
            <a:r>
              <a:rPr sz="2600" spc="-170" dirty="0">
                <a:latin typeface="Times New Roman"/>
                <a:cs typeface="Times New Roman"/>
              </a:rPr>
              <a:t> 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make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many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buildings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want,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based 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these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de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ail</a:t>
            </a:r>
            <a:r>
              <a:rPr sz="2600" spc="-22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Henc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130" dirty="0">
                <a:latin typeface="Times New Roman"/>
                <a:cs typeface="Times New Roman"/>
              </a:rPr>
              <a:t>uilding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seen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ss,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many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objects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700786"/>
            <a:ext cx="7864475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5"/>
              </a:spcBef>
            </a:pPr>
            <a:r>
              <a:rPr sz="2600" b="1" spc="-30" dirty="0">
                <a:latin typeface="Times New Roman"/>
                <a:cs typeface="Times New Roman"/>
              </a:rPr>
              <a:t>Syntax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00"/>
              </a:lnSpc>
              <a:spcBef>
                <a:spcPts val="5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open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reading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enough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file: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3100"/>
              </a:lnSpc>
            </a:pP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("dem</a:t>
            </a:r>
            <a:r>
              <a:rPr sz="2600" spc="-10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fil</a:t>
            </a:r>
            <a:r>
              <a:rPr sz="2600" spc="-225" dirty="0">
                <a:latin typeface="Times New Roman"/>
                <a:cs typeface="Times New Roman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.</a:t>
            </a:r>
            <a:r>
              <a:rPr sz="2600" spc="60" dirty="0">
                <a:latin typeface="Times New Roman"/>
                <a:cs typeface="Times New Roman"/>
              </a:rPr>
              <a:t>t</a:t>
            </a:r>
            <a:r>
              <a:rPr sz="2600" spc="-45" dirty="0">
                <a:latin typeface="Times New Roman"/>
                <a:cs typeface="Times New Roman"/>
              </a:rPr>
              <a:t>x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286385" marR="331470">
              <a:lnSpc>
                <a:spcPts val="3100"/>
              </a:lnSpc>
              <a:spcBef>
                <a:spcPts val="110"/>
              </a:spcBef>
            </a:pPr>
            <a:r>
              <a:rPr sz="2600" b="1" spc="-30" dirty="0">
                <a:latin typeface="Times New Roman"/>
                <a:cs typeface="Times New Roman"/>
              </a:rPr>
              <a:t>Note: </a:t>
            </a:r>
            <a:r>
              <a:rPr sz="2600" spc="-204" dirty="0">
                <a:latin typeface="Times New Roman"/>
                <a:cs typeface="Times New Roman"/>
              </a:rPr>
              <a:t>Make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sure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file </a:t>
            </a:r>
            <a:r>
              <a:rPr sz="2600" spc="-85" dirty="0">
                <a:latin typeface="Times New Roman"/>
                <a:cs typeface="Times New Roman"/>
              </a:rPr>
              <a:t>exists,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125" dirty="0">
                <a:latin typeface="Times New Roman"/>
                <a:cs typeface="Times New Roman"/>
              </a:rPr>
              <a:t>else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95" dirty="0">
                <a:latin typeface="Times New Roman"/>
                <a:cs typeface="Times New Roman"/>
              </a:rPr>
              <a:t>get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40" dirty="0">
                <a:latin typeface="Times New Roman"/>
                <a:cs typeface="Times New Roman"/>
              </a:rPr>
              <a:t>error.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90" dirty="0">
                <a:latin typeface="Times New Roman"/>
                <a:cs typeface="Times New Roman"/>
              </a:rPr>
              <a:t>il</a:t>
            </a:r>
            <a:r>
              <a:rPr sz="2600" spc="-19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uil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en()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80"/>
              </a:lnSpc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open()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object,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read()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3095"/>
              </a:lnSpc>
            </a:pP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reading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content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file: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marR="4024629">
              <a:lnSpc>
                <a:spcPct val="80000"/>
              </a:lnSpc>
              <a:spcBef>
                <a:spcPts val="610"/>
              </a:spcBef>
            </a:pP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en("dem</a:t>
            </a:r>
            <a:r>
              <a:rPr sz="2600" spc="-10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fil</a:t>
            </a:r>
            <a:r>
              <a:rPr sz="2600" spc="-225" dirty="0">
                <a:latin typeface="Times New Roman"/>
                <a:cs typeface="Times New Roman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.</a:t>
            </a:r>
            <a:r>
              <a:rPr sz="2600" spc="65" dirty="0">
                <a:latin typeface="Times New Roman"/>
                <a:cs typeface="Times New Roman"/>
              </a:rPr>
              <a:t>t</a:t>
            </a:r>
            <a:r>
              <a:rPr sz="2600" spc="-45" dirty="0">
                <a:latin typeface="Times New Roman"/>
                <a:cs typeface="Times New Roman"/>
              </a:rPr>
              <a:t>x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"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")  </a:t>
            </a:r>
            <a:r>
              <a:rPr sz="2600" spc="-65" dirty="0">
                <a:latin typeface="Times New Roman"/>
                <a:cs typeface="Times New Roman"/>
              </a:rPr>
              <a:t>print(f.read())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59" y="331419"/>
            <a:ext cx="7458709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21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the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r>
              <a:rPr sz="28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located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sz="280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0" dirty="0">
                <a:solidFill>
                  <a:srgbClr val="000000"/>
                </a:solidFill>
                <a:latin typeface="Times New Roman"/>
                <a:cs typeface="Times New Roman"/>
              </a:rPr>
              <a:t>location,</a:t>
            </a:r>
            <a:r>
              <a:rPr sz="2800" spc="-180" dirty="0">
                <a:solidFill>
                  <a:srgbClr val="000000"/>
                </a:solidFill>
                <a:latin typeface="Times New Roman"/>
                <a:cs typeface="Times New Roman"/>
              </a:rPr>
              <a:t> you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0" dirty="0">
                <a:solidFill>
                  <a:srgbClr val="000000"/>
                </a:solidFill>
                <a:latin typeface="Times New Roman"/>
                <a:cs typeface="Times New Roman"/>
              </a:rPr>
              <a:t>will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have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800" spc="-6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0" dirty="0">
                <a:solidFill>
                  <a:srgbClr val="000000"/>
                </a:solidFill>
                <a:latin typeface="Times New Roman"/>
                <a:cs typeface="Times New Roman"/>
              </a:rPr>
              <a:t>sp</a:t>
            </a:r>
            <a:r>
              <a:rPr sz="2800" spc="-14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00" spc="-190" dirty="0">
                <a:solidFill>
                  <a:srgbClr val="000000"/>
                </a:solidFill>
                <a:latin typeface="Times New Roman"/>
                <a:cs typeface="Times New Roman"/>
              </a:rPr>
              <a:t>cify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the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000000"/>
                </a:solidFill>
                <a:latin typeface="Times New Roman"/>
                <a:cs typeface="Times New Roman"/>
              </a:rPr>
              <a:t>file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8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800" spc="-19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th,</a:t>
            </a:r>
            <a:r>
              <a:rPr sz="28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800" spc="-13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800" spc="-229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2800" spc="-1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000000"/>
                </a:solidFill>
                <a:latin typeface="Times New Roman"/>
                <a:cs typeface="Times New Roman"/>
              </a:rPr>
              <a:t>this: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78838"/>
            <a:ext cx="8014334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34340">
              <a:lnSpc>
                <a:spcPct val="109300"/>
              </a:lnSpc>
              <a:spcBef>
                <a:spcPts val="100"/>
              </a:spcBef>
            </a:pPr>
            <a:r>
              <a:rPr sz="2600" spc="25" dirty="0">
                <a:latin typeface="Times New Roman"/>
                <a:cs typeface="Times New Roman"/>
              </a:rPr>
              <a:t>f=open("C:\\Users\\COMPAQ\\Desktop\\test.txt","r")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print(f.read())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b="1" spc="-45" dirty="0">
                <a:latin typeface="Times New Roman"/>
                <a:cs typeface="Times New Roman"/>
              </a:rPr>
              <a:t>Read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On</a:t>
            </a:r>
            <a:r>
              <a:rPr sz="2600" b="1" spc="-75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240" dirty="0">
                <a:latin typeface="Times New Roman"/>
                <a:cs typeface="Times New Roman"/>
              </a:rPr>
              <a:t>P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15" dirty="0">
                <a:latin typeface="Times New Roman"/>
                <a:cs typeface="Times New Roman"/>
              </a:rPr>
              <a:t>r</a:t>
            </a:r>
            <a:r>
              <a:rPr sz="2600" b="1" spc="-20" dirty="0">
                <a:latin typeface="Times New Roman"/>
                <a:cs typeface="Times New Roman"/>
              </a:rPr>
              <a:t>ts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th</a:t>
            </a:r>
            <a:r>
              <a:rPr sz="2600" b="1" spc="35" dirty="0">
                <a:latin typeface="Times New Roman"/>
                <a:cs typeface="Times New Roman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File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5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default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read()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whole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text,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how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return: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marR="434340" indent="-274320">
              <a:lnSpc>
                <a:spcPct val="10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Times New Roman"/>
                <a:cs typeface="Times New Roman"/>
              </a:rPr>
              <a:t>Retu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1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harac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file:  </a:t>
            </a:r>
            <a:r>
              <a:rPr sz="2600" spc="25" dirty="0">
                <a:latin typeface="Times New Roman"/>
                <a:cs typeface="Times New Roman"/>
              </a:rPr>
              <a:t>f=open("C:\\Users\\COMPAQ\\Desktop\\test.txt","r")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print(f.read(10))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hello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h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87172"/>
            <a:ext cx="8141970" cy="5909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0" dirty="0">
                <a:latin typeface="Times New Roman"/>
                <a:cs typeface="Times New Roman"/>
              </a:rPr>
              <a:t>Read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Lines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765" dirty="0">
                <a:latin typeface="Times New Roman"/>
                <a:cs typeface="Times New Roman"/>
              </a:rPr>
              <a:t>Y</a:t>
            </a:r>
            <a:r>
              <a:rPr sz="2800" spc="-120" dirty="0">
                <a:latin typeface="Times New Roman"/>
                <a:cs typeface="Times New Roman"/>
              </a:rPr>
              <a:t>ou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5" dirty="0">
                <a:latin typeface="Times New Roman"/>
                <a:cs typeface="Times New Roman"/>
              </a:rPr>
              <a:t>etu</a:t>
            </a:r>
            <a:r>
              <a:rPr sz="2800" spc="50" dirty="0">
                <a:latin typeface="Times New Roman"/>
                <a:cs typeface="Times New Roman"/>
              </a:rPr>
              <a:t>r</a:t>
            </a:r>
            <a:r>
              <a:rPr sz="2800" spc="-120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l</a:t>
            </a:r>
            <a:r>
              <a:rPr sz="2800" spc="-135" dirty="0">
                <a:latin typeface="Times New Roman"/>
                <a:cs typeface="Times New Roman"/>
              </a:rPr>
              <a:t>i</a:t>
            </a:r>
            <a:r>
              <a:rPr sz="2800" spc="-114" dirty="0">
                <a:latin typeface="Times New Roman"/>
                <a:cs typeface="Times New Roman"/>
              </a:rPr>
              <a:t>ne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using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5" dirty="0">
                <a:latin typeface="Times New Roman"/>
                <a:cs typeface="Times New Roman"/>
              </a:rPr>
              <a:t>ead</a:t>
            </a:r>
            <a:r>
              <a:rPr sz="2800" spc="-90" dirty="0">
                <a:latin typeface="Times New Roman"/>
                <a:cs typeface="Times New Roman"/>
              </a:rPr>
              <a:t>l</a:t>
            </a:r>
            <a:r>
              <a:rPr sz="2800" spc="-125" dirty="0">
                <a:latin typeface="Times New Roman"/>
                <a:cs typeface="Times New Roman"/>
              </a:rPr>
              <a:t>ine</a:t>
            </a:r>
            <a:r>
              <a:rPr sz="2800" spc="-60" dirty="0">
                <a:latin typeface="Times New Roman"/>
                <a:cs typeface="Times New Roman"/>
              </a:rPr>
              <a:t>()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m</a:t>
            </a:r>
            <a:r>
              <a:rPr sz="2800" spc="-95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thod: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5" dirty="0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286385" marR="9525">
              <a:lnSpc>
                <a:spcPct val="109000"/>
              </a:lnSpc>
              <a:spcBef>
                <a:spcPts val="295"/>
              </a:spcBef>
            </a:pPr>
            <a:r>
              <a:rPr sz="2800" spc="-170" dirty="0">
                <a:latin typeface="Times New Roman"/>
                <a:cs typeface="Times New Roman"/>
              </a:rPr>
              <a:t>Rea</a:t>
            </a:r>
            <a:r>
              <a:rPr sz="2800" spc="-16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one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lin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file:  </a:t>
            </a:r>
            <a:r>
              <a:rPr sz="2800" spc="-40" dirty="0">
                <a:latin typeface="Times New Roman"/>
                <a:cs typeface="Times New Roman"/>
              </a:rPr>
              <a:t>f=op</a:t>
            </a:r>
            <a:r>
              <a:rPr sz="2800" spc="-110" dirty="0">
                <a:latin typeface="Times New Roman"/>
                <a:cs typeface="Times New Roman"/>
              </a:rPr>
              <a:t>en</a:t>
            </a:r>
            <a:r>
              <a:rPr sz="2800" spc="-70" dirty="0">
                <a:latin typeface="Times New Roman"/>
                <a:cs typeface="Times New Roman"/>
              </a:rPr>
              <a:t>(</a:t>
            </a:r>
            <a:r>
              <a:rPr sz="2800" spc="-45" dirty="0">
                <a:latin typeface="Times New Roman"/>
                <a:cs typeface="Times New Roman"/>
              </a:rPr>
              <a:t>"C: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210" dirty="0">
                <a:latin typeface="Times New Roman"/>
                <a:cs typeface="Times New Roman"/>
              </a:rPr>
              <a:t>s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60" dirty="0">
                <a:latin typeface="Times New Roman"/>
                <a:cs typeface="Times New Roman"/>
              </a:rPr>
              <a:t>COM</a:t>
            </a:r>
            <a:r>
              <a:rPr sz="2800" spc="-370" dirty="0">
                <a:latin typeface="Times New Roman"/>
                <a:cs typeface="Times New Roman"/>
              </a:rPr>
              <a:t>P</a:t>
            </a:r>
            <a:r>
              <a:rPr sz="2800" spc="-5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Q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Desktop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5" dirty="0">
                <a:latin typeface="Times New Roman"/>
                <a:cs typeface="Times New Roman"/>
              </a:rPr>
              <a:t>test.txt","r</a:t>
            </a:r>
            <a:r>
              <a:rPr sz="2800" spc="-30" dirty="0">
                <a:latin typeface="Times New Roman"/>
                <a:cs typeface="Times New Roman"/>
              </a:rPr>
              <a:t>")  </a:t>
            </a:r>
            <a:r>
              <a:rPr sz="2800" spc="-80" dirty="0">
                <a:latin typeface="Times New Roman"/>
                <a:cs typeface="Times New Roman"/>
              </a:rPr>
              <a:t>print(f.readline())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25" dirty="0">
                <a:latin typeface="Times New Roman"/>
                <a:cs typeface="Times New Roman"/>
              </a:rPr>
              <a:t>Out</a:t>
            </a:r>
            <a:r>
              <a:rPr sz="2800" b="1" spc="-3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ut:</a:t>
            </a:r>
            <a:r>
              <a:rPr sz="2800" b="1" spc="-1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hello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h</a:t>
            </a:r>
            <a:r>
              <a:rPr sz="2800" spc="-235" dirty="0">
                <a:latin typeface="Times New Roman"/>
                <a:cs typeface="Times New Roman"/>
              </a:rPr>
              <a:t>o</a:t>
            </a:r>
            <a:r>
              <a:rPr sz="2800" spc="-160" dirty="0">
                <a:latin typeface="Times New Roman"/>
                <a:cs typeface="Times New Roman"/>
              </a:rPr>
              <a:t>w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9000"/>
              </a:lnSpc>
            </a:pPr>
            <a:r>
              <a:rPr sz="2800" spc="-340" dirty="0">
                <a:latin typeface="Times New Roman"/>
                <a:cs typeface="Times New Roman"/>
              </a:rPr>
              <a:t>By </a:t>
            </a:r>
            <a:r>
              <a:rPr sz="2800" spc="-160" dirty="0">
                <a:latin typeface="Times New Roman"/>
                <a:cs typeface="Times New Roman"/>
              </a:rPr>
              <a:t>calling </a:t>
            </a:r>
            <a:r>
              <a:rPr sz="2800" spc="-105" dirty="0">
                <a:latin typeface="Times New Roman"/>
                <a:cs typeface="Times New Roman"/>
              </a:rPr>
              <a:t>readline() </a:t>
            </a:r>
            <a:r>
              <a:rPr sz="2800" spc="-114" dirty="0">
                <a:latin typeface="Times New Roman"/>
                <a:cs typeface="Times New Roman"/>
              </a:rPr>
              <a:t>two </a:t>
            </a:r>
            <a:r>
              <a:rPr sz="2800" spc="-80" dirty="0">
                <a:latin typeface="Times New Roman"/>
                <a:cs typeface="Times New Roman"/>
              </a:rPr>
              <a:t>times, </a:t>
            </a:r>
            <a:r>
              <a:rPr sz="2800" spc="-180" dirty="0">
                <a:latin typeface="Times New Roman"/>
                <a:cs typeface="Times New Roman"/>
              </a:rPr>
              <a:t>you </a:t>
            </a:r>
            <a:r>
              <a:rPr sz="2800" spc="-170" dirty="0">
                <a:latin typeface="Times New Roman"/>
                <a:cs typeface="Times New Roman"/>
              </a:rPr>
              <a:t>can </a:t>
            </a:r>
            <a:r>
              <a:rPr sz="2800" spc="-114" dirty="0">
                <a:latin typeface="Times New Roman"/>
                <a:cs typeface="Times New Roman"/>
              </a:rPr>
              <a:t>read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14" dirty="0">
                <a:latin typeface="Times New Roman"/>
                <a:cs typeface="Times New Roman"/>
              </a:rPr>
              <a:t>two </a:t>
            </a:r>
            <a:r>
              <a:rPr sz="2800" spc="-90" dirty="0">
                <a:latin typeface="Times New Roman"/>
                <a:cs typeface="Times New Roman"/>
              </a:rPr>
              <a:t>first </a:t>
            </a:r>
            <a:r>
              <a:rPr sz="2800" spc="-114" dirty="0">
                <a:latin typeface="Times New Roman"/>
                <a:cs typeface="Times New Roman"/>
              </a:rPr>
              <a:t>lines: 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f=op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n("C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spc="620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Use</a:t>
            </a:r>
            <a:r>
              <a:rPr sz="2800" spc="-30" dirty="0">
                <a:latin typeface="Times New Roman"/>
                <a:cs typeface="Times New Roman"/>
              </a:rPr>
              <a:t>r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620" dirty="0">
                <a:latin typeface="Times New Roman"/>
                <a:cs typeface="Times New Roman"/>
              </a:rPr>
              <a:t>\\</a:t>
            </a:r>
            <a:r>
              <a:rPr sz="2800" spc="-160" dirty="0">
                <a:latin typeface="Times New Roman"/>
                <a:cs typeface="Times New Roman"/>
              </a:rPr>
              <a:t>COM</a:t>
            </a:r>
            <a:r>
              <a:rPr sz="2800" spc="-375" dirty="0">
                <a:latin typeface="Times New Roman"/>
                <a:cs typeface="Times New Roman"/>
              </a:rPr>
              <a:t>P</a:t>
            </a:r>
            <a:r>
              <a:rPr sz="2800" spc="-5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620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Deskto</a:t>
            </a:r>
            <a:r>
              <a:rPr sz="2800" spc="-135" dirty="0">
                <a:latin typeface="Times New Roman"/>
                <a:cs typeface="Times New Roman"/>
              </a:rPr>
              <a:t>p</a:t>
            </a:r>
            <a:r>
              <a:rPr sz="2800" spc="620" dirty="0">
                <a:latin typeface="Times New Roman"/>
                <a:cs typeface="Times New Roman"/>
              </a:rPr>
              <a:t>\\</a:t>
            </a:r>
            <a:r>
              <a:rPr sz="2800" spc="-5" dirty="0">
                <a:latin typeface="Times New Roman"/>
                <a:cs typeface="Times New Roman"/>
              </a:rPr>
              <a:t>test.txt","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")  </a:t>
            </a:r>
            <a:r>
              <a:rPr sz="2800" spc="-80" dirty="0">
                <a:latin typeface="Times New Roman"/>
                <a:cs typeface="Times New Roman"/>
              </a:rPr>
              <a:t>print(f.readline())</a:t>
            </a:r>
            <a:endParaRPr sz="2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00"/>
              </a:spcBef>
            </a:pPr>
            <a:r>
              <a:rPr sz="2800" spc="-80" dirty="0">
                <a:latin typeface="Times New Roman"/>
                <a:cs typeface="Times New Roman"/>
              </a:rPr>
              <a:t>print(f.readline())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63981"/>
            <a:ext cx="8137525" cy="540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675005">
              <a:lnSpc>
                <a:spcPct val="100000"/>
              </a:lnSpc>
              <a:spcBef>
                <a:spcPts val="95"/>
              </a:spcBef>
            </a:pPr>
            <a:r>
              <a:rPr sz="2800" spc="-340" dirty="0">
                <a:latin typeface="Times New Roman"/>
                <a:cs typeface="Times New Roman"/>
              </a:rPr>
              <a:t>By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looping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through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lines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file,</a:t>
            </a:r>
            <a:r>
              <a:rPr sz="2800" spc="-180" dirty="0">
                <a:latin typeface="Times New Roman"/>
                <a:cs typeface="Times New Roman"/>
              </a:rPr>
              <a:t> you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read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whole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fil</a:t>
            </a:r>
            <a:r>
              <a:rPr sz="2800" spc="-245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lin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l</a:t>
            </a:r>
            <a:r>
              <a:rPr sz="2800" spc="-140" dirty="0">
                <a:latin typeface="Times New Roman"/>
                <a:cs typeface="Times New Roman"/>
              </a:rPr>
              <a:t>i</a:t>
            </a:r>
            <a:r>
              <a:rPr sz="2800" spc="-65" dirty="0">
                <a:latin typeface="Times New Roman"/>
                <a:cs typeface="Times New Roman"/>
              </a:rPr>
              <a:t>ne: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5" dirty="0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90" dirty="0">
                <a:latin typeface="Times New Roman"/>
                <a:cs typeface="Times New Roman"/>
              </a:rPr>
              <a:t>Lo</a:t>
            </a:r>
            <a:r>
              <a:rPr sz="2800" spc="-165" dirty="0">
                <a:latin typeface="Times New Roman"/>
                <a:cs typeface="Times New Roman"/>
              </a:rPr>
              <a:t>o</a:t>
            </a:r>
            <a:r>
              <a:rPr sz="2800" spc="-120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th</a:t>
            </a:r>
            <a:r>
              <a:rPr sz="2800" spc="-70" dirty="0">
                <a:latin typeface="Times New Roman"/>
                <a:cs typeface="Times New Roman"/>
              </a:rPr>
              <a:t>r</a:t>
            </a:r>
            <a:r>
              <a:rPr sz="2800" spc="-165" dirty="0">
                <a:latin typeface="Times New Roman"/>
                <a:cs typeface="Times New Roman"/>
              </a:rPr>
              <a:t>ough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t</a:t>
            </a:r>
            <a:r>
              <a:rPr sz="2800" spc="-100" dirty="0">
                <a:latin typeface="Times New Roman"/>
                <a:cs typeface="Times New Roman"/>
              </a:rPr>
              <a:t>h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file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lin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b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line:</a:t>
            </a:r>
            <a:endParaRPr sz="2800">
              <a:latin typeface="Times New Roman"/>
              <a:cs typeface="Times New Roman"/>
            </a:endParaRPr>
          </a:p>
          <a:p>
            <a:pPr marL="286385" marR="5080">
              <a:lnSpc>
                <a:spcPct val="117900"/>
              </a:lnSpc>
            </a:pPr>
            <a:r>
              <a:rPr sz="2800" spc="-40" dirty="0">
                <a:latin typeface="Times New Roman"/>
                <a:cs typeface="Times New Roman"/>
              </a:rPr>
              <a:t>f=op</a:t>
            </a:r>
            <a:r>
              <a:rPr sz="2800" spc="-110" dirty="0">
                <a:latin typeface="Times New Roman"/>
                <a:cs typeface="Times New Roman"/>
              </a:rPr>
              <a:t>en</a:t>
            </a:r>
            <a:r>
              <a:rPr sz="2800" spc="-70" dirty="0">
                <a:latin typeface="Times New Roman"/>
                <a:cs typeface="Times New Roman"/>
              </a:rPr>
              <a:t>(</a:t>
            </a:r>
            <a:r>
              <a:rPr sz="2800" spc="-45" dirty="0">
                <a:latin typeface="Times New Roman"/>
                <a:cs typeface="Times New Roman"/>
              </a:rPr>
              <a:t>"C: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210" dirty="0">
                <a:latin typeface="Times New Roman"/>
                <a:cs typeface="Times New Roman"/>
              </a:rPr>
              <a:t>s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60" dirty="0">
                <a:latin typeface="Times New Roman"/>
                <a:cs typeface="Times New Roman"/>
              </a:rPr>
              <a:t>COM</a:t>
            </a:r>
            <a:r>
              <a:rPr sz="2800" spc="-370" dirty="0">
                <a:latin typeface="Times New Roman"/>
                <a:cs typeface="Times New Roman"/>
              </a:rPr>
              <a:t>P</a:t>
            </a:r>
            <a:r>
              <a:rPr sz="2800" spc="-5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Q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Desktop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5" dirty="0">
                <a:latin typeface="Times New Roman"/>
                <a:cs typeface="Times New Roman"/>
              </a:rPr>
              <a:t>test.txt","r</a:t>
            </a:r>
            <a:r>
              <a:rPr sz="2800" spc="-30" dirty="0">
                <a:latin typeface="Times New Roman"/>
                <a:cs typeface="Times New Roman"/>
              </a:rPr>
              <a:t>")  </a:t>
            </a:r>
            <a:r>
              <a:rPr sz="2800" spc="-135" dirty="0">
                <a:latin typeface="Times New Roman"/>
                <a:cs typeface="Times New Roman"/>
              </a:rPr>
              <a:t>f</a:t>
            </a:r>
            <a:r>
              <a:rPr sz="2800" spc="-195" dirty="0">
                <a:latin typeface="Times New Roman"/>
                <a:cs typeface="Times New Roman"/>
              </a:rPr>
              <a:t>o</a:t>
            </a:r>
            <a:r>
              <a:rPr sz="2800" spc="30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x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f</a:t>
            </a:r>
            <a:r>
              <a:rPr sz="2800" spc="3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603885">
              <a:lnSpc>
                <a:spcPct val="100000"/>
              </a:lnSpc>
              <a:spcBef>
                <a:spcPts val="600"/>
              </a:spcBef>
            </a:pPr>
            <a:r>
              <a:rPr sz="2800" spc="-60" dirty="0">
                <a:latin typeface="Times New Roman"/>
                <a:cs typeface="Times New Roman"/>
              </a:rPr>
              <a:t>print(x)</a:t>
            </a:r>
            <a:endParaRPr sz="2800">
              <a:latin typeface="Times New Roman"/>
              <a:cs typeface="Times New Roman"/>
            </a:endParaRPr>
          </a:p>
          <a:p>
            <a:pPr marL="12700" marR="6414770">
              <a:lnSpc>
                <a:spcPct val="117900"/>
              </a:lnSpc>
            </a:pPr>
            <a:r>
              <a:rPr sz="2800" b="1" spc="-40" dirty="0">
                <a:latin typeface="Times New Roman"/>
                <a:cs typeface="Times New Roman"/>
              </a:rPr>
              <a:t>Output: 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hello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h</a:t>
            </a:r>
            <a:r>
              <a:rPr sz="2800" spc="-229" dirty="0">
                <a:latin typeface="Times New Roman"/>
                <a:cs typeface="Times New Roman"/>
              </a:rPr>
              <a:t>o</a:t>
            </a:r>
            <a:r>
              <a:rPr sz="2800" spc="-160" dirty="0">
                <a:latin typeface="Times New Roman"/>
                <a:cs typeface="Times New Roman"/>
              </a:rPr>
              <a:t>w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u  </a:t>
            </a:r>
            <a:r>
              <a:rPr sz="2800" spc="-140" dirty="0">
                <a:latin typeface="Times New Roman"/>
                <a:cs typeface="Times New Roman"/>
              </a:rPr>
              <a:t>i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a</a:t>
            </a:r>
            <a:r>
              <a:rPr sz="2800" spc="-250" dirty="0">
                <a:latin typeface="Times New Roman"/>
                <a:cs typeface="Times New Roman"/>
              </a:rPr>
              <a:t>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fine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-135" dirty="0">
                <a:latin typeface="Times New Roman"/>
                <a:cs typeface="Times New Roman"/>
              </a:rPr>
              <a:t>hope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80" dirty="0">
                <a:latin typeface="Times New Roman"/>
                <a:cs typeface="Times New Roman"/>
              </a:rPr>
              <a:t>y</a:t>
            </a:r>
            <a:r>
              <a:rPr sz="2800" spc="-120" dirty="0">
                <a:latin typeface="Times New Roman"/>
                <a:cs typeface="Times New Roman"/>
              </a:rPr>
              <a:t>ou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good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66471"/>
            <a:ext cx="15678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Close</a:t>
            </a:r>
            <a:r>
              <a:rPr sz="26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Files: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39470"/>
            <a:ext cx="7724140" cy="427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953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go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pra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tice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l</a:t>
            </a:r>
            <a:r>
              <a:rPr sz="2600" spc="-165" dirty="0">
                <a:latin typeface="Times New Roman"/>
                <a:cs typeface="Times New Roman"/>
              </a:rPr>
              <a:t>w</a:t>
            </a:r>
            <a:r>
              <a:rPr sz="2600" spc="-305" dirty="0">
                <a:latin typeface="Times New Roman"/>
                <a:cs typeface="Times New Roman"/>
              </a:rPr>
              <a:t>a</a:t>
            </a:r>
            <a:r>
              <a:rPr sz="2600" spc="-210" dirty="0">
                <a:latin typeface="Times New Roman"/>
                <a:cs typeface="Times New Roman"/>
              </a:rPr>
              <a:t>ys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cl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ile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</a:t>
            </a:r>
            <a:r>
              <a:rPr sz="2600" spc="-125" dirty="0">
                <a:latin typeface="Times New Roman"/>
                <a:cs typeface="Times New Roman"/>
              </a:rPr>
              <a:t>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80" dirty="0">
                <a:latin typeface="Times New Roman"/>
                <a:cs typeface="Times New Roman"/>
              </a:rPr>
              <a:t>ne 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5" dirty="0"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los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finish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5" dirty="0"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 marL="286385" marR="708025">
              <a:lnSpc>
                <a:spcPct val="100000"/>
              </a:lnSpc>
              <a:spcBef>
                <a:spcPts val="630"/>
              </a:spcBef>
            </a:pPr>
            <a:r>
              <a:rPr sz="2400" spc="25" dirty="0">
                <a:latin typeface="Times New Roman"/>
                <a:cs typeface="Times New Roman"/>
              </a:rPr>
              <a:t>f=open("C:\\Users\\COMPAQ\\Desktop\\test.txt","r")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print(f.readline())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400" spc="-90" dirty="0">
                <a:latin typeface="Times New Roman"/>
                <a:cs typeface="Times New Roman"/>
              </a:rPr>
              <a:t>f.close()</a:t>
            </a:r>
            <a:endParaRPr sz="2400">
              <a:latin typeface="Times New Roman"/>
              <a:cs typeface="Times New Roman"/>
            </a:endParaRPr>
          </a:p>
          <a:p>
            <a:pPr marL="286385" marR="5080" algn="just">
              <a:lnSpc>
                <a:spcPct val="100000"/>
              </a:lnSpc>
              <a:spcBef>
                <a:spcPts val="570"/>
              </a:spcBef>
            </a:pPr>
            <a:r>
              <a:rPr sz="2600" b="1" spc="-20" dirty="0">
                <a:latin typeface="Times New Roman"/>
                <a:cs typeface="Times New Roman"/>
              </a:rPr>
              <a:t>N</a:t>
            </a:r>
            <a:r>
              <a:rPr sz="2600" b="1" spc="-10" dirty="0">
                <a:latin typeface="Times New Roman"/>
                <a:cs typeface="Times New Roman"/>
              </a:rPr>
              <a:t>o</a:t>
            </a:r>
            <a:r>
              <a:rPr sz="2600" b="1" spc="-40" dirty="0">
                <a:latin typeface="Times New Roman"/>
                <a:cs typeface="Times New Roman"/>
              </a:rPr>
              <a:t>te</a:t>
            </a:r>
            <a:r>
              <a:rPr sz="2600" b="1" spc="114" dirty="0">
                <a:latin typeface="Times New Roman"/>
                <a:cs typeface="Times New Roman"/>
              </a:rPr>
              <a:t>:</a:t>
            </a: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should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l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305" dirty="0">
                <a:latin typeface="Times New Roman"/>
                <a:cs typeface="Times New Roman"/>
              </a:rPr>
              <a:t>a</a:t>
            </a:r>
            <a:r>
              <a:rPr sz="2600" spc="-210" dirty="0">
                <a:latin typeface="Times New Roman"/>
                <a:cs typeface="Times New Roman"/>
              </a:rPr>
              <a:t>ys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cl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files,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some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ses,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due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to  </a:t>
            </a:r>
            <a:r>
              <a:rPr sz="2600" spc="-110" dirty="0">
                <a:latin typeface="Times New Roman"/>
                <a:cs typeface="Times New Roman"/>
              </a:rPr>
              <a:t>buffering, </a:t>
            </a:r>
            <a:r>
              <a:rPr sz="2600" spc="-160" dirty="0">
                <a:latin typeface="Times New Roman"/>
                <a:cs typeface="Times New Roman"/>
              </a:rPr>
              <a:t>changes </a:t>
            </a:r>
            <a:r>
              <a:rPr sz="2600" spc="-145" dirty="0">
                <a:latin typeface="Times New Roman"/>
                <a:cs typeface="Times New Roman"/>
              </a:rPr>
              <a:t>made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30" dirty="0">
                <a:latin typeface="Times New Roman"/>
                <a:cs typeface="Times New Roman"/>
              </a:rPr>
              <a:t>file </a:t>
            </a:r>
            <a:r>
              <a:rPr sz="2600" spc="-225" dirty="0">
                <a:latin typeface="Times New Roman"/>
                <a:cs typeface="Times New Roman"/>
              </a:rPr>
              <a:t>may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75" dirty="0">
                <a:latin typeface="Times New Roman"/>
                <a:cs typeface="Times New Roman"/>
              </a:rPr>
              <a:t>show </a:t>
            </a:r>
            <a:r>
              <a:rPr sz="2600" spc="-85" dirty="0">
                <a:latin typeface="Times New Roman"/>
                <a:cs typeface="Times New Roman"/>
              </a:rPr>
              <a:t>until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35" dirty="0">
                <a:latin typeface="Times New Roman"/>
                <a:cs typeface="Times New Roman"/>
              </a:rPr>
              <a:t>close 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105" y="202819"/>
            <a:ext cx="180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File</a:t>
            </a:r>
            <a:r>
              <a:rPr spc="-70" dirty="0"/>
              <a:t> </a:t>
            </a:r>
            <a:r>
              <a:rPr spc="-105" dirty="0"/>
              <a:t>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24839"/>
            <a:ext cx="7591425" cy="5619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25" dirty="0">
                <a:latin typeface="Times New Roman"/>
                <a:cs typeface="Times New Roman"/>
              </a:rPr>
              <a:t>Write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70" dirty="0">
                <a:latin typeface="Times New Roman"/>
                <a:cs typeface="Times New Roman"/>
              </a:rPr>
              <a:t>to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an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Existing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File</a:t>
            </a:r>
            <a:endParaRPr sz="2600">
              <a:latin typeface="Times New Roman"/>
              <a:cs typeface="Times New Roman"/>
            </a:endParaRPr>
          </a:p>
          <a:p>
            <a:pPr marL="286385" marR="6032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write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existing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file,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parameter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1455420">
              <a:lnSpc>
                <a:spcPct val="119200"/>
              </a:lnSpc>
            </a:pPr>
            <a:r>
              <a:rPr sz="2600" spc="-75" dirty="0">
                <a:latin typeface="Times New Roman"/>
                <a:cs typeface="Times New Roman"/>
              </a:rPr>
              <a:t>"a</a:t>
            </a:r>
            <a:r>
              <a:rPr sz="2600" spc="-65" dirty="0">
                <a:latin typeface="Times New Roman"/>
                <a:cs typeface="Times New Roman"/>
              </a:rPr>
              <a:t>"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Ap</a:t>
            </a:r>
            <a:r>
              <a:rPr sz="2600" spc="-17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appe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file  </a:t>
            </a:r>
            <a:r>
              <a:rPr sz="2600" spc="-45" dirty="0">
                <a:latin typeface="Times New Roman"/>
                <a:cs typeface="Times New Roman"/>
              </a:rPr>
              <a:t>"w"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Write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overwrite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any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existing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content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20" dirty="0">
                <a:latin typeface="Times New Roman"/>
                <a:cs typeface="Times New Roman"/>
              </a:rPr>
              <a:t>f=open("C:\\Users\\COMPAQ\\Desktop\\test.txt","a")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0" dirty="0">
                <a:latin typeface="Times New Roman"/>
                <a:cs typeface="Times New Roman"/>
              </a:rPr>
              <a:t>f</a:t>
            </a:r>
            <a:r>
              <a:rPr sz="2600" spc="-45" dirty="0">
                <a:latin typeface="Times New Roman"/>
                <a:cs typeface="Times New Roman"/>
              </a:rPr>
              <a:t>.</a:t>
            </a:r>
            <a:r>
              <a:rPr sz="2600" spc="-80" dirty="0">
                <a:latin typeface="Times New Roman"/>
                <a:cs typeface="Times New Roman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ite</a:t>
            </a:r>
            <a:r>
              <a:rPr sz="2600" spc="-110" dirty="0">
                <a:latin typeface="Times New Roman"/>
                <a:cs typeface="Times New Roman"/>
              </a:rPr>
              <a:t>("This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ition")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f.close()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25" dirty="0">
                <a:latin typeface="Times New Roman"/>
                <a:cs typeface="Times New Roman"/>
              </a:rPr>
              <a:t>f=open("C:\\Users\\COMPAQ\\Desktop\\test.txt","r")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5" dirty="0">
                <a:latin typeface="Times New Roman"/>
                <a:cs typeface="Times New Roman"/>
              </a:rPr>
              <a:t>print(f.read())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Note: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"w"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overwrite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entire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150" y="247599"/>
            <a:ext cx="3391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Create</a:t>
            </a:r>
            <a:r>
              <a:rPr spc="-20" dirty="0"/>
              <a:t> </a:t>
            </a:r>
            <a:r>
              <a:rPr spc="-45" dirty="0"/>
              <a:t>a</a:t>
            </a:r>
            <a:r>
              <a:rPr spc="-15" dirty="0"/>
              <a:t> </a:t>
            </a:r>
            <a:r>
              <a:rPr spc="-65" dirty="0"/>
              <a:t>New</a:t>
            </a:r>
            <a:r>
              <a:rPr spc="-20" dirty="0"/>
              <a:t> </a:t>
            </a:r>
            <a:r>
              <a:rPr spc="-3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00430"/>
            <a:ext cx="7967345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5090">
              <a:lnSpc>
                <a:spcPct val="100000"/>
              </a:lnSpc>
              <a:spcBef>
                <a:spcPts val="105"/>
              </a:spcBef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Python,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open()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method,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ll</a:t>
            </a:r>
            <a:r>
              <a:rPr sz="2600" spc="-225" dirty="0">
                <a:latin typeface="Times New Roman"/>
                <a:cs typeface="Times New Roman"/>
              </a:rPr>
              <a:t>o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paramet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95"/>
              </a:spcBef>
            </a:pPr>
            <a:r>
              <a:rPr sz="2600" spc="-40" dirty="0">
                <a:latin typeface="Times New Roman"/>
                <a:cs typeface="Times New Roman"/>
              </a:rPr>
              <a:t>"x"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-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 </a:t>
            </a:r>
            <a:r>
              <a:rPr sz="2600" spc="-50" dirty="0">
                <a:latin typeface="Times New Roman"/>
                <a:cs typeface="Times New Roman"/>
              </a:rPr>
              <a:t>-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exist</a:t>
            </a:r>
            <a:endParaRPr sz="2600">
              <a:latin typeface="Times New Roman"/>
              <a:cs typeface="Times New Roman"/>
            </a:endParaRPr>
          </a:p>
          <a:p>
            <a:pPr marL="286385" marR="5080">
              <a:lnSpc>
                <a:spcPct val="119200"/>
              </a:lnSpc>
              <a:spcBef>
                <a:spcPts val="5"/>
              </a:spcBef>
            </a:pPr>
            <a:r>
              <a:rPr sz="2600" spc="-70" dirty="0">
                <a:latin typeface="Times New Roman"/>
                <a:cs typeface="Times New Roman"/>
              </a:rPr>
              <a:t>"a" </a:t>
            </a:r>
            <a:r>
              <a:rPr sz="2600" spc="-55" dirty="0">
                <a:latin typeface="Times New Roman"/>
                <a:cs typeface="Times New Roman"/>
              </a:rPr>
              <a:t>- </a:t>
            </a:r>
            <a:r>
              <a:rPr sz="2600" spc="-150" dirty="0">
                <a:latin typeface="Times New Roman"/>
                <a:cs typeface="Times New Roman"/>
              </a:rPr>
              <a:t>Append </a:t>
            </a:r>
            <a:r>
              <a:rPr sz="2600" spc="-55" dirty="0">
                <a:latin typeface="Times New Roman"/>
                <a:cs typeface="Times New Roman"/>
              </a:rPr>
              <a:t>-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90" dirty="0">
                <a:latin typeface="Times New Roman"/>
                <a:cs typeface="Times New Roman"/>
              </a:rPr>
              <a:t>create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 </a:t>
            </a:r>
            <a:r>
              <a:rPr sz="2600" spc="-160" dirty="0">
                <a:latin typeface="Times New Roman"/>
                <a:cs typeface="Times New Roman"/>
              </a:rPr>
              <a:t>if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specified </a:t>
            </a:r>
            <a:r>
              <a:rPr sz="2600" spc="-130" dirty="0">
                <a:latin typeface="Times New Roman"/>
                <a:cs typeface="Times New Roman"/>
              </a:rPr>
              <a:t>file </a:t>
            </a:r>
            <a:r>
              <a:rPr sz="2600" spc="-135" dirty="0">
                <a:latin typeface="Times New Roman"/>
                <a:cs typeface="Times New Roman"/>
              </a:rPr>
              <a:t>does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00" dirty="0">
                <a:latin typeface="Times New Roman"/>
                <a:cs typeface="Times New Roman"/>
              </a:rPr>
              <a:t>exist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"w"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Write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specified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does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exist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12700" marR="186055">
              <a:lnSpc>
                <a:spcPct val="11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Create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 </a:t>
            </a:r>
            <a:r>
              <a:rPr sz="2600" spc="-135" dirty="0">
                <a:latin typeface="Times New Roman"/>
                <a:cs typeface="Times New Roman"/>
              </a:rPr>
              <a:t>called </a:t>
            </a:r>
            <a:r>
              <a:rPr sz="2600" spc="-90" dirty="0">
                <a:latin typeface="Times New Roman"/>
                <a:cs typeface="Times New Roman"/>
              </a:rPr>
              <a:t>“newfile.txt": 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f=open("C:\\Users\\COMPAQ\\Desktop\\newfile.txt","x")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Result: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empty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created!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324358"/>
            <a:ext cx="481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Manipulating</a:t>
            </a:r>
            <a:r>
              <a:rPr spc="-45" dirty="0"/>
              <a:t> </a:t>
            </a:r>
            <a:r>
              <a:rPr spc="-35" dirty="0"/>
              <a:t>File</a:t>
            </a:r>
            <a:r>
              <a:rPr spc="-25" dirty="0"/>
              <a:t> </a:t>
            </a:r>
            <a:r>
              <a:rPr spc="-60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64107"/>
            <a:ext cx="7668895" cy="51441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lea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90" dirty="0">
                <a:latin typeface="Times New Roman"/>
                <a:cs typeface="Times New Roman"/>
              </a:rPr>
              <a:t>ds: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AutoNum type="romanLcPeriod"/>
              <a:tabLst>
                <a:tab pos="584200" algn="l"/>
                <a:tab pos="584835" algn="l"/>
              </a:tabLst>
            </a:pPr>
            <a:r>
              <a:rPr sz="2600" spc="-60" dirty="0">
                <a:latin typeface="Times New Roman"/>
                <a:cs typeface="Times New Roman"/>
              </a:rPr>
              <a:t>tell()</a:t>
            </a:r>
            <a:endParaRPr sz="26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AutoNum type="romanLcPeriod"/>
              <a:tabLst>
                <a:tab pos="584200" algn="l"/>
                <a:tab pos="584835" algn="l"/>
              </a:tabLst>
            </a:pPr>
            <a:r>
              <a:rPr sz="2600" spc="-110" dirty="0">
                <a:latin typeface="Times New Roman"/>
                <a:cs typeface="Times New Roman"/>
              </a:rPr>
              <a:t>seek()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584200" marR="5080" indent="-572135">
              <a:lnSpc>
                <a:spcPts val="2810"/>
              </a:lnSpc>
              <a:spcBef>
                <a:spcPts val="5"/>
              </a:spcBef>
            </a:pPr>
            <a:r>
              <a:rPr sz="2600" spc="-70" dirty="0">
                <a:latin typeface="Times New Roman"/>
                <a:cs typeface="Times New Roman"/>
              </a:rPr>
              <a:t>tell():This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find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current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pointer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beginning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file.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Position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starts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spc="-140" dirty="0">
                <a:latin typeface="Times New Roman"/>
                <a:cs typeface="Times New Roman"/>
              </a:rPr>
              <a:t>Syntax: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file_object.tell()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139690">
              <a:lnSpc>
                <a:spcPct val="109300"/>
              </a:lnSpc>
              <a:spcBef>
                <a:spcPts val="5"/>
              </a:spcBef>
            </a:pPr>
            <a:r>
              <a:rPr sz="2600" spc="-35" dirty="0">
                <a:latin typeface="Times New Roman"/>
                <a:cs typeface="Times New Roman"/>
              </a:rPr>
              <a:t>f=o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en(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-114" dirty="0">
                <a:latin typeface="Times New Roman"/>
                <a:cs typeface="Times New Roman"/>
              </a:rPr>
              <a:t>fil</a:t>
            </a:r>
            <a:r>
              <a:rPr sz="2600" spc="-225" dirty="0">
                <a:latin typeface="Times New Roman"/>
                <a:cs typeface="Times New Roman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.</a:t>
            </a:r>
            <a:r>
              <a:rPr sz="2600" spc="65" dirty="0">
                <a:latin typeface="Times New Roman"/>
                <a:cs typeface="Times New Roman"/>
              </a:rPr>
              <a:t>t</a:t>
            </a:r>
            <a:r>
              <a:rPr sz="2600" spc="-45" dirty="0">
                <a:latin typeface="Times New Roman"/>
                <a:cs typeface="Times New Roman"/>
              </a:rPr>
              <a:t>x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25" dirty="0">
                <a:latin typeface="Times New Roman"/>
                <a:cs typeface="Times New Roman"/>
              </a:rPr>
              <a:t>",'</a:t>
            </a:r>
            <a:r>
              <a:rPr sz="2600" spc="40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')  </a:t>
            </a:r>
            <a:r>
              <a:rPr sz="2600" spc="-55" dirty="0">
                <a:latin typeface="Times New Roman"/>
                <a:cs typeface="Times New Roman"/>
              </a:rPr>
              <a:t>print(f.tell()) 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59" y="287223"/>
            <a:ext cx="7863205" cy="540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4345">
              <a:lnSpc>
                <a:spcPct val="100000"/>
              </a:lnSpc>
              <a:spcBef>
                <a:spcPts val="95"/>
              </a:spcBef>
            </a:pPr>
            <a:r>
              <a:rPr sz="2800" spc="-175" dirty="0">
                <a:latin typeface="Times New Roman"/>
                <a:cs typeface="Times New Roman"/>
              </a:rPr>
              <a:t>Now </a:t>
            </a:r>
            <a:r>
              <a:rPr sz="2800" spc="-185" dirty="0">
                <a:latin typeface="Times New Roman"/>
                <a:cs typeface="Times New Roman"/>
              </a:rPr>
              <a:t>we </a:t>
            </a:r>
            <a:r>
              <a:rPr sz="2800" spc="-130" dirty="0">
                <a:latin typeface="Times New Roman"/>
                <a:cs typeface="Times New Roman"/>
              </a:rPr>
              <a:t>want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114" dirty="0">
                <a:latin typeface="Times New Roman"/>
                <a:cs typeface="Times New Roman"/>
              </a:rPr>
              <a:t>read </a:t>
            </a:r>
            <a:r>
              <a:rPr sz="2800" spc="-150" dirty="0">
                <a:latin typeface="Times New Roman"/>
                <a:cs typeface="Times New Roman"/>
              </a:rPr>
              <a:t>some </a:t>
            </a:r>
            <a:r>
              <a:rPr sz="2800" spc="-90" dirty="0">
                <a:latin typeface="Times New Roman"/>
                <a:cs typeface="Times New Roman"/>
              </a:rPr>
              <a:t>characters, </a:t>
            </a:r>
            <a:r>
              <a:rPr sz="2800" spc="-65" dirty="0">
                <a:latin typeface="Times New Roman"/>
                <a:cs typeface="Times New Roman"/>
              </a:rPr>
              <a:t>let </a:t>
            </a:r>
            <a:r>
              <a:rPr sz="2800" spc="-170" dirty="0">
                <a:latin typeface="Times New Roman"/>
                <a:cs typeface="Times New Roman"/>
              </a:rPr>
              <a:t>us </a:t>
            </a:r>
            <a:r>
              <a:rPr sz="2800" spc="-260" dirty="0">
                <a:latin typeface="Times New Roman"/>
                <a:cs typeface="Times New Roman"/>
              </a:rPr>
              <a:t>say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5, </a:t>
            </a:r>
            <a:r>
              <a:rPr sz="2800" spc="-95" dirty="0">
                <a:latin typeface="Times New Roman"/>
                <a:cs typeface="Times New Roman"/>
              </a:rPr>
              <a:t>then </a:t>
            </a:r>
            <a:r>
              <a:rPr sz="2800" spc="-210" dirty="0">
                <a:latin typeface="Times New Roman"/>
                <a:cs typeface="Times New Roman"/>
              </a:rPr>
              <a:t>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h</a:t>
            </a:r>
            <a:r>
              <a:rPr sz="2800" spc="-275" dirty="0">
                <a:latin typeface="Times New Roman"/>
                <a:cs typeface="Times New Roman"/>
              </a:rPr>
              <a:t>a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w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ite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co</a:t>
            </a:r>
            <a:r>
              <a:rPr sz="2800" spc="-195" dirty="0">
                <a:latin typeface="Times New Roman"/>
                <a:cs typeface="Times New Roman"/>
              </a:rPr>
              <a:t>m</a:t>
            </a:r>
            <a:r>
              <a:rPr sz="2800" spc="-190" dirty="0">
                <a:latin typeface="Times New Roman"/>
                <a:cs typeface="Times New Roman"/>
              </a:rPr>
              <a:t>ma</a:t>
            </a:r>
            <a:r>
              <a:rPr sz="2800" spc="-145" dirty="0">
                <a:latin typeface="Times New Roman"/>
                <a:cs typeface="Times New Roman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d: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17900"/>
              </a:lnSpc>
            </a:pPr>
            <a:r>
              <a:rPr sz="2800" spc="-40" dirty="0">
                <a:latin typeface="Times New Roman"/>
                <a:cs typeface="Times New Roman"/>
              </a:rPr>
              <a:t>f=op</a:t>
            </a:r>
            <a:r>
              <a:rPr sz="2800" spc="-110" dirty="0">
                <a:latin typeface="Times New Roman"/>
                <a:cs typeface="Times New Roman"/>
              </a:rPr>
              <a:t>en</a:t>
            </a:r>
            <a:r>
              <a:rPr sz="2800" spc="-70" dirty="0">
                <a:latin typeface="Times New Roman"/>
                <a:cs typeface="Times New Roman"/>
              </a:rPr>
              <a:t>(</a:t>
            </a:r>
            <a:r>
              <a:rPr sz="2800" spc="-45" dirty="0">
                <a:latin typeface="Times New Roman"/>
                <a:cs typeface="Times New Roman"/>
              </a:rPr>
              <a:t>"C: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210" dirty="0">
                <a:latin typeface="Times New Roman"/>
                <a:cs typeface="Times New Roman"/>
              </a:rPr>
              <a:t>s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60" dirty="0">
                <a:latin typeface="Times New Roman"/>
                <a:cs typeface="Times New Roman"/>
              </a:rPr>
              <a:t>COM</a:t>
            </a:r>
            <a:r>
              <a:rPr sz="2800" spc="-370" dirty="0">
                <a:latin typeface="Times New Roman"/>
                <a:cs typeface="Times New Roman"/>
              </a:rPr>
              <a:t>P</a:t>
            </a:r>
            <a:r>
              <a:rPr sz="2800" spc="-5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Q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125" dirty="0">
                <a:latin typeface="Times New Roman"/>
                <a:cs typeface="Times New Roman"/>
              </a:rPr>
              <a:t>Desktop</a:t>
            </a:r>
            <a:r>
              <a:rPr sz="2800" spc="625" dirty="0">
                <a:latin typeface="Times New Roman"/>
                <a:cs typeface="Times New Roman"/>
              </a:rPr>
              <a:t>\\</a:t>
            </a:r>
            <a:r>
              <a:rPr sz="2800" spc="-5" dirty="0">
                <a:latin typeface="Times New Roman"/>
                <a:cs typeface="Times New Roman"/>
              </a:rPr>
              <a:t>test.txt","r</a:t>
            </a:r>
            <a:r>
              <a:rPr sz="2800" spc="-30" dirty="0">
                <a:latin typeface="Times New Roman"/>
                <a:cs typeface="Times New Roman"/>
              </a:rPr>
              <a:t>")  </a:t>
            </a:r>
            <a:r>
              <a:rPr sz="2800" spc="-60" dirty="0">
                <a:latin typeface="Times New Roman"/>
                <a:cs typeface="Times New Roman"/>
              </a:rPr>
              <a:t>print(f.tell())</a:t>
            </a:r>
            <a:endParaRPr sz="2800">
              <a:latin typeface="Times New Roman"/>
              <a:cs typeface="Times New Roman"/>
            </a:endParaRPr>
          </a:p>
          <a:p>
            <a:pPr marL="12700" marR="5781675">
              <a:lnSpc>
                <a:spcPct val="117900"/>
              </a:lnSpc>
              <a:spcBef>
                <a:spcPts val="5"/>
              </a:spcBef>
            </a:pPr>
            <a:r>
              <a:rPr sz="2800" spc="-185" dirty="0">
                <a:latin typeface="Times New Roman"/>
                <a:cs typeface="Times New Roman"/>
              </a:rPr>
              <a:t>d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ta</a:t>
            </a:r>
            <a:r>
              <a:rPr sz="2800" spc="-120" dirty="0">
                <a:latin typeface="Times New Roman"/>
                <a:cs typeface="Times New Roman"/>
              </a:rPr>
              <a:t>1</a:t>
            </a:r>
            <a:r>
              <a:rPr sz="2800" spc="28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f.</a:t>
            </a:r>
            <a:r>
              <a:rPr sz="2800" spc="-50" dirty="0">
                <a:latin typeface="Times New Roman"/>
                <a:cs typeface="Times New Roman"/>
              </a:rPr>
              <a:t>r</a:t>
            </a:r>
            <a:r>
              <a:rPr sz="2800" spc="-145" dirty="0">
                <a:latin typeface="Times New Roman"/>
                <a:cs typeface="Times New Roman"/>
              </a:rPr>
              <a:t>ea</a:t>
            </a:r>
            <a:r>
              <a:rPr sz="2800" spc="-160" dirty="0">
                <a:latin typeface="Times New Roman"/>
                <a:cs typeface="Times New Roman"/>
              </a:rPr>
              <a:t>d</a:t>
            </a:r>
            <a:r>
              <a:rPr sz="2800" spc="-60" dirty="0">
                <a:latin typeface="Times New Roman"/>
                <a:cs typeface="Times New Roman"/>
              </a:rPr>
              <a:t>(</a:t>
            </a:r>
            <a:r>
              <a:rPr sz="2800" spc="-120" dirty="0">
                <a:latin typeface="Times New Roman"/>
                <a:cs typeface="Times New Roman"/>
              </a:rPr>
              <a:t>5</a:t>
            </a:r>
            <a:r>
              <a:rPr sz="2800" spc="-50" dirty="0">
                <a:latin typeface="Times New Roman"/>
                <a:cs typeface="Times New Roman"/>
              </a:rPr>
              <a:t>)  </a:t>
            </a:r>
            <a:r>
              <a:rPr sz="2800" spc="-90" dirty="0">
                <a:latin typeface="Times New Roman"/>
                <a:cs typeface="Times New Roman"/>
              </a:rPr>
              <a:t>print(data1) 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print(f.tell()) 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12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7208520">
              <a:lnSpc>
                <a:spcPts val="3960"/>
              </a:lnSpc>
              <a:spcBef>
                <a:spcPts val="100"/>
              </a:spcBef>
            </a:pPr>
            <a:r>
              <a:rPr sz="2800" spc="-110" dirty="0">
                <a:latin typeface="Times New Roman"/>
                <a:cs typeface="Times New Roman"/>
              </a:rPr>
              <a:t>hello  </a:t>
            </a:r>
            <a:r>
              <a:rPr sz="2800" spc="-120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544" y="366471"/>
            <a:ext cx="7541895" cy="546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latin typeface="Times New Roman"/>
                <a:cs typeface="Times New Roman"/>
              </a:rPr>
              <a:t>Seek():This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move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pointer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another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beginning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file.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Position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siti</a:t>
            </a:r>
            <a:r>
              <a:rPr sz="2600" spc="-23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</a:t>
            </a:r>
            <a:r>
              <a:rPr sz="2600" spc="-14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40" dirty="0">
                <a:latin typeface="Times New Roman"/>
                <a:cs typeface="Times New Roman"/>
              </a:rPr>
              <a:t>Syntax: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file_object.seek(position)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236220">
              <a:lnSpc>
                <a:spcPct val="119200"/>
              </a:lnSpc>
            </a:pPr>
            <a:r>
              <a:rPr sz="2600" spc="25" dirty="0">
                <a:latin typeface="Times New Roman"/>
                <a:cs typeface="Times New Roman"/>
              </a:rPr>
              <a:t>f=open("C:\\Users\\COMPAQ\\Desktop\\test.txt","r")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print(f.tell())</a:t>
            </a:r>
            <a:endParaRPr sz="2600">
              <a:latin typeface="Times New Roman"/>
              <a:cs typeface="Times New Roman"/>
            </a:endParaRPr>
          </a:p>
          <a:p>
            <a:pPr marL="12700" marR="5942330">
              <a:lnSpc>
                <a:spcPct val="119200"/>
              </a:lnSpc>
              <a:spcBef>
                <a:spcPts val="5"/>
              </a:spcBef>
            </a:pPr>
            <a:r>
              <a:rPr sz="2600" spc="-95" dirty="0">
                <a:latin typeface="Times New Roman"/>
                <a:cs typeface="Times New Roman"/>
              </a:rPr>
              <a:t>f.seek(7) 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50" dirty="0">
                <a:latin typeface="Times New Roman"/>
                <a:cs typeface="Times New Roman"/>
              </a:rPr>
              <a:t>f</a:t>
            </a:r>
            <a:r>
              <a:rPr sz="2600" spc="-45" dirty="0">
                <a:latin typeface="Times New Roman"/>
                <a:cs typeface="Times New Roman"/>
              </a:rPr>
              <a:t>.</a:t>
            </a:r>
            <a:r>
              <a:rPr sz="2600" spc="-70" dirty="0">
                <a:latin typeface="Times New Roman"/>
                <a:cs typeface="Times New Roman"/>
              </a:rPr>
              <a:t>tel</a:t>
            </a:r>
            <a:r>
              <a:rPr sz="2600" spc="-65" dirty="0">
                <a:latin typeface="Times New Roman"/>
                <a:cs typeface="Times New Roman"/>
              </a:rPr>
              <a:t>l</a:t>
            </a:r>
            <a:r>
              <a:rPr sz="2600" spc="-50" dirty="0">
                <a:latin typeface="Times New Roman"/>
                <a:cs typeface="Times New Roman"/>
              </a:rPr>
              <a:t>())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5219"/>
            <a:ext cx="8171180" cy="4963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Times New Roman"/>
                <a:cs typeface="Times New Roman"/>
              </a:rPr>
              <a:t>Creating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classes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in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Python</a:t>
            </a:r>
            <a:endParaRPr sz="2000" dirty="0">
              <a:latin typeface="Times New Roman"/>
              <a:cs typeface="Times New Roman"/>
            </a:endParaRPr>
          </a:p>
          <a:p>
            <a:pPr marL="286385" marR="471805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114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Python,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class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can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created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by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using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keyword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class,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followed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by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class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name.The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syntax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create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given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below.</a:t>
            </a:r>
            <a:endParaRPr sz="20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20"/>
              </a:spcBef>
            </a:pPr>
            <a:r>
              <a:rPr sz="2000" b="1" spc="-25" dirty="0">
                <a:latin typeface="Times New Roman"/>
                <a:cs typeface="Times New Roman"/>
              </a:rPr>
              <a:t>class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ClassName: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86385">
              <a:lnSpc>
                <a:spcPts val="2160"/>
              </a:lnSpc>
            </a:pPr>
            <a:r>
              <a:rPr sz="2000" spc="-90" dirty="0">
                <a:latin typeface="Times New Roman"/>
                <a:cs typeface="Times New Roman"/>
              </a:rPr>
              <a:t>Consider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following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example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create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class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Employee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contains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two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fields</a:t>
            </a:r>
            <a:endParaRPr sz="2000" dirty="0">
              <a:latin typeface="Times New Roman"/>
              <a:cs typeface="Times New Roman"/>
            </a:endParaRPr>
          </a:p>
          <a:p>
            <a:pPr marL="286385">
              <a:lnSpc>
                <a:spcPts val="2160"/>
              </a:lnSpc>
            </a:pPr>
            <a:r>
              <a:rPr sz="2000" spc="-170" dirty="0">
                <a:latin typeface="Times New Roman"/>
                <a:cs typeface="Times New Roman"/>
              </a:rPr>
              <a:t>a</a:t>
            </a:r>
            <a:r>
              <a:rPr sz="2000" spc="-145" dirty="0">
                <a:latin typeface="Times New Roman"/>
                <a:cs typeface="Times New Roman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Em</a:t>
            </a:r>
            <a:r>
              <a:rPr sz="2000" spc="-114" dirty="0">
                <a:latin typeface="Times New Roman"/>
                <a:cs typeface="Times New Roman"/>
              </a:rPr>
              <a:t>p</a:t>
            </a:r>
            <a:r>
              <a:rPr sz="2000" spc="-65" dirty="0">
                <a:latin typeface="Times New Roman"/>
                <a:cs typeface="Times New Roman"/>
              </a:rPr>
              <a:t>l</a:t>
            </a:r>
            <a:r>
              <a:rPr sz="2000" spc="-175" dirty="0">
                <a:latin typeface="Times New Roman"/>
                <a:cs typeface="Times New Roman"/>
              </a:rPr>
              <a:t>o</a:t>
            </a:r>
            <a:r>
              <a:rPr sz="2000" spc="-200" dirty="0">
                <a:latin typeface="Times New Roman"/>
                <a:cs typeface="Times New Roman"/>
              </a:rPr>
              <a:t>y</a:t>
            </a:r>
            <a:r>
              <a:rPr sz="2000" spc="-75" dirty="0">
                <a:latin typeface="Times New Roman"/>
                <a:cs typeface="Times New Roman"/>
              </a:rPr>
              <a:t>ee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</a:t>
            </a:r>
            <a:r>
              <a:rPr sz="2000" spc="-125" dirty="0">
                <a:latin typeface="Times New Roman"/>
                <a:cs typeface="Times New Roman"/>
              </a:rPr>
              <a:t>d</a:t>
            </a:r>
            <a:r>
              <a:rPr sz="2000" spc="85" dirty="0">
                <a:latin typeface="Times New Roman"/>
                <a:cs typeface="Times New Roman"/>
              </a:rPr>
              <a:t>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an</a:t>
            </a:r>
            <a:r>
              <a:rPr sz="2000" spc="-114" dirty="0">
                <a:latin typeface="Times New Roman"/>
                <a:cs typeface="Times New Roman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na</a:t>
            </a:r>
            <a:r>
              <a:rPr sz="2000" spc="-170" dirty="0">
                <a:latin typeface="Times New Roman"/>
                <a:cs typeface="Times New Roman"/>
              </a:rPr>
              <a:t>m</a:t>
            </a:r>
            <a:r>
              <a:rPr sz="2000" spc="-110" dirty="0">
                <a:latin typeface="Times New Roman"/>
                <a:cs typeface="Times New Roman"/>
              </a:rPr>
              <a:t>e</a:t>
            </a:r>
            <a:r>
              <a:rPr sz="2000" spc="8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6385" marR="103505">
              <a:lnSpc>
                <a:spcPts val="1920"/>
              </a:lnSpc>
              <a:spcBef>
                <a:spcPts val="585"/>
              </a:spcBef>
            </a:pPr>
            <a:r>
              <a:rPr sz="2000" spc="-1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also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contains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function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display()</a:t>
            </a:r>
            <a:r>
              <a:rPr sz="2000" spc="10" dirty="0">
                <a:latin typeface="Times New Roman"/>
                <a:cs typeface="Times New Roman"/>
              </a:rPr>
              <a:t>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used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display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information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 </a:t>
            </a:r>
            <a:r>
              <a:rPr sz="2000" b="1" spc="-25" dirty="0">
                <a:latin typeface="Times New Roman"/>
                <a:cs typeface="Times New Roman"/>
              </a:rPr>
              <a:t>Employee.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35" dirty="0">
                <a:latin typeface="Times New Roman"/>
                <a:cs typeface="Times New Roman"/>
              </a:rPr>
              <a:t>Example</a:t>
            </a:r>
            <a:endParaRPr sz="20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20"/>
              </a:spcBef>
            </a:pPr>
            <a:r>
              <a:rPr sz="2000" b="1" spc="-25" dirty="0">
                <a:latin typeface="Times New Roman"/>
                <a:cs typeface="Times New Roman"/>
              </a:rPr>
              <a:t>class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Employee:</a:t>
            </a:r>
            <a:endParaRPr sz="2000" dirty="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120"/>
              </a:spcBef>
            </a:pPr>
            <a:r>
              <a:rPr sz="2000" spc="-70" dirty="0">
                <a:latin typeface="Times New Roman"/>
                <a:cs typeface="Times New Roman"/>
              </a:rPr>
              <a:t>i</a:t>
            </a:r>
            <a:r>
              <a:rPr sz="2000" spc="-114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10</a:t>
            </a:r>
            <a:endParaRPr sz="2000" dirty="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120"/>
              </a:spcBef>
            </a:pPr>
            <a:r>
              <a:rPr sz="2000" spc="-110" dirty="0">
                <a:latin typeface="Times New Roman"/>
                <a:cs typeface="Times New Roman"/>
              </a:rPr>
              <a:t>name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70" dirty="0" smtClean="0">
                <a:latin typeface="Times New Roman"/>
                <a:cs typeface="Times New Roman"/>
              </a:rPr>
              <a:t>“</a:t>
            </a:r>
            <a:r>
              <a:rPr lang="en-US" sz="2000" spc="-204" dirty="0" err="1" smtClean="0">
                <a:latin typeface="Times New Roman"/>
                <a:cs typeface="Times New Roman"/>
              </a:rPr>
              <a:t>Abdi</a:t>
            </a:r>
            <a:r>
              <a:rPr sz="2000" dirty="0" smtClean="0">
                <a:latin typeface="Times New Roman"/>
                <a:cs typeface="Times New Roman"/>
              </a:rPr>
              <a:t>"</a:t>
            </a:r>
            <a:endParaRPr sz="2000" dirty="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120"/>
              </a:spcBef>
            </a:pPr>
            <a:r>
              <a:rPr sz="2000" b="1" spc="35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5" dirty="0">
                <a:latin typeface="Times New Roman"/>
                <a:cs typeface="Times New Roman"/>
              </a:rPr>
              <a:t>f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d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-105" dirty="0">
                <a:latin typeface="Times New Roman"/>
                <a:cs typeface="Times New Roman"/>
              </a:rPr>
              <a:t>s</a:t>
            </a:r>
            <a:r>
              <a:rPr sz="2000" spc="-145" dirty="0">
                <a:latin typeface="Times New Roman"/>
                <a:cs typeface="Times New Roman"/>
              </a:rPr>
              <a:t>p</a:t>
            </a:r>
            <a:r>
              <a:rPr sz="2000" spc="-95" dirty="0">
                <a:latin typeface="Times New Roman"/>
                <a:cs typeface="Times New Roman"/>
              </a:rPr>
              <a:t>l</a:t>
            </a:r>
            <a:r>
              <a:rPr sz="2000" spc="-220" dirty="0">
                <a:latin typeface="Times New Roman"/>
                <a:cs typeface="Times New Roman"/>
              </a:rPr>
              <a:t>a</a:t>
            </a:r>
            <a:r>
              <a:rPr sz="2000" spc="-165" dirty="0">
                <a:latin typeface="Times New Roman"/>
                <a:cs typeface="Times New Roman"/>
              </a:rPr>
              <a:t>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spc="-114" dirty="0">
                <a:latin typeface="Times New Roman"/>
                <a:cs typeface="Times New Roman"/>
              </a:rPr>
              <a:t>s</a:t>
            </a:r>
            <a:r>
              <a:rPr sz="2000" spc="-85" dirty="0">
                <a:latin typeface="Times New Roman"/>
                <a:cs typeface="Times New Roman"/>
              </a:rPr>
              <a:t>elf</a:t>
            </a:r>
            <a:r>
              <a:rPr sz="2000" spc="-90" dirty="0">
                <a:latin typeface="Times New Roman"/>
                <a:cs typeface="Times New Roman"/>
              </a:rPr>
              <a:t>)</a:t>
            </a:r>
            <a:r>
              <a:rPr sz="2000" spc="2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120"/>
              </a:spcBef>
            </a:pPr>
            <a:r>
              <a:rPr sz="2000" b="1" spc="-55" dirty="0">
                <a:latin typeface="Times New Roman"/>
                <a:cs typeface="Times New Roman"/>
              </a:rPr>
              <a:t>print</a:t>
            </a:r>
            <a:r>
              <a:rPr sz="2000" spc="-55" dirty="0">
                <a:latin typeface="Times New Roman"/>
                <a:cs typeface="Times New Roman"/>
              </a:rPr>
              <a:t>(self.id,self.name)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59" y="337515"/>
            <a:ext cx="7723505" cy="6050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Times New Roman"/>
                <a:cs typeface="Times New Roman"/>
              </a:rPr>
              <a:t>Now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read</a:t>
            </a:r>
            <a:r>
              <a:rPr sz="2600" spc="-85" dirty="0">
                <a:latin typeface="Times New Roman"/>
                <a:cs typeface="Times New Roman"/>
              </a:rPr>
              <a:t> data,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read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after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309880" marR="120650">
              <a:lnSpc>
                <a:spcPct val="109200"/>
              </a:lnSpc>
            </a:pPr>
            <a:r>
              <a:rPr sz="2600" spc="25" dirty="0">
                <a:latin typeface="Times New Roman"/>
                <a:cs typeface="Times New Roman"/>
              </a:rPr>
              <a:t>f=open("C:\\Users\\COMPAQ\\Desktop\\test.txt","r")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print(f.tell())</a:t>
            </a:r>
            <a:endParaRPr sz="2600">
              <a:latin typeface="Times New Roman"/>
              <a:cs typeface="Times New Roman"/>
            </a:endParaRPr>
          </a:p>
          <a:p>
            <a:pPr marL="309880" marR="5794375">
              <a:lnSpc>
                <a:spcPct val="109200"/>
              </a:lnSpc>
              <a:spcBef>
                <a:spcPts val="5"/>
              </a:spcBef>
            </a:pPr>
            <a:r>
              <a:rPr sz="2600" spc="-95" dirty="0">
                <a:latin typeface="Times New Roman"/>
                <a:cs typeface="Times New Roman"/>
              </a:rPr>
              <a:t>f.seek(7) 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print(f.tell())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25" dirty="0">
                <a:latin typeface="Times New Roman"/>
                <a:cs typeface="Times New Roman"/>
              </a:rPr>
              <a:t>ta</a:t>
            </a:r>
            <a:r>
              <a:rPr sz="2600" spc="35" dirty="0">
                <a:latin typeface="Times New Roman"/>
                <a:cs typeface="Times New Roman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f</a:t>
            </a:r>
            <a:r>
              <a:rPr sz="2600" spc="-45" dirty="0">
                <a:latin typeface="Times New Roman"/>
                <a:cs typeface="Times New Roman"/>
              </a:rPr>
              <a:t>.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ea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45" dirty="0">
                <a:latin typeface="Times New Roman"/>
                <a:cs typeface="Times New Roman"/>
              </a:rPr>
              <a:t>()  </a:t>
            </a:r>
            <a:r>
              <a:rPr sz="2600" spc="-80" dirty="0">
                <a:latin typeface="Times New Roman"/>
                <a:cs typeface="Times New Roman"/>
              </a:rPr>
              <a:t>print(data)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R="6943725" algn="ctr">
              <a:lnSpc>
                <a:spcPct val="100000"/>
              </a:lnSpc>
              <a:spcBef>
                <a:spcPts val="285"/>
              </a:spcBef>
            </a:pP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R="6943725" algn="ctr">
              <a:lnSpc>
                <a:spcPct val="100000"/>
              </a:lnSpc>
              <a:spcBef>
                <a:spcPts val="290"/>
              </a:spcBef>
            </a:pPr>
            <a:r>
              <a:rPr sz="2600" spc="-11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  <a:p>
            <a:pPr marR="6913880" algn="ctr">
              <a:lnSpc>
                <a:spcPct val="100000"/>
              </a:lnSpc>
              <a:spcBef>
                <a:spcPts val="290"/>
              </a:spcBef>
            </a:pP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good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14" dirty="0">
                <a:latin typeface="Times New Roman"/>
                <a:cs typeface="Times New Roman"/>
              </a:rPr>
              <a:t>Hope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ine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49707"/>
            <a:ext cx="7695565" cy="603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latin typeface="Times New Roman"/>
                <a:cs typeface="Times New Roman"/>
              </a:rPr>
              <a:t>Now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if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we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want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read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data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again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now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65" dirty="0">
                <a:latin typeface="Times New Roman"/>
                <a:cs typeface="Times New Roman"/>
              </a:rPr>
              <a:t>I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use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function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seek(6)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584200" marR="950594">
              <a:lnSpc>
                <a:spcPct val="112700"/>
              </a:lnSpc>
              <a:spcBef>
                <a:spcPts val="5"/>
              </a:spcBef>
            </a:pPr>
            <a:r>
              <a:rPr sz="2200" spc="20" dirty="0">
                <a:latin typeface="Times New Roman"/>
                <a:cs typeface="Times New Roman"/>
              </a:rPr>
              <a:t>f=open("C:\\Users\\COMPAQ\\Desktop\\test.txt","r")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print(f.tell())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35"/>
              </a:spcBef>
            </a:pPr>
            <a:r>
              <a:rPr sz="2200" spc="-85" dirty="0">
                <a:latin typeface="Times New Roman"/>
                <a:cs typeface="Times New Roman"/>
              </a:rPr>
              <a:t>f.seek(7)</a:t>
            </a:r>
            <a:endParaRPr sz="2200">
              <a:latin typeface="Times New Roman"/>
              <a:cs typeface="Times New Roman"/>
            </a:endParaRPr>
          </a:p>
          <a:p>
            <a:pPr marL="584200" marR="5743575">
              <a:lnSpc>
                <a:spcPct val="112700"/>
              </a:lnSpc>
              <a:spcBef>
                <a:spcPts val="5"/>
              </a:spcBef>
            </a:pPr>
            <a:r>
              <a:rPr sz="2200" spc="-50" dirty="0">
                <a:latin typeface="Times New Roman"/>
                <a:cs typeface="Times New Roman"/>
              </a:rPr>
              <a:t>print(f.tell())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f.seek(6) 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d</a:t>
            </a:r>
            <a:r>
              <a:rPr sz="2200" spc="-150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ta</a:t>
            </a:r>
            <a:r>
              <a:rPr sz="2200" spc="25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f.</a:t>
            </a:r>
            <a:r>
              <a:rPr sz="2200" spc="-45" dirty="0">
                <a:latin typeface="Times New Roman"/>
                <a:cs typeface="Times New Roman"/>
              </a:rPr>
              <a:t>r</a:t>
            </a:r>
            <a:r>
              <a:rPr sz="2200" spc="-114" dirty="0">
                <a:latin typeface="Times New Roman"/>
                <a:cs typeface="Times New Roman"/>
              </a:rPr>
              <a:t>ea</a:t>
            </a:r>
            <a:r>
              <a:rPr sz="2200" spc="-135" dirty="0">
                <a:latin typeface="Times New Roman"/>
                <a:cs typeface="Times New Roman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()  </a:t>
            </a:r>
            <a:r>
              <a:rPr sz="2200" spc="-70" dirty="0">
                <a:latin typeface="Times New Roman"/>
                <a:cs typeface="Times New Roman"/>
              </a:rPr>
              <a:t>print(data) 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Output: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35"/>
              </a:spcBef>
            </a:pPr>
            <a:r>
              <a:rPr sz="2200" spc="-9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35"/>
              </a:spcBef>
            </a:pPr>
            <a:r>
              <a:rPr sz="2200" spc="-95" dirty="0">
                <a:latin typeface="Times New Roman"/>
                <a:cs typeface="Times New Roman"/>
              </a:rPr>
              <a:t>7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35"/>
              </a:spcBef>
            </a:pPr>
            <a:r>
              <a:rPr sz="2200" spc="-120" dirty="0">
                <a:latin typeface="Times New Roman"/>
                <a:cs typeface="Times New Roman"/>
              </a:rPr>
              <a:t>h</a:t>
            </a:r>
            <a:r>
              <a:rPr sz="2200" spc="-185" dirty="0">
                <a:latin typeface="Times New Roman"/>
                <a:cs typeface="Times New Roman"/>
              </a:rPr>
              <a:t>o</a:t>
            </a:r>
            <a:r>
              <a:rPr sz="2200" spc="-125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40"/>
              </a:spcBef>
            </a:pPr>
            <a:r>
              <a:rPr sz="2200" spc="-110" dirty="0">
                <a:latin typeface="Times New Roman"/>
                <a:cs typeface="Times New Roman"/>
              </a:rPr>
              <a:t>i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a</a:t>
            </a:r>
            <a:r>
              <a:rPr sz="2200" spc="-195" dirty="0">
                <a:latin typeface="Times New Roman"/>
                <a:cs typeface="Times New Roman"/>
              </a:rPr>
              <a:t>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good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35"/>
              </a:spcBef>
            </a:pPr>
            <a:r>
              <a:rPr sz="2200" spc="-100" dirty="0">
                <a:latin typeface="Times New Roman"/>
                <a:cs typeface="Times New Roman"/>
              </a:rPr>
              <a:t>Hope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25" dirty="0">
                <a:latin typeface="Times New Roman"/>
                <a:cs typeface="Times New Roman"/>
              </a:rPr>
              <a:t>y</a:t>
            </a:r>
            <a:r>
              <a:rPr sz="2200" spc="-95" dirty="0">
                <a:latin typeface="Times New Roman"/>
                <a:cs typeface="Times New Roman"/>
              </a:rPr>
              <a:t>ou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a</a:t>
            </a:r>
            <a:r>
              <a:rPr sz="2200" spc="-90" dirty="0">
                <a:latin typeface="Times New Roman"/>
                <a:cs typeface="Times New Roman"/>
              </a:rPr>
              <a:t>re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a</a:t>
            </a:r>
            <a:r>
              <a:rPr sz="2200" spc="-105" dirty="0">
                <a:latin typeface="Times New Roman"/>
                <a:cs typeface="Times New Roman"/>
              </a:rPr>
              <a:t>ls</a:t>
            </a:r>
            <a:r>
              <a:rPr sz="2200" spc="-150" dirty="0">
                <a:latin typeface="Times New Roman"/>
                <a:cs typeface="Times New Roman"/>
              </a:rPr>
              <a:t>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fi</a:t>
            </a:r>
            <a:r>
              <a:rPr sz="2200" spc="-160" dirty="0">
                <a:latin typeface="Times New Roman"/>
                <a:cs typeface="Times New Roman"/>
              </a:rPr>
              <a:t>n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200" b="1" spc="-25" dirty="0">
                <a:latin typeface="Times New Roman"/>
                <a:cs typeface="Times New Roman"/>
              </a:rPr>
              <a:t>Note:</a:t>
            </a:r>
            <a:r>
              <a:rPr sz="2200" b="1" spc="-13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Seek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20" dirty="0">
                <a:latin typeface="Times New Roman"/>
                <a:cs typeface="Times New Roman"/>
              </a:rPr>
              <a:t>function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Times New Roman"/>
                <a:cs typeface="Times New Roman"/>
              </a:rPr>
              <a:t>always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start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reading</a:t>
            </a:r>
            <a:r>
              <a:rPr sz="2200" b="1" spc="-35" dirty="0">
                <a:latin typeface="Times New Roman"/>
                <a:cs typeface="Times New Roman"/>
              </a:rPr>
              <a:t> from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90271"/>
            <a:ext cx="8074659" cy="3940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>
                <a:latin typeface="Times New Roman"/>
                <a:cs typeface="Times New Roman"/>
              </a:rPr>
              <a:t>Here,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b="1" spc="-5" dirty="0">
                <a:latin typeface="Times New Roman"/>
                <a:cs typeface="Times New Roman"/>
              </a:rPr>
              <a:t>self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30" dirty="0">
                <a:latin typeface="Times New Roman"/>
                <a:cs typeface="Times New Roman"/>
              </a:rPr>
              <a:t>used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reference </a:t>
            </a:r>
            <a:r>
              <a:rPr sz="2600" spc="-120" dirty="0">
                <a:latin typeface="Times New Roman"/>
                <a:cs typeface="Times New Roman"/>
              </a:rPr>
              <a:t>variable,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85" dirty="0">
                <a:latin typeface="Times New Roman"/>
                <a:cs typeface="Times New Roman"/>
              </a:rPr>
              <a:t>refers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current </a:t>
            </a:r>
            <a:r>
              <a:rPr sz="2600" spc="-175" dirty="0">
                <a:latin typeface="Times New Roman"/>
                <a:cs typeface="Times New Roman"/>
              </a:rPr>
              <a:t>class </a:t>
            </a:r>
            <a:r>
              <a:rPr sz="2600" spc="-70" dirty="0">
                <a:latin typeface="Times New Roman"/>
                <a:cs typeface="Times New Roman"/>
              </a:rPr>
              <a:t>object. </a:t>
            </a:r>
            <a:r>
              <a:rPr sz="2600" spc="-80" dirty="0">
                <a:latin typeface="Times New Roman"/>
                <a:cs typeface="Times New Roman"/>
              </a:rPr>
              <a:t>It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always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first </a:t>
            </a:r>
            <a:r>
              <a:rPr sz="2600" spc="-110" dirty="0">
                <a:latin typeface="Times New Roman"/>
                <a:cs typeface="Times New Roman"/>
              </a:rPr>
              <a:t>argument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definition.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However,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self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optional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call.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65" dirty="0">
                <a:latin typeface="Times New Roman"/>
                <a:cs typeface="Times New Roman"/>
              </a:rPr>
              <a:t>The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self-parameter</a:t>
            </a:r>
            <a:endParaRPr sz="2600">
              <a:latin typeface="Times New Roman"/>
              <a:cs typeface="Times New Roman"/>
            </a:endParaRPr>
          </a:p>
          <a:p>
            <a:pPr marL="286385" marR="67310" indent="-274320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self-parameter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refers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current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instance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class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accesses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class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variables.We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anything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instead 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self,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but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must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first </a:t>
            </a:r>
            <a:r>
              <a:rPr sz="2800" spc="-95" dirty="0">
                <a:latin typeface="Times New Roman"/>
                <a:cs typeface="Times New Roman"/>
              </a:rPr>
              <a:t>parameter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any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function 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whi</a:t>
            </a:r>
            <a:r>
              <a:rPr sz="2800" spc="-100" dirty="0">
                <a:latin typeface="Times New Roman"/>
                <a:cs typeface="Times New Roman"/>
              </a:rPr>
              <a:t>c</a:t>
            </a:r>
            <a:r>
              <a:rPr sz="2800" spc="-180" dirty="0">
                <a:latin typeface="Times New Roman"/>
                <a:cs typeface="Times New Roman"/>
              </a:rPr>
              <a:t>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b</a:t>
            </a:r>
            <a:r>
              <a:rPr sz="2800" spc="-100" dirty="0">
                <a:latin typeface="Times New Roman"/>
                <a:cs typeface="Times New Roman"/>
              </a:rPr>
              <a:t>el</a:t>
            </a:r>
            <a:r>
              <a:rPr sz="2800" spc="-135" dirty="0">
                <a:latin typeface="Times New Roman"/>
                <a:cs typeface="Times New Roman"/>
              </a:rPr>
              <a:t>o</a:t>
            </a:r>
            <a:r>
              <a:rPr sz="2800" spc="-190" dirty="0">
                <a:latin typeface="Times New Roman"/>
                <a:cs typeface="Times New Roman"/>
              </a:rPr>
              <a:t>ngs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clas</a:t>
            </a:r>
            <a:r>
              <a:rPr sz="2800" spc="-240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25122"/>
            <a:ext cx="8062595" cy="62909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50" dirty="0">
                <a:latin typeface="Times New Roman"/>
                <a:cs typeface="Times New Roman"/>
              </a:rPr>
              <a:t>Objects:</a:t>
            </a:r>
            <a:endParaRPr sz="2600" dirty="0">
              <a:latin typeface="Times New Roman"/>
              <a:cs typeface="Times New Roman"/>
            </a:endParaRPr>
          </a:p>
          <a:p>
            <a:pPr marL="286385" marR="5080">
              <a:lnSpc>
                <a:spcPts val="2810"/>
              </a:lnSpc>
              <a:spcBef>
                <a:spcPts val="640"/>
              </a:spcBef>
            </a:pPr>
            <a:r>
              <a:rPr sz="2600" spc="-80" dirty="0">
                <a:latin typeface="Times New Roman"/>
                <a:cs typeface="Times New Roman"/>
              </a:rPr>
              <a:t>Object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world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entity,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example,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chair,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car,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pen,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mobile,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et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45" dirty="0">
                <a:latin typeface="Times New Roman"/>
                <a:cs typeface="Times New Roman"/>
              </a:rPr>
              <a:t>Creating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an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instance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the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class:</a:t>
            </a:r>
            <a:endParaRPr sz="2600" dirty="0">
              <a:latin typeface="Times New Roman"/>
              <a:cs typeface="Times New Roman"/>
            </a:endParaRPr>
          </a:p>
          <a:p>
            <a:pPr marL="286385" marR="19367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needs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instantiated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75" dirty="0">
                <a:latin typeface="Times New Roman"/>
                <a:cs typeface="Times New Roman"/>
              </a:rPr>
              <a:t>class 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attributes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another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method.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instantiated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40" dirty="0">
                <a:latin typeface="Times New Roman"/>
                <a:cs typeface="Times New Roman"/>
              </a:rPr>
              <a:t>allin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80" dirty="0">
                <a:latin typeface="Times New Roman"/>
                <a:cs typeface="Times New Roman"/>
              </a:rPr>
              <a:t>lass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80" dirty="0">
                <a:latin typeface="Times New Roman"/>
                <a:cs typeface="Times New Roman"/>
              </a:rPr>
              <a:t>lass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sy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tax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anc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80" dirty="0">
                <a:latin typeface="Times New Roman"/>
                <a:cs typeface="Times New Roman"/>
              </a:rPr>
              <a:t>lass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be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455" dirty="0">
                <a:latin typeface="Times New Roman"/>
                <a:cs typeface="Times New Roman"/>
              </a:rPr>
              <a:t>w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55" dirty="0">
                <a:latin typeface="Times New Roman"/>
                <a:cs typeface="Times New Roman"/>
              </a:rPr>
              <a:t>&lt;object-name&gt;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&lt;</a:t>
            </a:r>
            <a:r>
              <a:rPr sz="2600" b="1" spc="-35" dirty="0">
                <a:latin typeface="Times New Roman"/>
                <a:cs typeface="Times New Roman"/>
              </a:rPr>
              <a:t>class</a:t>
            </a:r>
            <a:r>
              <a:rPr sz="2600" spc="-35" dirty="0">
                <a:latin typeface="Times New Roman"/>
                <a:cs typeface="Times New Roman"/>
              </a:rPr>
              <a:t>-name&gt;(&lt;arguments&gt;)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example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creates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instance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Employee.</a:t>
            </a:r>
            <a:endParaRPr sz="2600" dirty="0">
              <a:latin typeface="Times New Roman"/>
              <a:cs typeface="Times New Roman"/>
            </a:endParaRPr>
          </a:p>
          <a:p>
            <a:pPr marL="585470" marR="5770245" indent="-299085">
              <a:lnSpc>
                <a:spcPct val="109200"/>
              </a:lnSpc>
              <a:spcBef>
                <a:spcPts val="5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Employee: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10</a:t>
            </a:r>
            <a:endParaRPr sz="2600" dirty="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 smtClean="0">
                <a:latin typeface="Times New Roman"/>
                <a:cs typeface="Times New Roman"/>
              </a:rPr>
              <a:t>“</a:t>
            </a:r>
            <a:r>
              <a:rPr lang="en-US" sz="2600" spc="-170" dirty="0" err="1" smtClean="0">
                <a:latin typeface="Times New Roman"/>
                <a:cs typeface="Times New Roman"/>
              </a:rPr>
              <a:t>Abdi</a:t>
            </a:r>
            <a:r>
              <a:rPr sz="2600" dirty="0" smtClean="0">
                <a:latin typeface="Times New Roman"/>
                <a:cs typeface="Times New Roman"/>
              </a:rPr>
              <a:t>"</a:t>
            </a:r>
            <a:endParaRPr sz="2600" dirty="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8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displ</a:t>
            </a:r>
            <a:r>
              <a:rPr sz="2600" spc="-310" dirty="0">
                <a:latin typeface="Times New Roman"/>
                <a:cs typeface="Times New Roman"/>
              </a:rPr>
              <a:t>a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(self):</a:t>
            </a:r>
            <a:endParaRPr sz="2600" dirty="0">
              <a:latin typeface="Times New Roman"/>
              <a:cs typeface="Times New Roman"/>
            </a:endParaRPr>
          </a:p>
          <a:p>
            <a:pPr marL="884555">
              <a:lnSpc>
                <a:spcPct val="100000"/>
              </a:lnSpc>
              <a:spcBef>
                <a:spcPts val="290"/>
              </a:spcBef>
            </a:pPr>
            <a:r>
              <a:rPr sz="2600" b="1" spc="-30" dirty="0">
                <a:latin typeface="Times New Roman"/>
                <a:cs typeface="Times New Roman"/>
              </a:rPr>
              <a:t>print</a:t>
            </a:r>
            <a:r>
              <a:rPr sz="2600" spc="-30" dirty="0">
                <a:latin typeface="Times New Roman"/>
                <a:cs typeface="Times New Roman"/>
              </a:rPr>
              <a:t>("ID: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%d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\nName: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%s"%(self.id,self.name))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14418"/>
            <a:ext cx="8120380" cy="539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779395" indent="-274320">
              <a:lnSpc>
                <a:spcPct val="119300"/>
              </a:lnSpc>
              <a:spcBef>
                <a:spcPts val="100"/>
              </a:spcBef>
            </a:pPr>
            <a:r>
              <a:rPr sz="2600" spc="440" dirty="0">
                <a:latin typeface="Times New Roman"/>
                <a:cs typeface="Times New Roman"/>
              </a:rPr>
              <a:t># </a:t>
            </a:r>
            <a:r>
              <a:rPr sz="2600" spc="-110" dirty="0">
                <a:latin typeface="Times New Roman"/>
                <a:cs typeface="Times New Roman"/>
              </a:rPr>
              <a:t>Creating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25" dirty="0">
                <a:latin typeface="Times New Roman"/>
                <a:cs typeface="Times New Roman"/>
              </a:rPr>
              <a:t>emp instance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60" dirty="0">
                <a:latin typeface="Times New Roman"/>
                <a:cs typeface="Times New Roman"/>
              </a:rPr>
              <a:t>Employee </a:t>
            </a:r>
            <a:r>
              <a:rPr sz="2600" spc="-175" dirty="0">
                <a:latin typeface="Times New Roman"/>
                <a:cs typeface="Times New Roman"/>
              </a:rPr>
              <a:t>class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emp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Empl</a:t>
            </a:r>
            <a:r>
              <a:rPr sz="2600" spc="-220" dirty="0">
                <a:latin typeface="Times New Roman"/>
                <a:cs typeface="Times New Roman"/>
              </a:rPr>
              <a:t>o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75" dirty="0">
                <a:latin typeface="Times New Roman"/>
                <a:cs typeface="Times New Roman"/>
              </a:rPr>
              <a:t>ee()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emp.display()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5"/>
              </a:spcBef>
            </a:pPr>
            <a:r>
              <a:rPr sz="2600" spc="-100" dirty="0">
                <a:latin typeface="Times New Roman"/>
                <a:cs typeface="Times New Roman"/>
              </a:rPr>
              <a:t>ID: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10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Name: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lang="en-US" sz="2600" spc="-150" dirty="0" err="1" smtClean="0">
                <a:latin typeface="Times New Roman"/>
                <a:cs typeface="Times New Roman"/>
              </a:rPr>
              <a:t>Abdi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above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code,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Employee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 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</a:t>
            </a:r>
            <a:r>
              <a:rPr sz="2600" spc="-195" dirty="0">
                <a:latin typeface="Times New Roman"/>
                <a:cs typeface="Times New Roman"/>
              </a:rPr>
              <a:t>b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named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assig</a:t>
            </a:r>
            <a:r>
              <a:rPr sz="2600" spc="-225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them</a:t>
            </a:r>
            <a:r>
              <a:rPr sz="2600" spc="130" dirty="0">
                <a:latin typeface="Times New Roman"/>
                <a:cs typeface="Times New Roman"/>
              </a:rPr>
              <a:t>.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14" dirty="0">
                <a:latin typeface="Times New Roman"/>
                <a:cs typeface="Times New Roman"/>
              </a:rPr>
              <a:t>observe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passed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0" dirty="0">
                <a:latin typeface="Times New Roman"/>
                <a:cs typeface="Times New Roman"/>
              </a:rPr>
              <a:t>self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parameter </a:t>
            </a:r>
            <a:r>
              <a:rPr sz="2600" spc="-114" dirty="0">
                <a:latin typeface="Times New Roman"/>
                <a:cs typeface="Times New Roman"/>
              </a:rPr>
              <a:t>in </a:t>
            </a:r>
            <a:r>
              <a:rPr sz="2600" spc="-170" dirty="0">
                <a:latin typeface="Times New Roman"/>
                <a:cs typeface="Times New Roman"/>
              </a:rPr>
              <a:t>display 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efer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210" dirty="0">
                <a:latin typeface="Times New Roman"/>
                <a:cs typeface="Times New Roman"/>
              </a:rPr>
              <a:t>as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</a:t>
            </a:r>
            <a:r>
              <a:rPr sz="2600" spc="-195" dirty="0">
                <a:latin typeface="Times New Roman"/>
                <a:cs typeface="Times New Roman"/>
              </a:rPr>
              <a:t>b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22606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9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instance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named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emp.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31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it,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c</a:t>
            </a:r>
            <a:r>
              <a:rPr sz="2600" spc="-165" dirty="0">
                <a:latin typeface="Times New Roman"/>
                <a:cs typeface="Times New Roman"/>
              </a:rPr>
              <a:t>cess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</a:t>
            </a:r>
            <a:r>
              <a:rPr sz="2600" spc="-195" dirty="0">
                <a:latin typeface="Times New Roman"/>
                <a:cs typeface="Times New Roman"/>
              </a:rPr>
              <a:t>b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133" y="202819"/>
            <a:ext cx="3643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Python</a:t>
            </a:r>
            <a:r>
              <a:rPr spc="-50" dirty="0"/>
              <a:t> </a:t>
            </a:r>
            <a:r>
              <a:rPr spc="-2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65962"/>
            <a:ext cx="8001634" cy="456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0" dirty="0">
                <a:latin typeface="Times New Roman"/>
                <a:cs typeface="Times New Roman"/>
              </a:rPr>
              <a:t>Inhe</a:t>
            </a:r>
            <a:r>
              <a:rPr sz="3200" spc="-50" dirty="0">
                <a:latin typeface="Times New Roman"/>
                <a:cs typeface="Times New Roman"/>
              </a:rPr>
              <a:t>r</a:t>
            </a:r>
            <a:r>
              <a:rPr sz="3200" spc="-100" dirty="0">
                <a:latin typeface="Times New Roman"/>
                <a:cs typeface="Times New Roman"/>
              </a:rPr>
              <a:t>it</a:t>
            </a:r>
            <a:r>
              <a:rPr sz="3200" spc="-155" dirty="0">
                <a:latin typeface="Times New Roman"/>
                <a:cs typeface="Times New Roman"/>
              </a:rPr>
              <a:t>anc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60" dirty="0">
                <a:latin typeface="Times New Roman"/>
                <a:cs typeface="Times New Roman"/>
              </a:rPr>
              <a:t> p</a:t>
            </a:r>
            <a:r>
              <a:rPr sz="3200" spc="-75" dirty="0">
                <a:latin typeface="Times New Roman"/>
                <a:cs typeface="Times New Roman"/>
              </a:rPr>
              <a:t>r</a:t>
            </a:r>
            <a:r>
              <a:rPr sz="3200" spc="-235" dirty="0">
                <a:latin typeface="Times New Roman"/>
                <a:cs typeface="Times New Roman"/>
              </a:rPr>
              <a:t>o</a:t>
            </a:r>
            <a:r>
              <a:rPr sz="3200" spc="-185" dirty="0">
                <a:latin typeface="Times New Roman"/>
                <a:cs typeface="Times New Roman"/>
              </a:rPr>
              <a:t>vides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code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spc="-190" dirty="0">
                <a:latin typeface="Times New Roman"/>
                <a:cs typeface="Times New Roman"/>
              </a:rPr>
              <a:t>eus</a:t>
            </a:r>
            <a:r>
              <a:rPr sz="3200" spc="-180" dirty="0">
                <a:latin typeface="Times New Roman"/>
                <a:cs typeface="Times New Roman"/>
              </a:rPr>
              <a:t>a</a:t>
            </a:r>
            <a:r>
              <a:rPr sz="3200" spc="-160" dirty="0">
                <a:latin typeface="Times New Roman"/>
                <a:cs typeface="Times New Roman"/>
              </a:rPr>
              <a:t>bil</a:t>
            </a:r>
            <a:r>
              <a:rPr sz="3200" spc="-120" dirty="0">
                <a:latin typeface="Times New Roman"/>
                <a:cs typeface="Times New Roman"/>
              </a:rPr>
              <a:t>i</a:t>
            </a:r>
            <a:r>
              <a:rPr sz="3200" spc="-110" dirty="0">
                <a:latin typeface="Times New Roman"/>
                <a:cs typeface="Times New Roman"/>
              </a:rPr>
              <a:t>ty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75" dirty="0">
                <a:latin typeface="Times New Roman"/>
                <a:cs typeface="Times New Roman"/>
              </a:rPr>
              <a:t>r</a:t>
            </a:r>
            <a:r>
              <a:rPr sz="3200" spc="-200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g</a:t>
            </a:r>
            <a:r>
              <a:rPr sz="3200" spc="-100" dirty="0">
                <a:latin typeface="Times New Roman"/>
                <a:cs typeface="Times New Roman"/>
              </a:rPr>
              <a:t>r</a:t>
            </a:r>
            <a:r>
              <a:rPr sz="3200" spc="-120" dirty="0">
                <a:latin typeface="Times New Roman"/>
                <a:cs typeface="Times New Roman"/>
              </a:rPr>
              <a:t>a</a:t>
            </a:r>
            <a:r>
              <a:rPr sz="3200" spc="-105" dirty="0">
                <a:latin typeface="Times New Roman"/>
                <a:cs typeface="Times New Roman"/>
              </a:rPr>
              <a:t>m  </a:t>
            </a:r>
            <a:r>
              <a:rPr sz="3200" spc="-185" dirty="0">
                <a:latin typeface="Times New Roman"/>
                <a:cs typeface="Times New Roman"/>
              </a:rPr>
              <a:t>bec</a:t>
            </a:r>
            <a:r>
              <a:rPr sz="3200" spc="-165" dirty="0">
                <a:latin typeface="Times New Roman"/>
                <a:cs typeface="Times New Roman"/>
              </a:rPr>
              <a:t>a</a:t>
            </a:r>
            <a:r>
              <a:rPr sz="3200" spc="-175" dirty="0">
                <a:latin typeface="Times New Roman"/>
                <a:cs typeface="Times New Roman"/>
              </a:rPr>
              <a:t>us</a:t>
            </a:r>
            <a:r>
              <a:rPr sz="3200" spc="-165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80" dirty="0">
                <a:latin typeface="Times New Roman"/>
                <a:cs typeface="Times New Roman"/>
              </a:rPr>
              <a:t>w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20" dirty="0">
                <a:latin typeface="Times New Roman"/>
                <a:cs typeface="Times New Roman"/>
              </a:rPr>
              <a:t>c</a:t>
            </a:r>
            <a:r>
              <a:rPr sz="3200" spc="-210" dirty="0">
                <a:latin typeface="Times New Roman"/>
                <a:cs typeface="Times New Roman"/>
              </a:rPr>
              <a:t>a</a:t>
            </a:r>
            <a:r>
              <a:rPr sz="3200" spc="-135" dirty="0">
                <a:latin typeface="Times New Roman"/>
                <a:cs typeface="Times New Roman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us</a:t>
            </a:r>
            <a:r>
              <a:rPr sz="3200" spc="-165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3200" spc="-135" dirty="0">
                <a:latin typeface="Times New Roman"/>
                <a:cs typeface="Times New Roman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existing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cl</a:t>
            </a:r>
            <a:r>
              <a:rPr sz="3200" spc="-204" dirty="0">
                <a:latin typeface="Times New Roman"/>
                <a:cs typeface="Times New Roman"/>
              </a:rPr>
              <a:t>a</a:t>
            </a:r>
            <a:r>
              <a:rPr sz="3200" spc="-245" dirty="0">
                <a:latin typeface="Times New Roman"/>
                <a:cs typeface="Times New Roman"/>
              </a:rPr>
              <a:t>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cr</a:t>
            </a:r>
            <a:r>
              <a:rPr sz="3200" spc="-190" dirty="0">
                <a:latin typeface="Times New Roman"/>
                <a:cs typeface="Times New Roman"/>
              </a:rPr>
              <a:t>e</a:t>
            </a:r>
            <a:r>
              <a:rPr sz="3200" spc="-220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n</a:t>
            </a:r>
            <a:r>
              <a:rPr sz="3200" spc="-175" dirty="0">
                <a:latin typeface="Times New Roman"/>
                <a:cs typeface="Times New Roman"/>
              </a:rPr>
              <a:t>e</a:t>
            </a:r>
            <a:r>
              <a:rPr sz="3200" spc="-100" dirty="0">
                <a:latin typeface="Times New Roman"/>
                <a:cs typeface="Times New Roman"/>
              </a:rPr>
              <a:t>w  </a:t>
            </a:r>
            <a:r>
              <a:rPr sz="3200" spc="-210" dirty="0">
                <a:latin typeface="Times New Roman"/>
                <a:cs typeface="Times New Roman"/>
              </a:rPr>
              <a:t>class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instead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creating</a:t>
            </a:r>
            <a:r>
              <a:rPr sz="3200" spc="-55" dirty="0">
                <a:latin typeface="Times New Roman"/>
                <a:cs typeface="Times New Roman"/>
              </a:rPr>
              <a:t> it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scratch.</a:t>
            </a:r>
            <a:endParaRPr sz="3200">
              <a:latin typeface="Times New Roman"/>
              <a:cs typeface="Times New Roman"/>
            </a:endParaRPr>
          </a:p>
          <a:p>
            <a:pPr marL="286385" marR="69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85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inheritance,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child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10" dirty="0">
                <a:latin typeface="Times New Roman"/>
                <a:cs typeface="Times New Roman"/>
              </a:rPr>
              <a:t>class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acquires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properties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</a:t>
            </a:r>
            <a:r>
              <a:rPr sz="3200" spc="-180" dirty="0">
                <a:latin typeface="Times New Roman"/>
                <a:cs typeface="Times New Roman"/>
              </a:rPr>
              <a:t>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c</a:t>
            </a:r>
            <a:r>
              <a:rPr sz="3200" spc="-185" dirty="0">
                <a:latin typeface="Times New Roman"/>
                <a:cs typeface="Times New Roman"/>
              </a:rPr>
              <a:t>a</a:t>
            </a:r>
            <a:r>
              <a:rPr sz="3200" spc="-204" dirty="0">
                <a:latin typeface="Times New Roman"/>
                <a:cs typeface="Times New Roman"/>
              </a:rPr>
              <a:t>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40" dirty="0">
                <a:latin typeface="Times New Roman"/>
                <a:cs typeface="Times New Roman"/>
              </a:rPr>
              <a:t>a</a:t>
            </a:r>
            <a:r>
              <a:rPr sz="3200" spc="-190" dirty="0">
                <a:latin typeface="Times New Roman"/>
                <a:cs typeface="Times New Roman"/>
              </a:rPr>
              <a:t>c</a:t>
            </a:r>
            <a:r>
              <a:rPr sz="3200" spc="-185" dirty="0">
                <a:latin typeface="Times New Roman"/>
                <a:cs typeface="Times New Roman"/>
              </a:rPr>
              <a:t>c</a:t>
            </a:r>
            <a:r>
              <a:rPr sz="3200" spc="-204" dirty="0">
                <a:latin typeface="Times New Roman"/>
                <a:cs typeface="Times New Roman"/>
              </a:rPr>
              <a:t>ess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0" dirty="0">
                <a:latin typeface="Times New Roman"/>
                <a:cs typeface="Times New Roman"/>
              </a:rPr>
              <a:t>a</a:t>
            </a:r>
            <a:r>
              <a:rPr sz="3200" spc="-125" dirty="0">
                <a:latin typeface="Times New Roman"/>
                <a:cs typeface="Times New Roman"/>
              </a:rPr>
              <a:t>l</a:t>
            </a:r>
            <a:r>
              <a:rPr sz="3200" spc="-120" dirty="0">
                <a:latin typeface="Times New Roman"/>
                <a:cs typeface="Times New Roman"/>
              </a:rPr>
              <a:t>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Times New Roman"/>
                <a:cs typeface="Times New Roman"/>
              </a:rPr>
              <a:t>da</a:t>
            </a:r>
            <a:r>
              <a:rPr sz="3200" spc="-105" dirty="0">
                <a:latin typeface="Times New Roman"/>
                <a:cs typeface="Times New Roman"/>
              </a:rPr>
              <a:t>ta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mem</a:t>
            </a:r>
            <a:r>
              <a:rPr sz="3200" spc="-130" dirty="0">
                <a:latin typeface="Times New Roman"/>
                <a:cs typeface="Times New Roman"/>
              </a:rPr>
              <a:t>b</a:t>
            </a:r>
            <a:r>
              <a:rPr sz="3200" spc="-50" dirty="0">
                <a:latin typeface="Times New Roman"/>
                <a:cs typeface="Times New Roman"/>
              </a:rPr>
              <a:t>e</a:t>
            </a:r>
            <a:r>
              <a:rPr sz="3200" spc="15" dirty="0">
                <a:latin typeface="Times New Roman"/>
                <a:cs typeface="Times New Roman"/>
              </a:rPr>
              <a:t>r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</a:t>
            </a:r>
            <a:r>
              <a:rPr sz="3200" spc="-180" dirty="0">
                <a:latin typeface="Times New Roman"/>
                <a:cs typeface="Times New Roman"/>
              </a:rPr>
              <a:t>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functions  </a:t>
            </a:r>
            <a:r>
              <a:rPr sz="3200" spc="-150" dirty="0">
                <a:latin typeface="Times New Roman"/>
                <a:cs typeface="Times New Roman"/>
              </a:rPr>
              <a:t>defined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Times New Roman"/>
                <a:cs typeface="Times New Roman"/>
              </a:rPr>
              <a:t>p</a:t>
            </a:r>
            <a:r>
              <a:rPr sz="3200" spc="-17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ent </a:t>
            </a:r>
            <a:r>
              <a:rPr sz="3200" spc="-175" dirty="0">
                <a:latin typeface="Times New Roman"/>
                <a:cs typeface="Times New Roman"/>
              </a:rPr>
              <a:t>cl</a:t>
            </a:r>
            <a:r>
              <a:rPr sz="3200" spc="-204" dirty="0">
                <a:latin typeface="Times New Roman"/>
                <a:cs typeface="Times New Roman"/>
              </a:rPr>
              <a:t>a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r>
              <a:rPr sz="3200" spc="-290" dirty="0">
                <a:latin typeface="Times New Roman"/>
                <a:cs typeface="Times New Roman"/>
              </a:rPr>
              <a:t>s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6385" marR="4400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85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python,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derived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10" dirty="0">
                <a:latin typeface="Times New Roman"/>
                <a:cs typeface="Times New Roman"/>
              </a:rPr>
              <a:t>class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inherit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base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10" dirty="0">
                <a:latin typeface="Times New Roman"/>
                <a:cs typeface="Times New Roman"/>
              </a:rPr>
              <a:t>class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by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just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mentioning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base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bracket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after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 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de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50" dirty="0">
                <a:latin typeface="Times New Roman"/>
                <a:cs typeface="Times New Roman"/>
              </a:rPr>
              <a:t>i</a:t>
            </a:r>
            <a:r>
              <a:rPr sz="3200" spc="-335" dirty="0">
                <a:latin typeface="Times New Roman"/>
                <a:cs typeface="Times New Roman"/>
              </a:rPr>
              <a:t>v</a:t>
            </a:r>
            <a:r>
              <a:rPr sz="3200" spc="-130" dirty="0">
                <a:latin typeface="Times New Roman"/>
                <a:cs typeface="Times New Roman"/>
              </a:rPr>
              <a:t>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cl</a:t>
            </a:r>
            <a:r>
              <a:rPr sz="3200" spc="-204" dirty="0">
                <a:latin typeface="Times New Roman"/>
                <a:cs typeface="Times New Roman"/>
              </a:rPr>
              <a:t>a</a:t>
            </a:r>
            <a:r>
              <a:rPr sz="3200" spc="-245" dirty="0">
                <a:latin typeface="Times New Roman"/>
                <a:cs typeface="Times New Roman"/>
              </a:rPr>
              <a:t>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na</a:t>
            </a:r>
            <a:r>
              <a:rPr sz="3200" spc="-254" dirty="0">
                <a:latin typeface="Times New Roman"/>
                <a:cs typeface="Times New Roman"/>
              </a:rPr>
              <a:t>m</a:t>
            </a:r>
            <a:r>
              <a:rPr sz="3200" spc="-190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90271"/>
            <a:ext cx="7783195" cy="491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4671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Consider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syntax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inherit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base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class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40" dirty="0"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Times New Roman"/>
                <a:cs typeface="Times New Roman"/>
              </a:rPr>
              <a:t>clas</a:t>
            </a:r>
            <a:r>
              <a:rPr sz="2600" b="1" spc="-65" dirty="0">
                <a:latin typeface="Times New Roman"/>
                <a:cs typeface="Times New Roman"/>
              </a:rPr>
              <a:t>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b="1" spc="-25" dirty="0">
                <a:latin typeface="Times New Roman"/>
                <a:cs typeface="Times New Roman"/>
              </a:rPr>
              <a:t>clas</a:t>
            </a:r>
            <a:r>
              <a:rPr sz="2600" b="1" spc="-70" dirty="0">
                <a:latin typeface="Times New Roman"/>
                <a:cs typeface="Times New Roman"/>
              </a:rPr>
              <a:t>s</a:t>
            </a:r>
            <a:r>
              <a:rPr sz="2600" spc="-140" dirty="0">
                <a:latin typeface="Times New Roman"/>
                <a:cs typeface="Times New Roman"/>
              </a:rPr>
              <a:t>(base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clas</a:t>
            </a:r>
            <a:r>
              <a:rPr sz="2600" b="1" spc="-7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5"/>
              </a:spcBef>
            </a:pPr>
            <a:r>
              <a:rPr sz="2600" spc="-15" dirty="0">
                <a:latin typeface="Times New Roman"/>
                <a:cs typeface="Times New Roman"/>
              </a:rPr>
              <a:t>&lt;</a:t>
            </a:r>
            <a:r>
              <a:rPr sz="2600" b="1" spc="-15" dirty="0">
                <a:latin typeface="Times New Roman"/>
                <a:cs typeface="Times New Roman"/>
              </a:rPr>
              <a:t>class</a:t>
            </a:r>
            <a:r>
              <a:rPr sz="2600" spc="-15" dirty="0">
                <a:latin typeface="Times New Roman"/>
                <a:cs typeface="Times New Roman"/>
              </a:rPr>
              <a:t>-suite&gt;</a:t>
            </a:r>
            <a:endParaRPr sz="2600">
              <a:latin typeface="Times New Roman"/>
              <a:cs typeface="Times New Roman"/>
            </a:endParaRPr>
          </a:p>
          <a:p>
            <a:pPr marL="286385" marR="2736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inherit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mentioning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them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bracket.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Consider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syntax.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40" dirty="0"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derive-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b="1" spc="-55" dirty="0">
                <a:latin typeface="Times New Roman"/>
                <a:cs typeface="Times New Roman"/>
              </a:rPr>
              <a:t>class</a:t>
            </a:r>
            <a:r>
              <a:rPr sz="2600" spc="-55" dirty="0">
                <a:latin typeface="Times New Roman"/>
                <a:cs typeface="Times New Roman"/>
              </a:rPr>
              <a:t>(&lt;base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1&gt;,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&lt;base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2&gt;,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.....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&lt;base </a:t>
            </a:r>
            <a:r>
              <a:rPr sz="2600" b="1" spc="-30" dirty="0">
                <a:latin typeface="Times New Roman"/>
                <a:cs typeface="Times New Roman"/>
              </a:rPr>
              <a:t>class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n&gt;):</a:t>
            </a:r>
            <a:endParaRPr sz="26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</a:pPr>
            <a:r>
              <a:rPr sz="2600" spc="20" dirty="0">
                <a:latin typeface="Times New Roman"/>
                <a:cs typeface="Times New Roman"/>
              </a:rPr>
              <a:t>&lt;</a:t>
            </a:r>
            <a:r>
              <a:rPr sz="2600" b="1" spc="20" dirty="0">
                <a:latin typeface="Times New Roman"/>
                <a:cs typeface="Times New Roman"/>
              </a:rPr>
              <a:t>class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-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suite&gt;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2898</Words>
  <Application>Microsoft Office PowerPoint</Application>
  <PresentationFormat>On-screen Show (4:3)</PresentationFormat>
  <Paragraphs>349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Object oriented programming</vt:lpstr>
      <vt:lpstr>PowerPoint Presentation</vt:lpstr>
      <vt:lpstr>Class</vt:lpstr>
      <vt:lpstr>PowerPoint Presentation</vt:lpstr>
      <vt:lpstr>PowerPoint Presentation</vt:lpstr>
      <vt:lpstr>PowerPoint Presentation</vt:lpstr>
      <vt:lpstr>PowerPoint Presentation</vt:lpstr>
      <vt:lpstr>Python Inheritance</vt:lpstr>
      <vt:lpstr>PowerPoint Presentation</vt:lpstr>
      <vt:lpstr>PowerPoint Presentation</vt:lpstr>
      <vt:lpstr>Python Multi-Level inheritance</vt:lpstr>
      <vt:lpstr>PowerPoint Presentation</vt:lpstr>
      <vt:lpstr>PowerPoint Presentation</vt:lpstr>
      <vt:lpstr>Python Multiple inheritance</vt:lpstr>
      <vt:lpstr>PowerPoint Presentation</vt:lpstr>
      <vt:lpstr>PowerPoint Presentation</vt:lpstr>
      <vt:lpstr>The issubclass(sub,sup) method</vt:lpstr>
      <vt:lpstr>PowerPoint Presentation</vt:lpstr>
      <vt:lpstr>The isinstance (obj, class) method</vt:lpstr>
      <vt:lpstr>METHOD OVERLOADING AND  OVERRIDING</vt:lpstr>
      <vt:lpstr>METHOD OVERLOADING AND  OVERRIDING</vt:lpstr>
      <vt:lpstr>PowerPoint Presentation</vt:lpstr>
      <vt:lpstr>PowerPoint Presentation</vt:lpstr>
      <vt:lpstr>PowerPoint Presentation</vt:lpstr>
      <vt:lpstr>Data Hiding</vt:lpstr>
      <vt:lpstr>PowerPoint Presentation</vt:lpstr>
      <vt:lpstr>PowerPoint Presentation</vt:lpstr>
      <vt:lpstr>Python File Operation</vt:lpstr>
      <vt:lpstr>Text File Modes</vt:lpstr>
      <vt:lpstr>PowerPoint Presentation</vt:lpstr>
      <vt:lpstr>If the file is located in a different location, you will have to  specify the file path, like this:</vt:lpstr>
      <vt:lpstr>PowerPoint Presentation</vt:lpstr>
      <vt:lpstr>PowerPoint Presentation</vt:lpstr>
      <vt:lpstr>Close Files:</vt:lpstr>
      <vt:lpstr>File Write</vt:lpstr>
      <vt:lpstr>Create a New File</vt:lpstr>
      <vt:lpstr>Manipulating File Pointer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ANALYSIS OF ALGORITHMS SUB CODE: MCA-172</dc:title>
  <dc:creator>COMPAQ</dc:creator>
  <cp:lastModifiedBy>Admin</cp:lastModifiedBy>
  <cp:revision>9</cp:revision>
  <dcterms:created xsi:type="dcterms:W3CDTF">2021-08-16T04:23:24Z</dcterms:created>
  <dcterms:modified xsi:type="dcterms:W3CDTF">2023-10-16T10:25:51Z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2021-08-16T00:00:00Z</vt:filetime>
  </property>
</Properties>
</file>