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okar Sharif" userId="6a335f785890c88f" providerId="LiveId" clId="{2B40251F-C07C-4251-B462-5BC2D9A48671}"/>
    <pc:docChg chg="modSld">
      <pc:chgData name="Abokar Sharif" userId="6a335f785890c88f" providerId="LiveId" clId="{2B40251F-C07C-4251-B462-5BC2D9A48671}" dt="2021-08-18T12:56:39.744" v="17" actId="20577"/>
      <pc:docMkLst>
        <pc:docMk/>
      </pc:docMkLst>
      <pc:sldChg chg="modSp mod">
        <pc:chgData name="Abokar Sharif" userId="6a335f785890c88f" providerId="LiveId" clId="{2B40251F-C07C-4251-B462-5BC2D9A48671}" dt="2021-08-18T12:51:09.620" v="3" actId="20577"/>
        <pc:sldMkLst>
          <pc:docMk/>
          <pc:sldMk cId="0" sldId="280"/>
        </pc:sldMkLst>
        <pc:spChg chg="mod">
          <ac:chgData name="Abokar Sharif" userId="6a335f785890c88f" providerId="LiveId" clId="{2B40251F-C07C-4251-B462-5BC2D9A48671}" dt="2021-08-18T12:51:09.620" v="3" actId="20577"/>
          <ac:spMkLst>
            <pc:docMk/>
            <pc:sldMk cId="0" sldId="280"/>
            <ac:spMk id="3" creationId="{00000000-0000-0000-0000-000000000000}"/>
          </ac:spMkLst>
        </pc:spChg>
      </pc:sldChg>
      <pc:sldChg chg="modSp mod">
        <pc:chgData name="Abokar Sharif" userId="6a335f785890c88f" providerId="LiveId" clId="{2B40251F-C07C-4251-B462-5BC2D9A48671}" dt="2021-08-18T12:52:58.624" v="9" actId="20577"/>
        <pc:sldMkLst>
          <pc:docMk/>
          <pc:sldMk cId="0" sldId="281"/>
        </pc:sldMkLst>
        <pc:spChg chg="mod">
          <ac:chgData name="Abokar Sharif" userId="6a335f785890c88f" providerId="LiveId" clId="{2B40251F-C07C-4251-B462-5BC2D9A48671}" dt="2021-08-18T12:52:58.624" v="9" actId="20577"/>
          <ac:spMkLst>
            <pc:docMk/>
            <pc:sldMk cId="0" sldId="281"/>
            <ac:spMk id="3" creationId="{00000000-0000-0000-0000-000000000000}"/>
          </ac:spMkLst>
        </pc:spChg>
      </pc:sldChg>
      <pc:sldChg chg="modSp mod">
        <pc:chgData name="Abokar Sharif" userId="6a335f785890c88f" providerId="LiveId" clId="{2B40251F-C07C-4251-B462-5BC2D9A48671}" dt="2021-08-18T12:53:26.723" v="13" actId="20577"/>
        <pc:sldMkLst>
          <pc:docMk/>
          <pc:sldMk cId="0" sldId="282"/>
        </pc:sldMkLst>
        <pc:graphicFrameChg chg="modGraphic">
          <ac:chgData name="Abokar Sharif" userId="6a335f785890c88f" providerId="LiveId" clId="{2B40251F-C07C-4251-B462-5BC2D9A48671}" dt="2021-08-18T12:53:26.723" v="13" actId="20577"/>
          <ac:graphicFrameMkLst>
            <pc:docMk/>
            <pc:sldMk cId="0" sldId="282"/>
            <ac:graphicFrameMk id="3" creationId="{00000000-0000-0000-0000-000000000000}"/>
          </ac:graphicFrameMkLst>
        </pc:graphicFrameChg>
      </pc:sldChg>
      <pc:sldChg chg="modSp mod">
        <pc:chgData name="Abokar Sharif" userId="6a335f785890c88f" providerId="LiveId" clId="{2B40251F-C07C-4251-B462-5BC2D9A48671}" dt="2021-08-18T12:56:39.744" v="17" actId="20577"/>
        <pc:sldMkLst>
          <pc:docMk/>
          <pc:sldMk cId="0" sldId="283"/>
        </pc:sldMkLst>
        <pc:spChg chg="mod">
          <ac:chgData name="Abokar Sharif" userId="6a335f785890c88f" providerId="LiveId" clId="{2B40251F-C07C-4251-B462-5BC2D9A48671}" dt="2021-08-18T12:56:39.744" v="17" actId="20577"/>
          <ac:spMkLst>
            <pc:docMk/>
            <pc:sldMk cId="0" sldId="283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36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36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36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4007" y="70103"/>
            <a:ext cx="9013190" cy="6693534"/>
          </a:xfrm>
          <a:custGeom>
            <a:avLst/>
            <a:gdLst/>
            <a:ahLst/>
            <a:cxnLst/>
            <a:rect l="l" t="t" r="r" b="b"/>
            <a:pathLst>
              <a:path w="9013190" h="6693534">
                <a:moveTo>
                  <a:pt x="0" y="329946"/>
                </a:moveTo>
                <a:lnTo>
                  <a:pt x="3577" y="281184"/>
                </a:lnTo>
                <a:lnTo>
                  <a:pt x="13968" y="234645"/>
                </a:lnTo>
                <a:lnTo>
                  <a:pt x="30664" y="190840"/>
                </a:lnTo>
                <a:lnTo>
                  <a:pt x="53153" y="150277"/>
                </a:lnTo>
                <a:lnTo>
                  <a:pt x="80925" y="113468"/>
                </a:lnTo>
                <a:lnTo>
                  <a:pt x="113469" y="80923"/>
                </a:lnTo>
                <a:lnTo>
                  <a:pt x="150276" y="53151"/>
                </a:lnTo>
                <a:lnTo>
                  <a:pt x="190835" y="30662"/>
                </a:lnTo>
                <a:lnTo>
                  <a:pt x="234636" y="13967"/>
                </a:lnTo>
                <a:lnTo>
                  <a:pt x="281168" y="3576"/>
                </a:lnTo>
                <a:lnTo>
                  <a:pt x="329920" y="0"/>
                </a:lnTo>
                <a:lnTo>
                  <a:pt x="8682990" y="0"/>
                </a:lnTo>
                <a:lnTo>
                  <a:pt x="8731751" y="3576"/>
                </a:lnTo>
                <a:lnTo>
                  <a:pt x="8778290" y="13967"/>
                </a:lnTo>
                <a:lnTo>
                  <a:pt x="8822095" y="30662"/>
                </a:lnTo>
                <a:lnTo>
                  <a:pt x="8862658" y="53151"/>
                </a:lnTo>
                <a:lnTo>
                  <a:pt x="8899467" y="80923"/>
                </a:lnTo>
                <a:lnTo>
                  <a:pt x="8932012" y="113468"/>
                </a:lnTo>
                <a:lnTo>
                  <a:pt x="8959784" y="150277"/>
                </a:lnTo>
                <a:lnTo>
                  <a:pt x="8982273" y="190840"/>
                </a:lnTo>
                <a:lnTo>
                  <a:pt x="8998968" y="234645"/>
                </a:lnTo>
                <a:lnTo>
                  <a:pt x="9009359" y="281184"/>
                </a:lnTo>
                <a:lnTo>
                  <a:pt x="9012936" y="329946"/>
                </a:lnTo>
                <a:lnTo>
                  <a:pt x="9012936" y="6363487"/>
                </a:lnTo>
                <a:lnTo>
                  <a:pt x="9009359" y="6412239"/>
                </a:lnTo>
                <a:lnTo>
                  <a:pt x="8998968" y="6458771"/>
                </a:lnTo>
                <a:lnTo>
                  <a:pt x="8982273" y="6502572"/>
                </a:lnTo>
                <a:lnTo>
                  <a:pt x="8959784" y="6543131"/>
                </a:lnTo>
                <a:lnTo>
                  <a:pt x="8932012" y="6579938"/>
                </a:lnTo>
                <a:lnTo>
                  <a:pt x="8899467" y="6612482"/>
                </a:lnTo>
                <a:lnTo>
                  <a:pt x="8862658" y="6640254"/>
                </a:lnTo>
                <a:lnTo>
                  <a:pt x="8822095" y="6662743"/>
                </a:lnTo>
                <a:lnTo>
                  <a:pt x="8778290" y="6679439"/>
                </a:lnTo>
                <a:lnTo>
                  <a:pt x="8731751" y="6689830"/>
                </a:lnTo>
                <a:lnTo>
                  <a:pt x="8682990" y="6693408"/>
                </a:lnTo>
                <a:lnTo>
                  <a:pt x="329920" y="6693408"/>
                </a:lnTo>
                <a:lnTo>
                  <a:pt x="281168" y="6689830"/>
                </a:lnTo>
                <a:lnTo>
                  <a:pt x="234636" y="6679439"/>
                </a:lnTo>
                <a:lnTo>
                  <a:pt x="190835" y="6662743"/>
                </a:lnTo>
                <a:lnTo>
                  <a:pt x="150276" y="6640254"/>
                </a:lnTo>
                <a:lnTo>
                  <a:pt x="113469" y="6612482"/>
                </a:lnTo>
                <a:lnTo>
                  <a:pt x="80925" y="6579938"/>
                </a:lnTo>
                <a:lnTo>
                  <a:pt x="53153" y="6543131"/>
                </a:lnTo>
                <a:lnTo>
                  <a:pt x="30664" y="6502572"/>
                </a:lnTo>
                <a:lnTo>
                  <a:pt x="13968" y="6458771"/>
                </a:lnTo>
                <a:lnTo>
                  <a:pt x="3577" y="6412239"/>
                </a:lnTo>
                <a:lnTo>
                  <a:pt x="0" y="6363487"/>
                </a:lnTo>
                <a:lnTo>
                  <a:pt x="0" y="329946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92832" y="688974"/>
            <a:ext cx="541528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69636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0694" y="1391386"/>
            <a:ext cx="8182610" cy="4523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6069" y="414273"/>
            <a:ext cx="4991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UNIT-1:</a:t>
            </a:r>
            <a:r>
              <a:rPr spc="-60" dirty="0"/>
              <a:t> </a:t>
            </a:r>
            <a:r>
              <a:rPr spc="-3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56689"/>
            <a:ext cx="7987030" cy="3257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375"/>
              <a:buFont typeface="Segoe UI Symbol"/>
              <a:buChar char="⚫"/>
              <a:tabLst>
                <a:tab pos="287020" algn="l"/>
              </a:tabLst>
            </a:pPr>
            <a:r>
              <a:rPr sz="3200" spc="-145" dirty="0">
                <a:latin typeface="Times New Roman"/>
                <a:cs typeface="Times New Roman"/>
              </a:rPr>
              <a:t>Python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00" dirty="0">
                <a:latin typeface="Times New Roman"/>
                <a:cs typeface="Times New Roman"/>
              </a:rPr>
              <a:t>is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54" dirty="0">
                <a:latin typeface="Times New Roman"/>
                <a:cs typeface="Times New Roman"/>
              </a:rPr>
              <a:t>a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35" dirty="0">
                <a:latin typeface="Times New Roman"/>
                <a:cs typeface="Times New Roman"/>
              </a:rPr>
              <a:t>popula</a:t>
            </a:r>
            <a:r>
              <a:rPr sz="3200" spc="-95" dirty="0">
                <a:latin typeface="Times New Roman"/>
                <a:cs typeface="Times New Roman"/>
              </a:rPr>
              <a:t>r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Times New Roman"/>
                <a:cs typeface="Times New Roman"/>
              </a:rPr>
              <a:t>p</a:t>
            </a:r>
            <a:r>
              <a:rPr sz="3200" spc="-80" dirty="0">
                <a:latin typeface="Times New Roman"/>
                <a:cs typeface="Times New Roman"/>
              </a:rPr>
              <a:t>r</a:t>
            </a:r>
            <a:r>
              <a:rPr sz="3200" spc="-200" dirty="0">
                <a:latin typeface="Times New Roman"/>
                <a:cs typeface="Times New Roman"/>
              </a:rPr>
              <a:t>o</a:t>
            </a:r>
            <a:r>
              <a:rPr sz="3200" spc="-155" dirty="0">
                <a:latin typeface="Times New Roman"/>
                <a:cs typeface="Times New Roman"/>
              </a:rPr>
              <a:t>g</a:t>
            </a:r>
            <a:r>
              <a:rPr sz="3200" spc="-105" dirty="0">
                <a:latin typeface="Times New Roman"/>
                <a:cs typeface="Times New Roman"/>
              </a:rPr>
              <a:t>ra</a:t>
            </a:r>
            <a:r>
              <a:rPr sz="3200" spc="-195" dirty="0">
                <a:latin typeface="Times New Roman"/>
                <a:cs typeface="Times New Roman"/>
              </a:rPr>
              <a:t>mmin</a:t>
            </a:r>
            <a:r>
              <a:rPr sz="3200" spc="-180" dirty="0">
                <a:latin typeface="Times New Roman"/>
                <a:cs typeface="Times New Roman"/>
              </a:rPr>
              <a:t>g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Times New Roman"/>
                <a:cs typeface="Times New Roman"/>
              </a:rPr>
              <a:t>l</a:t>
            </a:r>
            <a:r>
              <a:rPr sz="3200" spc="-225" dirty="0">
                <a:latin typeface="Times New Roman"/>
                <a:cs typeface="Times New Roman"/>
              </a:rPr>
              <a:t>a</a:t>
            </a:r>
            <a:r>
              <a:rPr sz="3200" spc="-180" dirty="0">
                <a:latin typeface="Times New Roman"/>
                <a:cs typeface="Times New Roman"/>
              </a:rPr>
              <a:t>ng</a:t>
            </a:r>
            <a:r>
              <a:rPr sz="3200" spc="-190" dirty="0">
                <a:latin typeface="Times New Roman"/>
                <a:cs typeface="Times New Roman"/>
              </a:rPr>
              <a:t>u</a:t>
            </a:r>
            <a:r>
              <a:rPr sz="3200" spc="-225" dirty="0">
                <a:latin typeface="Times New Roman"/>
                <a:cs typeface="Times New Roman"/>
              </a:rPr>
              <a:t>ag</a:t>
            </a:r>
            <a:r>
              <a:rPr sz="3200" spc="-270" dirty="0">
                <a:latin typeface="Times New Roman"/>
                <a:cs typeface="Times New Roman"/>
              </a:rPr>
              <a:t>e</a:t>
            </a:r>
            <a:r>
              <a:rPr sz="3200" spc="135" dirty="0">
                <a:latin typeface="Times New Roman"/>
                <a:cs typeface="Times New Roman"/>
              </a:rPr>
              <a:t>.</a:t>
            </a:r>
            <a:r>
              <a:rPr sz="3200" spc="-19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Times New Roman"/>
                <a:cs typeface="Times New Roman"/>
              </a:rPr>
              <a:t>It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04" dirty="0">
                <a:latin typeface="Times New Roman"/>
                <a:cs typeface="Times New Roman"/>
              </a:rPr>
              <a:t>was  </a:t>
            </a:r>
            <a:r>
              <a:rPr sz="3200" spc="-90" dirty="0">
                <a:latin typeface="Times New Roman"/>
                <a:cs typeface="Times New Roman"/>
              </a:rPr>
              <a:t>c</a:t>
            </a:r>
            <a:r>
              <a:rPr sz="3200" spc="-100" dirty="0">
                <a:latin typeface="Times New Roman"/>
                <a:cs typeface="Times New Roman"/>
              </a:rPr>
              <a:t>r</a:t>
            </a:r>
            <a:r>
              <a:rPr sz="3200" spc="-190" dirty="0">
                <a:latin typeface="Times New Roman"/>
                <a:cs typeface="Times New Roman"/>
              </a:rPr>
              <a:t>e</a:t>
            </a:r>
            <a:r>
              <a:rPr sz="3200" spc="-225" dirty="0">
                <a:latin typeface="Times New Roman"/>
                <a:cs typeface="Times New Roman"/>
              </a:rPr>
              <a:t>a</a:t>
            </a:r>
            <a:r>
              <a:rPr sz="3200" spc="-70" dirty="0">
                <a:latin typeface="Times New Roman"/>
                <a:cs typeface="Times New Roman"/>
              </a:rPr>
              <a:t>ted </a:t>
            </a:r>
            <a:r>
              <a:rPr sz="3200" spc="-225" dirty="0">
                <a:latin typeface="Times New Roman"/>
                <a:cs typeface="Times New Roman"/>
              </a:rPr>
              <a:t>b</a:t>
            </a:r>
            <a:r>
              <a:rPr sz="3200" spc="-265" dirty="0">
                <a:latin typeface="Times New Roman"/>
                <a:cs typeface="Times New Roman"/>
              </a:rPr>
              <a:t>y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60" dirty="0">
                <a:latin typeface="Times New Roman"/>
                <a:cs typeface="Times New Roman"/>
              </a:rPr>
              <a:t>Gui</a:t>
            </a:r>
            <a:r>
              <a:rPr sz="3200" spc="-175" dirty="0">
                <a:latin typeface="Times New Roman"/>
                <a:cs typeface="Times New Roman"/>
              </a:rPr>
              <a:t>d</a:t>
            </a:r>
            <a:r>
              <a:rPr sz="3200" spc="-135" dirty="0">
                <a:latin typeface="Times New Roman"/>
                <a:cs typeface="Times New Roman"/>
              </a:rPr>
              <a:t>o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325" dirty="0">
                <a:latin typeface="Times New Roman"/>
                <a:cs typeface="Times New Roman"/>
              </a:rPr>
              <a:t>v</a:t>
            </a:r>
            <a:r>
              <a:rPr sz="3200" spc="-185" dirty="0">
                <a:latin typeface="Times New Roman"/>
                <a:cs typeface="Times New Roman"/>
              </a:rPr>
              <a:t>a</a:t>
            </a:r>
            <a:r>
              <a:rPr sz="3200" spc="-204" dirty="0">
                <a:latin typeface="Times New Roman"/>
                <a:cs typeface="Times New Roman"/>
              </a:rPr>
              <a:t>n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235" dirty="0">
                <a:latin typeface="Times New Roman"/>
                <a:cs typeface="Times New Roman"/>
              </a:rPr>
              <a:t>Ros</a:t>
            </a:r>
            <a:r>
              <a:rPr sz="3200" spc="-165" dirty="0">
                <a:latin typeface="Times New Roman"/>
                <a:cs typeface="Times New Roman"/>
              </a:rPr>
              <a:t>s</a:t>
            </a:r>
            <a:r>
              <a:rPr sz="3200" spc="-160" dirty="0">
                <a:latin typeface="Times New Roman"/>
                <a:cs typeface="Times New Roman"/>
              </a:rPr>
              <a:t>um</a:t>
            </a:r>
            <a:r>
              <a:rPr sz="3200" spc="135" dirty="0">
                <a:latin typeface="Times New Roman"/>
                <a:cs typeface="Times New Roman"/>
              </a:rPr>
              <a:t>,</a:t>
            </a:r>
            <a:r>
              <a:rPr sz="3200" spc="-240" dirty="0">
                <a:latin typeface="Times New Roman"/>
                <a:cs typeface="Times New Roman"/>
              </a:rPr>
              <a:t> </a:t>
            </a:r>
            <a:r>
              <a:rPr sz="3200" spc="-175" dirty="0">
                <a:latin typeface="Times New Roman"/>
                <a:cs typeface="Times New Roman"/>
              </a:rPr>
              <a:t>an</a:t>
            </a:r>
            <a:r>
              <a:rPr sz="3200" spc="-180" dirty="0">
                <a:latin typeface="Times New Roman"/>
                <a:cs typeface="Times New Roman"/>
              </a:rPr>
              <a:t>d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</a:t>
            </a:r>
            <a:r>
              <a:rPr sz="3200" spc="-114" dirty="0">
                <a:latin typeface="Times New Roman"/>
                <a:cs typeface="Times New Roman"/>
              </a:rPr>
              <a:t>el</a:t>
            </a:r>
            <a:r>
              <a:rPr sz="3200" spc="-150" dirty="0">
                <a:latin typeface="Times New Roman"/>
                <a:cs typeface="Times New Roman"/>
              </a:rPr>
              <a:t>e</a:t>
            </a:r>
            <a:r>
              <a:rPr sz="3200" spc="-270" dirty="0">
                <a:latin typeface="Times New Roman"/>
                <a:cs typeface="Times New Roman"/>
              </a:rPr>
              <a:t>a</a:t>
            </a:r>
            <a:r>
              <a:rPr sz="3200" spc="-229" dirty="0">
                <a:latin typeface="Times New Roman"/>
                <a:cs typeface="Times New Roman"/>
              </a:rPr>
              <a:t>s</a:t>
            </a:r>
            <a:r>
              <a:rPr sz="3200" spc="-130" dirty="0">
                <a:latin typeface="Times New Roman"/>
                <a:cs typeface="Times New Roman"/>
              </a:rPr>
              <a:t>ed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45" dirty="0">
                <a:latin typeface="Times New Roman"/>
                <a:cs typeface="Times New Roman"/>
              </a:rPr>
              <a:t>in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35" dirty="0">
                <a:latin typeface="Times New Roman"/>
                <a:cs typeface="Times New Roman"/>
              </a:rPr>
              <a:t>1</a:t>
            </a:r>
            <a:r>
              <a:rPr sz="3200" spc="-150" dirty="0">
                <a:latin typeface="Times New Roman"/>
                <a:cs typeface="Times New Roman"/>
              </a:rPr>
              <a:t>9</a:t>
            </a:r>
            <a:r>
              <a:rPr sz="3200" spc="-45" dirty="0">
                <a:latin typeface="Times New Roman"/>
                <a:cs typeface="Times New Roman"/>
              </a:rPr>
              <a:t>91.</a:t>
            </a:r>
            <a:endParaRPr sz="32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375"/>
              <a:buFont typeface="Segoe UI Symbol"/>
              <a:buChar char="⚫"/>
              <a:tabLst>
                <a:tab pos="287020" algn="l"/>
              </a:tabLst>
            </a:pPr>
            <a:r>
              <a:rPr sz="3200" spc="-95" dirty="0">
                <a:latin typeface="Times New Roman"/>
                <a:cs typeface="Times New Roman"/>
              </a:rPr>
              <a:t>It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00" dirty="0">
                <a:latin typeface="Times New Roman"/>
                <a:cs typeface="Times New Roman"/>
              </a:rPr>
              <a:t>is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60" dirty="0">
                <a:latin typeface="Times New Roman"/>
                <a:cs typeface="Times New Roman"/>
              </a:rPr>
              <a:t>use</a:t>
            </a:r>
            <a:r>
              <a:rPr sz="3200" spc="-175" dirty="0">
                <a:latin typeface="Times New Roman"/>
                <a:cs typeface="Times New Roman"/>
              </a:rPr>
              <a:t>d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120" dirty="0">
                <a:latin typeface="Times New Roman"/>
                <a:cs typeface="Times New Roman"/>
              </a:rPr>
              <a:t>fo</a:t>
            </a:r>
            <a:r>
              <a:rPr sz="3200" spc="-140" dirty="0">
                <a:latin typeface="Times New Roman"/>
                <a:cs typeface="Times New Roman"/>
              </a:rPr>
              <a:t>r</a:t>
            </a:r>
            <a:r>
              <a:rPr sz="3200" spc="4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375"/>
              <a:buFont typeface="Segoe UI Symbol"/>
              <a:buChar char="⚫"/>
              <a:tabLst>
                <a:tab pos="287020" algn="l"/>
              </a:tabLst>
            </a:pPr>
            <a:r>
              <a:rPr sz="3200" spc="-285" dirty="0">
                <a:latin typeface="Times New Roman"/>
                <a:cs typeface="Times New Roman"/>
              </a:rPr>
              <a:t>w</a:t>
            </a:r>
            <a:r>
              <a:rPr sz="3200" spc="-145" dirty="0">
                <a:latin typeface="Times New Roman"/>
                <a:cs typeface="Times New Roman"/>
              </a:rPr>
              <a:t>eb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35" dirty="0">
                <a:latin typeface="Times New Roman"/>
                <a:cs typeface="Times New Roman"/>
              </a:rPr>
              <a:t>d</a:t>
            </a:r>
            <a:r>
              <a:rPr sz="3200" spc="-185" dirty="0">
                <a:latin typeface="Times New Roman"/>
                <a:cs typeface="Times New Roman"/>
              </a:rPr>
              <a:t>e</a:t>
            </a:r>
            <a:r>
              <a:rPr sz="3200" spc="-330" dirty="0">
                <a:latin typeface="Times New Roman"/>
                <a:cs typeface="Times New Roman"/>
              </a:rPr>
              <a:t>v</a:t>
            </a:r>
            <a:r>
              <a:rPr sz="3200" spc="-110" dirty="0">
                <a:latin typeface="Times New Roman"/>
                <a:cs typeface="Times New Roman"/>
              </a:rPr>
              <a:t>el</a:t>
            </a:r>
            <a:r>
              <a:rPr sz="3200" spc="-170" dirty="0">
                <a:latin typeface="Times New Roman"/>
                <a:cs typeface="Times New Roman"/>
              </a:rPr>
              <a:t>o</a:t>
            </a:r>
            <a:r>
              <a:rPr sz="3200" spc="-150" dirty="0">
                <a:latin typeface="Times New Roman"/>
                <a:cs typeface="Times New Roman"/>
              </a:rPr>
              <a:t>pme</a:t>
            </a:r>
            <a:r>
              <a:rPr sz="3200" spc="-145" dirty="0">
                <a:latin typeface="Times New Roman"/>
                <a:cs typeface="Times New Roman"/>
              </a:rPr>
              <a:t>n</a:t>
            </a:r>
            <a:r>
              <a:rPr sz="3200" spc="45" dirty="0">
                <a:latin typeface="Times New Roman"/>
                <a:cs typeface="Times New Roman"/>
              </a:rPr>
              <a:t>t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00" dirty="0">
                <a:latin typeface="Times New Roman"/>
                <a:cs typeface="Times New Roman"/>
              </a:rPr>
              <a:t>(se</a:t>
            </a:r>
            <a:r>
              <a:rPr sz="3200" spc="40" dirty="0">
                <a:latin typeface="Times New Roman"/>
                <a:cs typeface="Times New Roman"/>
              </a:rPr>
              <a:t>r</a:t>
            </a:r>
            <a:r>
              <a:rPr sz="3200" spc="-330" dirty="0">
                <a:latin typeface="Times New Roman"/>
                <a:cs typeface="Times New Roman"/>
              </a:rPr>
              <a:t>v</a:t>
            </a:r>
            <a:r>
              <a:rPr sz="3200" spc="-50" dirty="0">
                <a:latin typeface="Times New Roman"/>
                <a:cs typeface="Times New Roman"/>
              </a:rPr>
              <a:t>e</a:t>
            </a:r>
            <a:r>
              <a:rPr sz="3200" spc="-40" dirty="0">
                <a:latin typeface="Times New Roman"/>
                <a:cs typeface="Times New Roman"/>
              </a:rPr>
              <a:t>r</a:t>
            </a:r>
            <a:r>
              <a:rPr sz="3200" spc="-65" dirty="0">
                <a:latin typeface="Times New Roman"/>
                <a:cs typeface="Times New Roman"/>
              </a:rPr>
              <a:t>-</a:t>
            </a:r>
            <a:r>
              <a:rPr sz="3200" spc="-100" dirty="0">
                <a:latin typeface="Times New Roman"/>
                <a:cs typeface="Times New Roman"/>
              </a:rPr>
              <a:t>side),</a:t>
            </a:r>
            <a:endParaRPr sz="32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375"/>
              <a:buFont typeface="Segoe UI Symbol"/>
              <a:buChar char="⚫"/>
              <a:tabLst>
                <a:tab pos="287020" algn="l"/>
              </a:tabLst>
            </a:pPr>
            <a:r>
              <a:rPr sz="3200" spc="-125" dirty="0">
                <a:latin typeface="Times New Roman"/>
                <a:cs typeface="Times New Roman"/>
              </a:rPr>
              <a:t>soft</a:t>
            </a:r>
            <a:r>
              <a:rPr sz="3200" spc="-280" dirty="0">
                <a:latin typeface="Times New Roman"/>
                <a:cs typeface="Times New Roman"/>
              </a:rPr>
              <a:t>w</a:t>
            </a:r>
            <a:r>
              <a:rPr sz="3200" spc="-130" dirty="0">
                <a:latin typeface="Times New Roman"/>
                <a:cs typeface="Times New Roman"/>
              </a:rPr>
              <a:t>a</a:t>
            </a:r>
            <a:r>
              <a:rPr sz="3200" spc="-125" dirty="0">
                <a:latin typeface="Times New Roman"/>
                <a:cs typeface="Times New Roman"/>
              </a:rPr>
              <a:t>re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35" dirty="0">
                <a:latin typeface="Times New Roman"/>
                <a:cs typeface="Times New Roman"/>
              </a:rPr>
              <a:t>d</a:t>
            </a:r>
            <a:r>
              <a:rPr sz="3200" spc="-175" dirty="0">
                <a:latin typeface="Times New Roman"/>
                <a:cs typeface="Times New Roman"/>
              </a:rPr>
              <a:t>e</a:t>
            </a:r>
            <a:r>
              <a:rPr sz="3200" spc="-330" dirty="0">
                <a:latin typeface="Times New Roman"/>
                <a:cs typeface="Times New Roman"/>
              </a:rPr>
              <a:t>v</a:t>
            </a:r>
            <a:r>
              <a:rPr sz="3200" spc="-120" dirty="0">
                <a:latin typeface="Times New Roman"/>
                <a:cs typeface="Times New Roman"/>
              </a:rPr>
              <a:t>elo</a:t>
            </a:r>
            <a:r>
              <a:rPr sz="3200" spc="-165" dirty="0">
                <a:latin typeface="Times New Roman"/>
                <a:cs typeface="Times New Roman"/>
              </a:rPr>
              <a:t>p</a:t>
            </a:r>
            <a:r>
              <a:rPr sz="3200" spc="-60" dirty="0">
                <a:latin typeface="Times New Roman"/>
                <a:cs typeface="Times New Roman"/>
              </a:rPr>
              <a:t>ment,</a:t>
            </a:r>
            <a:endParaRPr sz="32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375"/>
              <a:buFont typeface="Segoe UI Symbol"/>
              <a:buChar char="⚫"/>
              <a:tabLst>
                <a:tab pos="287020" algn="l"/>
              </a:tabLst>
            </a:pPr>
            <a:r>
              <a:rPr sz="3200" spc="-125" dirty="0">
                <a:latin typeface="Times New Roman"/>
                <a:cs typeface="Times New Roman"/>
              </a:rPr>
              <a:t>Mathematics,etc.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9489" y="688974"/>
            <a:ext cx="40665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Python</a:t>
            </a:r>
            <a:r>
              <a:rPr spc="-60" dirty="0"/>
              <a:t> </a:t>
            </a:r>
            <a:r>
              <a:rPr spc="-35" dirty="0"/>
              <a:t>Indentation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433830"/>
            <a:ext cx="7209790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105" dirty="0">
                <a:latin typeface="Times New Roman"/>
                <a:cs typeface="Times New Roman"/>
              </a:rPr>
              <a:t>mbe</a:t>
            </a:r>
            <a:r>
              <a:rPr sz="2600" spc="-60" dirty="0">
                <a:latin typeface="Times New Roman"/>
                <a:cs typeface="Times New Roman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s</a:t>
            </a:r>
            <a:r>
              <a:rPr sz="2600" spc="-185" dirty="0">
                <a:latin typeface="Times New Roman"/>
                <a:cs typeface="Times New Roman"/>
              </a:rPr>
              <a:t>pa</a:t>
            </a:r>
            <a:r>
              <a:rPr sz="2600" spc="-190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es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up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54" dirty="0">
                <a:latin typeface="Times New Roman"/>
                <a:cs typeface="Times New Roman"/>
              </a:rPr>
              <a:t>y</a:t>
            </a:r>
            <a:r>
              <a:rPr sz="2600" spc="-110" dirty="0">
                <a:latin typeface="Times New Roman"/>
                <a:cs typeface="Times New Roman"/>
              </a:rPr>
              <a:t>ou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20" dirty="0">
                <a:latin typeface="Times New Roman"/>
                <a:cs typeface="Times New Roman"/>
              </a:rPr>
              <a:t>a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-60" dirty="0">
                <a:latin typeface="Times New Roman"/>
                <a:cs typeface="Times New Roman"/>
              </a:rPr>
              <a:t>r</a:t>
            </a:r>
            <a:r>
              <a:rPr sz="2600" spc="-165" dirty="0">
                <a:latin typeface="Times New Roman"/>
                <a:cs typeface="Times New Roman"/>
              </a:rPr>
              <a:t>o</a:t>
            </a:r>
            <a:r>
              <a:rPr sz="2600" spc="-135" dirty="0">
                <a:latin typeface="Times New Roman"/>
                <a:cs typeface="Times New Roman"/>
              </a:rPr>
              <a:t>g</a:t>
            </a:r>
            <a:r>
              <a:rPr sz="2600" spc="-120" dirty="0">
                <a:latin typeface="Times New Roman"/>
                <a:cs typeface="Times New Roman"/>
              </a:rPr>
              <a:t>ramme</a:t>
            </a:r>
            <a:r>
              <a:rPr sz="2600" spc="-195" dirty="0">
                <a:latin typeface="Times New Roman"/>
                <a:cs typeface="Times New Roman"/>
              </a:rPr>
              <a:t>r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b</a:t>
            </a:r>
            <a:r>
              <a:rPr sz="2600" spc="-35" dirty="0">
                <a:latin typeface="Times New Roman"/>
                <a:cs typeface="Times New Roman"/>
              </a:rPr>
              <a:t>ut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  </a:t>
            </a:r>
            <a:r>
              <a:rPr sz="2600" spc="-190" dirty="0">
                <a:latin typeface="Times New Roman"/>
                <a:cs typeface="Times New Roman"/>
              </a:rPr>
              <a:t>has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b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35" dirty="0">
                <a:latin typeface="Times New Roman"/>
                <a:cs typeface="Times New Roman"/>
              </a:rPr>
              <a:t>a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leas</a:t>
            </a:r>
            <a:r>
              <a:rPr sz="2600" spc="-85" dirty="0">
                <a:latin typeface="Times New Roman"/>
                <a:cs typeface="Times New Roman"/>
              </a:rPr>
              <a:t>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-150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Font typeface="Arial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SzPct val="84615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600" spc="-150" dirty="0">
                <a:latin typeface="Times New Roman"/>
                <a:cs typeface="Times New Roman"/>
              </a:rPr>
              <a:t>Example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5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&gt;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2:</a:t>
            </a:r>
            <a:endParaRPr sz="2600">
              <a:latin typeface="Times New Roman"/>
              <a:cs typeface="Times New Roman"/>
            </a:endParaRPr>
          </a:p>
          <a:p>
            <a:pPr marL="286385" marR="2884170" indent="74295">
              <a:lnSpc>
                <a:spcPct val="100000"/>
              </a:lnSpc>
            </a:pP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05" dirty="0">
                <a:latin typeface="Times New Roman"/>
                <a:cs typeface="Times New Roman"/>
              </a:rPr>
              <a:t>int("Fi</a:t>
            </a:r>
            <a:r>
              <a:rPr sz="2600" spc="-190" dirty="0">
                <a:latin typeface="Times New Roman"/>
                <a:cs typeface="Times New Roman"/>
              </a:rPr>
              <a:t>v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g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55" dirty="0">
                <a:latin typeface="Times New Roman"/>
                <a:cs typeface="Times New Roman"/>
              </a:rPr>
              <a:t>e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ter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than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t</a:t>
            </a:r>
            <a:r>
              <a:rPr sz="2600" spc="-175" dirty="0">
                <a:latin typeface="Times New Roman"/>
                <a:cs typeface="Times New Roman"/>
              </a:rPr>
              <a:t>w</a:t>
            </a:r>
            <a:r>
              <a:rPr sz="2600" spc="-130" dirty="0">
                <a:latin typeface="Times New Roman"/>
                <a:cs typeface="Times New Roman"/>
              </a:rPr>
              <a:t>o</a:t>
            </a:r>
            <a:r>
              <a:rPr sz="2600" spc="-100" dirty="0">
                <a:latin typeface="Times New Roman"/>
                <a:cs typeface="Times New Roman"/>
              </a:rPr>
              <a:t>!</a:t>
            </a:r>
            <a:r>
              <a:rPr sz="2600" spc="-30" dirty="0">
                <a:latin typeface="Times New Roman"/>
                <a:cs typeface="Times New Roman"/>
              </a:rPr>
              <a:t>")  </a:t>
            </a: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5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&gt;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2:</a:t>
            </a:r>
            <a:endParaRPr sz="2600">
              <a:latin typeface="Times New Roman"/>
              <a:cs typeface="Times New Roman"/>
            </a:endParaRPr>
          </a:p>
          <a:p>
            <a:pPr marL="883919">
              <a:lnSpc>
                <a:spcPct val="100000"/>
              </a:lnSpc>
            </a:pP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05" dirty="0">
                <a:latin typeface="Times New Roman"/>
                <a:cs typeface="Times New Roman"/>
              </a:rPr>
              <a:t>int("Fi</a:t>
            </a:r>
            <a:r>
              <a:rPr sz="2600" spc="-190" dirty="0">
                <a:latin typeface="Times New Roman"/>
                <a:cs typeface="Times New Roman"/>
              </a:rPr>
              <a:t>v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g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55" dirty="0">
                <a:latin typeface="Times New Roman"/>
                <a:cs typeface="Times New Roman"/>
              </a:rPr>
              <a:t>e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ter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than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t</a:t>
            </a:r>
            <a:r>
              <a:rPr sz="2600" spc="-175" dirty="0">
                <a:latin typeface="Times New Roman"/>
                <a:cs typeface="Times New Roman"/>
              </a:rPr>
              <a:t>w</a:t>
            </a:r>
            <a:r>
              <a:rPr sz="2600" spc="-130" dirty="0">
                <a:latin typeface="Times New Roman"/>
                <a:cs typeface="Times New Roman"/>
              </a:rPr>
              <a:t>o</a:t>
            </a:r>
            <a:r>
              <a:rPr sz="2600" spc="-100" dirty="0">
                <a:latin typeface="Times New Roman"/>
                <a:cs typeface="Times New Roman"/>
              </a:rPr>
              <a:t>!</a:t>
            </a:r>
            <a:r>
              <a:rPr sz="2600" spc="-30" dirty="0">
                <a:latin typeface="Times New Roman"/>
                <a:cs typeface="Times New Roman"/>
              </a:rPr>
              <a:t>")</a:t>
            </a:r>
            <a:endParaRPr sz="2600">
              <a:latin typeface="Times New Roman"/>
              <a:cs typeface="Times New Roman"/>
            </a:endParaRPr>
          </a:p>
          <a:p>
            <a:pPr marL="286385" marR="402844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600" spc="-185" dirty="0">
                <a:latin typeface="Times New Roman"/>
                <a:cs typeface="Times New Roman"/>
              </a:rPr>
              <a:t>Fi</a:t>
            </a:r>
            <a:r>
              <a:rPr sz="2600" spc="-285" dirty="0">
                <a:latin typeface="Times New Roman"/>
                <a:cs typeface="Times New Roman"/>
              </a:rPr>
              <a:t>v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g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50" dirty="0">
                <a:latin typeface="Times New Roman"/>
                <a:cs typeface="Times New Roman"/>
              </a:rPr>
              <a:t>e</a:t>
            </a:r>
            <a:r>
              <a:rPr sz="2600" spc="-180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ter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th</a:t>
            </a:r>
            <a:r>
              <a:rPr sz="2600" spc="-135" dirty="0">
                <a:latin typeface="Times New Roman"/>
                <a:cs typeface="Times New Roman"/>
              </a:rPr>
              <a:t>a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235" dirty="0">
                <a:latin typeface="Times New Roman"/>
                <a:cs typeface="Times New Roman"/>
              </a:rPr>
              <a:t>w</a:t>
            </a:r>
            <a:r>
              <a:rPr sz="2600" spc="-85" dirty="0">
                <a:latin typeface="Times New Roman"/>
                <a:cs typeface="Times New Roman"/>
              </a:rPr>
              <a:t>o!  </a:t>
            </a:r>
            <a:r>
              <a:rPr sz="2600" spc="-190" dirty="0">
                <a:latin typeface="Times New Roman"/>
                <a:cs typeface="Times New Roman"/>
              </a:rPr>
              <a:t>Fi</a:t>
            </a:r>
            <a:r>
              <a:rPr sz="2600" spc="-280" dirty="0">
                <a:latin typeface="Times New Roman"/>
                <a:cs typeface="Times New Roman"/>
              </a:rPr>
              <a:t>v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g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55" dirty="0">
                <a:latin typeface="Times New Roman"/>
                <a:cs typeface="Times New Roman"/>
              </a:rPr>
              <a:t>e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ter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than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t</a:t>
            </a:r>
            <a:r>
              <a:rPr sz="2600" spc="-175" dirty="0">
                <a:latin typeface="Times New Roman"/>
                <a:cs typeface="Times New Roman"/>
              </a:rPr>
              <a:t>w</a:t>
            </a:r>
            <a:r>
              <a:rPr sz="2600" spc="-110" dirty="0">
                <a:latin typeface="Times New Roman"/>
                <a:cs typeface="Times New Roman"/>
              </a:rPr>
              <a:t>o!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2497" y="202819"/>
            <a:ext cx="4694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/>
              <a:t>Tuple</a:t>
            </a:r>
            <a:r>
              <a:rPr sz="3600" spc="-40" dirty="0"/>
              <a:t> </a:t>
            </a:r>
            <a:r>
              <a:rPr sz="3600" spc="-70" dirty="0"/>
              <a:t>Items</a:t>
            </a:r>
            <a:r>
              <a:rPr sz="3600" spc="-30" dirty="0"/>
              <a:t> </a:t>
            </a:r>
            <a:r>
              <a:rPr sz="3600" spc="30" dirty="0"/>
              <a:t>-</a:t>
            </a:r>
            <a:r>
              <a:rPr sz="3600" spc="-5" dirty="0"/>
              <a:t> </a:t>
            </a:r>
            <a:r>
              <a:rPr sz="3600" spc="-40" dirty="0"/>
              <a:t>Data</a:t>
            </a:r>
            <a:r>
              <a:rPr sz="3600" spc="-45" dirty="0"/>
              <a:t> </a:t>
            </a:r>
            <a:r>
              <a:rPr sz="3600" spc="-65" dirty="0"/>
              <a:t>Types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824839"/>
            <a:ext cx="6169025" cy="41255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9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u</a:t>
            </a:r>
            <a:r>
              <a:rPr sz="2600" spc="-125" dirty="0">
                <a:latin typeface="Times New Roman"/>
                <a:cs typeface="Times New Roman"/>
              </a:rPr>
              <a:t>p</a:t>
            </a:r>
            <a:r>
              <a:rPr sz="2600" spc="-80" dirty="0">
                <a:latin typeface="Times New Roman"/>
                <a:cs typeface="Times New Roman"/>
              </a:rPr>
              <a:t>l</a:t>
            </a:r>
            <a:r>
              <a:rPr sz="2600" spc="-12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a</a:t>
            </a:r>
            <a:r>
              <a:rPr sz="2600" spc="-225" dirty="0">
                <a:latin typeface="Times New Roman"/>
                <a:cs typeface="Times New Roman"/>
              </a:rPr>
              <a:t>n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d</a:t>
            </a:r>
            <a:r>
              <a:rPr sz="2600" spc="-235" dirty="0">
                <a:latin typeface="Times New Roman"/>
                <a:cs typeface="Times New Roman"/>
              </a:rPr>
              <a:t>a</a:t>
            </a:r>
            <a:r>
              <a:rPr sz="2600" spc="-85" dirty="0">
                <a:latin typeface="Times New Roman"/>
                <a:cs typeface="Times New Roman"/>
              </a:rPr>
              <a:t>ta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typ</a:t>
            </a:r>
            <a:r>
              <a:rPr sz="2600" spc="-160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6385" marR="734695" indent="-274320">
              <a:lnSpc>
                <a:spcPct val="109700"/>
              </a:lnSpc>
              <a:spcBef>
                <a:spcPts val="295"/>
              </a:spcBef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r>
              <a:rPr sz="2600" b="1" spc="-18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String,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int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boolean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data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types: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u</a:t>
            </a:r>
            <a:r>
              <a:rPr sz="2600" spc="-100" dirty="0">
                <a:latin typeface="Times New Roman"/>
                <a:cs typeface="Times New Roman"/>
              </a:rPr>
              <a:t>pl</a:t>
            </a:r>
            <a:r>
              <a:rPr sz="2600" spc="-125" dirty="0">
                <a:latin typeface="Times New Roman"/>
                <a:cs typeface="Times New Roman"/>
              </a:rPr>
              <a:t>e</a:t>
            </a:r>
            <a:r>
              <a:rPr sz="2600" spc="-110" dirty="0">
                <a:latin typeface="Times New Roman"/>
                <a:cs typeface="Times New Roman"/>
              </a:rPr>
              <a:t>1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("ap</a:t>
            </a:r>
            <a:r>
              <a:rPr sz="2600" spc="-125" dirty="0">
                <a:latin typeface="Times New Roman"/>
                <a:cs typeface="Times New Roman"/>
              </a:rPr>
              <a:t>p</a:t>
            </a:r>
            <a:r>
              <a:rPr sz="2600" spc="-30" dirty="0">
                <a:latin typeface="Times New Roman"/>
                <a:cs typeface="Times New Roman"/>
              </a:rPr>
              <a:t>le"</a:t>
            </a:r>
            <a:r>
              <a:rPr sz="2600" spc="-15" dirty="0">
                <a:latin typeface="Times New Roman"/>
                <a:cs typeface="Times New Roman"/>
              </a:rPr>
              <a:t>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"ba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-150" dirty="0">
                <a:latin typeface="Times New Roman"/>
                <a:cs typeface="Times New Roman"/>
              </a:rPr>
              <a:t>a</a:t>
            </a:r>
            <a:r>
              <a:rPr sz="2600" spc="-175" dirty="0">
                <a:latin typeface="Times New Roman"/>
                <a:cs typeface="Times New Roman"/>
              </a:rPr>
              <a:t>n</a:t>
            </a:r>
            <a:r>
              <a:rPr sz="2600" spc="-40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20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75" dirty="0">
                <a:latin typeface="Times New Roman"/>
                <a:cs typeface="Times New Roman"/>
              </a:rPr>
              <a:t>y")  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105" dirty="0">
                <a:latin typeface="Times New Roman"/>
                <a:cs typeface="Times New Roman"/>
              </a:rPr>
              <a:t>ple2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(</a:t>
            </a:r>
            <a:r>
              <a:rPr sz="2600" dirty="0">
                <a:latin typeface="Times New Roman"/>
                <a:cs typeface="Times New Roman"/>
              </a:rPr>
              <a:t>1,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5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7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9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3)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105" dirty="0">
                <a:latin typeface="Times New Roman"/>
                <a:cs typeface="Times New Roman"/>
              </a:rPr>
              <a:t>ple3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(</a:t>
            </a:r>
            <a:r>
              <a:rPr sz="2600" spc="-310" dirty="0">
                <a:latin typeface="Times New Roman"/>
                <a:cs typeface="Times New Roman"/>
              </a:rPr>
              <a:t>T</a:t>
            </a:r>
            <a:r>
              <a:rPr sz="2600" spc="90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u</a:t>
            </a:r>
            <a:r>
              <a:rPr sz="2600" spc="-155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325" dirty="0">
                <a:latin typeface="Times New Roman"/>
                <a:cs typeface="Times New Roman"/>
              </a:rPr>
              <a:t>F</a:t>
            </a:r>
            <a:r>
              <a:rPr sz="2600" spc="-150" dirty="0">
                <a:latin typeface="Times New Roman"/>
                <a:cs typeface="Times New Roman"/>
              </a:rPr>
              <a:t>als</a:t>
            </a:r>
            <a:r>
              <a:rPr sz="2600" spc="-225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325" dirty="0">
                <a:latin typeface="Times New Roman"/>
                <a:cs typeface="Times New Roman"/>
              </a:rPr>
              <a:t>F</a:t>
            </a:r>
            <a:r>
              <a:rPr sz="2600" spc="-135" dirty="0">
                <a:latin typeface="Times New Roman"/>
                <a:cs typeface="Times New Roman"/>
              </a:rPr>
              <a:t>alse)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35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105" dirty="0">
                <a:latin typeface="Times New Roman"/>
                <a:cs typeface="Times New Roman"/>
              </a:rPr>
              <a:t>ple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45" dirty="0">
                <a:latin typeface="Times New Roman"/>
                <a:cs typeface="Times New Roman"/>
              </a:rPr>
              <a:t>n</a:t>
            </a:r>
            <a:r>
              <a:rPr sz="2600" spc="-35" dirty="0">
                <a:latin typeface="Times New Roman"/>
                <a:cs typeface="Times New Roman"/>
              </a:rPr>
              <a:t>t</a:t>
            </a:r>
            <a:r>
              <a:rPr sz="2600" spc="-135" dirty="0">
                <a:latin typeface="Times New Roman"/>
                <a:cs typeface="Times New Roman"/>
              </a:rPr>
              <a:t>ai</a:t>
            </a:r>
            <a:r>
              <a:rPr sz="2600" spc="-180" dirty="0">
                <a:latin typeface="Times New Roman"/>
                <a:cs typeface="Times New Roman"/>
              </a:rPr>
              <a:t>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diff</a:t>
            </a:r>
            <a:r>
              <a:rPr sz="2600" spc="-40" dirty="0">
                <a:latin typeface="Times New Roman"/>
                <a:cs typeface="Times New Roman"/>
              </a:rPr>
              <a:t>e</a:t>
            </a:r>
            <a:r>
              <a:rPr sz="2600" spc="-55" dirty="0">
                <a:latin typeface="Times New Roman"/>
                <a:cs typeface="Times New Roman"/>
              </a:rPr>
              <a:t>r</a:t>
            </a:r>
            <a:r>
              <a:rPr sz="2600" spc="-60" dirty="0">
                <a:latin typeface="Times New Roman"/>
                <a:cs typeface="Times New Roman"/>
              </a:rPr>
              <a:t>ent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d</a:t>
            </a:r>
            <a:r>
              <a:rPr sz="2600" spc="-180" dirty="0">
                <a:latin typeface="Times New Roman"/>
                <a:cs typeface="Times New Roman"/>
              </a:rPr>
              <a:t>a</a:t>
            </a:r>
            <a:r>
              <a:rPr sz="2600" spc="-85" dirty="0">
                <a:latin typeface="Times New Roman"/>
                <a:cs typeface="Times New Roman"/>
              </a:rPr>
              <a:t>ta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typ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s: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spc="-45" dirty="0">
                <a:latin typeface="Times New Roman"/>
                <a:cs typeface="Times New Roman"/>
              </a:rPr>
              <a:t>Example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19200"/>
              </a:lnSpc>
              <a:spcBef>
                <a:spcPts val="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35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tuple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strings,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integers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boolean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values: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105" dirty="0">
                <a:latin typeface="Times New Roman"/>
                <a:cs typeface="Times New Roman"/>
              </a:rPr>
              <a:t>ple1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(</a:t>
            </a:r>
            <a:r>
              <a:rPr sz="2600" spc="5" dirty="0">
                <a:latin typeface="Times New Roman"/>
                <a:cs typeface="Times New Roman"/>
              </a:rPr>
              <a:t>"</a:t>
            </a:r>
            <a:r>
              <a:rPr sz="2600" spc="-170" dirty="0">
                <a:latin typeface="Times New Roman"/>
                <a:cs typeface="Times New Roman"/>
              </a:rPr>
              <a:t>abc</a:t>
            </a:r>
            <a:r>
              <a:rPr sz="2600" spc="70" dirty="0">
                <a:latin typeface="Times New Roman"/>
                <a:cs typeface="Times New Roman"/>
              </a:rPr>
              <a:t>"</a:t>
            </a:r>
            <a:r>
              <a:rPr sz="2600" spc="40" dirty="0">
                <a:latin typeface="Times New Roman"/>
                <a:cs typeface="Times New Roman"/>
              </a:rPr>
              <a:t>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34</a:t>
            </a:r>
            <a:r>
              <a:rPr sz="2600" spc="135" dirty="0">
                <a:latin typeface="Times New Roman"/>
                <a:cs typeface="Times New Roman"/>
              </a:rPr>
              <a:t>,</a:t>
            </a:r>
            <a:r>
              <a:rPr sz="2600" spc="-310" dirty="0">
                <a:latin typeface="Times New Roman"/>
                <a:cs typeface="Times New Roman"/>
              </a:rPr>
              <a:t>T</a:t>
            </a:r>
            <a:r>
              <a:rPr sz="2600" spc="90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u</a:t>
            </a:r>
            <a:r>
              <a:rPr sz="2600" spc="-155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40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"male</a:t>
            </a:r>
            <a:r>
              <a:rPr sz="2600" spc="-85" dirty="0">
                <a:latin typeface="Times New Roman"/>
                <a:cs typeface="Times New Roman"/>
              </a:rPr>
              <a:t>"</a:t>
            </a:r>
            <a:r>
              <a:rPr sz="2600" spc="-55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8922"/>
            <a:ext cx="7505065" cy="578231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600" b="1" spc="-10" dirty="0">
                <a:latin typeface="Times New Roman"/>
                <a:cs typeface="Times New Roman"/>
              </a:rPr>
              <a:t>Access</a:t>
            </a:r>
            <a:r>
              <a:rPr sz="2600" b="1" spc="-380" dirty="0">
                <a:latin typeface="Times New Roman"/>
                <a:cs typeface="Times New Roman"/>
              </a:rPr>
              <a:t> </a:t>
            </a:r>
            <a:r>
              <a:rPr sz="2600" b="1" spc="-505" dirty="0">
                <a:latin typeface="Times New Roman"/>
                <a:cs typeface="Times New Roman"/>
              </a:rPr>
              <a:t>T</a:t>
            </a:r>
            <a:r>
              <a:rPr sz="2600" b="1" spc="30" dirty="0">
                <a:latin typeface="Times New Roman"/>
                <a:cs typeface="Times New Roman"/>
              </a:rPr>
              <a:t>u</a:t>
            </a:r>
            <a:r>
              <a:rPr sz="2600" b="1" spc="20" dirty="0">
                <a:latin typeface="Times New Roman"/>
                <a:cs typeface="Times New Roman"/>
              </a:rPr>
              <a:t>p</a:t>
            </a:r>
            <a:r>
              <a:rPr sz="2600" b="1" spc="50" dirty="0">
                <a:latin typeface="Times New Roman"/>
                <a:cs typeface="Times New Roman"/>
              </a:rPr>
              <a:t>le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Items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ts val="2810"/>
              </a:lnSpc>
              <a:spcBef>
                <a:spcPts val="64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10" dirty="0">
                <a:latin typeface="Times New Roman"/>
                <a:cs typeface="Times New Roman"/>
              </a:rPr>
              <a:t>You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access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tuple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by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referring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index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number,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inside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squ</a:t>
            </a:r>
            <a:r>
              <a:rPr sz="2600" spc="-170" dirty="0">
                <a:latin typeface="Times New Roman"/>
                <a:cs typeface="Times New Roman"/>
              </a:rPr>
              <a:t>a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bra</a:t>
            </a:r>
            <a:r>
              <a:rPr sz="2600" spc="-85" dirty="0">
                <a:latin typeface="Times New Roman"/>
                <a:cs typeface="Times New Roman"/>
              </a:rPr>
              <a:t>c</a:t>
            </a:r>
            <a:r>
              <a:rPr sz="2600" spc="-200" dirty="0">
                <a:latin typeface="Times New Roman"/>
                <a:cs typeface="Times New Roman"/>
              </a:rPr>
              <a:t>k</a:t>
            </a:r>
            <a:r>
              <a:rPr sz="2600" spc="-85" dirty="0">
                <a:latin typeface="Times New Roman"/>
                <a:cs typeface="Times New Roman"/>
              </a:rPr>
              <a:t>et</a:t>
            </a:r>
            <a:r>
              <a:rPr sz="2600" spc="-145" dirty="0">
                <a:latin typeface="Times New Roman"/>
                <a:cs typeface="Times New Roman"/>
              </a:rPr>
              <a:t>s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6385" marR="2025650" indent="-274320">
              <a:lnSpc>
                <a:spcPct val="99700"/>
              </a:lnSpc>
              <a:spcBef>
                <a:spcPts val="254"/>
              </a:spcBef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r>
              <a:rPr sz="2600" b="1" spc="-18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Print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second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item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tuple: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u</a:t>
            </a:r>
            <a:r>
              <a:rPr sz="2600" spc="-100" dirty="0">
                <a:latin typeface="Times New Roman"/>
                <a:cs typeface="Times New Roman"/>
              </a:rPr>
              <a:t>ple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("</a:t>
            </a:r>
            <a:r>
              <a:rPr sz="2600" spc="-150" dirty="0">
                <a:latin typeface="Times New Roman"/>
                <a:cs typeface="Times New Roman"/>
              </a:rPr>
              <a:t>a</a:t>
            </a:r>
            <a:r>
              <a:rPr sz="2600" spc="-175" dirty="0">
                <a:latin typeface="Times New Roman"/>
                <a:cs typeface="Times New Roman"/>
              </a:rPr>
              <a:t>p</a:t>
            </a:r>
            <a:r>
              <a:rPr sz="2600" spc="-100" dirty="0">
                <a:latin typeface="Times New Roman"/>
                <a:cs typeface="Times New Roman"/>
              </a:rPr>
              <a:t>pl</a:t>
            </a:r>
            <a:r>
              <a:rPr sz="2600" spc="-125" dirty="0">
                <a:latin typeface="Times New Roman"/>
                <a:cs typeface="Times New Roman"/>
              </a:rPr>
              <a:t>e</a:t>
            </a:r>
            <a:r>
              <a:rPr sz="2600" spc="65" dirty="0">
                <a:latin typeface="Times New Roman"/>
                <a:cs typeface="Times New Roman"/>
              </a:rPr>
              <a:t>"</a:t>
            </a:r>
            <a:r>
              <a:rPr sz="2600" spc="40" dirty="0">
                <a:latin typeface="Times New Roman"/>
                <a:cs typeface="Times New Roman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"ba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-150" dirty="0">
                <a:latin typeface="Times New Roman"/>
                <a:cs typeface="Times New Roman"/>
              </a:rPr>
              <a:t>a</a:t>
            </a:r>
            <a:r>
              <a:rPr sz="2600" spc="-175" dirty="0">
                <a:latin typeface="Times New Roman"/>
                <a:cs typeface="Times New Roman"/>
              </a:rPr>
              <a:t>n</a:t>
            </a:r>
            <a:r>
              <a:rPr sz="2600" spc="-40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20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75" dirty="0">
                <a:latin typeface="Times New Roman"/>
                <a:cs typeface="Times New Roman"/>
              </a:rPr>
              <a:t>y")  </a:t>
            </a:r>
            <a:r>
              <a:rPr sz="2600" spc="-85" dirty="0">
                <a:latin typeface="Times New Roman"/>
                <a:cs typeface="Times New Roman"/>
              </a:rPr>
              <a:t>print(tuple[1])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b="1" spc="-20" dirty="0">
                <a:latin typeface="Times New Roman"/>
                <a:cs typeface="Times New Roman"/>
              </a:rPr>
              <a:t>Negative</a:t>
            </a:r>
            <a:r>
              <a:rPr sz="2600" b="1" spc="-110" dirty="0">
                <a:latin typeface="Times New Roman"/>
                <a:cs typeface="Times New Roman"/>
              </a:rPr>
              <a:t> </a:t>
            </a:r>
            <a:r>
              <a:rPr sz="2600" b="1" spc="30" dirty="0">
                <a:latin typeface="Times New Roman"/>
                <a:cs typeface="Times New Roman"/>
              </a:rPr>
              <a:t>Indexing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28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75" dirty="0">
                <a:latin typeface="Times New Roman"/>
                <a:cs typeface="Times New Roman"/>
              </a:rPr>
              <a:t>Nega</a:t>
            </a:r>
            <a:r>
              <a:rPr sz="2600" spc="-80" dirty="0">
                <a:latin typeface="Times New Roman"/>
                <a:cs typeface="Times New Roman"/>
              </a:rPr>
              <a:t>ti</a:t>
            </a:r>
            <a:r>
              <a:rPr sz="2600" spc="-200" dirty="0">
                <a:latin typeface="Times New Roman"/>
                <a:cs typeface="Times New Roman"/>
              </a:rPr>
              <a:t>v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inde</a:t>
            </a:r>
            <a:r>
              <a:rPr sz="2600" spc="-140" dirty="0">
                <a:latin typeface="Times New Roman"/>
                <a:cs typeface="Times New Roman"/>
              </a:rPr>
              <a:t>x</a:t>
            </a:r>
            <a:r>
              <a:rPr sz="2600" spc="-150" dirty="0">
                <a:latin typeface="Times New Roman"/>
                <a:cs typeface="Times New Roman"/>
              </a:rPr>
              <a:t>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me</a:t>
            </a:r>
            <a:r>
              <a:rPr sz="2600" spc="-130" dirty="0">
                <a:latin typeface="Times New Roman"/>
                <a:cs typeface="Times New Roman"/>
              </a:rPr>
              <a:t>a</a:t>
            </a:r>
            <a:r>
              <a:rPr sz="2600" spc="-155" dirty="0">
                <a:latin typeface="Times New Roman"/>
                <a:cs typeface="Times New Roman"/>
              </a:rPr>
              <a:t>ns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sta</a:t>
            </a:r>
            <a:r>
              <a:rPr sz="2600" spc="10" dirty="0">
                <a:latin typeface="Times New Roman"/>
                <a:cs typeface="Times New Roman"/>
              </a:rPr>
              <a:t>r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f</a:t>
            </a:r>
            <a:r>
              <a:rPr sz="2600" spc="-110" dirty="0">
                <a:latin typeface="Times New Roman"/>
                <a:cs typeface="Times New Roman"/>
              </a:rPr>
              <a:t>r</a:t>
            </a:r>
            <a:r>
              <a:rPr sz="2600" spc="-130" dirty="0">
                <a:latin typeface="Times New Roman"/>
                <a:cs typeface="Times New Roman"/>
              </a:rPr>
              <a:t>om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en</a:t>
            </a:r>
            <a:r>
              <a:rPr sz="2600" spc="-120" dirty="0">
                <a:latin typeface="Times New Roman"/>
                <a:cs typeface="Times New Roman"/>
              </a:rPr>
              <a:t>d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6385" marR="398780" indent="-274320">
              <a:lnSpc>
                <a:spcPts val="2810"/>
              </a:lnSpc>
              <a:spcBef>
                <a:spcPts val="64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80" dirty="0">
                <a:latin typeface="Times New Roman"/>
                <a:cs typeface="Times New Roman"/>
              </a:rPr>
              <a:t>-1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refers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last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item,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-2 </a:t>
            </a:r>
            <a:r>
              <a:rPr sz="2600" spc="-85" dirty="0">
                <a:latin typeface="Times New Roman"/>
                <a:cs typeface="Times New Roman"/>
              </a:rPr>
              <a:t>refers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35" dirty="0">
                <a:latin typeface="Times New Roman"/>
                <a:cs typeface="Times New Roman"/>
              </a:rPr>
              <a:t>second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last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item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etc.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r>
              <a:rPr sz="2600" b="1" spc="-18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int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t</a:t>
            </a:r>
            <a:r>
              <a:rPr sz="2600" spc="-90" dirty="0">
                <a:latin typeface="Times New Roman"/>
                <a:cs typeface="Times New Roman"/>
              </a:rPr>
              <a:t>h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las</a:t>
            </a:r>
            <a:r>
              <a:rPr sz="2600" spc="-95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item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100" dirty="0">
                <a:latin typeface="Times New Roman"/>
                <a:cs typeface="Times New Roman"/>
              </a:rPr>
              <a:t>pl</a:t>
            </a:r>
            <a:r>
              <a:rPr sz="2600" spc="-120" dirty="0">
                <a:latin typeface="Times New Roman"/>
                <a:cs typeface="Times New Roman"/>
              </a:rPr>
              <a:t>e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286385" marR="2663190" indent="-274320">
              <a:lnSpc>
                <a:spcPts val="2810"/>
              </a:lnSpc>
              <a:spcBef>
                <a:spcPts val="64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105" dirty="0">
                <a:latin typeface="Times New Roman"/>
                <a:cs typeface="Times New Roman"/>
              </a:rPr>
              <a:t>ple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(</a:t>
            </a:r>
            <a:r>
              <a:rPr sz="2600" spc="-20" dirty="0">
                <a:latin typeface="Times New Roman"/>
                <a:cs typeface="Times New Roman"/>
              </a:rPr>
              <a:t>"</a:t>
            </a:r>
            <a:r>
              <a:rPr sz="2600" spc="-145" dirty="0">
                <a:latin typeface="Times New Roman"/>
                <a:cs typeface="Times New Roman"/>
              </a:rPr>
              <a:t>ap</a:t>
            </a:r>
            <a:r>
              <a:rPr sz="2600" spc="-160" dirty="0">
                <a:latin typeface="Times New Roman"/>
                <a:cs typeface="Times New Roman"/>
              </a:rPr>
              <a:t>p</a:t>
            </a:r>
            <a:r>
              <a:rPr sz="2600" spc="-30" dirty="0">
                <a:latin typeface="Times New Roman"/>
                <a:cs typeface="Times New Roman"/>
              </a:rPr>
              <a:t>le"</a:t>
            </a:r>
            <a:r>
              <a:rPr sz="2600" spc="-15" dirty="0">
                <a:latin typeface="Times New Roman"/>
                <a:cs typeface="Times New Roman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75" dirty="0">
                <a:latin typeface="Times New Roman"/>
                <a:cs typeface="Times New Roman"/>
              </a:rPr>
              <a:t>y")  </a:t>
            </a:r>
            <a:r>
              <a:rPr sz="2600" spc="-85" dirty="0">
                <a:latin typeface="Times New Roman"/>
                <a:cs typeface="Times New Roman"/>
              </a:rPr>
              <a:t>print(tuple[-1])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2600" spc="-20" dirty="0">
                <a:latin typeface="Times New Roman"/>
                <a:cs typeface="Times New Roman"/>
              </a:rPr>
              <a:t>Ou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35" dirty="0">
                <a:latin typeface="Times New Roman"/>
                <a:cs typeface="Times New Roman"/>
              </a:rPr>
              <a:t>t: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8922"/>
            <a:ext cx="7507605" cy="636714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600" b="1" spc="-35" dirty="0">
                <a:latin typeface="Times New Roman"/>
                <a:cs typeface="Times New Roman"/>
              </a:rPr>
              <a:t>Range</a:t>
            </a:r>
            <a:r>
              <a:rPr sz="2600" b="1" spc="-100" dirty="0">
                <a:latin typeface="Times New Roman"/>
                <a:cs typeface="Times New Roman"/>
              </a:rPr>
              <a:t> </a:t>
            </a:r>
            <a:r>
              <a:rPr sz="2600" b="1" spc="30" dirty="0">
                <a:latin typeface="Times New Roman"/>
                <a:cs typeface="Times New Roman"/>
              </a:rPr>
              <a:t>of</a:t>
            </a:r>
            <a:r>
              <a:rPr sz="2600" b="1" spc="-90" dirty="0">
                <a:latin typeface="Times New Roman"/>
                <a:cs typeface="Times New Roman"/>
              </a:rPr>
              <a:t> </a:t>
            </a:r>
            <a:r>
              <a:rPr sz="2600" b="1" spc="15" dirty="0">
                <a:latin typeface="Times New Roman"/>
                <a:cs typeface="Times New Roman"/>
              </a:rPr>
              <a:t>Indexes</a:t>
            </a:r>
            <a:endParaRPr sz="2600">
              <a:latin typeface="Times New Roman"/>
              <a:cs typeface="Times New Roman"/>
            </a:endParaRPr>
          </a:p>
          <a:p>
            <a:pPr marL="286385" marR="445770" indent="-274320">
              <a:lnSpc>
                <a:spcPts val="2810"/>
              </a:lnSpc>
              <a:spcBef>
                <a:spcPts val="64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10" dirty="0">
                <a:latin typeface="Times New Roman"/>
                <a:cs typeface="Times New Roman"/>
              </a:rPr>
              <a:t>You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specify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range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indexes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by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specifying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where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sta</a:t>
            </a:r>
            <a:r>
              <a:rPr sz="2600" spc="10" dirty="0">
                <a:latin typeface="Times New Roman"/>
                <a:cs typeface="Times New Roman"/>
              </a:rPr>
              <a:t>r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whe</a:t>
            </a:r>
            <a:r>
              <a:rPr sz="2600" spc="-8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end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ran</a:t>
            </a:r>
            <a:r>
              <a:rPr sz="2600" spc="-155" dirty="0">
                <a:latin typeface="Times New Roman"/>
                <a:cs typeface="Times New Roman"/>
              </a:rPr>
              <a:t>g</a:t>
            </a:r>
            <a:r>
              <a:rPr sz="2600" spc="-150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6385" marR="584835" indent="-274320">
              <a:lnSpc>
                <a:spcPts val="281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10" dirty="0">
                <a:latin typeface="Times New Roman"/>
                <a:cs typeface="Times New Roman"/>
              </a:rPr>
              <a:t>When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specifying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range,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return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value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will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new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u</a:t>
            </a:r>
            <a:r>
              <a:rPr sz="2600" spc="-100" dirty="0">
                <a:latin typeface="Times New Roman"/>
                <a:cs typeface="Times New Roman"/>
              </a:rPr>
              <a:t>ple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40" dirty="0">
                <a:latin typeface="Times New Roman"/>
                <a:cs typeface="Times New Roman"/>
              </a:rPr>
              <a:t>spe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130" dirty="0">
                <a:latin typeface="Times New Roman"/>
                <a:cs typeface="Times New Roman"/>
              </a:rPr>
              <a:t>ified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</a:t>
            </a:r>
            <a:r>
              <a:rPr sz="2600" spc="-150" dirty="0">
                <a:latin typeface="Times New Roman"/>
                <a:cs typeface="Times New Roman"/>
              </a:rPr>
              <a:t>s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 marR="762635">
              <a:lnSpc>
                <a:spcPts val="3410"/>
              </a:lnSpc>
              <a:spcBef>
                <a:spcPts val="114"/>
              </a:spcBef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r>
              <a:rPr sz="2600" b="1" spc="-18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Ret</a:t>
            </a:r>
            <a:r>
              <a:rPr sz="2600" spc="-105" dirty="0">
                <a:latin typeface="Times New Roman"/>
                <a:cs typeface="Times New Roman"/>
              </a:rPr>
              <a:t>u</a:t>
            </a:r>
            <a:r>
              <a:rPr sz="2600" spc="100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hird,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-50" dirty="0">
                <a:latin typeface="Times New Roman"/>
                <a:cs typeface="Times New Roman"/>
              </a:rPr>
              <a:t>u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5" dirty="0">
                <a:latin typeface="Times New Roman"/>
                <a:cs typeface="Times New Roman"/>
              </a:rPr>
              <a:t>th,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fif</a:t>
            </a:r>
            <a:r>
              <a:rPr sz="2600" spc="-120" dirty="0">
                <a:latin typeface="Times New Roman"/>
                <a:cs typeface="Times New Roman"/>
              </a:rPr>
              <a:t>t</a:t>
            </a:r>
            <a:r>
              <a:rPr sz="2600" spc="-160" dirty="0">
                <a:latin typeface="Times New Roman"/>
                <a:cs typeface="Times New Roman"/>
              </a:rPr>
              <a:t>h</a:t>
            </a:r>
            <a:r>
              <a:rPr sz="2600" spc="-55" dirty="0">
                <a:latin typeface="Times New Roman"/>
                <a:cs typeface="Times New Roman"/>
              </a:rPr>
              <a:t> item:  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105" dirty="0">
                <a:latin typeface="Times New Roman"/>
                <a:cs typeface="Times New Roman"/>
              </a:rPr>
              <a:t>ple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(</a:t>
            </a:r>
            <a:r>
              <a:rPr sz="2600" spc="-20" dirty="0">
                <a:latin typeface="Times New Roman"/>
                <a:cs typeface="Times New Roman"/>
              </a:rPr>
              <a:t>"</a:t>
            </a:r>
            <a:r>
              <a:rPr sz="2600" spc="-145" dirty="0">
                <a:latin typeface="Times New Roman"/>
                <a:cs typeface="Times New Roman"/>
              </a:rPr>
              <a:t>ap</a:t>
            </a:r>
            <a:r>
              <a:rPr sz="2600" spc="-160" dirty="0">
                <a:latin typeface="Times New Roman"/>
                <a:cs typeface="Times New Roman"/>
              </a:rPr>
              <a:t>p</a:t>
            </a:r>
            <a:r>
              <a:rPr sz="2600" spc="-30" dirty="0">
                <a:latin typeface="Times New Roman"/>
                <a:cs typeface="Times New Roman"/>
              </a:rPr>
              <a:t>le"</a:t>
            </a:r>
            <a:r>
              <a:rPr sz="2600" spc="-15" dirty="0">
                <a:latin typeface="Times New Roman"/>
                <a:cs typeface="Times New Roman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35" dirty="0">
                <a:latin typeface="Times New Roman"/>
                <a:cs typeface="Times New Roman"/>
              </a:rPr>
              <a:t>y",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"orang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60" dirty="0">
                <a:latin typeface="Times New Roman"/>
                <a:cs typeface="Times New Roman"/>
              </a:rPr>
              <a:t>"</a:t>
            </a:r>
            <a:r>
              <a:rPr sz="2600" spc="40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"k</a:t>
            </a:r>
            <a:r>
              <a:rPr sz="2600" spc="-70" dirty="0">
                <a:latin typeface="Times New Roman"/>
                <a:cs typeface="Times New Roman"/>
              </a:rPr>
              <a:t>i</a:t>
            </a:r>
            <a:r>
              <a:rPr sz="2600" spc="-95" dirty="0">
                <a:latin typeface="Times New Roman"/>
                <a:cs typeface="Times New Roman"/>
              </a:rPr>
              <a:t>wi</a:t>
            </a:r>
            <a:r>
              <a:rPr sz="2600" spc="-70" dirty="0">
                <a:latin typeface="Times New Roman"/>
                <a:cs typeface="Times New Roman"/>
              </a:rPr>
              <a:t>"</a:t>
            </a:r>
            <a:r>
              <a:rPr sz="2600" spc="110" dirty="0">
                <a:latin typeface="Times New Roman"/>
                <a:cs typeface="Times New Roman"/>
              </a:rPr>
              <a:t>,  </a:t>
            </a:r>
            <a:r>
              <a:rPr sz="2600" spc="-65" dirty="0">
                <a:latin typeface="Times New Roman"/>
                <a:cs typeface="Times New Roman"/>
              </a:rPr>
              <a:t>"melon"</a:t>
            </a:r>
            <a:r>
              <a:rPr sz="2600" spc="-35" dirty="0">
                <a:latin typeface="Times New Roman"/>
                <a:cs typeface="Times New Roman"/>
              </a:rPr>
              <a:t>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"mango</a:t>
            </a:r>
            <a:r>
              <a:rPr sz="2600" spc="-30" dirty="0">
                <a:latin typeface="Times New Roman"/>
                <a:cs typeface="Times New Roman"/>
              </a:rPr>
              <a:t>")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-80" dirty="0">
                <a:latin typeface="Times New Roman"/>
                <a:cs typeface="Times New Roman"/>
              </a:rPr>
              <a:t>print(tuple[2:5])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spc="-20" dirty="0">
                <a:latin typeface="Times New Roman"/>
                <a:cs typeface="Times New Roman"/>
              </a:rPr>
              <a:t>Ou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35" dirty="0">
                <a:latin typeface="Times New Roman"/>
                <a:cs typeface="Times New Roman"/>
              </a:rPr>
              <a:t>t: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("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35" dirty="0">
                <a:latin typeface="Times New Roman"/>
                <a:cs typeface="Times New Roman"/>
              </a:rPr>
              <a:t>y",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"orang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60" dirty="0">
                <a:latin typeface="Times New Roman"/>
                <a:cs typeface="Times New Roman"/>
              </a:rPr>
              <a:t>"</a:t>
            </a:r>
            <a:r>
              <a:rPr sz="2600" spc="40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"k</a:t>
            </a:r>
            <a:r>
              <a:rPr sz="2600" spc="-70" dirty="0">
                <a:latin typeface="Times New Roman"/>
                <a:cs typeface="Times New Roman"/>
              </a:rPr>
              <a:t>i</a:t>
            </a:r>
            <a:r>
              <a:rPr sz="2600" spc="-95" dirty="0">
                <a:latin typeface="Times New Roman"/>
                <a:cs typeface="Times New Roman"/>
              </a:rPr>
              <a:t>wi</a:t>
            </a:r>
            <a:r>
              <a:rPr sz="2600" spc="-70" dirty="0">
                <a:latin typeface="Times New Roman"/>
                <a:cs typeface="Times New Roman"/>
              </a:rPr>
              <a:t>"</a:t>
            </a:r>
            <a:r>
              <a:rPr sz="2600" spc="-55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09200"/>
              </a:lnSpc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r>
              <a:rPr sz="2600" b="1" spc="-18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This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example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returns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from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35" dirty="0">
                <a:latin typeface="Times New Roman"/>
                <a:cs typeface="Times New Roman"/>
              </a:rPr>
              <a:t>beginning.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tuple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("apple",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"banana",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"cherry",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"orange",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"kiwi",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spc="-65" dirty="0">
                <a:latin typeface="Times New Roman"/>
                <a:cs typeface="Times New Roman"/>
              </a:rPr>
              <a:t>"melon"</a:t>
            </a:r>
            <a:r>
              <a:rPr sz="2600" spc="-35" dirty="0">
                <a:latin typeface="Times New Roman"/>
                <a:cs typeface="Times New Roman"/>
              </a:rPr>
              <a:t>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"mango</a:t>
            </a:r>
            <a:r>
              <a:rPr sz="2600" spc="-30" dirty="0">
                <a:latin typeface="Times New Roman"/>
                <a:cs typeface="Times New Roman"/>
              </a:rPr>
              <a:t>")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spc="-80" dirty="0">
                <a:latin typeface="Times New Roman"/>
                <a:cs typeface="Times New Roman"/>
              </a:rPr>
              <a:t>print(tuple[:4])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600" spc="-35" dirty="0">
                <a:latin typeface="Times New Roman"/>
                <a:cs typeface="Times New Roman"/>
              </a:rPr>
              <a:t>Output: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("apple",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"banana",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"cherry",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"orange“)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51354"/>
            <a:ext cx="7560309" cy="613283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400" b="1" spc="-35" dirty="0">
                <a:latin typeface="Times New Roman"/>
                <a:cs typeface="Times New Roman"/>
              </a:rPr>
              <a:t>Range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spc="25" dirty="0">
                <a:latin typeface="Times New Roman"/>
                <a:cs typeface="Times New Roman"/>
              </a:rPr>
              <a:t>of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Negative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Times New Roman"/>
                <a:cs typeface="Times New Roman"/>
              </a:rPr>
              <a:t>Indexes</a:t>
            </a:r>
            <a:endParaRPr sz="2400">
              <a:latin typeface="Times New Roman"/>
              <a:cs typeface="Times New Roman"/>
            </a:endParaRPr>
          </a:p>
          <a:p>
            <a:pPr marL="286385" marR="259079" indent="-274320">
              <a:lnSpc>
                <a:spcPts val="2590"/>
              </a:lnSpc>
              <a:spcBef>
                <a:spcPts val="64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170" dirty="0">
                <a:latin typeface="Times New Roman"/>
                <a:cs typeface="Times New Roman"/>
              </a:rPr>
              <a:t>Specify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negative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indexes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if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you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want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start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search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from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end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tuple</a:t>
            </a:r>
            <a:endParaRPr sz="2400">
              <a:latin typeface="Times New Roman"/>
              <a:cs typeface="Times New Roman"/>
            </a:endParaRPr>
          </a:p>
          <a:p>
            <a:pPr marL="286385" marR="5080" indent="-274320">
              <a:lnSpc>
                <a:spcPts val="2590"/>
              </a:lnSpc>
              <a:spcBef>
                <a:spcPts val="605"/>
              </a:spcBef>
            </a:pPr>
            <a:r>
              <a:rPr sz="2400" b="1" spc="-60" dirty="0">
                <a:latin typeface="Times New Roman"/>
                <a:cs typeface="Times New Roman"/>
              </a:rPr>
              <a:t>Example: </a:t>
            </a:r>
            <a:r>
              <a:rPr sz="2400" b="1" spc="-22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T</a:t>
            </a:r>
            <a:r>
              <a:rPr sz="2400" spc="-114" dirty="0">
                <a:latin typeface="Times New Roman"/>
                <a:cs typeface="Times New Roman"/>
              </a:rPr>
              <a:t>h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exam</a:t>
            </a:r>
            <a:r>
              <a:rPr sz="2400" spc="-114" dirty="0">
                <a:latin typeface="Times New Roman"/>
                <a:cs typeface="Times New Roman"/>
              </a:rPr>
              <a:t>p</a:t>
            </a:r>
            <a:r>
              <a:rPr sz="2400" spc="-75" dirty="0">
                <a:latin typeface="Times New Roman"/>
                <a:cs typeface="Times New Roman"/>
              </a:rPr>
              <a:t>l</a:t>
            </a:r>
            <a:r>
              <a:rPr sz="2400" spc="-114" dirty="0">
                <a:latin typeface="Times New Roman"/>
                <a:cs typeface="Times New Roman"/>
              </a:rPr>
              <a:t>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35" dirty="0">
                <a:latin typeface="Times New Roman"/>
                <a:cs typeface="Times New Roman"/>
              </a:rPr>
              <a:t>etu</a:t>
            </a:r>
            <a:r>
              <a:rPr sz="2400" spc="40" dirty="0">
                <a:latin typeface="Times New Roman"/>
                <a:cs typeface="Times New Roman"/>
              </a:rPr>
              <a:t>r</a:t>
            </a:r>
            <a:r>
              <a:rPr sz="2400" spc="-145" dirty="0">
                <a:latin typeface="Times New Roman"/>
                <a:cs typeface="Times New Roman"/>
              </a:rPr>
              <a:t>ns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items</a:t>
            </a:r>
            <a:r>
              <a:rPr sz="2400" spc="-75" dirty="0">
                <a:latin typeface="Times New Roman"/>
                <a:cs typeface="Times New Roman"/>
              </a:rPr>
              <a:t> f</a:t>
            </a:r>
            <a:r>
              <a:rPr sz="2400" spc="-100" dirty="0">
                <a:latin typeface="Times New Roman"/>
                <a:cs typeface="Times New Roman"/>
              </a:rPr>
              <a:t>r</a:t>
            </a:r>
            <a:r>
              <a:rPr sz="2400" spc="-125" dirty="0">
                <a:latin typeface="Times New Roman"/>
                <a:cs typeface="Times New Roman"/>
              </a:rPr>
              <a:t>om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ind</a:t>
            </a:r>
            <a:r>
              <a:rPr sz="2400" spc="-100" dirty="0">
                <a:latin typeface="Times New Roman"/>
                <a:cs typeface="Times New Roman"/>
              </a:rPr>
              <a:t>ex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-</a:t>
            </a:r>
            <a:r>
              <a:rPr sz="2400" spc="-105" dirty="0">
                <a:latin typeface="Times New Roman"/>
                <a:cs typeface="Times New Roman"/>
              </a:rPr>
              <a:t>4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(incl</a:t>
            </a:r>
            <a:r>
              <a:rPr sz="2400" spc="-125" dirty="0">
                <a:latin typeface="Times New Roman"/>
                <a:cs typeface="Times New Roman"/>
              </a:rPr>
              <a:t>u</a:t>
            </a:r>
            <a:r>
              <a:rPr sz="2400" spc="-100" dirty="0">
                <a:latin typeface="Times New Roman"/>
                <a:cs typeface="Times New Roman"/>
              </a:rPr>
              <a:t>ded</a:t>
            </a:r>
            <a:r>
              <a:rPr sz="2400" spc="-45" dirty="0">
                <a:latin typeface="Times New Roman"/>
                <a:cs typeface="Times New Roman"/>
              </a:rPr>
              <a:t>) 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in</a:t>
            </a:r>
            <a:r>
              <a:rPr sz="2400" spc="-100" dirty="0">
                <a:latin typeface="Times New Roman"/>
                <a:cs typeface="Times New Roman"/>
              </a:rPr>
              <a:t>dex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-</a:t>
            </a:r>
            <a:r>
              <a:rPr sz="2400" spc="-105" dirty="0">
                <a:latin typeface="Times New Roman"/>
                <a:cs typeface="Times New Roman"/>
              </a:rPr>
              <a:t>1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(exclu</a:t>
            </a:r>
            <a:r>
              <a:rPr sz="2400" spc="-110" dirty="0">
                <a:latin typeface="Times New Roman"/>
                <a:cs typeface="Times New Roman"/>
              </a:rPr>
              <a:t>d</a:t>
            </a:r>
            <a:r>
              <a:rPr sz="2400" spc="-85" dirty="0">
                <a:latin typeface="Times New Roman"/>
                <a:cs typeface="Times New Roman"/>
              </a:rPr>
              <a:t>ed)</a:t>
            </a:r>
            <a:endParaRPr sz="2400">
              <a:latin typeface="Times New Roman"/>
              <a:cs typeface="Times New Roman"/>
            </a:endParaRPr>
          </a:p>
          <a:p>
            <a:pPr marL="80645" marR="255270" indent="-68580">
              <a:lnSpc>
                <a:spcPts val="3190"/>
              </a:lnSpc>
              <a:spcBef>
                <a:spcPts val="130"/>
              </a:spcBef>
            </a:pPr>
            <a:r>
              <a:rPr sz="2400" spc="-70" dirty="0">
                <a:latin typeface="Times New Roman"/>
                <a:cs typeface="Times New Roman"/>
              </a:rPr>
              <a:t>tuple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("apple",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"banana",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"cherry",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"orange",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"kiwi",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"melon",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"mango")</a:t>
            </a:r>
            <a:endParaRPr sz="2400">
              <a:latin typeface="Times New Roman"/>
              <a:cs typeface="Times New Roman"/>
            </a:endParaRPr>
          </a:p>
          <a:p>
            <a:pPr marL="286385">
              <a:lnSpc>
                <a:spcPts val="2435"/>
              </a:lnSpc>
            </a:pPr>
            <a:r>
              <a:rPr sz="2400" spc="-70" dirty="0">
                <a:latin typeface="Times New Roman"/>
                <a:cs typeface="Times New Roman"/>
              </a:rPr>
              <a:t>print(tuple[-4:-1])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spc="-45" dirty="0">
                <a:latin typeface="Times New Roman"/>
                <a:cs typeface="Times New Roman"/>
              </a:rPr>
              <a:t>Ou</a:t>
            </a:r>
            <a:r>
              <a:rPr sz="2400" spc="-20" dirty="0">
                <a:latin typeface="Times New Roman"/>
                <a:cs typeface="Times New Roman"/>
              </a:rPr>
              <a:t>tput: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("</a:t>
            </a:r>
            <a:r>
              <a:rPr sz="2400" spc="-90" dirty="0">
                <a:latin typeface="Times New Roman"/>
                <a:cs typeface="Times New Roman"/>
              </a:rPr>
              <a:t>ora</a:t>
            </a:r>
            <a:r>
              <a:rPr sz="2400" spc="-60" dirty="0">
                <a:latin typeface="Times New Roman"/>
                <a:cs typeface="Times New Roman"/>
              </a:rPr>
              <a:t>nge",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"</a:t>
            </a:r>
            <a:r>
              <a:rPr sz="2400" spc="-80" dirty="0">
                <a:latin typeface="Times New Roman"/>
                <a:cs typeface="Times New Roman"/>
              </a:rPr>
              <a:t>k</a:t>
            </a:r>
            <a:r>
              <a:rPr sz="2400" spc="-55" dirty="0">
                <a:latin typeface="Times New Roman"/>
                <a:cs typeface="Times New Roman"/>
              </a:rPr>
              <a:t>iwi",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"</a:t>
            </a:r>
            <a:r>
              <a:rPr sz="2400" spc="-95" dirty="0">
                <a:latin typeface="Times New Roman"/>
                <a:cs typeface="Times New Roman"/>
              </a:rPr>
              <a:t>melo</a:t>
            </a:r>
            <a:r>
              <a:rPr sz="2400" spc="-110" dirty="0">
                <a:latin typeface="Times New Roman"/>
                <a:cs typeface="Times New Roman"/>
              </a:rPr>
              <a:t>n</a:t>
            </a:r>
            <a:r>
              <a:rPr sz="2400" spc="-185" dirty="0">
                <a:latin typeface="Times New Roman"/>
                <a:cs typeface="Times New Roman"/>
              </a:rPr>
              <a:t>“)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400" b="1" spc="-25" dirty="0">
                <a:latin typeface="Times New Roman"/>
                <a:cs typeface="Times New Roman"/>
              </a:rPr>
              <a:t>Check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if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Item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spc="-60" dirty="0">
                <a:latin typeface="Times New Roman"/>
                <a:cs typeface="Times New Roman"/>
              </a:rPr>
              <a:t>Exists</a:t>
            </a:r>
            <a:endParaRPr sz="2400">
              <a:latin typeface="Times New Roman"/>
              <a:cs typeface="Times New Roman"/>
            </a:endParaRPr>
          </a:p>
          <a:p>
            <a:pPr marL="286385" marR="1153795" indent="-274320">
              <a:lnSpc>
                <a:spcPts val="2590"/>
              </a:lnSpc>
              <a:spcBef>
                <a:spcPts val="64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425" dirty="0">
                <a:latin typeface="Times New Roman"/>
                <a:cs typeface="Times New Roman"/>
              </a:rPr>
              <a:t>T</a:t>
            </a:r>
            <a:r>
              <a:rPr sz="2400" spc="-105" dirty="0">
                <a:latin typeface="Times New Roman"/>
                <a:cs typeface="Times New Roman"/>
              </a:rPr>
              <a:t>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de</a:t>
            </a:r>
            <a:r>
              <a:rPr sz="2400" spc="-50" dirty="0">
                <a:latin typeface="Times New Roman"/>
                <a:cs typeface="Times New Roman"/>
              </a:rPr>
              <a:t>t</a:t>
            </a:r>
            <a:r>
              <a:rPr sz="2400" spc="-40" dirty="0">
                <a:latin typeface="Times New Roman"/>
                <a:cs typeface="Times New Roman"/>
              </a:rPr>
              <a:t>e</a:t>
            </a:r>
            <a:r>
              <a:rPr sz="2400" spc="40" dirty="0">
                <a:latin typeface="Times New Roman"/>
                <a:cs typeface="Times New Roman"/>
              </a:rPr>
              <a:t>r</a:t>
            </a:r>
            <a:r>
              <a:rPr sz="2400" spc="-130" dirty="0">
                <a:latin typeface="Times New Roman"/>
                <a:cs typeface="Times New Roman"/>
              </a:rPr>
              <a:t>mi</a:t>
            </a:r>
            <a:r>
              <a:rPr sz="2400" spc="-114" dirty="0">
                <a:latin typeface="Times New Roman"/>
                <a:cs typeface="Times New Roman"/>
              </a:rPr>
              <a:t>n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125" dirty="0">
                <a:latin typeface="Times New Roman"/>
                <a:cs typeface="Times New Roman"/>
              </a:rPr>
              <a:t>pecifi</a:t>
            </a:r>
            <a:r>
              <a:rPr sz="2400" spc="-100" dirty="0">
                <a:latin typeface="Times New Roman"/>
                <a:cs typeface="Times New Roman"/>
              </a:rPr>
              <a:t>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item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p</a:t>
            </a:r>
            <a:r>
              <a:rPr sz="2400" spc="-50" dirty="0">
                <a:latin typeface="Times New Roman"/>
                <a:cs typeface="Times New Roman"/>
              </a:rPr>
              <a:t>r</a:t>
            </a:r>
            <a:r>
              <a:rPr sz="2400" spc="-90" dirty="0">
                <a:latin typeface="Times New Roman"/>
                <a:cs typeface="Times New Roman"/>
              </a:rPr>
              <a:t>esent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tuple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u</a:t>
            </a:r>
            <a:r>
              <a:rPr sz="2400" spc="-114" dirty="0">
                <a:latin typeface="Times New Roman"/>
                <a:cs typeface="Times New Roman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e 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85" dirty="0">
                <a:latin typeface="Times New Roman"/>
                <a:cs typeface="Times New Roman"/>
              </a:rPr>
              <a:t>k</a:t>
            </a:r>
            <a:r>
              <a:rPr sz="2400" spc="-135" dirty="0">
                <a:latin typeface="Times New Roman"/>
                <a:cs typeface="Times New Roman"/>
              </a:rPr>
              <a:t>e</a:t>
            </a:r>
            <a:r>
              <a:rPr sz="2400" spc="-140" dirty="0">
                <a:latin typeface="Times New Roman"/>
                <a:cs typeface="Times New Roman"/>
              </a:rPr>
              <a:t>y</a:t>
            </a:r>
            <a:r>
              <a:rPr sz="2400" spc="-295" dirty="0">
                <a:latin typeface="Times New Roman"/>
                <a:cs typeface="Times New Roman"/>
              </a:rPr>
              <a:t>w</a:t>
            </a:r>
            <a:r>
              <a:rPr sz="2400" spc="-55" dirty="0">
                <a:latin typeface="Times New Roman"/>
                <a:cs typeface="Times New Roman"/>
              </a:rPr>
              <a:t>or</a:t>
            </a:r>
            <a:r>
              <a:rPr sz="2400" spc="-65" dirty="0">
                <a:latin typeface="Times New Roman"/>
                <a:cs typeface="Times New Roman"/>
              </a:rPr>
              <a:t>d</a:t>
            </a:r>
            <a:r>
              <a:rPr sz="2400" spc="3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12700" marR="1937385">
              <a:lnSpc>
                <a:spcPts val="3190"/>
              </a:lnSpc>
              <a:spcBef>
                <a:spcPts val="125"/>
              </a:spcBef>
            </a:pPr>
            <a:r>
              <a:rPr sz="2400" b="1" spc="-60" dirty="0">
                <a:latin typeface="Times New Roman"/>
                <a:cs typeface="Times New Roman"/>
              </a:rPr>
              <a:t>Example:</a:t>
            </a:r>
            <a:r>
              <a:rPr sz="2400" b="1" spc="-16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Che</a:t>
            </a:r>
            <a:r>
              <a:rPr sz="2400" spc="-65" dirty="0">
                <a:latin typeface="Times New Roman"/>
                <a:cs typeface="Times New Roman"/>
              </a:rPr>
              <a:t>c</a:t>
            </a:r>
            <a:r>
              <a:rPr sz="2400" spc="-150" dirty="0">
                <a:latin typeface="Times New Roman"/>
                <a:cs typeface="Times New Roman"/>
              </a:rPr>
              <a:t>k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"</a:t>
            </a:r>
            <a:r>
              <a:rPr sz="2400" spc="-135" dirty="0">
                <a:latin typeface="Times New Roman"/>
                <a:cs typeface="Times New Roman"/>
              </a:rPr>
              <a:t>app</a:t>
            </a:r>
            <a:r>
              <a:rPr sz="2400" spc="-65" dirty="0">
                <a:latin typeface="Times New Roman"/>
                <a:cs typeface="Times New Roman"/>
              </a:rPr>
              <a:t>le</a:t>
            </a:r>
            <a:r>
              <a:rPr sz="2400" spc="-70" dirty="0">
                <a:latin typeface="Times New Roman"/>
                <a:cs typeface="Times New Roman"/>
              </a:rPr>
              <a:t>"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p</a:t>
            </a:r>
            <a:r>
              <a:rPr sz="2400" spc="-50" dirty="0">
                <a:latin typeface="Times New Roman"/>
                <a:cs typeface="Times New Roman"/>
              </a:rPr>
              <a:t>r</a:t>
            </a:r>
            <a:r>
              <a:rPr sz="2400" spc="-90" dirty="0">
                <a:latin typeface="Times New Roman"/>
                <a:cs typeface="Times New Roman"/>
              </a:rPr>
              <a:t>esent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t</a:t>
            </a:r>
            <a:r>
              <a:rPr sz="2400" spc="-125" dirty="0">
                <a:latin typeface="Times New Roman"/>
                <a:cs typeface="Times New Roman"/>
              </a:rPr>
              <a:t>he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tuple</a:t>
            </a:r>
            <a:r>
              <a:rPr sz="2400" spc="30" dirty="0">
                <a:latin typeface="Times New Roman"/>
                <a:cs typeface="Times New Roman"/>
              </a:rPr>
              <a:t>:  </a:t>
            </a:r>
            <a:r>
              <a:rPr sz="2400" spc="-70" dirty="0">
                <a:latin typeface="Times New Roman"/>
                <a:cs typeface="Times New Roman"/>
              </a:rPr>
              <a:t>tuple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("a</a:t>
            </a:r>
            <a:r>
              <a:rPr sz="2400" spc="-100" dirty="0">
                <a:latin typeface="Times New Roman"/>
                <a:cs typeface="Times New Roman"/>
              </a:rPr>
              <a:t>p</a:t>
            </a:r>
            <a:r>
              <a:rPr sz="2400" spc="-75" dirty="0">
                <a:latin typeface="Times New Roman"/>
                <a:cs typeface="Times New Roman"/>
              </a:rPr>
              <a:t>ple"</a:t>
            </a:r>
            <a:r>
              <a:rPr sz="2400" spc="100" dirty="0">
                <a:latin typeface="Times New Roman"/>
                <a:cs typeface="Times New Roman"/>
              </a:rPr>
              <a:t>,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"</a:t>
            </a:r>
            <a:r>
              <a:rPr sz="2400" spc="-60" dirty="0">
                <a:latin typeface="Times New Roman"/>
                <a:cs typeface="Times New Roman"/>
              </a:rPr>
              <a:t>b</a:t>
            </a:r>
            <a:r>
              <a:rPr sz="2400" spc="-145" dirty="0">
                <a:latin typeface="Times New Roman"/>
                <a:cs typeface="Times New Roman"/>
              </a:rPr>
              <a:t>a</a:t>
            </a:r>
            <a:r>
              <a:rPr sz="2400" spc="-150" dirty="0">
                <a:latin typeface="Times New Roman"/>
                <a:cs typeface="Times New Roman"/>
              </a:rPr>
              <a:t>n</a:t>
            </a:r>
            <a:r>
              <a:rPr sz="2400" spc="-145" dirty="0">
                <a:latin typeface="Times New Roman"/>
                <a:cs typeface="Times New Roman"/>
              </a:rPr>
              <a:t>a</a:t>
            </a:r>
            <a:r>
              <a:rPr sz="2400" spc="-150" dirty="0">
                <a:latin typeface="Times New Roman"/>
                <a:cs typeface="Times New Roman"/>
              </a:rPr>
              <a:t>n</a:t>
            </a:r>
            <a:r>
              <a:rPr sz="2400" spc="-105" dirty="0">
                <a:latin typeface="Times New Roman"/>
                <a:cs typeface="Times New Roman"/>
              </a:rPr>
              <a:t>a</a:t>
            </a:r>
            <a:r>
              <a:rPr sz="2400" spc="-90" dirty="0">
                <a:latin typeface="Times New Roman"/>
                <a:cs typeface="Times New Roman"/>
              </a:rPr>
              <a:t>"</a:t>
            </a:r>
            <a:r>
              <a:rPr sz="2400" spc="100" dirty="0">
                <a:latin typeface="Times New Roman"/>
                <a:cs typeface="Times New Roman"/>
              </a:rPr>
              <a:t>,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"</a:t>
            </a:r>
            <a:r>
              <a:rPr sz="2400" spc="-30" dirty="0">
                <a:latin typeface="Times New Roman"/>
                <a:cs typeface="Times New Roman"/>
              </a:rPr>
              <a:t>c</a:t>
            </a:r>
            <a:r>
              <a:rPr sz="2400" spc="-80" dirty="0">
                <a:latin typeface="Times New Roman"/>
                <a:cs typeface="Times New Roman"/>
              </a:rPr>
              <a:t>he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spc="45" dirty="0">
                <a:latin typeface="Times New Roman"/>
                <a:cs typeface="Times New Roman"/>
              </a:rPr>
              <a:t>r</a:t>
            </a:r>
            <a:r>
              <a:rPr sz="2400" spc="-85" dirty="0">
                <a:latin typeface="Times New Roman"/>
                <a:cs typeface="Times New Roman"/>
              </a:rPr>
              <a:t>y")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35"/>
              </a:lnSpc>
              <a:spcBef>
                <a:spcPts val="155"/>
              </a:spcBef>
            </a:pPr>
            <a:r>
              <a:rPr sz="2400" spc="-150" dirty="0">
                <a:latin typeface="Times New Roman"/>
                <a:cs typeface="Times New Roman"/>
              </a:rPr>
              <a:t>if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"a</a:t>
            </a:r>
            <a:r>
              <a:rPr sz="2400" spc="-105" dirty="0">
                <a:latin typeface="Times New Roman"/>
                <a:cs typeface="Times New Roman"/>
              </a:rPr>
              <a:t>p</a:t>
            </a:r>
            <a:r>
              <a:rPr sz="2400" spc="-75" dirty="0">
                <a:latin typeface="Times New Roman"/>
                <a:cs typeface="Times New Roman"/>
              </a:rPr>
              <a:t>ple"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this</a:t>
            </a:r>
            <a:r>
              <a:rPr sz="2400" spc="-70" dirty="0">
                <a:latin typeface="Times New Roman"/>
                <a:cs typeface="Times New Roman"/>
              </a:rPr>
              <a:t>tupl</a:t>
            </a:r>
            <a:r>
              <a:rPr sz="2400" spc="-75" dirty="0">
                <a:latin typeface="Times New Roman"/>
                <a:cs typeface="Times New Roman"/>
              </a:rPr>
              <a:t>e</a:t>
            </a:r>
            <a:r>
              <a:rPr sz="2400" spc="3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286385">
              <a:lnSpc>
                <a:spcPts val="2735"/>
              </a:lnSpc>
            </a:pPr>
            <a:r>
              <a:rPr sz="2400" spc="-45" dirty="0">
                <a:latin typeface="Times New Roman"/>
                <a:cs typeface="Times New Roman"/>
              </a:rPr>
              <a:t>p</a:t>
            </a:r>
            <a:r>
              <a:rPr sz="2400" spc="20" dirty="0">
                <a:latin typeface="Times New Roman"/>
                <a:cs typeface="Times New Roman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int(</a:t>
            </a:r>
            <a:r>
              <a:rPr sz="2400" spc="-5" dirty="0">
                <a:latin typeface="Times New Roman"/>
                <a:cs typeface="Times New Roman"/>
              </a:rPr>
              <a:t>"</a:t>
            </a:r>
            <a:r>
              <a:rPr sz="2400" spc="-640" dirty="0">
                <a:latin typeface="Times New Roman"/>
                <a:cs typeface="Times New Roman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es,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'ap</a:t>
            </a:r>
            <a:r>
              <a:rPr sz="2400" spc="-120" dirty="0">
                <a:latin typeface="Times New Roman"/>
                <a:cs typeface="Times New Roman"/>
              </a:rPr>
              <a:t>p</a:t>
            </a:r>
            <a:r>
              <a:rPr sz="2400" spc="-80" dirty="0">
                <a:latin typeface="Times New Roman"/>
                <a:cs typeface="Times New Roman"/>
              </a:rPr>
              <a:t>le</a:t>
            </a:r>
            <a:r>
              <a:rPr sz="2400" spc="-40" dirty="0">
                <a:latin typeface="Times New Roman"/>
                <a:cs typeface="Times New Roman"/>
              </a:rPr>
              <a:t>'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t</a:t>
            </a:r>
            <a:r>
              <a:rPr sz="2400" spc="-125" dirty="0">
                <a:latin typeface="Times New Roman"/>
                <a:cs typeface="Times New Roman"/>
              </a:rPr>
              <a:t>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f</a:t>
            </a:r>
            <a:r>
              <a:rPr sz="2400" spc="-15" dirty="0">
                <a:latin typeface="Times New Roman"/>
                <a:cs typeface="Times New Roman"/>
              </a:rPr>
              <a:t>r</a:t>
            </a:r>
            <a:r>
              <a:rPr sz="2400" spc="-95" dirty="0">
                <a:latin typeface="Times New Roman"/>
                <a:cs typeface="Times New Roman"/>
              </a:rPr>
              <a:t>uits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tuple</a:t>
            </a:r>
            <a:r>
              <a:rPr sz="2400" spc="-25" dirty="0">
                <a:latin typeface="Times New Roman"/>
                <a:cs typeface="Times New Roman"/>
              </a:rPr>
              <a:t>")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8218"/>
            <a:ext cx="7465059" cy="55441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b="1" spc="-50" dirty="0">
                <a:latin typeface="Times New Roman"/>
                <a:cs typeface="Times New Roman"/>
              </a:rPr>
              <a:t>Chang</a:t>
            </a:r>
            <a:r>
              <a:rPr sz="2600" b="1" spc="-35" dirty="0">
                <a:latin typeface="Times New Roman"/>
                <a:cs typeface="Times New Roman"/>
              </a:rPr>
              <a:t>e</a:t>
            </a:r>
            <a:r>
              <a:rPr sz="2600" b="1" spc="-400" dirty="0">
                <a:latin typeface="Times New Roman"/>
                <a:cs typeface="Times New Roman"/>
              </a:rPr>
              <a:t> </a:t>
            </a:r>
            <a:r>
              <a:rPr sz="2600" b="1" spc="-505" dirty="0">
                <a:latin typeface="Times New Roman"/>
                <a:cs typeface="Times New Roman"/>
              </a:rPr>
              <a:t>T</a:t>
            </a:r>
            <a:r>
              <a:rPr sz="2600" b="1" spc="30" dirty="0">
                <a:latin typeface="Times New Roman"/>
                <a:cs typeface="Times New Roman"/>
              </a:rPr>
              <a:t>u</a:t>
            </a:r>
            <a:r>
              <a:rPr sz="2600" b="1" spc="20" dirty="0">
                <a:latin typeface="Times New Roman"/>
                <a:cs typeface="Times New Roman"/>
              </a:rPr>
              <a:t>p</a:t>
            </a:r>
            <a:r>
              <a:rPr sz="2600" b="1" spc="50" dirty="0">
                <a:latin typeface="Times New Roman"/>
                <a:cs typeface="Times New Roman"/>
              </a:rPr>
              <a:t>le</a:t>
            </a:r>
            <a:r>
              <a:rPr sz="2600" b="1" spc="-390" dirty="0">
                <a:latin typeface="Times New Roman"/>
                <a:cs typeface="Times New Roman"/>
              </a:rPr>
              <a:t> </a:t>
            </a:r>
            <a:r>
              <a:rPr sz="2600" b="1" spc="-545" dirty="0">
                <a:latin typeface="Times New Roman"/>
                <a:cs typeface="Times New Roman"/>
              </a:rPr>
              <a:t>V</a:t>
            </a:r>
            <a:r>
              <a:rPr sz="2600" b="1" spc="-10" dirty="0">
                <a:latin typeface="Times New Roman"/>
                <a:cs typeface="Times New Roman"/>
              </a:rPr>
              <a:t>alues</a:t>
            </a:r>
            <a:endParaRPr sz="2600">
              <a:latin typeface="Times New Roman"/>
              <a:cs typeface="Times New Roman"/>
            </a:endParaRPr>
          </a:p>
          <a:p>
            <a:pPr marL="286385" marR="4762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90" dirty="0">
                <a:latin typeface="Times New Roman"/>
                <a:cs typeface="Times New Roman"/>
              </a:rPr>
              <a:t>Once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tuple </a:t>
            </a:r>
            <a:r>
              <a:rPr sz="2600" spc="-165" dirty="0">
                <a:latin typeface="Times New Roman"/>
                <a:cs typeface="Times New Roman"/>
              </a:rPr>
              <a:t>is </a:t>
            </a:r>
            <a:r>
              <a:rPr sz="2600" spc="-70" dirty="0">
                <a:latin typeface="Times New Roman"/>
                <a:cs typeface="Times New Roman"/>
              </a:rPr>
              <a:t>created, </a:t>
            </a:r>
            <a:r>
              <a:rPr sz="2600" spc="-160" dirty="0">
                <a:latin typeface="Times New Roman"/>
                <a:cs typeface="Times New Roman"/>
              </a:rPr>
              <a:t>you </a:t>
            </a:r>
            <a:r>
              <a:rPr sz="2600" spc="-114" dirty="0">
                <a:latin typeface="Times New Roman"/>
                <a:cs typeface="Times New Roman"/>
              </a:rPr>
              <a:t>cannot </a:t>
            </a:r>
            <a:r>
              <a:rPr sz="2600" spc="-155" dirty="0">
                <a:latin typeface="Times New Roman"/>
                <a:cs typeface="Times New Roman"/>
              </a:rPr>
              <a:t>change </a:t>
            </a:r>
            <a:r>
              <a:rPr sz="2600" spc="-95" dirty="0">
                <a:latin typeface="Times New Roman"/>
                <a:cs typeface="Times New Roman"/>
              </a:rPr>
              <a:t>its </a:t>
            </a:r>
            <a:r>
              <a:rPr sz="2600" spc="-135" dirty="0">
                <a:latin typeface="Times New Roman"/>
                <a:cs typeface="Times New Roman"/>
              </a:rPr>
              <a:t>values.Tuples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re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unch</a:t>
            </a:r>
            <a:r>
              <a:rPr sz="2600" b="1" spc="-10" dirty="0">
                <a:latin typeface="Times New Roman"/>
                <a:cs typeface="Times New Roman"/>
              </a:rPr>
              <a:t>a</a:t>
            </a:r>
            <a:r>
              <a:rPr sz="2600" b="1" dirty="0">
                <a:latin typeface="Times New Roman"/>
                <a:cs typeface="Times New Roman"/>
              </a:rPr>
              <a:t>nge</a:t>
            </a:r>
            <a:r>
              <a:rPr sz="2600" b="1" spc="-40" dirty="0">
                <a:latin typeface="Times New Roman"/>
                <a:cs typeface="Times New Roman"/>
              </a:rPr>
              <a:t>a</a:t>
            </a:r>
            <a:r>
              <a:rPr sz="2600" b="1" spc="-45" dirty="0">
                <a:latin typeface="Times New Roman"/>
                <a:cs typeface="Times New Roman"/>
              </a:rPr>
              <a:t>b</a:t>
            </a:r>
            <a:r>
              <a:rPr sz="2600" b="1" spc="50" dirty="0">
                <a:latin typeface="Times New Roman"/>
                <a:cs typeface="Times New Roman"/>
              </a:rPr>
              <a:t>le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or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b="1" spc="-35" dirty="0">
                <a:latin typeface="Times New Roman"/>
                <a:cs typeface="Times New Roman"/>
              </a:rPr>
              <a:t>im</a:t>
            </a:r>
            <a:r>
              <a:rPr sz="2600" b="1" spc="-85" dirty="0">
                <a:latin typeface="Times New Roman"/>
                <a:cs typeface="Times New Roman"/>
              </a:rPr>
              <a:t>m</a:t>
            </a:r>
            <a:r>
              <a:rPr sz="2600" b="1" spc="-20" dirty="0">
                <a:latin typeface="Times New Roman"/>
                <a:cs typeface="Times New Roman"/>
              </a:rPr>
              <a:t>ut</a:t>
            </a:r>
            <a:r>
              <a:rPr sz="2600" b="1" spc="-65" dirty="0">
                <a:latin typeface="Times New Roman"/>
                <a:cs typeface="Times New Roman"/>
              </a:rPr>
              <a:t>a</a:t>
            </a:r>
            <a:r>
              <a:rPr sz="2600" b="1" spc="-45" dirty="0">
                <a:latin typeface="Times New Roman"/>
                <a:cs typeface="Times New Roman"/>
              </a:rPr>
              <a:t>b</a:t>
            </a:r>
            <a:r>
              <a:rPr sz="2600" b="1" spc="50" dirty="0">
                <a:latin typeface="Times New Roman"/>
                <a:cs typeface="Times New Roman"/>
              </a:rPr>
              <a:t>le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6385" marR="4000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60" dirty="0">
                <a:latin typeface="Times New Roman"/>
                <a:cs typeface="Times New Roman"/>
              </a:rPr>
              <a:t>But you </a:t>
            </a:r>
            <a:r>
              <a:rPr sz="2600" spc="-155" dirty="0">
                <a:latin typeface="Times New Roman"/>
                <a:cs typeface="Times New Roman"/>
              </a:rPr>
              <a:t>can </a:t>
            </a:r>
            <a:r>
              <a:rPr sz="2600" spc="-95" dirty="0">
                <a:latin typeface="Times New Roman"/>
                <a:cs typeface="Times New Roman"/>
              </a:rPr>
              <a:t>convert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80" dirty="0">
                <a:latin typeface="Times New Roman"/>
                <a:cs typeface="Times New Roman"/>
              </a:rPr>
              <a:t>tuple into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list, </a:t>
            </a:r>
            <a:r>
              <a:rPr sz="2600" spc="-155" dirty="0">
                <a:latin typeface="Times New Roman"/>
                <a:cs typeface="Times New Roman"/>
              </a:rPr>
              <a:t>change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60" dirty="0">
                <a:latin typeface="Times New Roman"/>
                <a:cs typeface="Times New Roman"/>
              </a:rPr>
              <a:t>list, </a:t>
            </a:r>
            <a:r>
              <a:rPr sz="2600" spc="-145" dirty="0">
                <a:latin typeface="Times New Roman"/>
                <a:cs typeface="Times New Roman"/>
              </a:rPr>
              <a:t>and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165" dirty="0">
                <a:latin typeface="Times New Roman"/>
                <a:cs typeface="Times New Roman"/>
              </a:rPr>
              <a:t>n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40" dirty="0">
                <a:latin typeface="Times New Roman"/>
                <a:cs typeface="Times New Roman"/>
              </a:rPr>
              <a:t>e</a:t>
            </a:r>
            <a:r>
              <a:rPr sz="2600" spc="65" dirty="0">
                <a:latin typeface="Times New Roman"/>
                <a:cs typeface="Times New Roman"/>
              </a:rPr>
              <a:t>r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ba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60" dirty="0">
                <a:latin typeface="Times New Roman"/>
                <a:cs typeface="Times New Roman"/>
              </a:rPr>
              <a:t>k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into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100" dirty="0">
                <a:latin typeface="Times New Roman"/>
                <a:cs typeface="Times New Roman"/>
              </a:rPr>
              <a:t>pl</a:t>
            </a:r>
            <a:r>
              <a:rPr sz="2600" spc="-165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19200"/>
              </a:lnSpc>
              <a:spcBef>
                <a:spcPts val="5"/>
              </a:spcBef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r>
              <a:rPr sz="2600" b="1" spc="-18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Convert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tuple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into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list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able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change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it: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("</a:t>
            </a:r>
            <a:r>
              <a:rPr sz="2600" spc="-145" dirty="0">
                <a:latin typeface="Times New Roman"/>
                <a:cs typeface="Times New Roman"/>
              </a:rPr>
              <a:t>ap</a:t>
            </a:r>
            <a:r>
              <a:rPr sz="2600" spc="-160" dirty="0">
                <a:latin typeface="Times New Roman"/>
                <a:cs typeface="Times New Roman"/>
              </a:rPr>
              <a:t>p</a:t>
            </a:r>
            <a:r>
              <a:rPr sz="2600" spc="-30" dirty="0">
                <a:latin typeface="Times New Roman"/>
                <a:cs typeface="Times New Roman"/>
              </a:rPr>
              <a:t>le"</a:t>
            </a:r>
            <a:r>
              <a:rPr sz="2600" spc="-15" dirty="0">
                <a:latin typeface="Times New Roman"/>
                <a:cs typeface="Times New Roman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90" dirty="0">
                <a:latin typeface="Times New Roman"/>
                <a:cs typeface="Times New Roman"/>
              </a:rPr>
              <a:t>y")</a:t>
            </a:r>
            <a:endParaRPr sz="2600">
              <a:latin typeface="Times New Roman"/>
              <a:cs typeface="Times New Roman"/>
            </a:endParaRPr>
          </a:p>
          <a:p>
            <a:pPr marL="12700" marR="5857875">
              <a:lnSpc>
                <a:spcPts val="3720"/>
              </a:lnSpc>
              <a:spcBef>
                <a:spcPts val="220"/>
              </a:spcBef>
            </a:pP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list(</a:t>
            </a:r>
            <a:r>
              <a:rPr sz="2600" spc="-145" dirty="0">
                <a:latin typeface="Times New Roman"/>
                <a:cs typeface="Times New Roman"/>
              </a:rPr>
              <a:t>x</a:t>
            </a:r>
            <a:r>
              <a:rPr sz="2600" spc="-45" dirty="0">
                <a:latin typeface="Times New Roman"/>
                <a:cs typeface="Times New Roman"/>
              </a:rPr>
              <a:t>)  </a:t>
            </a:r>
            <a:r>
              <a:rPr sz="2600" spc="-245" dirty="0">
                <a:latin typeface="Times New Roman"/>
                <a:cs typeface="Times New Roman"/>
              </a:rPr>
              <a:t>y</a:t>
            </a:r>
            <a:r>
              <a:rPr sz="2600" spc="-180" dirty="0">
                <a:latin typeface="Times New Roman"/>
                <a:cs typeface="Times New Roman"/>
              </a:rPr>
              <a:t>[</a:t>
            </a:r>
            <a:r>
              <a:rPr sz="2600" spc="-150" dirty="0">
                <a:latin typeface="Times New Roman"/>
                <a:cs typeface="Times New Roman"/>
              </a:rPr>
              <a:t>1]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"k</a:t>
            </a:r>
            <a:r>
              <a:rPr sz="2600" spc="-70" dirty="0">
                <a:latin typeface="Times New Roman"/>
                <a:cs typeface="Times New Roman"/>
              </a:rPr>
              <a:t>i</a:t>
            </a:r>
            <a:r>
              <a:rPr sz="2600" spc="-204" dirty="0">
                <a:latin typeface="Times New Roman"/>
                <a:cs typeface="Times New Roman"/>
              </a:rPr>
              <a:t>wi“</a:t>
            </a:r>
            <a:endParaRPr sz="2600">
              <a:latin typeface="Times New Roman"/>
              <a:cs typeface="Times New Roman"/>
            </a:endParaRPr>
          </a:p>
          <a:p>
            <a:pPr marL="12700" marR="5967095">
              <a:lnSpc>
                <a:spcPts val="3720"/>
              </a:lnSpc>
              <a:spcBef>
                <a:spcPts val="5"/>
              </a:spcBef>
            </a:pP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100" dirty="0">
                <a:latin typeface="Times New Roman"/>
                <a:cs typeface="Times New Roman"/>
              </a:rPr>
              <a:t>pl</a:t>
            </a:r>
            <a:r>
              <a:rPr sz="2600" spc="-120" dirty="0">
                <a:latin typeface="Times New Roman"/>
                <a:cs typeface="Times New Roman"/>
              </a:rPr>
              <a:t>e</a:t>
            </a:r>
            <a:r>
              <a:rPr sz="2600" spc="-95" dirty="0">
                <a:latin typeface="Times New Roman"/>
                <a:cs typeface="Times New Roman"/>
              </a:rPr>
              <a:t>(y)  </a:t>
            </a:r>
            <a:r>
              <a:rPr sz="2600" spc="-60" dirty="0">
                <a:latin typeface="Times New Roman"/>
                <a:cs typeface="Times New Roman"/>
              </a:rPr>
              <a:t>print(x)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600" spc="-35" dirty="0">
                <a:latin typeface="Times New Roman"/>
                <a:cs typeface="Times New Roman"/>
              </a:rPr>
              <a:t>Output: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("apple",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"kiwi",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"cherry")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8922"/>
            <a:ext cx="7030720" cy="608711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600" b="1" spc="-30" dirty="0">
                <a:latin typeface="Times New Roman"/>
                <a:cs typeface="Times New Roman"/>
              </a:rPr>
              <a:t>Add</a:t>
            </a:r>
            <a:r>
              <a:rPr sz="2600" b="1" spc="-10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Items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29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90" dirty="0">
                <a:latin typeface="Times New Roman"/>
                <a:cs typeface="Times New Roman"/>
              </a:rPr>
              <a:t>Once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tuple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created,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you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cannot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add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it.</a:t>
            </a:r>
            <a:endParaRPr sz="2600">
              <a:latin typeface="Times New Roman"/>
              <a:cs typeface="Times New Roman"/>
            </a:endParaRPr>
          </a:p>
          <a:p>
            <a:pPr marL="12700" marR="1811655">
              <a:lnSpc>
                <a:spcPct val="109200"/>
              </a:lnSpc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r>
              <a:rPr sz="2600" b="1" spc="-185" dirty="0">
                <a:latin typeface="Times New Roman"/>
                <a:cs typeface="Times New Roman"/>
              </a:rPr>
              <a:t> </a:t>
            </a:r>
            <a:r>
              <a:rPr sz="2600" spc="-310" dirty="0">
                <a:latin typeface="Times New Roman"/>
                <a:cs typeface="Times New Roman"/>
              </a:rPr>
              <a:t>You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cannot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add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tuple: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105" dirty="0">
                <a:latin typeface="Times New Roman"/>
                <a:cs typeface="Times New Roman"/>
              </a:rPr>
              <a:t>ple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(</a:t>
            </a:r>
            <a:r>
              <a:rPr sz="2600" spc="-20" dirty="0">
                <a:latin typeface="Times New Roman"/>
                <a:cs typeface="Times New Roman"/>
              </a:rPr>
              <a:t>"</a:t>
            </a:r>
            <a:r>
              <a:rPr sz="2600" spc="-145" dirty="0">
                <a:latin typeface="Times New Roman"/>
                <a:cs typeface="Times New Roman"/>
              </a:rPr>
              <a:t>ap</a:t>
            </a:r>
            <a:r>
              <a:rPr sz="2600" spc="-160" dirty="0">
                <a:latin typeface="Times New Roman"/>
                <a:cs typeface="Times New Roman"/>
              </a:rPr>
              <a:t>p</a:t>
            </a:r>
            <a:r>
              <a:rPr sz="2600" spc="-30" dirty="0">
                <a:latin typeface="Times New Roman"/>
                <a:cs typeface="Times New Roman"/>
              </a:rPr>
              <a:t>le"</a:t>
            </a:r>
            <a:r>
              <a:rPr sz="2600" spc="-15" dirty="0">
                <a:latin typeface="Times New Roman"/>
                <a:cs typeface="Times New Roman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90" dirty="0">
                <a:latin typeface="Times New Roman"/>
                <a:cs typeface="Times New Roman"/>
              </a:rPr>
              <a:t>y")</a:t>
            </a:r>
            <a:endParaRPr sz="2600">
              <a:latin typeface="Times New Roman"/>
              <a:cs typeface="Times New Roman"/>
            </a:endParaRPr>
          </a:p>
          <a:p>
            <a:pPr marL="12700" marR="1123315">
              <a:lnSpc>
                <a:spcPts val="3410"/>
              </a:lnSpc>
              <a:spcBef>
                <a:spcPts val="160"/>
              </a:spcBef>
            </a:pPr>
            <a:r>
              <a:rPr sz="2600" spc="-90" dirty="0">
                <a:latin typeface="Times New Roman"/>
                <a:cs typeface="Times New Roman"/>
              </a:rPr>
              <a:t>tuple.append("orange")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440" dirty="0">
                <a:latin typeface="Times New Roman"/>
                <a:cs typeface="Times New Roman"/>
              </a:rPr>
              <a:t>#</a:t>
            </a:r>
            <a:r>
              <a:rPr sz="2600" spc="-38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This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will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raise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an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error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print(tuple)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ts val="3410"/>
              </a:lnSpc>
            </a:pPr>
            <a:r>
              <a:rPr sz="2600" spc="-160" dirty="0">
                <a:latin typeface="Times New Roman"/>
                <a:cs typeface="Times New Roman"/>
              </a:rPr>
              <a:t>But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you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convert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tuple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into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list,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add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"orange",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5" dirty="0">
                <a:latin typeface="Times New Roman"/>
                <a:cs typeface="Times New Roman"/>
              </a:rPr>
              <a:t>o</a:t>
            </a:r>
            <a:r>
              <a:rPr sz="2600" spc="-165" dirty="0">
                <a:latin typeface="Times New Roman"/>
                <a:cs typeface="Times New Roman"/>
              </a:rPr>
              <a:t>n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40" dirty="0">
                <a:latin typeface="Times New Roman"/>
                <a:cs typeface="Times New Roman"/>
              </a:rPr>
              <a:t>e</a:t>
            </a:r>
            <a:r>
              <a:rPr sz="2600" spc="60" dirty="0">
                <a:latin typeface="Times New Roman"/>
                <a:cs typeface="Times New Roman"/>
              </a:rPr>
              <a:t>r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b</a:t>
            </a:r>
            <a:r>
              <a:rPr sz="2600" spc="-170" dirty="0">
                <a:latin typeface="Times New Roman"/>
                <a:cs typeface="Times New Roman"/>
              </a:rPr>
              <a:t>a</a:t>
            </a:r>
            <a:r>
              <a:rPr sz="2600" spc="-120" dirty="0">
                <a:latin typeface="Times New Roman"/>
                <a:cs typeface="Times New Roman"/>
              </a:rPr>
              <a:t>c</a:t>
            </a:r>
            <a:r>
              <a:rPr sz="2600" spc="-160" dirty="0">
                <a:latin typeface="Times New Roman"/>
                <a:cs typeface="Times New Roman"/>
              </a:rPr>
              <a:t>k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into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u</a:t>
            </a:r>
            <a:r>
              <a:rPr sz="2600" spc="-100" dirty="0">
                <a:latin typeface="Times New Roman"/>
                <a:cs typeface="Times New Roman"/>
              </a:rPr>
              <a:t>pl</a:t>
            </a:r>
            <a:r>
              <a:rPr sz="2600" spc="-170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endParaRPr sz="2600">
              <a:latin typeface="Times New Roman"/>
              <a:cs typeface="Times New Roman"/>
            </a:endParaRPr>
          </a:p>
          <a:p>
            <a:pPr marL="12700" marR="2463165">
              <a:lnSpc>
                <a:spcPct val="109200"/>
              </a:lnSpc>
            </a:pP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105" dirty="0">
                <a:latin typeface="Times New Roman"/>
                <a:cs typeface="Times New Roman"/>
              </a:rPr>
              <a:t>ple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(</a:t>
            </a:r>
            <a:r>
              <a:rPr sz="2600" spc="-20" dirty="0">
                <a:latin typeface="Times New Roman"/>
                <a:cs typeface="Times New Roman"/>
              </a:rPr>
              <a:t>"</a:t>
            </a:r>
            <a:r>
              <a:rPr sz="2600" spc="-145" dirty="0">
                <a:latin typeface="Times New Roman"/>
                <a:cs typeface="Times New Roman"/>
              </a:rPr>
              <a:t>ap</a:t>
            </a:r>
            <a:r>
              <a:rPr sz="2600" spc="-160" dirty="0">
                <a:latin typeface="Times New Roman"/>
                <a:cs typeface="Times New Roman"/>
              </a:rPr>
              <a:t>p</a:t>
            </a:r>
            <a:r>
              <a:rPr sz="2600" spc="-30" dirty="0">
                <a:latin typeface="Times New Roman"/>
                <a:cs typeface="Times New Roman"/>
              </a:rPr>
              <a:t>le"</a:t>
            </a:r>
            <a:r>
              <a:rPr sz="2600" spc="-15" dirty="0">
                <a:latin typeface="Times New Roman"/>
                <a:cs typeface="Times New Roman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75" dirty="0">
                <a:latin typeface="Times New Roman"/>
                <a:cs typeface="Times New Roman"/>
              </a:rPr>
              <a:t>y")  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list</a:t>
            </a:r>
            <a:r>
              <a:rPr sz="2600" spc="-95" dirty="0">
                <a:latin typeface="Times New Roman"/>
                <a:cs typeface="Times New Roman"/>
              </a:rPr>
              <a:t>(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100" dirty="0">
                <a:latin typeface="Times New Roman"/>
                <a:cs typeface="Times New Roman"/>
              </a:rPr>
              <a:t>pl</a:t>
            </a:r>
            <a:r>
              <a:rPr sz="2600" spc="-120" dirty="0">
                <a:latin typeface="Times New Roman"/>
                <a:cs typeface="Times New Roman"/>
              </a:rPr>
              <a:t>e</a:t>
            </a:r>
            <a:r>
              <a:rPr sz="2600" spc="-55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marL="12700" marR="4665345">
              <a:lnSpc>
                <a:spcPts val="3410"/>
              </a:lnSpc>
              <a:spcBef>
                <a:spcPts val="160"/>
              </a:spcBef>
            </a:pPr>
            <a:r>
              <a:rPr sz="2600" spc="-490" dirty="0">
                <a:latin typeface="Times New Roman"/>
                <a:cs typeface="Times New Roman"/>
              </a:rPr>
              <a:t>y</a:t>
            </a:r>
            <a:r>
              <a:rPr sz="2600" spc="-35" dirty="0">
                <a:latin typeface="Times New Roman"/>
                <a:cs typeface="Times New Roman"/>
              </a:rPr>
              <a:t>.</a:t>
            </a:r>
            <a:r>
              <a:rPr sz="2600" spc="-70" dirty="0">
                <a:latin typeface="Times New Roman"/>
                <a:cs typeface="Times New Roman"/>
              </a:rPr>
              <a:t>a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p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120" dirty="0">
                <a:latin typeface="Times New Roman"/>
                <a:cs typeface="Times New Roman"/>
              </a:rPr>
              <a:t>nd</a:t>
            </a:r>
            <a:r>
              <a:rPr sz="2600" spc="-90" dirty="0">
                <a:latin typeface="Times New Roman"/>
                <a:cs typeface="Times New Roman"/>
              </a:rPr>
              <a:t>("oran</a:t>
            </a:r>
            <a:r>
              <a:rPr sz="2600" spc="-125" dirty="0">
                <a:latin typeface="Times New Roman"/>
                <a:cs typeface="Times New Roman"/>
              </a:rPr>
              <a:t>g</a:t>
            </a:r>
            <a:r>
              <a:rPr sz="2600" spc="-45" dirty="0">
                <a:latin typeface="Times New Roman"/>
                <a:cs typeface="Times New Roman"/>
              </a:rPr>
              <a:t>e")  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105" dirty="0">
                <a:latin typeface="Times New Roman"/>
                <a:cs typeface="Times New Roman"/>
              </a:rPr>
              <a:t>ple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100" dirty="0">
                <a:latin typeface="Times New Roman"/>
                <a:cs typeface="Times New Roman"/>
              </a:rPr>
              <a:t>pl</a:t>
            </a:r>
            <a:r>
              <a:rPr sz="2600" spc="-120" dirty="0">
                <a:latin typeface="Times New Roman"/>
                <a:cs typeface="Times New Roman"/>
              </a:rPr>
              <a:t>e</a:t>
            </a:r>
            <a:r>
              <a:rPr sz="2600" spc="-110" dirty="0">
                <a:latin typeface="Times New Roman"/>
                <a:cs typeface="Times New Roman"/>
              </a:rPr>
              <a:t>(y)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-35" dirty="0">
                <a:latin typeface="Times New Roman"/>
                <a:cs typeface="Times New Roman"/>
              </a:rPr>
              <a:t>Output: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('apple',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'banana',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'cherry',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'orange')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63779"/>
            <a:ext cx="7519034" cy="614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Times New Roman"/>
                <a:cs typeface="Times New Roman"/>
              </a:rPr>
              <a:t>Un</a:t>
            </a:r>
            <a:r>
              <a:rPr sz="2400" b="1" spc="15" dirty="0">
                <a:latin typeface="Times New Roman"/>
                <a:cs typeface="Times New Roman"/>
              </a:rPr>
              <a:t>p</a:t>
            </a:r>
            <a:r>
              <a:rPr sz="2400" b="1" spc="-10" dirty="0">
                <a:latin typeface="Times New Roman"/>
                <a:cs typeface="Times New Roman"/>
              </a:rPr>
              <a:t>ac</a:t>
            </a:r>
            <a:r>
              <a:rPr sz="2400" b="1" spc="-5" dirty="0">
                <a:latin typeface="Times New Roman"/>
                <a:cs typeface="Times New Roman"/>
              </a:rPr>
              <a:t>k</a:t>
            </a:r>
            <a:r>
              <a:rPr sz="2400" b="1" spc="25" dirty="0">
                <a:latin typeface="Times New Roman"/>
                <a:cs typeface="Times New Roman"/>
              </a:rPr>
              <a:t>ing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100" dirty="0">
                <a:latin typeface="Times New Roman"/>
                <a:cs typeface="Times New Roman"/>
              </a:rPr>
              <a:t>a</a:t>
            </a:r>
            <a:r>
              <a:rPr sz="2400" b="1" spc="-340" dirty="0">
                <a:latin typeface="Times New Roman"/>
                <a:cs typeface="Times New Roman"/>
              </a:rPr>
              <a:t> </a:t>
            </a:r>
            <a:r>
              <a:rPr sz="2400" b="1" spc="-465" dirty="0">
                <a:latin typeface="Times New Roman"/>
                <a:cs typeface="Times New Roman"/>
              </a:rPr>
              <a:t>T</a:t>
            </a:r>
            <a:r>
              <a:rPr sz="2400" b="1" spc="35" dirty="0">
                <a:latin typeface="Times New Roman"/>
                <a:cs typeface="Times New Roman"/>
              </a:rPr>
              <a:t>uple</a:t>
            </a:r>
            <a:endParaRPr sz="2400">
              <a:latin typeface="Times New Roman"/>
              <a:cs typeface="Times New Roman"/>
            </a:endParaRPr>
          </a:p>
          <a:p>
            <a:pPr marL="286385" marR="330200" indent="-274320">
              <a:lnSpc>
                <a:spcPct val="80000"/>
              </a:lnSpc>
              <a:spcBef>
                <a:spcPts val="60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105" dirty="0">
                <a:latin typeface="Times New Roman"/>
                <a:cs typeface="Times New Roman"/>
              </a:rPr>
              <a:t>When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25" dirty="0">
                <a:latin typeface="Times New Roman"/>
                <a:cs typeface="Times New Roman"/>
              </a:rPr>
              <a:t>w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c</a:t>
            </a:r>
            <a:r>
              <a:rPr sz="2400" spc="-75" dirty="0">
                <a:latin typeface="Times New Roman"/>
                <a:cs typeface="Times New Roman"/>
              </a:rPr>
              <a:t>r</a:t>
            </a:r>
            <a:r>
              <a:rPr sz="2400" spc="-140" dirty="0">
                <a:latin typeface="Times New Roman"/>
                <a:cs typeface="Times New Roman"/>
              </a:rPr>
              <a:t>e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te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tupl</a:t>
            </a:r>
            <a:r>
              <a:rPr sz="2400" spc="-130" dirty="0">
                <a:latin typeface="Times New Roman"/>
                <a:cs typeface="Times New Roman"/>
              </a:rPr>
              <a:t>e</a:t>
            </a:r>
            <a:r>
              <a:rPr sz="2400" spc="100" dirty="0">
                <a:latin typeface="Times New Roman"/>
                <a:cs typeface="Times New Roman"/>
              </a:rPr>
              <a:t>,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225" dirty="0">
                <a:latin typeface="Times New Roman"/>
                <a:cs typeface="Times New Roman"/>
              </a:rPr>
              <a:t>w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no</a:t>
            </a:r>
            <a:r>
              <a:rPr sz="2400" spc="95" dirty="0">
                <a:latin typeface="Times New Roman"/>
                <a:cs typeface="Times New Roman"/>
              </a:rPr>
              <a:t>r</a:t>
            </a:r>
            <a:r>
              <a:rPr sz="2400" spc="-150" dirty="0">
                <a:latin typeface="Times New Roman"/>
                <a:cs typeface="Times New Roman"/>
              </a:rPr>
              <a:t>mal</a:t>
            </a:r>
            <a:r>
              <a:rPr sz="2400" spc="-130" dirty="0">
                <a:latin typeface="Times New Roman"/>
                <a:cs typeface="Times New Roman"/>
              </a:rPr>
              <a:t>l</a:t>
            </a:r>
            <a:r>
              <a:rPr sz="2400" spc="-200" dirty="0">
                <a:latin typeface="Times New Roman"/>
                <a:cs typeface="Times New Roman"/>
              </a:rPr>
              <a:t>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95" dirty="0">
                <a:latin typeface="Times New Roman"/>
                <a:cs typeface="Times New Roman"/>
              </a:rPr>
              <a:t>as</a:t>
            </a:r>
            <a:r>
              <a:rPr sz="2400" spc="-175" dirty="0">
                <a:latin typeface="Times New Roman"/>
                <a:cs typeface="Times New Roman"/>
              </a:rPr>
              <a:t>s</a:t>
            </a:r>
            <a:r>
              <a:rPr sz="2400" spc="-140" dirty="0">
                <a:latin typeface="Times New Roman"/>
                <a:cs typeface="Times New Roman"/>
              </a:rPr>
              <a:t>ign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45" dirty="0">
                <a:latin typeface="Times New Roman"/>
                <a:cs typeface="Times New Roman"/>
              </a:rPr>
              <a:t>v</a:t>
            </a:r>
            <a:r>
              <a:rPr sz="2400" spc="-140" dirty="0">
                <a:latin typeface="Times New Roman"/>
                <a:cs typeface="Times New Roman"/>
              </a:rPr>
              <a:t>alue</a:t>
            </a:r>
            <a:r>
              <a:rPr sz="2400" spc="-125" dirty="0">
                <a:latin typeface="Times New Roman"/>
                <a:cs typeface="Times New Roman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it</a:t>
            </a:r>
            <a:r>
              <a:rPr sz="2400" spc="150" dirty="0">
                <a:latin typeface="Times New Roman"/>
                <a:cs typeface="Times New Roman"/>
              </a:rPr>
              <a:t>.</a:t>
            </a:r>
            <a:r>
              <a:rPr sz="2400" spc="-145" dirty="0">
                <a:latin typeface="Times New Roman"/>
                <a:cs typeface="Times New Roman"/>
              </a:rPr>
              <a:t>T</a:t>
            </a:r>
            <a:r>
              <a:rPr sz="2400" spc="-114" dirty="0">
                <a:latin typeface="Times New Roman"/>
                <a:cs typeface="Times New Roman"/>
              </a:rPr>
              <a:t>h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is  </a:t>
            </a:r>
            <a:r>
              <a:rPr sz="2400" spc="-120" dirty="0">
                <a:latin typeface="Times New Roman"/>
                <a:cs typeface="Times New Roman"/>
              </a:rPr>
              <a:t>called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"</a:t>
            </a:r>
            <a:r>
              <a:rPr sz="2400" spc="-150" dirty="0">
                <a:latin typeface="Times New Roman"/>
                <a:cs typeface="Times New Roman"/>
              </a:rPr>
              <a:t>pa</a:t>
            </a:r>
            <a:r>
              <a:rPr sz="2400" spc="-90" dirty="0">
                <a:latin typeface="Times New Roman"/>
                <a:cs typeface="Times New Roman"/>
              </a:rPr>
              <a:t>c</a:t>
            </a:r>
            <a:r>
              <a:rPr sz="2400" spc="-114" dirty="0">
                <a:latin typeface="Times New Roman"/>
                <a:cs typeface="Times New Roman"/>
              </a:rPr>
              <a:t>ki</a:t>
            </a:r>
            <a:r>
              <a:rPr sz="2400" spc="-140" dirty="0">
                <a:latin typeface="Times New Roman"/>
                <a:cs typeface="Times New Roman"/>
              </a:rPr>
              <a:t>n</a:t>
            </a:r>
            <a:r>
              <a:rPr sz="2400" spc="-100" dirty="0">
                <a:latin typeface="Times New Roman"/>
                <a:cs typeface="Times New Roman"/>
              </a:rPr>
              <a:t>g"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tuple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b="1" spc="-235" dirty="0">
                <a:latin typeface="Times New Roman"/>
                <a:cs typeface="Times New Roman"/>
              </a:rPr>
              <a:t>P</a:t>
            </a:r>
            <a:r>
              <a:rPr sz="2400" b="1" spc="-10" dirty="0">
                <a:latin typeface="Times New Roman"/>
                <a:cs typeface="Times New Roman"/>
              </a:rPr>
              <a:t>ac</a:t>
            </a:r>
            <a:r>
              <a:rPr sz="2400" b="1" spc="-5" dirty="0">
                <a:latin typeface="Times New Roman"/>
                <a:cs typeface="Times New Roman"/>
              </a:rPr>
              <a:t>k</a:t>
            </a:r>
            <a:r>
              <a:rPr sz="2400" b="1" spc="20" dirty="0">
                <a:latin typeface="Times New Roman"/>
                <a:cs typeface="Times New Roman"/>
              </a:rPr>
              <a:t>ing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105" dirty="0">
                <a:latin typeface="Times New Roman"/>
                <a:cs typeface="Times New Roman"/>
              </a:rPr>
              <a:t>a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20" dirty="0">
                <a:latin typeface="Times New Roman"/>
                <a:cs typeface="Times New Roman"/>
              </a:rPr>
              <a:t>tu</a:t>
            </a:r>
            <a:r>
              <a:rPr sz="2400" b="1" spc="35" dirty="0">
                <a:latin typeface="Times New Roman"/>
                <a:cs typeface="Times New Roman"/>
              </a:rPr>
              <a:t>p</a:t>
            </a:r>
            <a:r>
              <a:rPr sz="2400" b="1" spc="45" dirty="0">
                <a:latin typeface="Times New Roman"/>
                <a:cs typeface="Times New Roman"/>
              </a:rPr>
              <a:t>le</a:t>
            </a:r>
            <a:r>
              <a:rPr sz="2400" b="1" spc="-18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2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80" dirty="0">
                <a:latin typeface="Times New Roman"/>
                <a:cs typeface="Times New Roman"/>
              </a:rPr>
              <a:t>fruits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("apple",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"banana",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"cherry")</a:t>
            </a:r>
            <a:endParaRPr sz="2400">
              <a:latin typeface="Times New Roman"/>
              <a:cs typeface="Times New Roman"/>
            </a:endParaRPr>
          </a:p>
          <a:p>
            <a:pPr marL="286385" indent="-274320">
              <a:lnSpc>
                <a:spcPts val="2595"/>
              </a:lnSpc>
              <a:spcBef>
                <a:spcPts val="2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85" dirty="0">
                <a:latin typeface="Times New Roman"/>
                <a:cs typeface="Times New Roman"/>
              </a:rPr>
              <a:t>But,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Python,</a:t>
            </a:r>
            <a:r>
              <a:rPr sz="2400" spc="-160" dirty="0">
                <a:latin typeface="Times New Roman"/>
                <a:cs typeface="Times New Roman"/>
              </a:rPr>
              <a:t> we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are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also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allowed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extract </a:t>
            </a:r>
            <a:r>
              <a:rPr sz="2400" spc="-75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values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back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into</a:t>
            </a:r>
            <a:endParaRPr sz="2400">
              <a:latin typeface="Times New Roman"/>
              <a:cs typeface="Times New Roman"/>
            </a:endParaRPr>
          </a:p>
          <a:p>
            <a:pPr marL="286385">
              <a:lnSpc>
                <a:spcPts val="2595"/>
              </a:lnSpc>
            </a:pPr>
            <a:r>
              <a:rPr sz="2400" spc="-245" dirty="0">
                <a:latin typeface="Times New Roman"/>
                <a:cs typeface="Times New Roman"/>
              </a:rPr>
              <a:t>v</a:t>
            </a:r>
            <a:r>
              <a:rPr sz="2400" spc="-1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r</a:t>
            </a:r>
            <a:r>
              <a:rPr sz="2400" spc="-130" dirty="0">
                <a:latin typeface="Times New Roman"/>
                <a:cs typeface="Times New Roman"/>
              </a:rPr>
              <a:t>ia</a:t>
            </a:r>
            <a:r>
              <a:rPr sz="2400" spc="-210" dirty="0">
                <a:latin typeface="Times New Roman"/>
                <a:cs typeface="Times New Roman"/>
              </a:rPr>
              <a:t>b</a:t>
            </a:r>
            <a:r>
              <a:rPr sz="2400" spc="-125" dirty="0">
                <a:latin typeface="Times New Roman"/>
                <a:cs typeface="Times New Roman"/>
              </a:rPr>
              <a:t>le</a:t>
            </a:r>
            <a:r>
              <a:rPr sz="2400" spc="-180" dirty="0">
                <a:latin typeface="Times New Roman"/>
                <a:cs typeface="Times New Roman"/>
              </a:rPr>
              <a:t>s</a:t>
            </a:r>
            <a:r>
              <a:rPr sz="2400" spc="235" dirty="0">
                <a:latin typeface="Times New Roman"/>
                <a:cs typeface="Times New Roman"/>
              </a:rPr>
              <a:t>.</a:t>
            </a:r>
            <a:r>
              <a:rPr sz="2400" spc="-145" dirty="0">
                <a:latin typeface="Times New Roman"/>
                <a:cs typeface="Times New Roman"/>
              </a:rPr>
              <a:t>T</a:t>
            </a:r>
            <a:r>
              <a:rPr sz="2400" spc="-114" dirty="0">
                <a:latin typeface="Times New Roman"/>
                <a:cs typeface="Times New Roman"/>
              </a:rPr>
              <a:t>h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called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"</a:t>
            </a:r>
            <a:r>
              <a:rPr sz="2400" spc="-105" dirty="0">
                <a:latin typeface="Times New Roman"/>
                <a:cs typeface="Times New Roman"/>
              </a:rPr>
              <a:t>u</a:t>
            </a:r>
            <a:r>
              <a:rPr sz="2400" spc="-100" dirty="0">
                <a:latin typeface="Times New Roman"/>
                <a:cs typeface="Times New Roman"/>
              </a:rPr>
              <a:t>n</a:t>
            </a:r>
            <a:r>
              <a:rPr sz="2400" spc="-150" dirty="0">
                <a:latin typeface="Times New Roman"/>
                <a:cs typeface="Times New Roman"/>
              </a:rPr>
              <a:t>pa</a:t>
            </a:r>
            <a:r>
              <a:rPr sz="2400" spc="-90" dirty="0">
                <a:latin typeface="Times New Roman"/>
                <a:cs typeface="Times New Roman"/>
              </a:rPr>
              <a:t>c</a:t>
            </a:r>
            <a:r>
              <a:rPr sz="2400" spc="-114" dirty="0">
                <a:latin typeface="Times New Roman"/>
                <a:cs typeface="Times New Roman"/>
              </a:rPr>
              <a:t>ki</a:t>
            </a:r>
            <a:r>
              <a:rPr sz="2400" spc="-140" dirty="0">
                <a:latin typeface="Times New Roman"/>
                <a:cs typeface="Times New Roman"/>
              </a:rPr>
              <a:t>ng“.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1" spc="-60" dirty="0">
                <a:latin typeface="Times New Roman"/>
                <a:cs typeface="Times New Roman"/>
              </a:rPr>
              <a:t>Example:</a:t>
            </a:r>
            <a:r>
              <a:rPr sz="2400" b="1" spc="-16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Unpa</a:t>
            </a:r>
            <a:r>
              <a:rPr sz="2400" spc="-65" dirty="0">
                <a:latin typeface="Times New Roman"/>
                <a:cs typeface="Times New Roman"/>
              </a:rPr>
              <a:t>c</a:t>
            </a:r>
            <a:r>
              <a:rPr sz="2400" spc="-114" dirty="0">
                <a:latin typeface="Times New Roman"/>
                <a:cs typeface="Times New Roman"/>
              </a:rPr>
              <a:t>ki</a:t>
            </a:r>
            <a:r>
              <a:rPr sz="2400" spc="-140" dirty="0">
                <a:latin typeface="Times New Roman"/>
                <a:cs typeface="Times New Roman"/>
              </a:rPr>
              <a:t>n</a:t>
            </a:r>
            <a:r>
              <a:rPr sz="2400" spc="-200" dirty="0">
                <a:latin typeface="Times New Roman"/>
                <a:cs typeface="Times New Roman"/>
              </a:rPr>
              <a:t>g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tuple</a:t>
            </a:r>
            <a:r>
              <a:rPr sz="2400" spc="3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12700" marR="3283585">
              <a:lnSpc>
                <a:spcPct val="100800"/>
              </a:lnSpc>
            </a:pPr>
            <a:r>
              <a:rPr sz="2400" spc="-80" dirty="0">
                <a:latin typeface="Times New Roman"/>
                <a:cs typeface="Times New Roman"/>
              </a:rPr>
              <a:t>fruits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60" dirty="0">
                <a:latin typeface="Times New Roman"/>
                <a:cs typeface="Times New Roman"/>
              </a:rPr>
              <a:t> ("apple",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"banana",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"cherry")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(a,b,c)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fruits</a:t>
            </a:r>
            <a:endParaRPr sz="2400">
              <a:latin typeface="Times New Roman"/>
              <a:cs typeface="Times New Roman"/>
            </a:endParaRPr>
          </a:p>
          <a:p>
            <a:pPr marL="12700" marR="6470015">
              <a:lnSpc>
                <a:spcPct val="100800"/>
              </a:lnSpc>
              <a:spcBef>
                <a:spcPts val="5"/>
              </a:spcBef>
            </a:pPr>
            <a:r>
              <a:rPr sz="2400" spc="-65" dirty="0">
                <a:latin typeface="Times New Roman"/>
                <a:cs typeface="Times New Roman"/>
              </a:rPr>
              <a:t>print(a) 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print(b) 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print(c) 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Out</a:t>
            </a:r>
            <a:r>
              <a:rPr sz="2400" b="1" spc="-10" dirty="0">
                <a:latin typeface="Times New Roman"/>
                <a:cs typeface="Times New Roman"/>
              </a:rPr>
              <a:t>p</a:t>
            </a:r>
            <a:r>
              <a:rPr sz="2400" b="1" spc="-40" dirty="0">
                <a:latin typeface="Times New Roman"/>
                <a:cs typeface="Times New Roman"/>
              </a:rPr>
              <a:t>ut:  </a:t>
            </a:r>
            <a:r>
              <a:rPr sz="2400" spc="-120" dirty="0">
                <a:latin typeface="Times New Roman"/>
                <a:cs typeface="Times New Roman"/>
              </a:rPr>
              <a:t>apple 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banana 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cherry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8922"/>
            <a:ext cx="7478395" cy="608711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r>
              <a:rPr sz="2600" b="1" spc="-180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Assign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rest </a:t>
            </a:r>
            <a:r>
              <a:rPr sz="2600" spc="-155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values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list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called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"red“.</a:t>
            </a:r>
            <a:endParaRPr sz="2600">
              <a:latin typeface="Times New Roman"/>
              <a:cs typeface="Times New Roman"/>
            </a:endParaRPr>
          </a:p>
          <a:p>
            <a:pPr marL="12700" marR="888365">
              <a:lnSpc>
                <a:spcPct val="109200"/>
              </a:lnSpc>
              <a:spcBef>
                <a:spcPts val="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85" dirty="0">
                <a:latin typeface="Times New Roman"/>
                <a:cs typeface="Times New Roman"/>
              </a:rPr>
              <a:t>fruits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("apple",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"banana",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"cherry",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"strawberry",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"raspberry")</a:t>
            </a:r>
            <a:endParaRPr sz="2600">
              <a:latin typeface="Times New Roman"/>
              <a:cs typeface="Times New Roman"/>
            </a:endParaRPr>
          </a:p>
          <a:p>
            <a:pPr marL="12700" marR="3963670">
              <a:lnSpc>
                <a:spcPct val="109200"/>
              </a:lnSpc>
            </a:pPr>
            <a:r>
              <a:rPr sz="2600" spc="-110" dirty="0">
                <a:latin typeface="Times New Roman"/>
                <a:cs typeface="Times New Roman"/>
              </a:rPr>
              <a:t>(</a:t>
            </a:r>
            <a:r>
              <a:rPr sz="2600" spc="-120" dirty="0">
                <a:latin typeface="Times New Roman"/>
                <a:cs typeface="Times New Roman"/>
              </a:rPr>
              <a:t>g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50" dirty="0">
                <a:latin typeface="Times New Roman"/>
                <a:cs typeface="Times New Roman"/>
              </a:rPr>
              <a:t>een,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254" dirty="0">
                <a:latin typeface="Times New Roman"/>
                <a:cs typeface="Times New Roman"/>
              </a:rPr>
              <a:t>y</a:t>
            </a:r>
            <a:r>
              <a:rPr sz="2600" spc="-90" dirty="0">
                <a:latin typeface="Times New Roman"/>
                <a:cs typeface="Times New Roman"/>
              </a:rPr>
              <a:t>ell</a:t>
            </a:r>
            <a:r>
              <a:rPr sz="2600" spc="-220" dirty="0">
                <a:latin typeface="Times New Roman"/>
                <a:cs typeface="Times New Roman"/>
              </a:rPr>
              <a:t>o</a:t>
            </a:r>
            <a:r>
              <a:rPr sz="2600" spc="-455" dirty="0">
                <a:latin typeface="Times New Roman"/>
                <a:cs typeface="Times New Roman"/>
              </a:rPr>
              <a:t>w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*</a:t>
            </a:r>
            <a:r>
              <a:rPr sz="2600" spc="-60" dirty="0">
                <a:latin typeface="Times New Roman"/>
                <a:cs typeface="Times New Roman"/>
              </a:rPr>
              <a:t>r</a:t>
            </a:r>
            <a:r>
              <a:rPr sz="2600" spc="-90" dirty="0">
                <a:latin typeface="Times New Roman"/>
                <a:cs typeface="Times New Roman"/>
              </a:rPr>
              <a:t>ed)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f</a:t>
            </a:r>
            <a:r>
              <a:rPr sz="2600" spc="-20" dirty="0">
                <a:latin typeface="Times New Roman"/>
                <a:cs typeface="Times New Roman"/>
              </a:rPr>
              <a:t>r</a:t>
            </a:r>
            <a:r>
              <a:rPr sz="2600" spc="-90" dirty="0">
                <a:latin typeface="Times New Roman"/>
                <a:cs typeface="Times New Roman"/>
              </a:rPr>
              <a:t>uits  </a:t>
            </a:r>
            <a:r>
              <a:rPr sz="2600" spc="-70" dirty="0">
                <a:latin typeface="Times New Roman"/>
                <a:cs typeface="Times New Roman"/>
              </a:rPr>
              <a:t>print(green)</a:t>
            </a:r>
            <a:endParaRPr sz="2600">
              <a:latin typeface="Times New Roman"/>
              <a:cs typeface="Times New Roman"/>
            </a:endParaRPr>
          </a:p>
          <a:p>
            <a:pPr marL="12700" marR="5868670">
              <a:lnSpc>
                <a:spcPct val="109200"/>
              </a:lnSpc>
              <a:spcBef>
                <a:spcPts val="5"/>
              </a:spcBef>
            </a:pP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85" dirty="0">
                <a:latin typeface="Times New Roman"/>
                <a:cs typeface="Times New Roman"/>
              </a:rPr>
              <a:t>int(</a:t>
            </a:r>
            <a:r>
              <a:rPr sz="2600" spc="-175" dirty="0">
                <a:latin typeface="Times New Roman"/>
                <a:cs typeface="Times New Roman"/>
              </a:rPr>
              <a:t>y</a:t>
            </a:r>
            <a:r>
              <a:rPr sz="2600" spc="-90" dirty="0">
                <a:latin typeface="Times New Roman"/>
                <a:cs typeface="Times New Roman"/>
              </a:rPr>
              <a:t>ell</a:t>
            </a:r>
            <a:r>
              <a:rPr sz="2600" spc="-220" dirty="0">
                <a:latin typeface="Times New Roman"/>
                <a:cs typeface="Times New Roman"/>
              </a:rPr>
              <a:t>o</a:t>
            </a:r>
            <a:r>
              <a:rPr sz="2600" spc="-75" dirty="0">
                <a:latin typeface="Times New Roman"/>
                <a:cs typeface="Times New Roman"/>
              </a:rPr>
              <a:t>w)  </a:t>
            </a:r>
            <a:r>
              <a:rPr sz="2600" spc="-55" dirty="0">
                <a:latin typeface="Times New Roman"/>
                <a:cs typeface="Times New Roman"/>
              </a:rPr>
              <a:t>print(red) 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b="1" spc="-3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12700" marR="6645909">
              <a:lnSpc>
                <a:spcPct val="109200"/>
              </a:lnSpc>
            </a:pPr>
            <a:r>
              <a:rPr sz="2600" spc="-130" dirty="0">
                <a:latin typeface="Times New Roman"/>
                <a:cs typeface="Times New Roman"/>
              </a:rPr>
              <a:t>apple 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ba</a:t>
            </a:r>
            <a:r>
              <a:rPr sz="2600" spc="-165" dirty="0">
                <a:latin typeface="Times New Roman"/>
                <a:cs typeface="Times New Roman"/>
              </a:rPr>
              <a:t>n</a:t>
            </a:r>
            <a:r>
              <a:rPr sz="2600" spc="-180" dirty="0">
                <a:latin typeface="Times New Roman"/>
                <a:cs typeface="Times New Roman"/>
              </a:rPr>
              <a:t>ana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spc="-95" dirty="0">
                <a:latin typeface="Times New Roman"/>
                <a:cs typeface="Times New Roman"/>
              </a:rPr>
              <a:t>['</a:t>
            </a:r>
            <a:r>
              <a:rPr sz="2600" spc="-13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35" dirty="0">
                <a:latin typeface="Times New Roman"/>
                <a:cs typeface="Times New Roman"/>
              </a:rPr>
              <a:t>y',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'str</a:t>
            </a:r>
            <a:r>
              <a:rPr sz="2600" spc="-195" dirty="0">
                <a:latin typeface="Times New Roman"/>
                <a:cs typeface="Times New Roman"/>
              </a:rPr>
              <a:t>a</a:t>
            </a:r>
            <a:r>
              <a:rPr sz="2600" spc="-95" dirty="0">
                <a:latin typeface="Times New Roman"/>
                <a:cs typeface="Times New Roman"/>
              </a:rPr>
              <a:t>wbe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35" dirty="0">
                <a:latin typeface="Times New Roman"/>
                <a:cs typeface="Times New Roman"/>
              </a:rPr>
              <a:t>y',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'raspbe</a:t>
            </a:r>
            <a:r>
              <a:rPr sz="2600" spc="-3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35" dirty="0">
                <a:latin typeface="Times New Roman"/>
                <a:cs typeface="Times New Roman"/>
              </a:rPr>
              <a:t>y']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600" spc="-190" dirty="0">
                <a:latin typeface="Times New Roman"/>
                <a:cs typeface="Times New Roman"/>
              </a:rPr>
              <a:t>If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*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added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another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variable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name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than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last,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Python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09200"/>
              </a:lnSpc>
              <a:spcBef>
                <a:spcPts val="5"/>
              </a:spcBef>
            </a:pPr>
            <a:r>
              <a:rPr sz="2600" spc="-120" dirty="0">
                <a:latin typeface="Times New Roman"/>
                <a:cs typeface="Times New Roman"/>
              </a:rPr>
              <a:t>will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assign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values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variable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until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00" dirty="0">
                <a:latin typeface="Times New Roman"/>
                <a:cs typeface="Times New Roman"/>
              </a:rPr>
              <a:t>number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values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left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229" dirty="0">
                <a:latin typeface="Times New Roman"/>
                <a:cs typeface="Times New Roman"/>
              </a:rPr>
              <a:t>m</a:t>
            </a:r>
            <a:r>
              <a:rPr sz="2600" spc="-160" dirty="0">
                <a:latin typeface="Times New Roman"/>
                <a:cs typeface="Times New Roman"/>
              </a:rPr>
              <a:t>a</a:t>
            </a:r>
            <a:r>
              <a:rPr sz="2600" spc="-45" dirty="0">
                <a:latin typeface="Times New Roman"/>
                <a:cs typeface="Times New Roman"/>
              </a:rPr>
              <a:t>tc</a:t>
            </a:r>
            <a:r>
              <a:rPr sz="2600" spc="-155" dirty="0">
                <a:latin typeface="Times New Roman"/>
                <a:cs typeface="Times New Roman"/>
              </a:rPr>
              <a:t>hes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105" dirty="0">
                <a:latin typeface="Times New Roman"/>
                <a:cs typeface="Times New Roman"/>
              </a:rPr>
              <a:t>mbe</a:t>
            </a:r>
            <a:r>
              <a:rPr sz="2600" spc="-60" dirty="0">
                <a:latin typeface="Times New Roman"/>
                <a:cs typeface="Times New Roman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65" dirty="0">
                <a:latin typeface="Times New Roman"/>
                <a:cs typeface="Times New Roman"/>
              </a:rPr>
              <a:t>v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r</a:t>
            </a:r>
            <a:r>
              <a:rPr sz="2600" spc="-140" dirty="0">
                <a:latin typeface="Times New Roman"/>
                <a:cs typeface="Times New Roman"/>
              </a:rPr>
              <a:t>ia</a:t>
            </a:r>
            <a:r>
              <a:rPr sz="2600" spc="-229" dirty="0">
                <a:latin typeface="Times New Roman"/>
                <a:cs typeface="Times New Roman"/>
              </a:rPr>
              <a:t>b</a:t>
            </a:r>
            <a:r>
              <a:rPr sz="2600" spc="-135" dirty="0">
                <a:latin typeface="Times New Roman"/>
                <a:cs typeface="Times New Roman"/>
              </a:rPr>
              <a:t>le</a:t>
            </a:r>
            <a:r>
              <a:rPr sz="2600" spc="-140" dirty="0">
                <a:latin typeface="Times New Roman"/>
                <a:cs typeface="Times New Roman"/>
              </a:rPr>
              <a:t>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lef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8218"/>
            <a:ext cx="7113270" cy="499554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b="1" spc="-65" dirty="0">
                <a:latin typeface="Times New Roman"/>
                <a:cs typeface="Times New Roman"/>
              </a:rPr>
              <a:t>Lo</a:t>
            </a:r>
            <a:r>
              <a:rPr sz="2600" b="1" spc="-50" dirty="0">
                <a:latin typeface="Times New Roman"/>
                <a:cs typeface="Times New Roman"/>
              </a:rPr>
              <a:t>o</a:t>
            </a:r>
            <a:r>
              <a:rPr sz="2600" b="1" spc="45" dirty="0">
                <a:latin typeface="Times New Roman"/>
                <a:cs typeface="Times New Roman"/>
              </a:rPr>
              <a:t>p</a:t>
            </a:r>
            <a:r>
              <a:rPr sz="2600" b="1" spc="-395" dirty="0">
                <a:latin typeface="Times New Roman"/>
                <a:cs typeface="Times New Roman"/>
              </a:rPr>
              <a:t> </a:t>
            </a:r>
            <a:r>
              <a:rPr sz="2600" b="1" spc="-130" dirty="0">
                <a:latin typeface="Times New Roman"/>
                <a:cs typeface="Times New Roman"/>
              </a:rPr>
              <a:t>Th</a:t>
            </a:r>
            <a:r>
              <a:rPr sz="2600" b="1" spc="-105" dirty="0">
                <a:latin typeface="Times New Roman"/>
                <a:cs typeface="Times New Roman"/>
              </a:rPr>
              <a:t>r</a:t>
            </a:r>
            <a:r>
              <a:rPr sz="2600" b="1" spc="45" dirty="0">
                <a:latin typeface="Times New Roman"/>
                <a:cs typeface="Times New Roman"/>
              </a:rPr>
              <a:t>ough</a:t>
            </a:r>
            <a:r>
              <a:rPr sz="2600" b="1" spc="-90" dirty="0">
                <a:latin typeface="Times New Roman"/>
                <a:cs typeface="Times New Roman"/>
              </a:rPr>
              <a:t> </a:t>
            </a:r>
            <a:r>
              <a:rPr sz="2600" b="1" spc="-110" dirty="0">
                <a:latin typeface="Times New Roman"/>
                <a:cs typeface="Times New Roman"/>
              </a:rPr>
              <a:t>a</a:t>
            </a:r>
            <a:r>
              <a:rPr sz="2600" b="1" spc="-380" dirty="0">
                <a:latin typeface="Times New Roman"/>
                <a:cs typeface="Times New Roman"/>
              </a:rPr>
              <a:t> </a:t>
            </a:r>
            <a:r>
              <a:rPr sz="2600" b="1" spc="-505" dirty="0">
                <a:latin typeface="Times New Roman"/>
                <a:cs typeface="Times New Roman"/>
              </a:rPr>
              <a:t>T</a:t>
            </a:r>
            <a:r>
              <a:rPr sz="2600" b="1" spc="30" dirty="0">
                <a:latin typeface="Times New Roman"/>
                <a:cs typeface="Times New Roman"/>
              </a:rPr>
              <a:t>u</a:t>
            </a:r>
            <a:r>
              <a:rPr sz="2600" b="1" spc="20" dirty="0">
                <a:latin typeface="Times New Roman"/>
                <a:cs typeface="Times New Roman"/>
              </a:rPr>
              <a:t>p</a:t>
            </a:r>
            <a:r>
              <a:rPr sz="2600" b="1" spc="40" dirty="0">
                <a:latin typeface="Times New Roman"/>
                <a:cs typeface="Times New Roman"/>
              </a:rPr>
              <a:t>l</a:t>
            </a:r>
            <a:r>
              <a:rPr sz="2600" b="1" spc="60" dirty="0">
                <a:latin typeface="Times New Roman"/>
                <a:cs typeface="Times New Roman"/>
              </a:rPr>
              <a:t>e</a:t>
            </a:r>
            <a:r>
              <a:rPr sz="2600" b="1" spc="-190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spc="-155" dirty="0">
                <a:latin typeface="Times New Roman"/>
                <a:cs typeface="Times New Roman"/>
              </a:rPr>
              <a:t>Looping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done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same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list.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315" dirty="0">
                <a:latin typeface="Times New Roman"/>
                <a:cs typeface="Times New Roman"/>
              </a:rPr>
              <a:t>By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for/range/while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loop.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b="1" spc="-380" dirty="0">
                <a:latin typeface="Times New Roman"/>
                <a:cs typeface="Times New Roman"/>
              </a:rPr>
              <a:t>J</a:t>
            </a:r>
            <a:r>
              <a:rPr sz="2600" b="1" spc="55" dirty="0">
                <a:latin typeface="Times New Roman"/>
                <a:cs typeface="Times New Roman"/>
              </a:rPr>
              <a:t>oin</a:t>
            </a:r>
            <a:r>
              <a:rPr sz="2600" b="1" spc="-380" dirty="0">
                <a:latin typeface="Times New Roman"/>
                <a:cs typeface="Times New Roman"/>
              </a:rPr>
              <a:t> </a:t>
            </a:r>
            <a:r>
              <a:rPr sz="2600" b="1" spc="-590" dirty="0">
                <a:latin typeface="Times New Roman"/>
                <a:cs typeface="Times New Roman"/>
              </a:rPr>
              <a:t>T</a:t>
            </a:r>
            <a:r>
              <a:rPr sz="2600" b="1" spc="30" dirty="0">
                <a:latin typeface="Times New Roman"/>
                <a:cs typeface="Times New Roman"/>
              </a:rPr>
              <a:t>w</a:t>
            </a:r>
            <a:r>
              <a:rPr sz="2600" b="1" spc="110" dirty="0">
                <a:latin typeface="Times New Roman"/>
                <a:cs typeface="Times New Roman"/>
              </a:rPr>
              <a:t>o</a:t>
            </a:r>
            <a:r>
              <a:rPr sz="2600" b="1" spc="-395" dirty="0">
                <a:latin typeface="Times New Roman"/>
                <a:cs typeface="Times New Roman"/>
              </a:rPr>
              <a:t> </a:t>
            </a:r>
            <a:r>
              <a:rPr sz="2600" b="1" spc="-500" dirty="0">
                <a:latin typeface="Times New Roman"/>
                <a:cs typeface="Times New Roman"/>
              </a:rPr>
              <a:t>T</a:t>
            </a:r>
            <a:r>
              <a:rPr sz="2600" b="1" spc="40" dirty="0">
                <a:latin typeface="Times New Roman"/>
                <a:cs typeface="Times New Roman"/>
              </a:rPr>
              <a:t>up</a:t>
            </a:r>
            <a:r>
              <a:rPr sz="2600" b="1" spc="5" dirty="0">
                <a:latin typeface="Times New Roman"/>
                <a:cs typeface="Times New Roman"/>
              </a:rPr>
              <a:t>l</a:t>
            </a:r>
            <a:r>
              <a:rPr sz="2600" b="1" spc="-5" dirty="0">
                <a:latin typeface="Times New Roman"/>
                <a:cs typeface="Times New Roman"/>
              </a:rPr>
              <a:t>es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8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join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two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or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more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tuples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you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use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+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operator:</a:t>
            </a:r>
            <a:endParaRPr sz="2600">
              <a:latin typeface="Times New Roman"/>
              <a:cs typeface="Times New Roman"/>
            </a:endParaRPr>
          </a:p>
          <a:p>
            <a:pPr marL="286385" marR="3848100" indent="-274320" algn="just">
              <a:lnSpc>
                <a:spcPct val="109600"/>
              </a:lnSpc>
              <a:spcBef>
                <a:spcPts val="300"/>
              </a:spcBef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r>
              <a:rPr sz="2600" b="1" spc="-185" dirty="0">
                <a:latin typeface="Times New Roman"/>
                <a:cs typeface="Times New Roman"/>
              </a:rPr>
              <a:t> </a:t>
            </a:r>
            <a:r>
              <a:rPr sz="2600" spc="-229" dirty="0">
                <a:latin typeface="Times New Roman"/>
                <a:cs typeface="Times New Roman"/>
              </a:rPr>
              <a:t>J</a:t>
            </a:r>
            <a:r>
              <a:rPr sz="2600" spc="-114" dirty="0">
                <a:latin typeface="Times New Roman"/>
                <a:cs typeface="Times New Roman"/>
              </a:rPr>
              <a:t>oin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-240" dirty="0">
                <a:latin typeface="Times New Roman"/>
                <a:cs typeface="Times New Roman"/>
              </a:rPr>
              <a:t>w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130" dirty="0">
                <a:latin typeface="Times New Roman"/>
                <a:cs typeface="Times New Roman"/>
              </a:rPr>
              <a:t>ple</a:t>
            </a:r>
            <a:r>
              <a:rPr sz="2600" spc="-180" dirty="0">
                <a:latin typeface="Times New Roman"/>
                <a:cs typeface="Times New Roman"/>
              </a:rPr>
              <a:t>s</a:t>
            </a:r>
            <a:r>
              <a:rPr sz="2600" spc="110" dirty="0">
                <a:latin typeface="Times New Roman"/>
                <a:cs typeface="Times New Roman"/>
              </a:rPr>
              <a:t>.  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105" dirty="0">
                <a:latin typeface="Times New Roman"/>
                <a:cs typeface="Times New Roman"/>
              </a:rPr>
              <a:t>ple1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(</a:t>
            </a:r>
            <a:r>
              <a:rPr sz="2600" spc="-75" dirty="0">
                <a:latin typeface="Times New Roman"/>
                <a:cs typeface="Times New Roman"/>
              </a:rPr>
              <a:t>"a</a:t>
            </a:r>
            <a:r>
              <a:rPr sz="2600" spc="-65" dirty="0">
                <a:latin typeface="Times New Roman"/>
                <a:cs typeface="Times New Roman"/>
              </a:rPr>
              <a:t>"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"b</a:t>
            </a:r>
            <a:r>
              <a:rPr sz="2600" spc="-45" dirty="0">
                <a:latin typeface="Times New Roman"/>
                <a:cs typeface="Times New Roman"/>
              </a:rPr>
              <a:t>"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"c")  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u</a:t>
            </a:r>
            <a:r>
              <a:rPr sz="2600" spc="-100" dirty="0">
                <a:latin typeface="Times New Roman"/>
                <a:cs typeface="Times New Roman"/>
              </a:rPr>
              <a:t>pl</a:t>
            </a:r>
            <a:r>
              <a:rPr sz="2600" spc="-125" dirty="0">
                <a:latin typeface="Times New Roman"/>
                <a:cs typeface="Times New Roman"/>
              </a:rPr>
              <a:t>e</a:t>
            </a:r>
            <a:r>
              <a:rPr sz="2600" spc="-110" dirty="0">
                <a:latin typeface="Times New Roman"/>
                <a:cs typeface="Times New Roman"/>
              </a:rPr>
              <a:t>2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(1,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2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3)</a:t>
            </a:r>
            <a:endParaRPr sz="2600">
              <a:latin typeface="Times New Roman"/>
              <a:cs typeface="Times New Roman"/>
            </a:endParaRPr>
          </a:p>
          <a:p>
            <a:pPr marL="286385" marR="3790950" algn="just">
              <a:lnSpc>
                <a:spcPct val="100000"/>
              </a:lnSpc>
              <a:spcBef>
                <a:spcPts val="5"/>
              </a:spcBef>
            </a:pP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105" dirty="0">
                <a:latin typeface="Times New Roman"/>
                <a:cs typeface="Times New Roman"/>
              </a:rPr>
              <a:t>ple3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tupl</a:t>
            </a:r>
            <a:r>
              <a:rPr sz="2600" spc="-95" dirty="0">
                <a:latin typeface="Times New Roman"/>
                <a:cs typeface="Times New Roman"/>
              </a:rPr>
              <a:t>e</a:t>
            </a:r>
            <a:r>
              <a:rPr sz="2600" spc="-110" dirty="0">
                <a:latin typeface="Times New Roman"/>
                <a:cs typeface="Times New Roman"/>
              </a:rPr>
              <a:t>1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+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90" dirty="0">
                <a:latin typeface="Times New Roman"/>
                <a:cs typeface="Times New Roman"/>
              </a:rPr>
              <a:t>ple2  </a:t>
            </a:r>
            <a:r>
              <a:rPr sz="2600" spc="-70" dirty="0">
                <a:latin typeface="Times New Roman"/>
                <a:cs typeface="Times New Roman"/>
              </a:rPr>
              <a:t>print(tuple3)</a:t>
            </a:r>
            <a:endParaRPr sz="2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00"/>
              </a:spcBef>
            </a:pPr>
            <a:r>
              <a:rPr sz="2600" spc="-20" dirty="0">
                <a:latin typeface="Times New Roman"/>
                <a:cs typeface="Times New Roman"/>
              </a:rPr>
              <a:t>Ou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35" dirty="0">
                <a:latin typeface="Times New Roman"/>
                <a:cs typeface="Times New Roman"/>
              </a:rPr>
              <a:t>t: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('a',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'b'</a:t>
            </a:r>
            <a:r>
              <a:rPr sz="2600" spc="-5" dirty="0">
                <a:latin typeface="Times New Roman"/>
                <a:cs typeface="Times New Roman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'c'</a:t>
            </a:r>
            <a:r>
              <a:rPr sz="2600" spc="-10" dirty="0">
                <a:latin typeface="Times New Roman"/>
                <a:cs typeface="Times New Roman"/>
              </a:rPr>
              <a:t>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1,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2,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3)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8218"/>
            <a:ext cx="7576184" cy="357759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b="1" spc="10" dirty="0">
                <a:latin typeface="Times New Roman"/>
                <a:cs typeface="Times New Roman"/>
              </a:rPr>
              <a:t>Multi</a:t>
            </a:r>
            <a:r>
              <a:rPr sz="2600" b="1" dirty="0">
                <a:latin typeface="Times New Roman"/>
                <a:cs typeface="Times New Roman"/>
              </a:rPr>
              <a:t>p</a:t>
            </a:r>
            <a:r>
              <a:rPr sz="2600" b="1" spc="-20" dirty="0">
                <a:latin typeface="Times New Roman"/>
                <a:cs typeface="Times New Roman"/>
              </a:rPr>
              <a:t>l</a:t>
            </a:r>
            <a:r>
              <a:rPr sz="2600" b="1" dirty="0">
                <a:latin typeface="Times New Roman"/>
                <a:cs typeface="Times New Roman"/>
              </a:rPr>
              <a:t>y</a:t>
            </a:r>
            <a:r>
              <a:rPr sz="2600" b="1" spc="-390" dirty="0">
                <a:latin typeface="Times New Roman"/>
                <a:cs typeface="Times New Roman"/>
              </a:rPr>
              <a:t> </a:t>
            </a:r>
            <a:r>
              <a:rPr sz="2600" b="1" spc="-505" dirty="0">
                <a:latin typeface="Times New Roman"/>
                <a:cs typeface="Times New Roman"/>
              </a:rPr>
              <a:t>T</a:t>
            </a:r>
            <a:r>
              <a:rPr sz="2600" b="1" spc="30" dirty="0">
                <a:latin typeface="Times New Roman"/>
                <a:cs typeface="Times New Roman"/>
              </a:rPr>
              <a:t>u</a:t>
            </a:r>
            <a:r>
              <a:rPr sz="2600" b="1" spc="20" dirty="0">
                <a:latin typeface="Times New Roman"/>
                <a:cs typeface="Times New Roman"/>
              </a:rPr>
              <a:t>p</a:t>
            </a:r>
            <a:r>
              <a:rPr sz="2600" b="1" spc="15" dirty="0">
                <a:latin typeface="Times New Roman"/>
                <a:cs typeface="Times New Roman"/>
              </a:rPr>
              <a:t>les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90" dirty="0">
                <a:latin typeface="Times New Roman"/>
                <a:cs typeface="Times New Roman"/>
              </a:rPr>
              <a:t>If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54" dirty="0">
                <a:latin typeface="Times New Roman"/>
                <a:cs typeface="Times New Roman"/>
              </a:rPr>
              <a:t>y</a:t>
            </a:r>
            <a:r>
              <a:rPr sz="2600" spc="-110" dirty="0">
                <a:latin typeface="Times New Roman"/>
                <a:cs typeface="Times New Roman"/>
              </a:rPr>
              <a:t>ou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w</a:t>
            </a:r>
            <a:r>
              <a:rPr sz="2600" spc="-114" dirty="0">
                <a:latin typeface="Times New Roman"/>
                <a:cs typeface="Times New Roman"/>
              </a:rPr>
              <a:t>an</a:t>
            </a:r>
            <a:r>
              <a:rPr sz="2600" spc="-65" dirty="0">
                <a:latin typeface="Times New Roman"/>
                <a:cs typeface="Times New Roman"/>
              </a:rPr>
              <a:t>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m</a:t>
            </a:r>
            <a:r>
              <a:rPr sz="2600" spc="-65" dirty="0">
                <a:latin typeface="Times New Roman"/>
                <a:cs typeface="Times New Roman"/>
              </a:rPr>
              <a:t>ul</a:t>
            </a:r>
            <a:r>
              <a:rPr sz="2600" spc="-60" dirty="0">
                <a:latin typeface="Times New Roman"/>
                <a:cs typeface="Times New Roman"/>
              </a:rPr>
              <a:t>t</a:t>
            </a:r>
            <a:r>
              <a:rPr sz="2600" spc="-125" dirty="0">
                <a:latin typeface="Times New Roman"/>
                <a:cs typeface="Times New Roman"/>
              </a:rPr>
              <a:t>ip</a:t>
            </a:r>
            <a:r>
              <a:rPr sz="2600" spc="-140" dirty="0">
                <a:latin typeface="Times New Roman"/>
                <a:cs typeface="Times New Roman"/>
              </a:rPr>
              <a:t>l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c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-50" dirty="0">
                <a:latin typeface="Times New Roman"/>
                <a:cs typeface="Times New Roman"/>
              </a:rPr>
              <a:t>te</a:t>
            </a:r>
            <a:r>
              <a:rPr sz="2600" spc="-85" dirty="0">
                <a:latin typeface="Times New Roman"/>
                <a:cs typeface="Times New Roman"/>
              </a:rPr>
              <a:t>n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105" dirty="0">
                <a:latin typeface="Times New Roman"/>
                <a:cs typeface="Times New Roman"/>
              </a:rPr>
              <a:t>ple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g</a:t>
            </a:r>
            <a:r>
              <a:rPr sz="2600" spc="-125" dirty="0">
                <a:latin typeface="Times New Roman"/>
                <a:cs typeface="Times New Roman"/>
              </a:rPr>
              <a:t>i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105" dirty="0">
                <a:latin typeface="Times New Roman"/>
                <a:cs typeface="Times New Roman"/>
              </a:rPr>
              <a:t>en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80" dirty="0">
                <a:latin typeface="Times New Roman"/>
                <a:cs typeface="Times New Roman"/>
              </a:rPr>
              <a:t>mber 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times,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y</a:t>
            </a:r>
            <a:r>
              <a:rPr sz="2600" spc="-110" dirty="0">
                <a:latin typeface="Times New Roman"/>
                <a:cs typeface="Times New Roman"/>
              </a:rPr>
              <a:t>ou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use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*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p</a:t>
            </a:r>
            <a:r>
              <a:rPr sz="2600" spc="-90" dirty="0">
                <a:latin typeface="Times New Roman"/>
                <a:cs typeface="Times New Roman"/>
              </a:rPr>
              <a:t>er</a:t>
            </a:r>
            <a:r>
              <a:rPr sz="2600" spc="-125" dirty="0">
                <a:latin typeface="Times New Roman"/>
                <a:cs typeface="Times New Roman"/>
              </a:rPr>
              <a:t>a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o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286385" marR="2658745" indent="-274320" algn="just">
              <a:lnSpc>
                <a:spcPct val="109700"/>
              </a:lnSpc>
              <a:spcBef>
                <a:spcPts val="295"/>
              </a:spcBef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r>
              <a:rPr sz="2600" b="1" spc="-185" dirty="0">
                <a:latin typeface="Times New Roman"/>
                <a:cs typeface="Times New Roman"/>
              </a:rPr>
              <a:t> </a:t>
            </a:r>
            <a:r>
              <a:rPr sz="2600" spc="-265" dirty="0">
                <a:latin typeface="Times New Roman"/>
                <a:cs typeface="Times New Roman"/>
              </a:rPr>
              <a:t>M</a:t>
            </a:r>
            <a:r>
              <a:rPr sz="2600" spc="-160" dirty="0">
                <a:latin typeface="Times New Roman"/>
                <a:cs typeface="Times New Roman"/>
              </a:rPr>
              <a:t>u</a:t>
            </a:r>
            <a:r>
              <a:rPr sz="2600" spc="-90" dirty="0">
                <a:latin typeface="Times New Roman"/>
                <a:cs typeface="Times New Roman"/>
              </a:rPr>
              <a:t>ltip</a:t>
            </a:r>
            <a:r>
              <a:rPr sz="2600" spc="-130" dirty="0">
                <a:latin typeface="Times New Roman"/>
                <a:cs typeface="Times New Roman"/>
              </a:rPr>
              <a:t>l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f</a:t>
            </a:r>
            <a:r>
              <a:rPr sz="2600" spc="90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uits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105" dirty="0">
                <a:latin typeface="Times New Roman"/>
                <a:cs typeface="Times New Roman"/>
              </a:rPr>
              <a:t>ple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b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2:  </a:t>
            </a:r>
            <a:r>
              <a:rPr sz="2600" spc="-80" dirty="0">
                <a:latin typeface="Times New Roman"/>
                <a:cs typeface="Times New Roman"/>
              </a:rPr>
              <a:t>f</a:t>
            </a:r>
            <a:r>
              <a:rPr sz="2600" spc="-2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uits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(</a:t>
            </a:r>
            <a:r>
              <a:rPr sz="2600" spc="-20" dirty="0">
                <a:latin typeface="Times New Roman"/>
                <a:cs typeface="Times New Roman"/>
              </a:rPr>
              <a:t>"</a:t>
            </a:r>
            <a:r>
              <a:rPr sz="2600" spc="-145" dirty="0">
                <a:latin typeface="Times New Roman"/>
                <a:cs typeface="Times New Roman"/>
              </a:rPr>
              <a:t>ap</a:t>
            </a:r>
            <a:r>
              <a:rPr sz="2600" spc="-160" dirty="0">
                <a:latin typeface="Times New Roman"/>
                <a:cs typeface="Times New Roman"/>
              </a:rPr>
              <a:t>p</a:t>
            </a:r>
            <a:r>
              <a:rPr sz="2600" spc="-30" dirty="0">
                <a:latin typeface="Times New Roman"/>
                <a:cs typeface="Times New Roman"/>
              </a:rPr>
              <a:t>le"</a:t>
            </a:r>
            <a:r>
              <a:rPr sz="2600" spc="-15" dirty="0">
                <a:latin typeface="Times New Roman"/>
                <a:cs typeface="Times New Roman"/>
              </a:rPr>
              <a:t>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75" dirty="0">
                <a:latin typeface="Times New Roman"/>
                <a:cs typeface="Times New Roman"/>
              </a:rPr>
              <a:t>y")  </a:t>
            </a:r>
            <a:r>
              <a:rPr sz="2600" spc="-260" dirty="0">
                <a:latin typeface="Times New Roman"/>
                <a:cs typeface="Times New Roman"/>
              </a:rPr>
              <a:t>m</a:t>
            </a:r>
            <a:r>
              <a:rPr sz="2600" spc="-114" dirty="0">
                <a:latin typeface="Times New Roman"/>
                <a:cs typeface="Times New Roman"/>
              </a:rPr>
              <a:t>y</a:t>
            </a:r>
            <a:r>
              <a:rPr sz="2600" spc="-80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u</a:t>
            </a:r>
            <a:r>
              <a:rPr sz="2600" spc="-125" dirty="0">
                <a:latin typeface="Times New Roman"/>
                <a:cs typeface="Times New Roman"/>
              </a:rPr>
              <a:t>p</a:t>
            </a:r>
            <a:r>
              <a:rPr sz="2600" spc="-80" dirty="0">
                <a:latin typeface="Times New Roman"/>
                <a:cs typeface="Times New Roman"/>
              </a:rPr>
              <a:t>l</a:t>
            </a:r>
            <a:r>
              <a:rPr sz="2600" spc="-120" dirty="0">
                <a:latin typeface="Times New Roman"/>
                <a:cs typeface="Times New Roman"/>
              </a:rPr>
              <a:t>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f</a:t>
            </a:r>
            <a:r>
              <a:rPr sz="2600" spc="-20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uits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*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600" spc="-90" dirty="0">
                <a:latin typeface="Times New Roman"/>
                <a:cs typeface="Times New Roman"/>
              </a:rPr>
              <a:t>print(mytuple)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35" dirty="0">
                <a:latin typeface="Times New Roman"/>
                <a:cs typeface="Times New Roman"/>
              </a:rPr>
              <a:t>Output: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('apple',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'banana',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'cherry',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'apple',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'banana',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'cherry')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889" y="338073"/>
            <a:ext cx="4060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Python</a:t>
            </a:r>
            <a:r>
              <a:rPr spc="-60" dirty="0"/>
              <a:t> </a:t>
            </a:r>
            <a:r>
              <a:rPr spc="-40" dirty="0"/>
              <a:t>Indentation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76630"/>
            <a:ext cx="7841615" cy="2556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10" dirty="0">
                <a:latin typeface="Times New Roman"/>
                <a:cs typeface="Times New Roman"/>
              </a:rPr>
              <a:t>You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have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use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same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number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spaces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same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block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code,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otherwise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Python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will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give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you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an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error.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5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&gt;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2:</a:t>
            </a:r>
            <a:endParaRPr sz="2600">
              <a:latin typeface="Times New Roman"/>
              <a:cs typeface="Times New Roman"/>
            </a:endParaRPr>
          </a:p>
          <a:p>
            <a:pPr marL="884555" marR="2992120" indent="-523240">
              <a:lnSpc>
                <a:spcPct val="100000"/>
              </a:lnSpc>
              <a:spcBef>
                <a:spcPts val="5"/>
              </a:spcBef>
            </a:pP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10" dirty="0">
                <a:latin typeface="Times New Roman"/>
                <a:cs typeface="Times New Roman"/>
              </a:rPr>
              <a:t>r</a:t>
            </a:r>
            <a:r>
              <a:rPr sz="2600" spc="-50" dirty="0">
                <a:latin typeface="Times New Roman"/>
                <a:cs typeface="Times New Roman"/>
              </a:rPr>
              <a:t>int("</a:t>
            </a:r>
            <a:r>
              <a:rPr sz="2600" spc="-190" dirty="0">
                <a:latin typeface="Times New Roman"/>
                <a:cs typeface="Times New Roman"/>
              </a:rPr>
              <a:t>Fi</a:t>
            </a:r>
            <a:r>
              <a:rPr sz="2600" spc="-275" dirty="0">
                <a:latin typeface="Times New Roman"/>
                <a:cs typeface="Times New Roman"/>
              </a:rPr>
              <a:t>v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g</a:t>
            </a:r>
            <a:r>
              <a:rPr sz="2600" spc="10" dirty="0">
                <a:latin typeface="Times New Roman"/>
                <a:cs typeface="Times New Roman"/>
              </a:rPr>
              <a:t>r</a:t>
            </a:r>
            <a:r>
              <a:rPr sz="2600" spc="-155" dirty="0">
                <a:latin typeface="Times New Roman"/>
                <a:cs typeface="Times New Roman"/>
              </a:rPr>
              <a:t>e</a:t>
            </a:r>
            <a:r>
              <a:rPr sz="2600" spc="-180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ter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than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t</a:t>
            </a:r>
            <a:r>
              <a:rPr sz="2600" spc="-170" dirty="0">
                <a:latin typeface="Times New Roman"/>
                <a:cs typeface="Times New Roman"/>
              </a:rPr>
              <a:t>w</a:t>
            </a:r>
            <a:r>
              <a:rPr sz="2600" spc="-60" dirty="0">
                <a:latin typeface="Times New Roman"/>
                <a:cs typeface="Times New Roman"/>
              </a:rPr>
              <a:t>o!")  </a:t>
            </a: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05" dirty="0">
                <a:latin typeface="Times New Roman"/>
                <a:cs typeface="Times New Roman"/>
              </a:rPr>
              <a:t>int("Fi</a:t>
            </a:r>
            <a:r>
              <a:rPr sz="2600" spc="-190" dirty="0">
                <a:latin typeface="Times New Roman"/>
                <a:cs typeface="Times New Roman"/>
              </a:rPr>
              <a:t>v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g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55" dirty="0">
                <a:latin typeface="Times New Roman"/>
                <a:cs typeface="Times New Roman"/>
              </a:rPr>
              <a:t>e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ter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than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t</a:t>
            </a:r>
            <a:r>
              <a:rPr sz="2600" spc="-175" dirty="0">
                <a:latin typeface="Times New Roman"/>
                <a:cs typeface="Times New Roman"/>
              </a:rPr>
              <a:t>w</a:t>
            </a:r>
            <a:r>
              <a:rPr sz="2600" spc="-130" dirty="0">
                <a:latin typeface="Times New Roman"/>
                <a:cs typeface="Times New Roman"/>
              </a:rPr>
              <a:t>o</a:t>
            </a:r>
            <a:r>
              <a:rPr sz="2600" spc="-100" dirty="0">
                <a:latin typeface="Times New Roman"/>
                <a:cs typeface="Times New Roman"/>
              </a:rPr>
              <a:t>!</a:t>
            </a:r>
            <a:r>
              <a:rPr sz="2600" spc="-30" dirty="0">
                <a:latin typeface="Times New Roman"/>
                <a:cs typeface="Times New Roman"/>
              </a:rPr>
              <a:t>")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05" dirty="0">
                <a:latin typeface="Times New Roman"/>
                <a:cs typeface="Times New Roman"/>
              </a:rPr>
              <a:t>S</a:t>
            </a:r>
            <a:r>
              <a:rPr sz="2600" spc="-290" dirty="0">
                <a:latin typeface="Times New Roman"/>
                <a:cs typeface="Times New Roman"/>
              </a:rPr>
              <a:t>y</a:t>
            </a:r>
            <a:r>
              <a:rPr sz="2600" spc="-45" dirty="0">
                <a:latin typeface="Times New Roman"/>
                <a:cs typeface="Times New Roman"/>
              </a:rPr>
              <a:t>n</a:t>
            </a:r>
            <a:r>
              <a:rPr sz="2600" spc="-35" dirty="0">
                <a:latin typeface="Times New Roman"/>
                <a:cs typeface="Times New Roman"/>
              </a:rPr>
              <a:t>t</a:t>
            </a:r>
            <a:r>
              <a:rPr sz="2600" spc="-155" dirty="0">
                <a:latin typeface="Times New Roman"/>
                <a:cs typeface="Times New Roman"/>
              </a:rPr>
              <a:t>a</a:t>
            </a:r>
            <a:r>
              <a:rPr sz="2600" spc="-165" dirty="0">
                <a:latin typeface="Times New Roman"/>
                <a:cs typeface="Times New Roman"/>
              </a:rPr>
              <a:t>x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E</a:t>
            </a:r>
            <a:r>
              <a:rPr sz="2600" spc="-30" dirty="0">
                <a:latin typeface="Times New Roman"/>
                <a:cs typeface="Times New Roman"/>
              </a:rPr>
              <a:t>r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40" dirty="0">
                <a:latin typeface="Times New Roman"/>
                <a:cs typeface="Times New Roman"/>
              </a:rPr>
              <a:t>or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3373" y="202819"/>
            <a:ext cx="2856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/>
              <a:t>Tuple</a:t>
            </a:r>
            <a:r>
              <a:rPr sz="3600" spc="-80" dirty="0"/>
              <a:t> </a:t>
            </a:r>
            <a:r>
              <a:rPr sz="3600" spc="-10" dirty="0"/>
              <a:t>Methods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1433830"/>
            <a:ext cx="739711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20" dirty="0">
                <a:latin typeface="Times New Roman"/>
                <a:cs typeface="Times New Roman"/>
              </a:rPr>
              <a:t>Python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has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two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built-in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methods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that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you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use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tuples.</a:t>
            </a:r>
            <a:endParaRPr sz="26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1850" y="2279650"/>
          <a:ext cx="7639050" cy="2603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marL="7810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800" b="1" spc="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Method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800" b="1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839"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800" spc="-90" dirty="0">
                          <a:latin typeface="Times New Roman"/>
                          <a:cs typeface="Times New Roman"/>
                        </a:rPr>
                        <a:t>count()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23241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800" spc="-95" dirty="0">
                          <a:latin typeface="Times New Roman"/>
                          <a:cs typeface="Times New Roman"/>
                        </a:rPr>
                        <a:t>Returns </a:t>
                      </a:r>
                      <a:r>
                        <a:rPr sz="2800" spc="-8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800" spc="-105" dirty="0">
                          <a:latin typeface="Times New Roman"/>
                          <a:cs typeface="Times New Roman"/>
                        </a:rPr>
                        <a:t>number </a:t>
                      </a:r>
                      <a:r>
                        <a:rPr sz="2800" spc="-16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800" spc="-120" dirty="0">
                          <a:latin typeface="Times New Roman"/>
                          <a:cs typeface="Times New Roman"/>
                        </a:rPr>
                        <a:t>times </a:t>
                      </a:r>
                      <a:r>
                        <a:rPr sz="2800" spc="-2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800" spc="-2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150" dirty="0">
                          <a:latin typeface="Times New Roman"/>
                          <a:cs typeface="Times New Roman"/>
                        </a:rPr>
                        <a:t>specified </a:t>
                      </a:r>
                      <a:r>
                        <a:rPr sz="2800" spc="-175" dirty="0">
                          <a:latin typeface="Times New Roman"/>
                          <a:cs typeface="Times New Roman"/>
                        </a:rPr>
                        <a:t>value </a:t>
                      </a:r>
                      <a:r>
                        <a:rPr sz="2800" spc="-6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occ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800" spc="5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tuple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839"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800" spc="-105" dirty="0">
                          <a:latin typeface="Times New Roman"/>
                          <a:cs typeface="Times New Roman"/>
                        </a:rPr>
                        <a:t>index()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6229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800" spc="-165" dirty="0">
                          <a:latin typeface="Times New Roman"/>
                          <a:cs typeface="Times New Roman"/>
                        </a:rPr>
                        <a:t>Searches</a:t>
                      </a:r>
                      <a:r>
                        <a:rPr sz="2800" spc="-85" dirty="0">
                          <a:latin typeface="Times New Roman"/>
                          <a:cs typeface="Times New Roman"/>
                        </a:rPr>
                        <a:t> the</a:t>
                      </a:r>
                      <a:r>
                        <a:rPr sz="2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85" dirty="0">
                          <a:latin typeface="Times New Roman"/>
                          <a:cs typeface="Times New Roman"/>
                        </a:rPr>
                        <a:t>tuple</a:t>
                      </a:r>
                      <a:r>
                        <a:rPr sz="2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1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2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2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8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150" dirty="0">
                          <a:latin typeface="Times New Roman"/>
                          <a:cs typeface="Times New Roman"/>
                        </a:rPr>
                        <a:t>specified</a:t>
                      </a:r>
                      <a:r>
                        <a:rPr sz="2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175" dirty="0"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sz="2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16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2800" spc="-6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3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etu</a:t>
                      </a:r>
                      <a:r>
                        <a:rPr sz="2800" spc="8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ns</a:t>
                      </a:r>
                      <a:r>
                        <a:rPr sz="2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position</a:t>
                      </a:r>
                      <a:r>
                        <a:rPr sz="2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15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he</a:t>
                      </a: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28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3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fou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d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1680" y="338073"/>
            <a:ext cx="3585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Python</a:t>
            </a:r>
            <a:r>
              <a:rPr spc="-60" dirty="0"/>
              <a:t> </a:t>
            </a:r>
            <a:r>
              <a:rPr spc="-4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01039"/>
            <a:ext cx="4987290" cy="3333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200"/>
              </a:lnSpc>
              <a:spcBef>
                <a:spcPts val="100"/>
              </a:spcBef>
            </a:pPr>
            <a:r>
              <a:rPr sz="2600" spc="-150" dirty="0">
                <a:latin typeface="Times New Roman"/>
                <a:cs typeface="Times New Roman"/>
              </a:rPr>
              <a:t>In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P</a:t>
            </a:r>
            <a:r>
              <a:rPr sz="2600" spc="-114" dirty="0">
                <a:latin typeface="Times New Roman"/>
                <a:cs typeface="Times New Roman"/>
              </a:rPr>
              <a:t>y</a:t>
            </a:r>
            <a:r>
              <a:rPr sz="2600" spc="-80" dirty="0">
                <a:latin typeface="Times New Roman"/>
                <a:cs typeface="Times New Roman"/>
              </a:rPr>
              <a:t>t</a:t>
            </a:r>
            <a:r>
              <a:rPr sz="2600" spc="-125" dirty="0">
                <a:latin typeface="Times New Roman"/>
                <a:cs typeface="Times New Roman"/>
              </a:rPr>
              <a:t>ho</a:t>
            </a:r>
            <a:r>
              <a:rPr sz="2600" spc="-140" dirty="0">
                <a:latin typeface="Times New Roman"/>
                <a:cs typeface="Times New Roman"/>
              </a:rPr>
              <a:t>n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v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r</a:t>
            </a:r>
            <a:r>
              <a:rPr sz="2600" spc="-140" dirty="0">
                <a:latin typeface="Times New Roman"/>
                <a:cs typeface="Times New Roman"/>
              </a:rPr>
              <a:t>ia</a:t>
            </a:r>
            <a:r>
              <a:rPr sz="2600" spc="-229" dirty="0">
                <a:latin typeface="Times New Roman"/>
                <a:cs typeface="Times New Roman"/>
              </a:rPr>
              <a:t>b</a:t>
            </a:r>
            <a:r>
              <a:rPr sz="2600" spc="-135" dirty="0">
                <a:latin typeface="Times New Roman"/>
                <a:cs typeface="Times New Roman"/>
              </a:rPr>
              <a:t>le</a:t>
            </a:r>
            <a:r>
              <a:rPr sz="2600" spc="-140" dirty="0">
                <a:latin typeface="Times New Roman"/>
                <a:cs typeface="Times New Roman"/>
              </a:rPr>
              <a:t>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re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r</a:t>
            </a:r>
            <a:r>
              <a:rPr sz="2600" spc="-155" dirty="0">
                <a:latin typeface="Times New Roman"/>
                <a:cs typeface="Times New Roman"/>
              </a:rPr>
              <a:t>e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ted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when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y</a:t>
            </a:r>
            <a:r>
              <a:rPr sz="2600" spc="-85" dirty="0">
                <a:latin typeface="Times New Roman"/>
                <a:cs typeface="Times New Roman"/>
              </a:rPr>
              <a:t>ou  </a:t>
            </a:r>
            <a:r>
              <a:rPr sz="2600" spc="-175" dirty="0">
                <a:latin typeface="Times New Roman"/>
                <a:cs typeface="Times New Roman"/>
              </a:rPr>
              <a:t>assig</a:t>
            </a:r>
            <a:r>
              <a:rPr sz="2600" spc="-210" dirty="0">
                <a:latin typeface="Times New Roman"/>
                <a:cs typeface="Times New Roman"/>
              </a:rPr>
              <a:t>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65" dirty="0">
                <a:latin typeface="Times New Roman"/>
                <a:cs typeface="Times New Roman"/>
              </a:rPr>
              <a:t>v</a:t>
            </a:r>
            <a:r>
              <a:rPr sz="2600" spc="-130" dirty="0">
                <a:latin typeface="Times New Roman"/>
                <a:cs typeface="Times New Roman"/>
              </a:rPr>
              <a:t>al</a:t>
            </a:r>
            <a:r>
              <a:rPr sz="2600" spc="-180" dirty="0">
                <a:latin typeface="Times New Roman"/>
                <a:cs typeface="Times New Roman"/>
              </a:rPr>
              <a:t>u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it.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5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"</a:t>
            </a:r>
            <a:r>
              <a:rPr sz="2600" spc="-90" dirty="0">
                <a:latin typeface="Times New Roman"/>
                <a:cs typeface="Times New Roman"/>
              </a:rPr>
              <a:t>Hell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P</a:t>
            </a:r>
            <a:r>
              <a:rPr sz="2600" spc="-114" dirty="0">
                <a:latin typeface="Times New Roman"/>
                <a:cs typeface="Times New Roman"/>
              </a:rPr>
              <a:t>y</a:t>
            </a:r>
            <a:r>
              <a:rPr sz="2600" spc="-80" dirty="0">
                <a:latin typeface="Times New Roman"/>
                <a:cs typeface="Times New Roman"/>
              </a:rPr>
              <a:t>t</a:t>
            </a:r>
            <a:r>
              <a:rPr sz="2600" spc="-125" dirty="0">
                <a:latin typeface="Times New Roman"/>
                <a:cs typeface="Times New Roman"/>
              </a:rPr>
              <a:t>ho</a:t>
            </a:r>
            <a:r>
              <a:rPr sz="2600" spc="-140" dirty="0">
                <a:latin typeface="Times New Roman"/>
                <a:cs typeface="Times New Roman"/>
              </a:rPr>
              <a:t>n</a:t>
            </a:r>
            <a:r>
              <a:rPr sz="2600" spc="-225" dirty="0">
                <a:latin typeface="Times New Roman"/>
                <a:cs typeface="Times New Roman"/>
              </a:rPr>
              <a:t>!“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 marR="257810">
              <a:lnSpc>
                <a:spcPct val="119300"/>
              </a:lnSpc>
            </a:pPr>
            <a:r>
              <a:rPr sz="2600" spc="-120" dirty="0">
                <a:latin typeface="Times New Roman"/>
                <a:cs typeface="Times New Roman"/>
              </a:rPr>
              <a:t>Pyt</a:t>
            </a:r>
            <a:r>
              <a:rPr sz="2600" spc="-140" dirty="0">
                <a:latin typeface="Times New Roman"/>
                <a:cs typeface="Times New Roman"/>
              </a:rPr>
              <a:t>h</a:t>
            </a:r>
            <a:r>
              <a:rPr sz="2600" spc="-110" dirty="0">
                <a:latin typeface="Times New Roman"/>
                <a:cs typeface="Times New Roman"/>
              </a:rPr>
              <a:t>on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has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no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170" dirty="0">
                <a:latin typeface="Times New Roman"/>
                <a:cs typeface="Times New Roman"/>
              </a:rPr>
              <a:t>mma</a:t>
            </a:r>
            <a:r>
              <a:rPr sz="2600" spc="-140" dirty="0">
                <a:latin typeface="Times New Roman"/>
                <a:cs typeface="Times New Roman"/>
              </a:rPr>
              <a:t>n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30" dirty="0">
                <a:latin typeface="Times New Roman"/>
                <a:cs typeface="Times New Roman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de</a:t>
            </a:r>
            <a:r>
              <a:rPr sz="2600" spc="-130" dirty="0">
                <a:latin typeface="Times New Roman"/>
                <a:cs typeface="Times New Roman"/>
              </a:rPr>
              <a:t>c</a:t>
            </a:r>
            <a:r>
              <a:rPr sz="2600" spc="-100" dirty="0">
                <a:latin typeface="Times New Roman"/>
                <a:cs typeface="Times New Roman"/>
              </a:rPr>
              <a:t>la</a:t>
            </a:r>
            <a:r>
              <a:rPr sz="2600" spc="-45" dirty="0">
                <a:latin typeface="Times New Roman"/>
                <a:cs typeface="Times New Roman"/>
              </a:rPr>
              <a:t>r</a:t>
            </a:r>
            <a:r>
              <a:rPr sz="2600" spc="-150" dirty="0">
                <a:latin typeface="Times New Roman"/>
                <a:cs typeface="Times New Roman"/>
              </a:rPr>
              <a:t>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  </a:t>
            </a:r>
            <a:r>
              <a:rPr sz="2600" spc="-120" dirty="0">
                <a:latin typeface="Times New Roman"/>
                <a:cs typeface="Times New Roman"/>
              </a:rPr>
              <a:t>variable.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5742"/>
            <a:ext cx="5090795" cy="1871980"/>
          </a:xfrm>
          <a:prstGeom prst="rect">
            <a:avLst/>
          </a:prstGeom>
        </p:spPr>
        <p:txBody>
          <a:bodyPr vert="horz" wrap="square" lIns="0" tIns="260985" rIns="0" bIns="0" rtlCol="0">
            <a:spAutoFit/>
          </a:bodyPr>
          <a:lstStyle/>
          <a:p>
            <a:pPr marL="2993390">
              <a:lnSpc>
                <a:spcPct val="100000"/>
              </a:lnSpc>
              <a:spcBef>
                <a:spcPts val="2055"/>
              </a:spcBef>
            </a:pPr>
            <a:r>
              <a:rPr sz="3600" spc="-65" dirty="0"/>
              <a:t>Comments</a:t>
            </a:r>
            <a:endParaRPr sz="3600"/>
          </a:p>
          <a:p>
            <a:pPr marL="12700" marR="123189">
              <a:lnSpc>
                <a:spcPct val="119200"/>
              </a:lnSpc>
              <a:spcBef>
                <a:spcPts val="819"/>
              </a:spcBef>
            </a:pPr>
            <a:r>
              <a:rPr sz="2600" spc="-120" dirty="0">
                <a:solidFill>
                  <a:srgbClr val="000000"/>
                </a:solidFill>
                <a:latin typeface="Times New Roman"/>
                <a:cs typeface="Times New Roman"/>
              </a:rPr>
              <a:t>Pyth</a:t>
            </a:r>
            <a:r>
              <a:rPr sz="2600" spc="-145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2600" spc="-11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60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90" dirty="0">
                <a:solidFill>
                  <a:srgbClr val="000000"/>
                </a:solidFill>
                <a:latin typeface="Times New Roman"/>
                <a:cs typeface="Times New Roman"/>
              </a:rPr>
              <a:t>has</a:t>
            </a:r>
            <a:r>
              <a:rPr sz="260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65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2600" spc="-130" dirty="0">
                <a:solidFill>
                  <a:srgbClr val="000000"/>
                </a:solidFill>
                <a:latin typeface="Times New Roman"/>
                <a:cs typeface="Times New Roman"/>
              </a:rPr>
              <a:t>omme</a:t>
            </a:r>
            <a:r>
              <a:rPr sz="2600" spc="-12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600" spc="-105" dirty="0">
                <a:solidFill>
                  <a:srgbClr val="000000"/>
                </a:solidFill>
                <a:latin typeface="Times New Roman"/>
                <a:cs typeface="Times New Roman"/>
              </a:rPr>
              <a:t>ting</a:t>
            </a:r>
            <a:r>
              <a:rPr sz="260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80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2600" spc="-19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600" spc="-150" dirty="0">
                <a:solidFill>
                  <a:srgbClr val="000000"/>
                </a:solidFill>
                <a:latin typeface="Times New Roman"/>
                <a:cs typeface="Times New Roman"/>
              </a:rPr>
              <a:t>pa</a:t>
            </a:r>
            <a:r>
              <a:rPr sz="2600" spc="-170" dirty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sz="2600" spc="-105" dirty="0">
                <a:solidFill>
                  <a:srgbClr val="000000"/>
                </a:solidFill>
                <a:latin typeface="Times New Roman"/>
                <a:cs typeface="Times New Roman"/>
              </a:rPr>
              <a:t>ility</a:t>
            </a:r>
            <a:r>
              <a:rPr sz="260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20" dirty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sz="2600" spc="-190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2600" spc="30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2600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65" dirty="0">
                <a:solidFill>
                  <a:srgbClr val="000000"/>
                </a:solidFill>
                <a:latin typeface="Times New Roman"/>
                <a:cs typeface="Times New Roman"/>
              </a:rPr>
              <a:t>the  </a:t>
            </a:r>
            <a:r>
              <a:rPr sz="2600" spc="-100" dirty="0">
                <a:solidFill>
                  <a:srgbClr val="000000"/>
                </a:solidFill>
                <a:latin typeface="Times New Roman"/>
                <a:cs typeface="Times New Roman"/>
              </a:rPr>
              <a:t>purpose</a:t>
            </a:r>
            <a:r>
              <a:rPr sz="2600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2600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10" dirty="0">
                <a:solidFill>
                  <a:srgbClr val="000000"/>
                </a:solidFill>
                <a:latin typeface="Times New Roman"/>
                <a:cs typeface="Times New Roman"/>
              </a:rPr>
              <a:t>in-code</a:t>
            </a:r>
            <a:r>
              <a:rPr sz="260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95" dirty="0">
                <a:solidFill>
                  <a:srgbClr val="000000"/>
                </a:solidFill>
                <a:latin typeface="Times New Roman"/>
                <a:cs typeface="Times New Roman"/>
              </a:rPr>
              <a:t>documentation.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394940"/>
            <a:ext cx="5090795" cy="2388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200"/>
              </a:lnSpc>
              <a:spcBef>
                <a:spcPts val="100"/>
              </a:spcBef>
            </a:pPr>
            <a:r>
              <a:rPr sz="2600" spc="-120" dirty="0">
                <a:latin typeface="Times New Roman"/>
                <a:cs typeface="Times New Roman"/>
              </a:rPr>
              <a:t>Comments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start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#,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Python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will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05" dirty="0">
                <a:latin typeface="Times New Roman"/>
                <a:cs typeface="Times New Roman"/>
              </a:rPr>
              <a:t>en</a:t>
            </a:r>
            <a:r>
              <a:rPr sz="2600" spc="-120" dirty="0">
                <a:latin typeface="Times New Roman"/>
                <a:cs typeface="Times New Roman"/>
              </a:rPr>
              <a:t>d</a:t>
            </a:r>
            <a:r>
              <a:rPr sz="2600" spc="-35" dirty="0">
                <a:latin typeface="Times New Roman"/>
                <a:cs typeface="Times New Roman"/>
              </a:rPr>
              <a:t>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130" dirty="0">
                <a:latin typeface="Times New Roman"/>
                <a:cs typeface="Times New Roman"/>
              </a:rPr>
              <a:t>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r</a:t>
            </a:r>
            <a:r>
              <a:rPr sz="2600" spc="-90" dirty="0">
                <a:latin typeface="Times New Roman"/>
                <a:cs typeface="Times New Roman"/>
              </a:rPr>
              <a:t>est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lin</a:t>
            </a:r>
            <a:r>
              <a:rPr sz="2600" spc="-130" dirty="0">
                <a:latin typeface="Times New Roman"/>
                <a:cs typeface="Times New Roman"/>
              </a:rPr>
              <a:t>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20" dirty="0">
                <a:latin typeface="Times New Roman"/>
                <a:cs typeface="Times New Roman"/>
              </a:rPr>
              <a:t>a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mmen</a:t>
            </a:r>
            <a:r>
              <a:rPr sz="2600" spc="-65" dirty="0">
                <a:latin typeface="Times New Roman"/>
                <a:cs typeface="Times New Roman"/>
              </a:rPr>
              <a:t>t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 marR="2366010">
              <a:lnSpc>
                <a:spcPct val="119200"/>
              </a:lnSpc>
            </a:pPr>
            <a:r>
              <a:rPr sz="2600" spc="-35" dirty="0">
                <a:latin typeface="Times New Roman"/>
                <a:cs typeface="Times New Roman"/>
              </a:rPr>
              <a:t>#This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5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mmen</a:t>
            </a:r>
            <a:r>
              <a:rPr sz="2600" spc="-65" dirty="0">
                <a:latin typeface="Times New Roman"/>
                <a:cs typeface="Times New Roman"/>
              </a:rPr>
              <a:t>t</a:t>
            </a:r>
            <a:r>
              <a:rPr sz="2600" spc="110" dirty="0">
                <a:latin typeface="Times New Roman"/>
                <a:cs typeface="Times New Roman"/>
              </a:rPr>
              <a:t>.  </a:t>
            </a: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80" dirty="0">
                <a:latin typeface="Times New Roman"/>
                <a:cs typeface="Times New Roman"/>
              </a:rPr>
              <a:t>int("Hell</a:t>
            </a:r>
            <a:r>
              <a:rPr sz="2600" spc="-155" dirty="0">
                <a:latin typeface="Times New Roman"/>
                <a:cs typeface="Times New Roman"/>
              </a:rPr>
              <a:t>o</a:t>
            </a:r>
            <a:r>
              <a:rPr sz="2600" spc="260" dirty="0">
                <a:latin typeface="Times New Roman"/>
                <a:cs typeface="Times New Roman"/>
              </a:rPr>
              <a:t>,</a:t>
            </a:r>
            <a:r>
              <a:rPr sz="2600" spc="-360" dirty="0">
                <a:latin typeface="Times New Roman"/>
                <a:cs typeface="Times New Roman"/>
              </a:rPr>
              <a:t>W</a:t>
            </a:r>
            <a:r>
              <a:rPr sz="2600" spc="-80" dirty="0">
                <a:latin typeface="Times New Roman"/>
                <a:cs typeface="Times New Roman"/>
              </a:rPr>
              <a:t>orld</a:t>
            </a:r>
            <a:r>
              <a:rPr sz="2600" spc="-85" dirty="0">
                <a:latin typeface="Times New Roman"/>
                <a:cs typeface="Times New Roman"/>
              </a:rPr>
              <a:t>!</a:t>
            </a:r>
            <a:r>
              <a:rPr sz="2600" spc="-30" dirty="0">
                <a:latin typeface="Times New Roman"/>
                <a:cs typeface="Times New Roman"/>
              </a:rPr>
              <a:t>")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1221" y="490473"/>
            <a:ext cx="1785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Exercise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05230"/>
            <a:ext cx="7237095" cy="1291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20" dirty="0">
                <a:latin typeface="Times New Roman"/>
                <a:cs typeface="Times New Roman"/>
              </a:rPr>
              <a:t>I</a:t>
            </a:r>
            <a:r>
              <a:rPr sz="2600" spc="-190" dirty="0">
                <a:latin typeface="Times New Roman"/>
                <a:cs typeface="Times New Roman"/>
              </a:rPr>
              <a:t>n</a:t>
            </a:r>
            <a:r>
              <a:rPr sz="2600" spc="-95" dirty="0">
                <a:latin typeface="Times New Roman"/>
                <a:cs typeface="Times New Roman"/>
              </a:rPr>
              <a:t>se</a:t>
            </a:r>
            <a:r>
              <a:rPr sz="2600" spc="15" dirty="0">
                <a:latin typeface="Times New Roman"/>
                <a:cs typeface="Times New Roman"/>
              </a:rPr>
              <a:t>r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miss</a:t>
            </a:r>
            <a:r>
              <a:rPr sz="2600" spc="-100" dirty="0">
                <a:latin typeface="Times New Roman"/>
                <a:cs typeface="Times New Roman"/>
              </a:rPr>
              <a:t>i</a:t>
            </a:r>
            <a:r>
              <a:rPr sz="2600" spc="-165" dirty="0">
                <a:latin typeface="Times New Roman"/>
                <a:cs typeface="Times New Roman"/>
              </a:rPr>
              <a:t>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pa</a:t>
            </a:r>
            <a:r>
              <a:rPr sz="2600" spc="15" dirty="0">
                <a:latin typeface="Times New Roman"/>
                <a:cs typeface="Times New Roman"/>
              </a:rPr>
              <a:t>r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c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d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bel</a:t>
            </a:r>
            <a:r>
              <a:rPr sz="2600" spc="-215" dirty="0">
                <a:latin typeface="Times New Roman"/>
                <a:cs typeface="Times New Roman"/>
              </a:rPr>
              <a:t>o</a:t>
            </a:r>
            <a:r>
              <a:rPr sz="2600" spc="-145" dirty="0">
                <a:latin typeface="Times New Roman"/>
                <a:cs typeface="Times New Roman"/>
              </a:rPr>
              <a:t>w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p</a:t>
            </a:r>
            <a:r>
              <a:rPr sz="2600" spc="-35" dirty="0">
                <a:latin typeface="Times New Roman"/>
                <a:cs typeface="Times New Roman"/>
              </a:rPr>
              <a:t>ut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"</a:t>
            </a:r>
            <a:r>
              <a:rPr sz="2600" spc="-85" dirty="0">
                <a:latin typeface="Times New Roman"/>
                <a:cs typeface="Times New Roman"/>
              </a:rPr>
              <a:t>H</a:t>
            </a:r>
            <a:r>
              <a:rPr sz="2600" spc="-90" dirty="0">
                <a:latin typeface="Times New Roman"/>
                <a:cs typeface="Times New Roman"/>
              </a:rPr>
              <a:t>ello  </a:t>
            </a:r>
            <a:r>
              <a:rPr sz="2600" spc="-75" dirty="0">
                <a:latin typeface="Times New Roman"/>
                <a:cs typeface="Times New Roman"/>
              </a:rPr>
              <a:t>World".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5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&gt;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2: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2438400"/>
            <a:ext cx="3886200" cy="990600"/>
          </a:xfrm>
          <a:prstGeom prst="rect">
            <a:avLst/>
          </a:prstGeom>
          <a:solidFill>
            <a:srgbClr val="D24717"/>
          </a:solidFill>
          <a:ln w="12700">
            <a:solidFill>
              <a:srgbClr val="9B310D"/>
            </a:solidFill>
          </a:ln>
        </p:spPr>
        <p:txBody>
          <a:bodyPr vert="horz" wrap="square" lIns="0" tIns="1892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90"/>
              </a:spcBef>
            </a:pP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sz="1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sz="1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185" dirty="0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1800" spc="2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800" spc="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800" spc="-75" dirty="0">
                <a:solidFill>
                  <a:srgbClr val="FFFFFF"/>
                </a:solidFill>
                <a:latin typeface="Times New Roman"/>
                <a:cs typeface="Times New Roman"/>
              </a:rPr>
              <a:t>int("Fi</a:t>
            </a:r>
            <a:r>
              <a:rPr sz="1800" spc="-130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800" spc="-7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8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800" spc="-10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800" spc="-114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ter</a:t>
            </a:r>
            <a:r>
              <a:rPr sz="1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th</a:t>
            </a: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spc="-114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00" spc="-114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800" spc="-75" dirty="0">
                <a:solidFill>
                  <a:srgbClr val="FFFFFF"/>
                </a:solidFill>
                <a:latin typeface="Times New Roman"/>
                <a:cs typeface="Times New Roman"/>
              </a:rPr>
              <a:t>o!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")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3581400"/>
            <a:ext cx="3886200" cy="1295400"/>
          </a:xfrm>
          <a:prstGeom prst="rect">
            <a:avLst/>
          </a:prstGeom>
          <a:solidFill>
            <a:srgbClr val="D24717"/>
          </a:solidFill>
          <a:ln w="12700">
            <a:solidFill>
              <a:srgbClr val="9B310D"/>
            </a:solidFill>
          </a:ln>
        </p:spPr>
        <p:txBody>
          <a:bodyPr vert="horz" wrap="square" lIns="0" tIns="205105" rIns="0" bIns="0" rtlCol="0">
            <a:spAutoFit/>
          </a:bodyPr>
          <a:lstStyle/>
          <a:p>
            <a:pPr marL="91440" marR="2100580">
              <a:lnSpc>
                <a:spcPct val="100000"/>
              </a:lnSpc>
              <a:spcBef>
                <a:spcPts val="1615"/>
              </a:spcBef>
            </a:pP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4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800" spc="-8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800" spc="-11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10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7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800" spc="-7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800" spc="20" dirty="0">
                <a:solidFill>
                  <a:srgbClr val="FFFFFF"/>
                </a:solidFill>
                <a:latin typeface="Times New Roman"/>
                <a:cs typeface="Times New Roman"/>
              </a:rPr>
              <a:t>t  </a:t>
            </a:r>
            <a:r>
              <a:rPr sz="1800" spc="-55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800" spc="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itt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800" spc="-8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8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8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re</a:t>
            </a:r>
            <a:r>
              <a:rPr sz="1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00" spc="-5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1800" spc="-15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spc="20" dirty="0">
                <a:solidFill>
                  <a:srgbClr val="FFFFFF"/>
                </a:solidFill>
                <a:latin typeface="Times New Roman"/>
                <a:cs typeface="Times New Roman"/>
              </a:rPr>
              <a:t>t  </a:t>
            </a:r>
            <a:r>
              <a:rPr sz="1800" spc="-70" dirty="0">
                <a:solidFill>
                  <a:srgbClr val="FFFFFF"/>
                </a:solidFill>
                <a:latin typeface="Times New Roman"/>
                <a:cs typeface="Times New Roman"/>
              </a:rPr>
              <a:t>just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1800" spc="-7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8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Times New Roman"/>
                <a:cs typeface="Times New Roman"/>
              </a:rPr>
              <a:t>line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200" y="5105400"/>
            <a:ext cx="3962400" cy="1143000"/>
          </a:xfrm>
          <a:prstGeom prst="rect">
            <a:avLst/>
          </a:prstGeom>
          <a:solidFill>
            <a:srgbClr val="D24717"/>
          </a:solidFill>
          <a:ln w="12700">
            <a:solidFill>
              <a:srgbClr val="9B310D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91440" marR="815975">
              <a:lnSpc>
                <a:spcPct val="100000"/>
              </a:lnSpc>
              <a:spcBef>
                <a:spcPts val="1015"/>
              </a:spcBef>
            </a:pPr>
            <a:r>
              <a:rPr sz="1800" spc="-100" dirty="0">
                <a:solidFill>
                  <a:srgbClr val="FFFFFF"/>
                </a:solidFill>
                <a:latin typeface="Times New Roman"/>
                <a:cs typeface="Times New Roman"/>
              </a:rPr>
              <a:t>Dis</a:t>
            </a:r>
            <a:r>
              <a:rPr sz="1800" spc="-10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800" spc="-9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1800" spc="-18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spc="-150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00" spc="-5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1800" spc="-7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8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800" spc="-114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800" spc="-135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8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sz="1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18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0,</a:t>
            </a:r>
            <a:r>
              <a:rPr sz="1800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using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00" spc="-114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800" spc="-55" dirty="0">
                <a:solidFill>
                  <a:srgbClr val="FFFFFF"/>
                </a:solidFill>
                <a:latin typeface="Times New Roman"/>
                <a:cs typeface="Times New Roman"/>
              </a:rPr>
              <a:t>o  </a:t>
            </a:r>
            <a:r>
              <a:rPr sz="1800" spc="-170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800" spc="-7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800" spc="-100" dirty="0">
                <a:solidFill>
                  <a:srgbClr val="FFFFFF"/>
                </a:solidFill>
                <a:latin typeface="Times New Roman"/>
                <a:cs typeface="Times New Roman"/>
              </a:rPr>
              <a:t>ia</a:t>
            </a:r>
            <a:r>
              <a:rPr sz="1800" spc="-16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800" spc="-95" dirty="0">
                <a:solidFill>
                  <a:srgbClr val="FFFFFF"/>
                </a:solidFill>
                <a:latin typeface="Times New Roman"/>
                <a:cs typeface="Times New Roman"/>
              </a:rPr>
              <a:t>les</a:t>
            </a:r>
            <a:r>
              <a:rPr sz="1800" spc="2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1800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15" dirty="0">
                <a:solidFill>
                  <a:srgbClr val="FFFFFF"/>
                </a:solidFill>
                <a:latin typeface="Times New Roman"/>
                <a:cs typeface="Times New Roman"/>
              </a:rPr>
              <a:t>y.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6548" y="688974"/>
            <a:ext cx="53911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Get</a:t>
            </a:r>
            <a:r>
              <a:rPr spc="-5" dirty="0"/>
              <a:t> </a:t>
            </a:r>
            <a:r>
              <a:rPr spc="-30" dirty="0"/>
              <a:t>the</a:t>
            </a:r>
            <a:r>
              <a:rPr spc="-10" dirty="0"/>
              <a:t> </a:t>
            </a:r>
            <a:r>
              <a:rPr spc="-55" dirty="0"/>
              <a:t>type</a:t>
            </a:r>
            <a:r>
              <a:rPr dirty="0"/>
              <a:t> </a:t>
            </a:r>
            <a:r>
              <a:rPr spc="-55" dirty="0"/>
              <a:t>of</a:t>
            </a:r>
            <a:r>
              <a:rPr spc="-10" dirty="0"/>
              <a:t> </a:t>
            </a:r>
            <a:r>
              <a:rPr spc="-50" dirty="0"/>
              <a:t>a</a:t>
            </a:r>
            <a:r>
              <a:rPr spc="-10" dirty="0"/>
              <a:t> </a:t>
            </a:r>
            <a:r>
              <a:rPr spc="-35" dirty="0"/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2141"/>
            <a:ext cx="5114925" cy="4750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200"/>
              </a:lnSpc>
              <a:spcBef>
                <a:spcPts val="95"/>
              </a:spcBef>
            </a:pPr>
            <a:r>
              <a:rPr sz="2600" spc="-310" dirty="0">
                <a:latin typeface="Times New Roman"/>
                <a:cs typeface="Times New Roman"/>
              </a:rPr>
              <a:t>You</a:t>
            </a:r>
            <a:r>
              <a:rPr sz="2600" spc="-30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can </a:t>
            </a:r>
            <a:r>
              <a:rPr sz="2600" spc="-95" dirty="0">
                <a:latin typeface="Times New Roman"/>
                <a:cs typeface="Times New Roman"/>
              </a:rPr>
              <a:t>get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30" dirty="0">
                <a:latin typeface="Times New Roman"/>
                <a:cs typeface="Times New Roman"/>
              </a:rPr>
              <a:t>data </a:t>
            </a:r>
            <a:r>
              <a:rPr sz="2600" spc="-105" dirty="0">
                <a:latin typeface="Times New Roman"/>
                <a:cs typeface="Times New Roman"/>
              </a:rPr>
              <a:t>type </a:t>
            </a:r>
            <a:r>
              <a:rPr sz="2600" spc="-150" dirty="0">
                <a:latin typeface="Times New Roman"/>
                <a:cs typeface="Times New Roman"/>
              </a:rPr>
              <a:t>of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variable </a:t>
            </a:r>
            <a:r>
              <a:rPr sz="2600" spc="-100" dirty="0">
                <a:latin typeface="Times New Roman"/>
                <a:cs typeface="Times New Roman"/>
              </a:rPr>
              <a:t>with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85" dirty="0">
                <a:latin typeface="Times New Roman"/>
                <a:cs typeface="Times New Roman"/>
              </a:rPr>
              <a:t>type()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function.</a:t>
            </a: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5</a:t>
            </a:r>
            <a:endParaRPr sz="2600" dirty="0">
              <a:latin typeface="Times New Roman"/>
              <a:cs typeface="Times New Roman"/>
            </a:endParaRPr>
          </a:p>
          <a:p>
            <a:pPr marL="12700" marR="3415029">
              <a:lnSpc>
                <a:spcPts val="3720"/>
              </a:lnSpc>
              <a:spcBef>
                <a:spcPts val="225"/>
              </a:spcBef>
            </a:pP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340" dirty="0">
                <a:latin typeface="Times New Roman"/>
                <a:cs typeface="Times New Roman"/>
              </a:rPr>
              <a:t>“</a:t>
            </a:r>
            <a:r>
              <a:rPr sz="2600" spc="-170" dirty="0">
                <a:latin typeface="Times New Roman"/>
                <a:cs typeface="Times New Roman"/>
              </a:rPr>
              <a:t>A</a:t>
            </a:r>
            <a:r>
              <a:rPr lang="en-IN" sz="2600" spc="-170" dirty="0" err="1">
                <a:latin typeface="Times New Roman"/>
                <a:cs typeface="Times New Roman"/>
              </a:rPr>
              <a:t>bdi</a:t>
            </a:r>
            <a:r>
              <a:rPr sz="2600" spc="-245" dirty="0">
                <a:latin typeface="Times New Roman"/>
                <a:cs typeface="Times New Roman"/>
              </a:rPr>
              <a:t>“  </a:t>
            </a:r>
            <a:r>
              <a:rPr sz="2600" spc="-45" dirty="0">
                <a:latin typeface="Times New Roman"/>
                <a:cs typeface="Times New Roman"/>
              </a:rPr>
              <a:t>p</a:t>
            </a:r>
            <a:r>
              <a:rPr sz="2600" spc="10" dirty="0">
                <a:latin typeface="Times New Roman"/>
                <a:cs typeface="Times New Roman"/>
              </a:rPr>
              <a:t>r</a:t>
            </a:r>
            <a:r>
              <a:rPr sz="2600" spc="-45" dirty="0">
                <a:latin typeface="Times New Roman"/>
                <a:cs typeface="Times New Roman"/>
              </a:rPr>
              <a:t>int(</a:t>
            </a:r>
            <a:r>
              <a:rPr sz="2600" spc="-50" dirty="0">
                <a:latin typeface="Times New Roman"/>
                <a:cs typeface="Times New Roman"/>
              </a:rPr>
              <a:t>t</a:t>
            </a:r>
            <a:r>
              <a:rPr sz="2600" spc="-160" dirty="0">
                <a:latin typeface="Times New Roman"/>
                <a:cs typeface="Times New Roman"/>
              </a:rPr>
              <a:t>y</a:t>
            </a:r>
            <a:r>
              <a:rPr sz="2600" spc="-175" dirty="0">
                <a:latin typeface="Times New Roman"/>
                <a:cs typeface="Times New Roman"/>
              </a:rPr>
              <a:t>p</a:t>
            </a:r>
            <a:r>
              <a:rPr sz="2600" spc="-65" dirty="0">
                <a:latin typeface="Times New Roman"/>
                <a:cs typeface="Times New Roman"/>
              </a:rPr>
              <a:t>e(x))  </a:t>
            </a:r>
            <a:r>
              <a:rPr sz="2600" spc="-80" dirty="0">
                <a:latin typeface="Times New Roman"/>
                <a:cs typeface="Times New Roman"/>
              </a:rPr>
              <a:t>print(type(y))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-35" dirty="0">
                <a:latin typeface="Times New Roman"/>
                <a:cs typeface="Times New Roman"/>
              </a:rPr>
              <a:t>Output:</a:t>
            </a: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00" dirty="0">
                <a:latin typeface="Times New Roman"/>
                <a:cs typeface="Times New Roman"/>
              </a:rPr>
              <a:t>&lt;class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'</a:t>
            </a:r>
            <a:r>
              <a:rPr sz="2600" spc="-75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t</a:t>
            </a:r>
            <a:r>
              <a:rPr sz="2600" spc="130" dirty="0">
                <a:latin typeface="Times New Roman"/>
                <a:cs typeface="Times New Roman"/>
              </a:rPr>
              <a:t>'&gt;</a:t>
            </a: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00" dirty="0">
                <a:latin typeface="Times New Roman"/>
                <a:cs typeface="Times New Roman"/>
              </a:rPr>
              <a:t>&lt;class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'</a:t>
            </a:r>
            <a:r>
              <a:rPr sz="2600" spc="-45" dirty="0">
                <a:latin typeface="Times New Roman"/>
                <a:cs typeface="Times New Roman"/>
              </a:rPr>
              <a:t>str</a:t>
            </a:r>
            <a:r>
              <a:rPr sz="2600" spc="130" dirty="0">
                <a:latin typeface="Times New Roman"/>
                <a:cs typeface="Times New Roman"/>
              </a:rPr>
              <a:t>'&gt;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8470" y="338073"/>
            <a:ext cx="3147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Case-Sensitive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901039"/>
            <a:ext cx="4007485" cy="3805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200"/>
              </a:lnSpc>
              <a:spcBef>
                <a:spcPts val="100"/>
              </a:spcBef>
            </a:pPr>
            <a:r>
              <a:rPr sz="2600" spc="-565" dirty="0">
                <a:latin typeface="Times New Roman"/>
                <a:cs typeface="Times New Roman"/>
              </a:rPr>
              <a:t>V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r</a:t>
            </a:r>
            <a:r>
              <a:rPr sz="2600" spc="-140" dirty="0">
                <a:latin typeface="Times New Roman"/>
                <a:cs typeface="Times New Roman"/>
              </a:rPr>
              <a:t>ia</a:t>
            </a:r>
            <a:r>
              <a:rPr sz="2600" spc="-229" dirty="0">
                <a:latin typeface="Times New Roman"/>
                <a:cs typeface="Times New Roman"/>
              </a:rPr>
              <a:t>b</a:t>
            </a:r>
            <a:r>
              <a:rPr sz="2600" spc="-80" dirty="0">
                <a:latin typeface="Times New Roman"/>
                <a:cs typeface="Times New Roman"/>
              </a:rPr>
              <a:t>l</a:t>
            </a:r>
            <a:r>
              <a:rPr sz="2600" spc="-12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nam</a:t>
            </a:r>
            <a:r>
              <a:rPr sz="2600" spc="-125" dirty="0">
                <a:latin typeface="Times New Roman"/>
                <a:cs typeface="Times New Roman"/>
              </a:rPr>
              <a:t>e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re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50" dirty="0">
                <a:latin typeface="Times New Roman"/>
                <a:cs typeface="Times New Roman"/>
              </a:rPr>
              <a:t>se</a:t>
            </a:r>
            <a:r>
              <a:rPr sz="2600" spc="-55" dirty="0">
                <a:latin typeface="Times New Roman"/>
                <a:cs typeface="Times New Roman"/>
              </a:rPr>
              <a:t>-</a:t>
            </a:r>
            <a:r>
              <a:rPr sz="2600" spc="-125" dirty="0">
                <a:latin typeface="Times New Roman"/>
                <a:cs typeface="Times New Roman"/>
              </a:rPr>
              <a:t>sensiti</a:t>
            </a:r>
            <a:r>
              <a:rPr sz="2600" spc="-225" dirty="0">
                <a:latin typeface="Times New Roman"/>
                <a:cs typeface="Times New Roman"/>
              </a:rPr>
              <a:t>v</a:t>
            </a:r>
            <a:r>
              <a:rPr sz="2600" spc="-150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.  </a:t>
            </a:r>
            <a:r>
              <a:rPr sz="2600" spc="-20" dirty="0">
                <a:latin typeface="Times New Roman"/>
                <a:cs typeface="Times New Roman"/>
              </a:rPr>
              <a:t>a=4</a:t>
            </a: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330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340" dirty="0">
                <a:latin typeface="Times New Roman"/>
                <a:cs typeface="Times New Roman"/>
              </a:rPr>
              <a:t>“</a:t>
            </a:r>
            <a:r>
              <a:rPr lang="en-IN" sz="2600" spc="-150" dirty="0">
                <a:latin typeface="Times New Roman"/>
                <a:cs typeface="Times New Roman"/>
              </a:rPr>
              <a:t>Abdi</a:t>
            </a:r>
            <a:r>
              <a:rPr sz="2600" spc="-340" dirty="0">
                <a:latin typeface="Times New Roman"/>
                <a:cs typeface="Times New Roman"/>
              </a:rPr>
              <a:t>“</a:t>
            </a: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60" dirty="0">
                <a:latin typeface="Times New Roman"/>
                <a:cs typeface="Times New Roman"/>
              </a:rPr>
              <a:t>N</a:t>
            </a:r>
            <a:r>
              <a:rPr sz="2600" spc="-160" dirty="0">
                <a:latin typeface="Times New Roman"/>
                <a:cs typeface="Times New Roman"/>
              </a:rPr>
              <a:t>O</a:t>
            </a:r>
            <a:r>
              <a:rPr sz="2600" spc="-114" dirty="0">
                <a:latin typeface="Times New Roman"/>
                <a:cs typeface="Times New Roman"/>
              </a:rPr>
              <a:t>TE:</a:t>
            </a:r>
            <a:r>
              <a:rPr sz="2600" spc="-365" dirty="0">
                <a:latin typeface="Times New Roman"/>
                <a:cs typeface="Times New Roman"/>
              </a:rPr>
              <a:t> </a:t>
            </a:r>
            <a:r>
              <a:rPr sz="2600" spc="-335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w</a:t>
            </a:r>
            <a:r>
              <a:rPr sz="2600" spc="-70" dirty="0">
                <a:latin typeface="Times New Roman"/>
                <a:cs typeface="Times New Roman"/>
              </a:rPr>
              <a:t>i</a:t>
            </a:r>
            <a:r>
              <a:rPr sz="2600" spc="-105" dirty="0">
                <a:latin typeface="Times New Roman"/>
                <a:cs typeface="Times New Roman"/>
              </a:rPr>
              <a:t>l</a:t>
            </a:r>
            <a:r>
              <a:rPr sz="2600" spc="-100" dirty="0">
                <a:latin typeface="Times New Roman"/>
                <a:cs typeface="Times New Roman"/>
              </a:rPr>
              <a:t>l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0" dirty="0">
                <a:latin typeface="Times New Roman"/>
                <a:cs typeface="Times New Roman"/>
              </a:rPr>
              <a:t>o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50" dirty="0">
                <a:latin typeface="Times New Roman"/>
                <a:cs typeface="Times New Roman"/>
              </a:rPr>
              <a:t>erw</a:t>
            </a:r>
            <a:r>
              <a:rPr sz="2600" spc="20" dirty="0">
                <a:latin typeface="Times New Roman"/>
                <a:cs typeface="Times New Roman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ite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a.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 marR="3004820">
              <a:lnSpc>
                <a:spcPct val="119300"/>
              </a:lnSpc>
            </a:pPr>
            <a:r>
              <a:rPr sz="2600" spc="-50" dirty="0">
                <a:latin typeface="Times New Roman"/>
                <a:cs typeface="Times New Roman"/>
              </a:rPr>
              <a:t>Ou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p</a:t>
            </a:r>
            <a:r>
              <a:rPr sz="2600" spc="-45" dirty="0">
                <a:latin typeface="Times New Roman"/>
                <a:cs typeface="Times New Roman"/>
              </a:rPr>
              <a:t>u</a:t>
            </a:r>
            <a:r>
              <a:rPr sz="2600" spc="-40" dirty="0">
                <a:latin typeface="Times New Roman"/>
                <a:cs typeface="Times New Roman"/>
              </a:rPr>
              <a:t>t</a:t>
            </a:r>
            <a:r>
              <a:rPr sz="2600" spc="35" dirty="0">
                <a:latin typeface="Times New Roman"/>
                <a:cs typeface="Times New Roman"/>
              </a:rPr>
              <a:t>:  </a:t>
            </a:r>
            <a:r>
              <a:rPr sz="2600" spc="-110" dirty="0">
                <a:latin typeface="Times New Roman"/>
                <a:cs typeface="Times New Roman"/>
              </a:rPr>
              <a:t>4</a:t>
            </a: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IN" sz="2600" spc="-150" dirty="0">
                <a:latin typeface="Times New Roman"/>
                <a:cs typeface="Times New Roman"/>
              </a:rPr>
              <a:t>Abdi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9701" y="688974"/>
            <a:ext cx="52425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Python</a:t>
            </a:r>
            <a:r>
              <a:rPr dirty="0"/>
              <a:t> </a:t>
            </a:r>
            <a:r>
              <a:rPr spc="35" dirty="0"/>
              <a:t>-</a:t>
            </a:r>
            <a:r>
              <a:rPr spc="-20" dirty="0"/>
              <a:t> </a:t>
            </a:r>
            <a:r>
              <a:rPr spc="-55" dirty="0"/>
              <a:t>Variable</a:t>
            </a:r>
            <a:r>
              <a:rPr spc="-10" dirty="0"/>
              <a:t> </a:t>
            </a:r>
            <a:r>
              <a:rPr spc="-55" dirty="0"/>
              <a:t>Names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67357"/>
            <a:ext cx="7950200" cy="4370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892175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35" dirty="0">
                <a:latin typeface="Times New Roman"/>
                <a:cs typeface="Times New Roman"/>
              </a:rPr>
              <a:t>A</a:t>
            </a:r>
            <a:r>
              <a:rPr sz="2600" spc="-33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variable </a:t>
            </a:r>
            <a:r>
              <a:rPr sz="2600" spc="-160" dirty="0">
                <a:latin typeface="Times New Roman"/>
                <a:cs typeface="Times New Roman"/>
              </a:rPr>
              <a:t>can </a:t>
            </a:r>
            <a:r>
              <a:rPr sz="2600" spc="-204" dirty="0">
                <a:latin typeface="Times New Roman"/>
                <a:cs typeface="Times New Roman"/>
              </a:rPr>
              <a:t>have a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short </a:t>
            </a:r>
            <a:r>
              <a:rPr sz="2600" spc="-145" dirty="0">
                <a:latin typeface="Times New Roman"/>
                <a:cs typeface="Times New Roman"/>
              </a:rPr>
              <a:t>name </a:t>
            </a:r>
            <a:r>
              <a:rPr sz="2600" spc="-114" dirty="0">
                <a:latin typeface="Times New Roman"/>
                <a:cs typeface="Times New Roman"/>
              </a:rPr>
              <a:t>(like </a:t>
            </a:r>
            <a:r>
              <a:rPr sz="2600" spc="-110" dirty="0">
                <a:latin typeface="Times New Roman"/>
                <a:cs typeface="Times New Roman"/>
              </a:rPr>
              <a:t>x </a:t>
            </a:r>
            <a:r>
              <a:rPr sz="2600" spc="-150" dirty="0">
                <a:latin typeface="Times New Roman"/>
                <a:cs typeface="Times New Roman"/>
              </a:rPr>
              <a:t>and </a:t>
            </a:r>
            <a:r>
              <a:rPr sz="2600" spc="-140" dirty="0">
                <a:latin typeface="Times New Roman"/>
                <a:cs typeface="Times New Roman"/>
              </a:rPr>
              <a:t>y) </a:t>
            </a:r>
            <a:r>
              <a:rPr sz="2600" spc="-40" dirty="0">
                <a:latin typeface="Times New Roman"/>
                <a:cs typeface="Times New Roman"/>
              </a:rPr>
              <a:t>or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more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descriptive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name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(age,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carname,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total_volume).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spc="-25" dirty="0">
                <a:latin typeface="Times New Roman"/>
                <a:cs typeface="Times New Roman"/>
              </a:rPr>
              <a:t>Rules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Times New Roman"/>
                <a:cs typeface="Times New Roman"/>
              </a:rPr>
              <a:t>for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Python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spc="-55" dirty="0">
                <a:latin typeface="Times New Roman"/>
                <a:cs typeface="Times New Roman"/>
              </a:rPr>
              <a:t>variables:</a:t>
            </a:r>
            <a:endParaRPr sz="2600">
              <a:latin typeface="Times New Roman"/>
              <a:cs typeface="Times New Roman"/>
            </a:endParaRPr>
          </a:p>
          <a:p>
            <a:pPr marL="637540" marR="377825" lvl="1" indent="-5156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AutoNum type="arabicPeriod"/>
              <a:tabLst>
                <a:tab pos="637540" algn="l"/>
                <a:tab pos="638175" algn="l"/>
              </a:tabLst>
            </a:pPr>
            <a:r>
              <a:rPr sz="2600" spc="-335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variable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name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must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start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letter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or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underscore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character.</a:t>
            </a:r>
            <a:endParaRPr sz="2600">
              <a:latin typeface="Times New Roman"/>
              <a:cs typeface="Times New Roman"/>
            </a:endParaRPr>
          </a:p>
          <a:p>
            <a:pPr marL="637540" lvl="1" indent="-516255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AutoNum type="arabicPeriod"/>
              <a:tabLst>
                <a:tab pos="637540" algn="l"/>
                <a:tab pos="638175" algn="l"/>
              </a:tabLst>
            </a:pPr>
            <a:r>
              <a:rPr sz="2600" spc="-335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variable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name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cannot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start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number.</a:t>
            </a:r>
            <a:endParaRPr sz="2600">
              <a:latin typeface="Times New Roman"/>
              <a:cs typeface="Times New Roman"/>
            </a:endParaRPr>
          </a:p>
          <a:p>
            <a:pPr marL="637540" marR="301625" lvl="1" indent="-5156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AutoNum type="arabicPeriod"/>
              <a:tabLst>
                <a:tab pos="637540" algn="l"/>
                <a:tab pos="638175" algn="l"/>
              </a:tabLst>
            </a:pPr>
            <a:r>
              <a:rPr sz="2600" spc="-335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variable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name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only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contain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alpha-numeric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characters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un</a:t>
            </a:r>
            <a:r>
              <a:rPr sz="2600" spc="-125" dirty="0">
                <a:latin typeface="Times New Roman"/>
                <a:cs typeface="Times New Roman"/>
              </a:rPr>
              <a:t>d</a:t>
            </a:r>
            <a:r>
              <a:rPr sz="2600" spc="-40" dirty="0">
                <a:latin typeface="Times New Roman"/>
                <a:cs typeface="Times New Roman"/>
              </a:rPr>
              <a:t>e</a:t>
            </a:r>
            <a:r>
              <a:rPr sz="2600" spc="20" dirty="0">
                <a:latin typeface="Times New Roman"/>
                <a:cs typeface="Times New Roman"/>
              </a:rPr>
              <a:t>r</a:t>
            </a:r>
            <a:r>
              <a:rPr sz="2600" spc="-145" dirty="0">
                <a:latin typeface="Times New Roman"/>
                <a:cs typeface="Times New Roman"/>
              </a:rPr>
              <a:t>sc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50" dirty="0">
                <a:latin typeface="Times New Roman"/>
                <a:cs typeface="Times New Roman"/>
              </a:rPr>
              <a:t>es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(</a:t>
            </a:r>
            <a:r>
              <a:rPr sz="2600" spc="-260" dirty="0">
                <a:latin typeface="Times New Roman"/>
                <a:cs typeface="Times New Roman"/>
              </a:rPr>
              <a:t>A</a:t>
            </a:r>
            <a:r>
              <a:rPr sz="2600" spc="-55" dirty="0">
                <a:latin typeface="Times New Roman"/>
                <a:cs typeface="Times New Roman"/>
              </a:rPr>
              <a:t>-</a:t>
            </a:r>
            <a:r>
              <a:rPr sz="2600" spc="-65" dirty="0">
                <a:latin typeface="Times New Roman"/>
                <a:cs typeface="Times New Roman"/>
              </a:rPr>
              <a:t>z</a:t>
            </a:r>
            <a:r>
              <a:rPr sz="2600" spc="-35" dirty="0">
                <a:latin typeface="Times New Roman"/>
                <a:cs typeface="Times New Roman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0</a:t>
            </a:r>
            <a:r>
              <a:rPr sz="2600" spc="-55" dirty="0">
                <a:latin typeface="Times New Roman"/>
                <a:cs typeface="Times New Roman"/>
              </a:rPr>
              <a:t>-</a:t>
            </a:r>
            <a:r>
              <a:rPr sz="2600" dirty="0">
                <a:latin typeface="Times New Roman"/>
                <a:cs typeface="Times New Roman"/>
              </a:rPr>
              <a:t>9,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_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).</a:t>
            </a:r>
            <a:endParaRPr sz="2600">
              <a:latin typeface="Times New Roman"/>
              <a:cs typeface="Times New Roman"/>
            </a:endParaRPr>
          </a:p>
          <a:p>
            <a:pPr marL="637540" marR="5080" lvl="1" indent="-5156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AutoNum type="arabicPeriod"/>
              <a:tabLst>
                <a:tab pos="637540" algn="l"/>
                <a:tab pos="638175" algn="l"/>
              </a:tabLst>
            </a:pPr>
            <a:r>
              <a:rPr sz="2600" spc="-175" dirty="0">
                <a:latin typeface="Times New Roman"/>
                <a:cs typeface="Times New Roman"/>
              </a:rPr>
              <a:t>Variable </a:t>
            </a:r>
            <a:r>
              <a:rPr sz="2600" spc="-155" dirty="0">
                <a:latin typeface="Times New Roman"/>
                <a:cs typeface="Times New Roman"/>
              </a:rPr>
              <a:t>names </a:t>
            </a:r>
            <a:r>
              <a:rPr sz="2600" spc="-105" dirty="0">
                <a:latin typeface="Times New Roman"/>
                <a:cs typeface="Times New Roman"/>
              </a:rPr>
              <a:t>are </a:t>
            </a:r>
            <a:r>
              <a:rPr sz="2600" spc="-140" dirty="0">
                <a:latin typeface="Times New Roman"/>
                <a:cs typeface="Times New Roman"/>
              </a:rPr>
              <a:t>case-sensitive </a:t>
            </a:r>
            <a:r>
              <a:rPr sz="2600" spc="-105" dirty="0">
                <a:latin typeface="Times New Roman"/>
                <a:cs typeface="Times New Roman"/>
              </a:rPr>
              <a:t>(age, </a:t>
            </a:r>
            <a:r>
              <a:rPr sz="2600" spc="-220" dirty="0">
                <a:latin typeface="Times New Roman"/>
                <a:cs typeface="Times New Roman"/>
              </a:rPr>
              <a:t>Age </a:t>
            </a:r>
            <a:r>
              <a:rPr sz="2600" spc="-145" dirty="0">
                <a:latin typeface="Times New Roman"/>
                <a:cs typeface="Times New Roman"/>
              </a:rPr>
              <a:t>and </a:t>
            </a:r>
            <a:r>
              <a:rPr sz="2600" spc="-300" dirty="0">
                <a:latin typeface="Times New Roman"/>
                <a:cs typeface="Times New Roman"/>
              </a:rPr>
              <a:t>AGE</a:t>
            </a:r>
            <a:r>
              <a:rPr sz="2600" spc="-29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are </a:t>
            </a:r>
            <a:r>
              <a:rPr sz="2600" spc="-65" dirty="0">
                <a:latin typeface="Times New Roman"/>
                <a:cs typeface="Times New Roman"/>
              </a:rPr>
              <a:t>three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diff</a:t>
            </a:r>
            <a:r>
              <a:rPr sz="2600" spc="-40" dirty="0">
                <a:latin typeface="Times New Roman"/>
                <a:cs typeface="Times New Roman"/>
              </a:rPr>
              <a:t>e</a:t>
            </a:r>
            <a:r>
              <a:rPr sz="2600" spc="-55" dirty="0">
                <a:latin typeface="Times New Roman"/>
                <a:cs typeface="Times New Roman"/>
              </a:rPr>
              <a:t>r</a:t>
            </a:r>
            <a:r>
              <a:rPr sz="2600" spc="-60" dirty="0">
                <a:latin typeface="Times New Roman"/>
                <a:cs typeface="Times New Roman"/>
              </a:rPr>
              <a:t>ent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54" dirty="0">
                <a:latin typeface="Times New Roman"/>
                <a:cs typeface="Times New Roman"/>
              </a:rPr>
              <a:t>v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r</a:t>
            </a:r>
            <a:r>
              <a:rPr sz="2600" spc="-140" dirty="0">
                <a:latin typeface="Times New Roman"/>
                <a:cs typeface="Times New Roman"/>
              </a:rPr>
              <a:t>ia</a:t>
            </a:r>
            <a:r>
              <a:rPr sz="2600" spc="-229" dirty="0">
                <a:latin typeface="Times New Roman"/>
                <a:cs typeface="Times New Roman"/>
              </a:rPr>
              <a:t>b</a:t>
            </a:r>
            <a:r>
              <a:rPr sz="2600" spc="-75" dirty="0">
                <a:latin typeface="Times New Roman"/>
                <a:cs typeface="Times New Roman"/>
              </a:rPr>
              <a:t>les).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2669" y="414273"/>
            <a:ext cx="60598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Multi</a:t>
            </a:r>
            <a:r>
              <a:rPr spc="-15" dirty="0"/>
              <a:t> </a:t>
            </a:r>
            <a:r>
              <a:rPr spc="-90" dirty="0"/>
              <a:t>Words</a:t>
            </a:r>
            <a:r>
              <a:rPr spc="-20" dirty="0"/>
              <a:t> </a:t>
            </a:r>
            <a:r>
              <a:rPr spc="-55" dirty="0"/>
              <a:t>Variable</a:t>
            </a:r>
            <a:r>
              <a:rPr spc="-10" dirty="0"/>
              <a:t> </a:t>
            </a:r>
            <a:r>
              <a:rPr spc="-55" dirty="0"/>
              <a:t>Names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16845"/>
            <a:ext cx="8041640" cy="499173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384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75" dirty="0">
                <a:latin typeface="Times New Roman"/>
                <a:cs typeface="Times New Roman"/>
              </a:rPr>
              <a:t>Variable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names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more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than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one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word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difficult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read.</a:t>
            </a:r>
            <a:endParaRPr sz="2600" dirty="0">
              <a:latin typeface="Times New Roman"/>
              <a:cs typeface="Times New Roman"/>
            </a:endParaRPr>
          </a:p>
          <a:p>
            <a:pPr marL="286385" marR="499109" indent="-274320">
              <a:lnSpc>
                <a:spcPts val="2810"/>
              </a:lnSpc>
              <a:spcBef>
                <a:spcPts val="64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95" dirty="0">
                <a:latin typeface="Times New Roman"/>
                <a:cs typeface="Times New Roman"/>
              </a:rPr>
              <a:t>Ther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re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s</a:t>
            </a:r>
            <a:r>
              <a:rPr sz="2600" spc="-200" dirty="0">
                <a:latin typeface="Times New Roman"/>
                <a:cs typeface="Times New Roman"/>
              </a:rPr>
              <a:t>e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95" dirty="0">
                <a:latin typeface="Times New Roman"/>
                <a:cs typeface="Times New Roman"/>
              </a:rPr>
              <a:t>eral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te</a:t>
            </a:r>
            <a:r>
              <a:rPr sz="2600" spc="-50" dirty="0">
                <a:latin typeface="Times New Roman"/>
                <a:cs typeface="Times New Roman"/>
              </a:rPr>
              <a:t>c</a:t>
            </a:r>
            <a:r>
              <a:rPr sz="2600" spc="-130" dirty="0">
                <a:latin typeface="Times New Roman"/>
                <a:cs typeface="Times New Roman"/>
              </a:rPr>
              <a:t>hni</a:t>
            </a:r>
            <a:r>
              <a:rPr sz="2600" spc="-160" dirty="0">
                <a:latin typeface="Times New Roman"/>
                <a:cs typeface="Times New Roman"/>
              </a:rPr>
              <a:t>q</a:t>
            </a:r>
            <a:r>
              <a:rPr sz="2600" spc="-110" dirty="0">
                <a:latin typeface="Times New Roman"/>
                <a:cs typeface="Times New Roman"/>
              </a:rPr>
              <a:t>ue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y</a:t>
            </a:r>
            <a:r>
              <a:rPr sz="2600" spc="-110" dirty="0">
                <a:latin typeface="Times New Roman"/>
                <a:cs typeface="Times New Roman"/>
              </a:rPr>
              <a:t>ou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150" dirty="0">
                <a:latin typeface="Times New Roman"/>
                <a:cs typeface="Times New Roman"/>
              </a:rPr>
              <a:t>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ma</a:t>
            </a:r>
            <a:r>
              <a:rPr sz="2600" spc="-195" dirty="0">
                <a:latin typeface="Times New Roman"/>
                <a:cs typeface="Times New Roman"/>
              </a:rPr>
              <a:t>k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th</a:t>
            </a:r>
            <a:r>
              <a:rPr sz="2600" spc="-90" dirty="0">
                <a:latin typeface="Times New Roman"/>
                <a:cs typeface="Times New Roman"/>
              </a:rPr>
              <a:t>e</a:t>
            </a:r>
            <a:r>
              <a:rPr sz="2600" spc="-150" dirty="0">
                <a:latin typeface="Times New Roman"/>
                <a:cs typeface="Times New Roman"/>
              </a:rPr>
              <a:t>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mo</a:t>
            </a:r>
            <a:r>
              <a:rPr sz="2600" spc="-75" dirty="0">
                <a:latin typeface="Times New Roman"/>
                <a:cs typeface="Times New Roman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e  </a:t>
            </a:r>
            <a:r>
              <a:rPr sz="2600" spc="-110" dirty="0">
                <a:latin typeface="Times New Roman"/>
                <a:cs typeface="Times New Roman"/>
              </a:rPr>
              <a:t>readable:</a:t>
            </a: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2600" b="1" spc="-85" dirty="0">
                <a:latin typeface="Times New Roman"/>
                <a:cs typeface="Times New Roman"/>
              </a:rPr>
              <a:t>Came</a:t>
            </a:r>
            <a:r>
              <a:rPr sz="2600" b="1" spc="-40" dirty="0">
                <a:latin typeface="Times New Roman"/>
                <a:cs typeface="Times New Roman"/>
              </a:rPr>
              <a:t>l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spc="-280" dirty="0">
                <a:latin typeface="Times New Roman"/>
                <a:cs typeface="Times New Roman"/>
              </a:rPr>
              <a:t>C</a:t>
            </a:r>
            <a:r>
              <a:rPr sz="2600" b="1" spc="-75" dirty="0">
                <a:latin typeface="Times New Roman"/>
                <a:cs typeface="Times New Roman"/>
              </a:rPr>
              <a:t>ase:</a:t>
            </a:r>
            <a:endParaRPr sz="2600" dirty="0">
              <a:latin typeface="Times New Roman"/>
              <a:cs typeface="Times New Roman"/>
            </a:endParaRPr>
          </a:p>
          <a:p>
            <a:pPr marL="286385" marR="1442720" indent="-274320">
              <a:lnSpc>
                <a:spcPts val="2810"/>
              </a:lnSpc>
              <a:spcBef>
                <a:spcPts val="64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90" dirty="0">
                <a:latin typeface="Times New Roman"/>
                <a:cs typeface="Times New Roman"/>
              </a:rPr>
              <a:t>Each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word,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except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50" dirty="0">
                <a:latin typeface="Times New Roman"/>
                <a:cs typeface="Times New Roman"/>
              </a:rPr>
              <a:t>first,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starts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capital.e.g.: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m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565" dirty="0">
                <a:latin typeface="Times New Roman"/>
                <a:cs typeface="Times New Roman"/>
              </a:rPr>
              <a:t>V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35" dirty="0">
                <a:latin typeface="Times New Roman"/>
                <a:cs typeface="Times New Roman"/>
              </a:rPr>
              <a:t>r</a:t>
            </a:r>
            <a:r>
              <a:rPr sz="2600" spc="-140" dirty="0">
                <a:latin typeface="Times New Roman"/>
                <a:cs typeface="Times New Roman"/>
              </a:rPr>
              <a:t>ia</a:t>
            </a:r>
            <a:r>
              <a:rPr sz="2600" spc="-229" dirty="0">
                <a:latin typeface="Times New Roman"/>
                <a:cs typeface="Times New Roman"/>
              </a:rPr>
              <a:t>b</a:t>
            </a:r>
            <a:r>
              <a:rPr sz="2600" spc="-140" dirty="0">
                <a:latin typeface="Times New Roman"/>
                <a:cs typeface="Times New Roman"/>
              </a:rPr>
              <a:t>leNam</a:t>
            </a:r>
            <a:r>
              <a:rPr sz="2600" spc="-114" dirty="0">
                <a:latin typeface="Times New Roman"/>
                <a:cs typeface="Times New Roman"/>
              </a:rPr>
              <a:t>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340" dirty="0">
                <a:latin typeface="Times New Roman"/>
                <a:cs typeface="Times New Roman"/>
              </a:rPr>
              <a:t>“</a:t>
            </a:r>
            <a:r>
              <a:rPr lang="en-IN" sz="2600" spc="-150" dirty="0">
                <a:latin typeface="Times New Roman"/>
                <a:cs typeface="Times New Roman"/>
              </a:rPr>
              <a:t>Abdi</a:t>
            </a:r>
            <a:r>
              <a:rPr sz="2600" dirty="0">
                <a:latin typeface="Times New Roman"/>
                <a:cs typeface="Times New Roman"/>
              </a:rPr>
              <a:t>"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lett</a:t>
            </a:r>
            <a:r>
              <a:rPr sz="2600" spc="-70" dirty="0">
                <a:latin typeface="Times New Roman"/>
                <a:cs typeface="Times New Roman"/>
              </a:rPr>
              <a:t>e</a:t>
            </a:r>
            <a:r>
              <a:rPr sz="2600" spc="30" dirty="0">
                <a:latin typeface="Times New Roman"/>
                <a:cs typeface="Times New Roman"/>
              </a:rPr>
              <a:t>r</a:t>
            </a: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2600" b="1" spc="-235" dirty="0">
                <a:latin typeface="Times New Roman"/>
                <a:cs typeface="Times New Roman"/>
              </a:rPr>
              <a:t>P</a:t>
            </a:r>
            <a:r>
              <a:rPr sz="2600" b="1" spc="-55" dirty="0">
                <a:latin typeface="Times New Roman"/>
                <a:cs typeface="Times New Roman"/>
              </a:rPr>
              <a:t>asc</a:t>
            </a:r>
            <a:r>
              <a:rPr sz="2600" b="1" spc="-70" dirty="0">
                <a:latin typeface="Times New Roman"/>
                <a:cs typeface="Times New Roman"/>
              </a:rPr>
              <a:t>a</a:t>
            </a:r>
            <a:r>
              <a:rPr sz="2600" b="1" spc="35" dirty="0">
                <a:latin typeface="Times New Roman"/>
                <a:cs typeface="Times New Roman"/>
              </a:rPr>
              <a:t>l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120" dirty="0">
                <a:latin typeface="Times New Roman"/>
                <a:cs typeface="Times New Roman"/>
              </a:rPr>
              <a:t>Case:</a:t>
            </a:r>
            <a:endParaRPr sz="26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29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20" dirty="0">
                <a:latin typeface="Times New Roman"/>
                <a:cs typeface="Times New Roman"/>
              </a:rPr>
              <a:t>Ea</a:t>
            </a:r>
            <a:r>
              <a:rPr sz="2600" spc="-150" dirty="0">
                <a:latin typeface="Times New Roman"/>
                <a:cs typeface="Times New Roman"/>
              </a:rPr>
              <a:t>c</a:t>
            </a:r>
            <a:r>
              <a:rPr sz="2600" spc="-160" dirty="0">
                <a:latin typeface="Times New Roman"/>
                <a:cs typeface="Times New Roman"/>
              </a:rPr>
              <a:t>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35" dirty="0">
                <a:latin typeface="Times New Roman"/>
                <a:cs typeface="Times New Roman"/>
              </a:rPr>
              <a:t>w</a:t>
            </a:r>
            <a:r>
              <a:rPr sz="2600" spc="-65" dirty="0">
                <a:latin typeface="Times New Roman"/>
                <a:cs typeface="Times New Roman"/>
              </a:rPr>
              <a:t>ord </a:t>
            </a:r>
            <a:r>
              <a:rPr sz="2600" spc="-110" dirty="0">
                <a:latin typeface="Times New Roman"/>
                <a:cs typeface="Times New Roman"/>
              </a:rPr>
              <a:t>st</a:t>
            </a:r>
            <a:r>
              <a:rPr sz="2600" spc="-155" dirty="0">
                <a:latin typeface="Times New Roman"/>
                <a:cs typeface="Times New Roman"/>
              </a:rPr>
              <a:t>a</a:t>
            </a:r>
            <a:r>
              <a:rPr sz="2600" spc="125" dirty="0">
                <a:latin typeface="Times New Roman"/>
                <a:cs typeface="Times New Roman"/>
              </a:rPr>
              <a:t>r</a:t>
            </a:r>
            <a:r>
              <a:rPr sz="2600" spc="-80" dirty="0">
                <a:latin typeface="Times New Roman"/>
                <a:cs typeface="Times New Roman"/>
              </a:rPr>
              <a:t>ts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w</a:t>
            </a:r>
            <a:r>
              <a:rPr sz="2600" spc="-70" dirty="0">
                <a:latin typeface="Times New Roman"/>
                <a:cs typeface="Times New Roman"/>
              </a:rPr>
              <a:t>i</a:t>
            </a:r>
            <a:r>
              <a:rPr sz="2600" spc="-65" dirty="0">
                <a:latin typeface="Times New Roman"/>
                <a:cs typeface="Times New Roman"/>
              </a:rPr>
              <a:t>th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pital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let</a:t>
            </a:r>
            <a:r>
              <a:rPr sz="2600" spc="-45" dirty="0">
                <a:latin typeface="Times New Roman"/>
                <a:cs typeface="Times New Roman"/>
              </a:rPr>
              <a:t>t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195" dirty="0">
                <a:latin typeface="Times New Roman"/>
                <a:cs typeface="Times New Roman"/>
              </a:rPr>
              <a:t>r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28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95" dirty="0">
                <a:latin typeface="Times New Roman"/>
                <a:cs typeface="Times New Roman"/>
              </a:rPr>
              <a:t>E.g.: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MyVariableName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215" dirty="0">
                <a:latin typeface="Times New Roman"/>
                <a:cs typeface="Times New Roman"/>
              </a:rPr>
              <a:t>“</a:t>
            </a:r>
            <a:r>
              <a:rPr lang="en-IN" sz="2600" spc="-215" dirty="0">
                <a:latin typeface="Times New Roman"/>
                <a:cs typeface="Times New Roman"/>
              </a:rPr>
              <a:t>Abdi</a:t>
            </a:r>
            <a:r>
              <a:rPr sz="2600" spc="-215" dirty="0">
                <a:latin typeface="Times New Roman"/>
                <a:cs typeface="Times New Roman"/>
              </a:rPr>
              <a:t>“</a:t>
            </a: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b="1" spc="-120" dirty="0">
                <a:latin typeface="Times New Roman"/>
                <a:cs typeface="Times New Roman"/>
              </a:rPr>
              <a:t>S</a:t>
            </a:r>
            <a:r>
              <a:rPr sz="2600" b="1" spc="-135" dirty="0">
                <a:latin typeface="Times New Roman"/>
                <a:cs typeface="Times New Roman"/>
              </a:rPr>
              <a:t>n</a:t>
            </a:r>
            <a:r>
              <a:rPr sz="2600" b="1" spc="-45" dirty="0">
                <a:latin typeface="Times New Roman"/>
                <a:cs typeface="Times New Roman"/>
              </a:rPr>
              <a:t>a</a:t>
            </a:r>
            <a:r>
              <a:rPr sz="2600" b="1" spc="-105" dirty="0">
                <a:latin typeface="Times New Roman"/>
                <a:cs typeface="Times New Roman"/>
              </a:rPr>
              <a:t>k</a:t>
            </a:r>
            <a:r>
              <a:rPr sz="2600" b="1" spc="65" dirty="0">
                <a:latin typeface="Times New Roman"/>
                <a:cs typeface="Times New Roman"/>
              </a:rPr>
              <a:t>e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spc="-120" dirty="0">
                <a:latin typeface="Times New Roman"/>
                <a:cs typeface="Times New Roman"/>
              </a:rPr>
              <a:t>Case:</a:t>
            </a:r>
            <a:endParaRPr sz="2600" dirty="0">
              <a:latin typeface="Times New Roman"/>
              <a:cs typeface="Times New Roman"/>
            </a:endParaRPr>
          </a:p>
          <a:p>
            <a:pPr marL="287020" marR="1064260" indent="-287020">
              <a:lnSpc>
                <a:spcPts val="2810"/>
              </a:lnSpc>
              <a:spcBef>
                <a:spcPts val="64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90" dirty="0">
                <a:latin typeface="Times New Roman"/>
                <a:cs typeface="Times New Roman"/>
              </a:rPr>
              <a:t>Each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word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separated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by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an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underscore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character: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e.g.: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m</a:t>
            </a:r>
            <a:r>
              <a:rPr sz="2600" spc="-145" dirty="0">
                <a:latin typeface="Times New Roman"/>
                <a:cs typeface="Times New Roman"/>
              </a:rPr>
              <a:t>y_</a:t>
            </a:r>
            <a:r>
              <a:rPr sz="2600" spc="-190" dirty="0">
                <a:latin typeface="Times New Roman"/>
                <a:cs typeface="Times New Roman"/>
              </a:rPr>
              <a:t>v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r</a:t>
            </a:r>
            <a:r>
              <a:rPr sz="2600" spc="-140" dirty="0">
                <a:latin typeface="Times New Roman"/>
                <a:cs typeface="Times New Roman"/>
              </a:rPr>
              <a:t>ia</a:t>
            </a:r>
            <a:r>
              <a:rPr sz="2600" spc="-229" dirty="0">
                <a:latin typeface="Times New Roman"/>
                <a:cs typeface="Times New Roman"/>
              </a:rPr>
              <a:t>b</a:t>
            </a:r>
            <a:r>
              <a:rPr sz="2600" spc="-114" dirty="0">
                <a:latin typeface="Times New Roman"/>
                <a:cs typeface="Times New Roman"/>
              </a:rPr>
              <a:t>le_nam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340" dirty="0">
                <a:latin typeface="Times New Roman"/>
                <a:cs typeface="Times New Roman"/>
              </a:rPr>
              <a:t>“</a:t>
            </a:r>
            <a:r>
              <a:rPr lang="en-IN" sz="2600" spc="-170">
                <a:latin typeface="Times New Roman"/>
                <a:cs typeface="Times New Roman"/>
              </a:rPr>
              <a:t>Abdi</a:t>
            </a:r>
            <a:r>
              <a:rPr sz="2600">
                <a:latin typeface="Times New Roman"/>
                <a:cs typeface="Times New Roman"/>
              </a:rPr>
              <a:t>"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866" y="400558"/>
            <a:ext cx="7878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/>
              <a:t>Python</a:t>
            </a:r>
            <a:r>
              <a:rPr sz="3600" spc="10" dirty="0"/>
              <a:t> </a:t>
            </a:r>
            <a:r>
              <a:rPr sz="3600" spc="-40" dirty="0"/>
              <a:t>Variables</a:t>
            </a:r>
            <a:r>
              <a:rPr sz="3600" dirty="0"/>
              <a:t> </a:t>
            </a:r>
            <a:r>
              <a:rPr sz="3600" spc="30" dirty="0"/>
              <a:t>-</a:t>
            </a:r>
            <a:r>
              <a:rPr sz="3600" spc="-5" dirty="0"/>
              <a:t> </a:t>
            </a:r>
            <a:r>
              <a:rPr sz="3600" spc="-55" dirty="0"/>
              <a:t>Assign</a:t>
            </a:r>
            <a:r>
              <a:rPr sz="3600" spc="-5" dirty="0"/>
              <a:t> </a:t>
            </a:r>
            <a:r>
              <a:rPr sz="3600" spc="-35" dirty="0"/>
              <a:t>Multiple</a:t>
            </a:r>
            <a:r>
              <a:rPr sz="3600" spc="-5" dirty="0"/>
              <a:t> </a:t>
            </a:r>
            <a:r>
              <a:rPr sz="3600" spc="-35" dirty="0"/>
              <a:t>Values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17068" y="1053439"/>
            <a:ext cx="5481320" cy="5223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9200"/>
              </a:lnSpc>
              <a:spcBef>
                <a:spcPts val="100"/>
              </a:spcBef>
            </a:pPr>
            <a:r>
              <a:rPr sz="2600" spc="-120" dirty="0">
                <a:latin typeface="Times New Roman"/>
                <a:cs typeface="Times New Roman"/>
              </a:rPr>
              <a:t>Pyth</a:t>
            </a:r>
            <a:r>
              <a:rPr sz="2600" spc="-145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all</a:t>
            </a:r>
            <a:r>
              <a:rPr sz="2600" spc="-254" dirty="0">
                <a:latin typeface="Times New Roman"/>
                <a:cs typeface="Times New Roman"/>
              </a:rPr>
              <a:t>o</a:t>
            </a:r>
            <a:r>
              <a:rPr sz="2600" spc="-170" dirty="0">
                <a:latin typeface="Times New Roman"/>
                <a:cs typeface="Times New Roman"/>
              </a:rPr>
              <a:t>ws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65" dirty="0">
                <a:latin typeface="Times New Roman"/>
                <a:cs typeface="Times New Roman"/>
              </a:rPr>
              <a:t>y</a:t>
            </a:r>
            <a:r>
              <a:rPr sz="2600" spc="-110" dirty="0">
                <a:latin typeface="Times New Roman"/>
                <a:cs typeface="Times New Roman"/>
              </a:rPr>
              <a:t>ou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assig</a:t>
            </a:r>
            <a:r>
              <a:rPr sz="2600" spc="-210" dirty="0">
                <a:latin typeface="Times New Roman"/>
                <a:cs typeface="Times New Roman"/>
              </a:rPr>
              <a:t>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v</a:t>
            </a:r>
            <a:r>
              <a:rPr sz="2600" spc="-130" dirty="0">
                <a:latin typeface="Times New Roman"/>
                <a:cs typeface="Times New Roman"/>
              </a:rPr>
              <a:t>al</a:t>
            </a:r>
            <a:r>
              <a:rPr sz="2600" spc="-180" dirty="0">
                <a:latin typeface="Times New Roman"/>
                <a:cs typeface="Times New Roman"/>
              </a:rPr>
              <a:t>u</a:t>
            </a:r>
            <a:r>
              <a:rPr sz="2600" spc="-150" dirty="0">
                <a:latin typeface="Times New Roman"/>
                <a:cs typeface="Times New Roman"/>
              </a:rPr>
              <a:t>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m</a:t>
            </a:r>
            <a:r>
              <a:rPr sz="2600" spc="-65" dirty="0">
                <a:latin typeface="Times New Roman"/>
                <a:cs typeface="Times New Roman"/>
              </a:rPr>
              <a:t>ul</a:t>
            </a:r>
            <a:r>
              <a:rPr sz="2600" spc="-60" dirty="0">
                <a:latin typeface="Times New Roman"/>
                <a:cs typeface="Times New Roman"/>
              </a:rPr>
              <a:t>t</a:t>
            </a:r>
            <a:r>
              <a:rPr sz="2600" spc="-95" dirty="0">
                <a:latin typeface="Times New Roman"/>
                <a:cs typeface="Times New Roman"/>
              </a:rPr>
              <a:t>iple  </a:t>
            </a:r>
            <a:r>
              <a:rPr sz="2600" spc="-260" dirty="0">
                <a:latin typeface="Times New Roman"/>
                <a:cs typeface="Times New Roman"/>
              </a:rPr>
              <a:t>v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r</a:t>
            </a:r>
            <a:r>
              <a:rPr sz="2600" spc="-140" dirty="0">
                <a:latin typeface="Times New Roman"/>
                <a:cs typeface="Times New Roman"/>
              </a:rPr>
              <a:t>ia</a:t>
            </a:r>
            <a:r>
              <a:rPr sz="2600" spc="-229" dirty="0">
                <a:latin typeface="Times New Roman"/>
                <a:cs typeface="Times New Roman"/>
              </a:rPr>
              <a:t>b</a:t>
            </a:r>
            <a:r>
              <a:rPr sz="2600" spc="-135" dirty="0">
                <a:latin typeface="Times New Roman"/>
                <a:cs typeface="Times New Roman"/>
              </a:rPr>
              <a:t>le</a:t>
            </a:r>
            <a:r>
              <a:rPr sz="2600" spc="-140" dirty="0">
                <a:latin typeface="Times New Roman"/>
                <a:cs typeface="Times New Roman"/>
              </a:rPr>
              <a:t>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one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lin</a:t>
            </a:r>
            <a:r>
              <a:rPr sz="2600" spc="-185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00"/>
              </a:spcBef>
            </a:pPr>
            <a:r>
              <a:rPr sz="2600" dirty="0">
                <a:latin typeface="Times New Roman"/>
                <a:cs typeface="Times New Roman"/>
              </a:rPr>
              <a:t>x,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y,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z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"Orange",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"Banana",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"Cherry“</a:t>
            </a:r>
            <a:endParaRPr sz="2600">
              <a:latin typeface="Times New Roman"/>
              <a:cs typeface="Times New Roman"/>
            </a:endParaRPr>
          </a:p>
          <a:p>
            <a:pPr marL="12700" marR="4507865" algn="just">
              <a:lnSpc>
                <a:spcPct val="119200"/>
              </a:lnSpc>
              <a:spcBef>
                <a:spcPts val="5"/>
              </a:spcBef>
            </a:pP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int(</a:t>
            </a:r>
            <a:r>
              <a:rPr sz="2600" spc="-105" dirty="0">
                <a:latin typeface="Times New Roman"/>
                <a:cs typeface="Times New Roman"/>
              </a:rPr>
              <a:t>x</a:t>
            </a:r>
            <a:r>
              <a:rPr sz="2600" spc="-45" dirty="0">
                <a:latin typeface="Times New Roman"/>
                <a:cs typeface="Times New Roman"/>
              </a:rPr>
              <a:t>)  </a:t>
            </a:r>
            <a:r>
              <a:rPr sz="2600" spc="-75" dirty="0">
                <a:latin typeface="Times New Roman"/>
                <a:cs typeface="Times New Roman"/>
              </a:rPr>
              <a:t>print(y) </a:t>
            </a:r>
            <a:r>
              <a:rPr sz="2600" spc="-64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print(z)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 marR="4477385">
              <a:lnSpc>
                <a:spcPct val="119300"/>
              </a:lnSpc>
              <a:spcBef>
                <a:spcPts val="5"/>
              </a:spcBef>
            </a:pPr>
            <a:r>
              <a:rPr sz="2600" spc="-20" dirty="0">
                <a:latin typeface="Times New Roman"/>
                <a:cs typeface="Times New Roman"/>
              </a:rPr>
              <a:t>Ou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35" dirty="0">
                <a:latin typeface="Times New Roman"/>
                <a:cs typeface="Times New Roman"/>
              </a:rPr>
              <a:t>t:  </a:t>
            </a:r>
            <a:r>
              <a:rPr sz="2600" spc="-100" dirty="0">
                <a:latin typeface="Times New Roman"/>
                <a:cs typeface="Times New Roman"/>
              </a:rPr>
              <a:t>Orange 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210" dirty="0">
                <a:latin typeface="Times New Roman"/>
                <a:cs typeface="Times New Roman"/>
              </a:rPr>
              <a:t>Banana 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Cherry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4648" y="338073"/>
            <a:ext cx="4849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FEATURES</a:t>
            </a:r>
            <a:r>
              <a:rPr spc="-5" dirty="0"/>
              <a:t> </a:t>
            </a:r>
            <a:r>
              <a:rPr spc="-30" dirty="0"/>
              <a:t>OF</a:t>
            </a:r>
            <a:r>
              <a:rPr spc="-25" dirty="0"/>
              <a:t> </a:t>
            </a:r>
            <a:r>
              <a:rPr spc="-35" dirty="0"/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77239"/>
            <a:ext cx="7288530" cy="380555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20" dirty="0">
                <a:latin typeface="Times New Roman"/>
                <a:cs typeface="Times New Roman"/>
              </a:rPr>
              <a:t>Easy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code: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Python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high-level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programming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language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40" dirty="0">
                <a:latin typeface="Times New Roman"/>
                <a:cs typeface="Times New Roman"/>
              </a:rPr>
              <a:t>F</a:t>
            </a:r>
            <a:r>
              <a:rPr sz="2600" spc="-110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Open </a:t>
            </a:r>
            <a:r>
              <a:rPr sz="2600" spc="-250" dirty="0">
                <a:latin typeface="Times New Roman"/>
                <a:cs typeface="Times New Roman"/>
              </a:rPr>
              <a:t>S</a:t>
            </a:r>
            <a:r>
              <a:rPr sz="2600" spc="-235" dirty="0">
                <a:latin typeface="Times New Roman"/>
                <a:cs typeface="Times New Roman"/>
              </a:rPr>
              <a:t>o</a:t>
            </a:r>
            <a:r>
              <a:rPr sz="2600" spc="-85" dirty="0">
                <a:latin typeface="Times New Roman"/>
                <a:cs typeface="Times New Roman"/>
              </a:rPr>
              <a:t>urce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40" dirty="0">
                <a:latin typeface="Times New Roman"/>
                <a:cs typeface="Times New Roman"/>
              </a:rPr>
              <a:t>Object</a:t>
            </a:r>
            <a:r>
              <a:rPr sz="2600" spc="-40" dirty="0">
                <a:latin typeface="Times New Roman"/>
                <a:cs typeface="Times New Roman"/>
              </a:rPr>
              <a:t>-Oriented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Language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70" dirty="0">
                <a:latin typeface="Times New Roman"/>
                <a:cs typeface="Times New Roman"/>
              </a:rPr>
              <a:t>GUI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P</a:t>
            </a:r>
            <a:r>
              <a:rPr sz="2600" spc="-60" dirty="0">
                <a:latin typeface="Times New Roman"/>
                <a:cs typeface="Times New Roman"/>
              </a:rPr>
              <a:t>r</a:t>
            </a:r>
            <a:r>
              <a:rPr sz="2600" spc="-165" dirty="0">
                <a:latin typeface="Times New Roman"/>
                <a:cs typeface="Times New Roman"/>
              </a:rPr>
              <a:t>o</a:t>
            </a:r>
            <a:r>
              <a:rPr sz="2600" spc="-135" dirty="0">
                <a:latin typeface="Times New Roman"/>
                <a:cs typeface="Times New Roman"/>
              </a:rPr>
              <a:t>g</a:t>
            </a:r>
            <a:r>
              <a:rPr sz="2600" spc="-140" dirty="0">
                <a:latin typeface="Times New Roman"/>
                <a:cs typeface="Times New Roman"/>
              </a:rPr>
              <a:t>ramm</a:t>
            </a:r>
            <a:r>
              <a:rPr sz="2600" spc="-60" dirty="0">
                <a:latin typeface="Times New Roman"/>
                <a:cs typeface="Times New Roman"/>
              </a:rPr>
              <a:t>i</a:t>
            </a:r>
            <a:r>
              <a:rPr sz="2600" spc="-165" dirty="0">
                <a:latin typeface="Times New Roman"/>
                <a:cs typeface="Times New Roman"/>
              </a:rPr>
              <a:t>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0" dirty="0">
                <a:latin typeface="Times New Roman"/>
                <a:cs typeface="Times New Roman"/>
              </a:rPr>
              <a:t>S</a:t>
            </a:r>
            <a:r>
              <a:rPr sz="2600" spc="-240" dirty="0">
                <a:latin typeface="Times New Roman"/>
                <a:cs typeface="Times New Roman"/>
              </a:rPr>
              <a:t>u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p</a:t>
            </a:r>
            <a:r>
              <a:rPr sz="2600" spc="-50" dirty="0">
                <a:latin typeface="Times New Roman"/>
                <a:cs typeface="Times New Roman"/>
              </a:rPr>
              <a:t>o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95" dirty="0">
                <a:latin typeface="Times New Roman"/>
                <a:cs typeface="Times New Roman"/>
              </a:rPr>
              <a:t>H</a:t>
            </a:r>
            <a:r>
              <a:rPr sz="2600" spc="-70" dirty="0">
                <a:latin typeface="Times New Roman"/>
                <a:cs typeface="Times New Roman"/>
              </a:rPr>
              <a:t>i</a:t>
            </a:r>
            <a:r>
              <a:rPr sz="2600" spc="-190" dirty="0">
                <a:latin typeface="Times New Roman"/>
                <a:cs typeface="Times New Roman"/>
              </a:rPr>
              <a:t>g</a:t>
            </a:r>
            <a:r>
              <a:rPr sz="2600" spc="-200" dirty="0">
                <a:latin typeface="Times New Roman"/>
                <a:cs typeface="Times New Roman"/>
              </a:rPr>
              <a:t>h</a:t>
            </a:r>
            <a:r>
              <a:rPr sz="2600" spc="-55" dirty="0">
                <a:latin typeface="Times New Roman"/>
                <a:cs typeface="Times New Roman"/>
              </a:rPr>
              <a:t>-</a:t>
            </a:r>
            <a:r>
              <a:rPr sz="2600" spc="-225" dirty="0">
                <a:latin typeface="Times New Roman"/>
                <a:cs typeface="Times New Roman"/>
              </a:rPr>
              <a:t>L</a:t>
            </a:r>
            <a:r>
              <a:rPr sz="2600" spc="-200" dirty="0">
                <a:latin typeface="Times New Roman"/>
                <a:cs typeface="Times New Roman"/>
              </a:rPr>
              <a:t>e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100" dirty="0">
                <a:latin typeface="Times New Roman"/>
                <a:cs typeface="Times New Roman"/>
              </a:rPr>
              <a:t>el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Lang</a:t>
            </a:r>
            <a:r>
              <a:rPr sz="2600" spc="-195" dirty="0">
                <a:latin typeface="Times New Roman"/>
                <a:cs typeface="Times New Roman"/>
              </a:rPr>
              <a:t>u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235" dirty="0">
                <a:latin typeface="Times New Roman"/>
                <a:cs typeface="Times New Roman"/>
              </a:rPr>
              <a:t>g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25" dirty="0">
                <a:latin typeface="Times New Roman"/>
                <a:cs typeface="Times New Roman"/>
              </a:rPr>
              <a:t>Extensible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20" dirty="0">
                <a:latin typeface="Times New Roman"/>
                <a:cs typeface="Times New Roman"/>
              </a:rPr>
              <a:t>Pyth</a:t>
            </a:r>
            <a:r>
              <a:rPr sz="2600" spc="-145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b="1" spc="-285" dirty="0">
                <a:latin typeface="Times New Roman"/>
                <a:cs typeface="Times New Roman"/>
              </a:rPr>
              <a:t>P</a:t>
            </a:r>
            <a:r>
              <a:rPr sz="2600" b="1" spc="5" dirty="0">
                <a:latin typeface="Times New Roman"/>
                <a:cs typeface="Times New Roman"/>
              </a:rPr>
              <a:t>o</a:t>
            </a:r>
            <a:r>
              <a:rPr sz="2600" b="1" spc="100" dirty="0">
                <a:latin typeface="Times New Roman"/>
                <a:cs typeface="Times New Roman"/>
              </a:rPr>
              <a:t>r</a:t>
            </a:r>
            <a:r>
              <a:rPr sz="2600" b="1" spc="-40" dirty="0">
                <a:latin typeface="Times New Roman"/>
                <a:cs typeface="Times New Roman"/>
              </a:rPr>
              <a:t>t</a:t>
            </a:r>
            <a:r>
              <a:rPr sz="2600" b="1" spc="-90" dirty="0">
                <a:latin typeface="Times New Roman"/>
                <a:cs typeface="Times New Roman"/>
              </a:rPr>
              <a:t>a</a:t>
            </a:r>
            <a:r>
              <a:rPr sz="2600" b="1" spc="-45" dirty="0">
                <a:latin typeface="Times New Roman"/>
                <a:cs typeface="Times New Roman"/>
              </a:rPr>
              <a:t>b</a:t>
            </a:r>
            <a:r>
              <a:rPr sz="2600" b="1" spc="50" dirty="0">
                <a:latin typeface="Times New Roman"/>
                <a:cs typeface="Times New Roman"/>
              </a:rPr>
              <a:t>le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la</a:t>
            </a:r>
            <a:r>
              <a:rPr sz="2600" spc="-180" dirty="0">
                <a:latin typeface="Times New Roman"/>
                <a:cs typeface="Times New Roman"/>
              </a:rPr>
              <a:t>n</a:t>
            </a:r>
            <a:r>
              <a:rPr sz="2600" spc="-165" dirty="0">
                <a:latin typeface="Times New Roman"/>
                <a:cs typeface="Times New Roman"/>
              </a:rPr>
              <a:t>g</a:t>
            </a:r>
            <a:r>
              <a:rPr sz="2600" spc="-180" dirty="0">
                <a:latin typeface="Times New Roman"/>
                <a:cs typeface="Times New Roman"/>
              </a:rPr>
              <a:t>u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235" dirty="0">
                <a:latin typeface="Times New Roman"/>
                <a:cs typeface="Times New Roman"/>
              </a:rPr>
              <a:t>g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20" dirty="0">
                <a:latin typeface="Times New Roman"/>
                <a:cs typeface="Times New Roman"/>
              </a:rPr>
              <a:t>Pyth</a:t>
            </a:r>
            <a:r>
              <a:rPr sz="2600" spc="-145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In</a:t>
            </a:r>
            <a:r>
              <a:rPr sz="2600" spc="-75" dirty="0">
                <a:latin typeface="Times New Roman"/>
                <a:cs typeface="Times New Roman"/>
              </a:rPr>
              <a:t>t</a:t>
            </a:r>
            <a:r>
              <a:rPr sz="2600" spc="-150" dirty="0">
                <a:latin typeface="Times New Roman"/>
                <a:cs typeface="Times New Roman"/>
              </a:rPr>
              <a:t>e</a:t>
            </a:r>
            <a:r>
              <a:rPr sz="2600" spc="-130" dirty="0">
                <a:latin typeface="Times New Roman"/>
                <a:cs typeface="Times New Roman"/>
              </a:rPr>
              <a:t>g</a:t>
            </a:r>
            <a:r>
              <a:rPr sz="2600" spc="-80" dirty="0">
                <a:latin typeface="Times New Roman"/>
                <a:cs typeface="Times New Roman"/>
              </a:rPr>
              <a:t>r</a:t>
            </a:r>
            <a:r>
              <a:rPr sz="2600" spc="-125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ted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la</a:t>
            </a:r>
            <a:r>
              <a:rPr sz="2600" spc="-180" dirty="0">
                <a:latin typeface="Times New Roman"/>
                <a:cs typeface="Times New Roman"/>
              </a:rPr>
              <a:t>n</a:t>
            </a:r>
            <a:r>
              <a:rPr sz="2600" spc="-165" dirty="0">
                <a:latin typeface="Times New Roman"/>
                <a:cs typeface="Times New Roman"/>
              </a:rPr>
              <a:t>g</a:t>
            </a:r>
            <a:r>
              <a:rPr sz="2600" spc="-180" dirty="0">
                <a:latin typeface="Times New Roman"/>
                <a:cs typeface="Times New Roman"/>
              </a:rPr>
              <a:t>u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235" dirty="0">
                <a:latin typeface="Times New Roman"/>
                <a:cs typeface="Times New Roman"/>
              </a:rPr>
              <a:t>g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0372" y="688974"/>
            <a:ext cx="6680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One</a:t>
            </a:r>
            <a:r>
              <a:rPr spc="-20" dirty="0"/>
              <a:t> </a:t>
            </a:r>
            <a:r>
              <a:rPr spc="-55" dirty="0"/>
              <a:t>Value</a:t>
            </a:r>
            <a:r>
              <a:rPr spc="-20" dirty="0"/>
              <a:t> </a:t>
            </a:r>
            <a:r>
              <a:rPr spc="-85" dirty="0"/>
              <a:t>to</a:t>
            </a:r>
            <a:r>
              <a:rPr spc="-15" dirty="0"/>
              <a:t> </a:t>
            </a:r>
            <a:r>
              <a:rPr spc="-35" dirty="0"/>
              <a:t>Multiple</a:t>
            </a:r>
            <a:r>
              <a:rPr spc="-25" dirty="0"/>
              <a:t> </a:t>
            </a:r>
            <a:r>
              <a:rPr spc="-4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392141"/>
            <a:ext cx="4819650" cy="2860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200"/>
              </a:lnSpc>
              <a:spcBef>
                <a:spcPts val="95"/>
              </a:spcBef>
            </a:pPr>
            <a:r>
              <a:rPr sz="2600" spc="-260" dirty="0">
                <a:latin typeface="Times New Roman"/>
                <a:cs typeface="Times New Roman"/>
              </a:rPr>
              <a:t>y</a:t>
            </a:r>
            <a:r>
              <a:rPr sz="2600" spc="-110" dirty="0">
                <a:latin typeface="Times New Roman"/>
                <a:cs typeface="Times New Roman"/>
              </a:rPr>
              <a:t>ou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assig</a:t>
            </a:r>
            <a:r>
              <a:rPr sz="2600" spc="-210" dirty="0">
                <a:latin typeface="Times New Roman"/>
                <a:cs typeface="Times New Roman"/>
              </a:rPr>
              <a:t>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130" dirty="0">
                <a:latin typeface="Times New Roman"/>
                <a:cs typeface="Times New Roman"/>
              </a:rPr>
              <a:t>he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i="1" spc="-340" dirty="0">
                <a:latin typeface="Times New Roman"/>
                <a:cs typeface="Times New Roman"/>
              </a:rPr>
              <a:t>same</a:t>
            </a:r>
            <a:r>
              <a:rPr sz="2600" i="1" spc="-80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v</a:t>
            </a:r>
            <a:r>
              <a:rPr sz="2600" spc="-130" dirty="0">
                <a:latin typeface="Times New Roman"/>
                <a:cs typeface="Times New Roman"/>
              </a:rPr>
              <a:t>al</a:t>
            </a:r>
            <a:r>
              <a:rPr sz="2600" spc="-180" dirty="0">
                <a:latin typeface="Times New Roman"/>
                <a:cs typeface="Times New Roman"/>
              </a:rPr>
              <a:t>u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m</a:t>
            </a:r>
            <a:r>
              <a:rPr sz="2600" spc="-65" dirty="0">
                <a:latin typeface="Times New Roman"/>
                <a:cs typeface="Times New Roman"/>
              </a:rPr>
              <a:t>ul</a:t>
            </a:r>
            <a:r>
              <a:rPr sz="2600" spc="-60" dirty="0">
                <a:latin typeface="Times New Roman"/>
                <a:cs typeface="Times New Roman"/>
              </a:rPr>
              <a:t>t</a:t>
            </a:r>
            <a:r>
              <a:rPr sz="2600" spc="-95" dirty="0">
                <a:latin typeface="Times New Roman"/>
                <a:cs typeface="Times New Roman"/>
              </a:rPr>
              <a:t>iple  </a:t>
            </a:r>
            <a:r>
              <a:rPr sz="2600" spc="-260" dirty="0">
                <a:latin typeface="Times New Roman"/>
                <a:cs typeface="Times New Roman"/>
              </a:rPr>
              <a:t>v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35" dirty="0">
                <a:latin typeface="Times New Roman"/>
                <a:cs typeface="Times New Roman"/>
              </a:rPr>
              <a:t>r</a:t>
            </a:r>
            <a:r>
              <a:rPr sz="2600" spc="-140" dirty="0">
                <a:latin typeface="Times New Roman"/>
                <a:cs typeface="Times New Roman"/>
              </a:rPr>
              <a:t>ia</a:t>
            </a:r>
            <a:r>
              <a:rPr sz="2600" spc="-229" dirty="0">
                <a:latin typeface="Times New Roman"/>
                <a:cs typeface="Times New Roman"/>
              </a:rPr>
              <a:t>b</a:t>
            </a:r>
            <a:r>
              <a:rPr sz="2600" spc="-135" dirty="0">
                <a:latin typeface="Times New Roman"/>
                <a:cs typeface="Times New Roman"/>
              </a:rPr>
              <a:t>le</a:t>
            </a:r>
            <a:r>
              <a:rPr sz="2600" spc="-140" dirty="0">
                <a:latin typeface="Times New Roman"/>
                <a:cs typeface="Times New Roman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o</a:t>
            </a:r>
            <a:r>
              <a:rPr sz="2600" spc="-105" dirty="0">
                <a:latin typeface="Times New Roman"/>
                <a:cs typeface="Times New Roman"/>
              </a:rPr>
              <a:t>ne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lin</a:t>
            </a:r>
            <a:r>
              <a:rPr sz="2600" spc="-190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 marR="2107565">
              <a:lnSpc>
                <a:spcPct val="119200"/>
              </a:lnSpc>
              <a:spcBef>
                <a:spcPts val="5"/>
              </a:spcBef>
            </a:pP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z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"Orange«  </a:t>
            </a:r>
            <a:r>
              <a:rPr sz="2600" spc="-60" dirty="0">
                <a:latin typeface="Times New Roman"/>
                <a:cs typeface="Times New Roman"/>
              </a:rPr>
              <a:t>print(x)</a:t>
            </a:r>
            <a:endParaRPr sz="2600">
              <a:latin typeface="Times New Roman"/>
              <a:cs typeface="Times New Roman"/>
            </a:endParaRPr>
          </a:p>
          <a:p>
            <a:pPr marL="12700" marR="3858895">
              <a:lnSpc>
                <a:spcPts val="3720"/>
              </a:lnSpc>
              <a:spcBef>
                <a:spcPts val="100"/>
              </a:spcBef>
            </a:pPr>
            <a:r>
              <a:rPr sz="2600" spc="-45" dirty="0">
                <a:latin typeface="Times New Roman"/>
                <a:cs typeface="Times New Roman"/>
              </a:rPr>
              <a:t>p</a:t>
            </a:r>
            <a:r>
              <a:rPr sz="2600" spc="10" dirty="0">
                <a:latin typeface="Times New Roman"/>
                <a:cs typeface="Times New Roman"/>
              </a:rPr>
              <a:t>r</a:t>
            </a:r>
            <a:r>
              <a:rPr sz="2600" spc="-75" dirty="0">
                <a:latin typeface="Times New Roman"/>
                <a:cs typeface="Times New Roman"/>
              </a:rPr>
              <a:t>in</a:t>
            </a:r>
            <a:r>
              <a:rPr sz="2600" spc="-60" dirty="0">
                <a:latin typeface="Times New Roman"/>
                <a:cs typeface="Times New Roman"/>
              </a:rPr>
              <a:t>t</a:t>
            </a:r>
            <a:r>
              <a:rPr sz="2600" spc="-90" dirty="0">
                <a:latin typeface="Times New Roman"/>
                <a:cs typeface="Times New Roman"/>
              </a:rPr>
              <a:t>(y)  </a:t>
            </a:r>
            <a:r>
              <a:rPr sz="2600" spc="-70" dirty="0">
                <a:latin typeface="Times New Roman"/>
                <a:cs typeface="Times New Roman"/>
              </a:rPr>
              <a:t>print(z)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3857" y="688974"/>
            <a:ext cx="42545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Unpack </a:t>
            </a:r>
            <a:r>
              <a:rPr spc="-50" dirty="0"/>
              <a:t>a</a:t>
            </a:r>
            <a:r>
              <a:rPr spc="-30" dirty="0"/>
              <a:t> </a:t>
            </a:r>
            <a:r>
              <a:rPr spc="-40" dirty="0"/>
              <a:t>Collection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24686"/>
            <a:ext cx="4891405" cy="4838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65" dirty="0">
                <a:latin typeface="Times New Roman"/>
                <a:cs typeface="Times New Roman"/>
              </a:rPr>
              <a:t>If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40" dirty="0">
                <a:latin typeface="Times New Roman"/>
                <a:cs typeface="Times New Roman"/>
              </a:rPr>
              <a:t>you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75" dirty="0">
                <a:latin typeface="Times New Roman"/>
                <a:cs typeface="Times New Roman"/>
              </a:rPr>
              <a:t>have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75" dirty="0">
                <a:latin typeface="Times New Roman"/>
                <a:cs typeface="Times New Roman"/>
              </a:rPr>
              <a:t>a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collection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30" dirty="0">
                <a:latin typeface="Times New Roman"/>
                <a:cs typeface="Times New Roman"/>
              </a:rPr>
              <a:t>of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45" dirty="0">
                <a:latin typeface="Times New Roman"/>
                <a:cs typeface="Times New Roman"/>
              </a:rPr>
              <a:t>values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in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75" dirty="0">
                <a:latin typeface="Times New Roman"/>
                <a:cs typeface="Times New Roman"/>
              </a:rPr>
              <a:t>a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list.</a:t>
            </a:r>
            <a:r>
              <a:rPr sz="2200" spc="-155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Python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200" spc="-135" dirty="0">
                <a:latin typeface="Times New Roman"/>
                <a:cs typeface="Times New Roman"/>
              </a:rPr>
              <a:t>allows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40" dirty="0">
                <a:latin typeface="Times New Roman"/>
                <a:cs typeface="Times New Roman"/>
              </a:rPr>
              <a:t>you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extract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the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45" dirty="0">
                <a:latin typeface="Times New Roman"/>
                <a:cs typeface="Times New Roman"/>
              </a:rPr>
              <a:t>values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into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200" spc="-225" dirty="0">
                <a:latin typeface="Times New Roman"/>
                <a:cs typeface="Times New Roman"/>
              </a:rPr>
              <a:t>v</a:t>
            </a:r>
            <a:r>
              <a:rPr sz="2200" spc="-95" dirty="0">
                <a:latin typeface="Times New Roman"/>
                <a:cs typeface="Times New Roman"/>
              </a:rPr>
              <a:t>a</a:t>
            </a:r>
            <a:r>
              <a:rPr sz="2200" spc="-20" dirty="0">
                <a:latin typeface="Times New Roman"/>
                <a:cs typeface="Times New Roman"/>
              </a:rPr>
              <a:t>r</a:t>
            </a:r>
            <a:r>
              <a:rPr sz="2200" spc="-120" dirty="0">
                <a:latin typeface="Times New Roman"/>
                <a:cs typeface="Times New Roman"/>
              </a:rPr>
              <a:t>ia</a:t>
            </a:r>
            <a:r>
              <a:rPr sz="2200" spc="-200" dirty="0">
                <a:latin typeface="Times New Roman"/>
                <a:cs typeface="Times New Roman"/>
              </a:rPr>
              <a:t>b</a:t>
            </a:r>
            <a:r>
              <a:rPr sz="2200" spc="-114" dirty="0">
                <a:latin typeface="Times New Roman"/>
                <a:cs typeface="Times New Roman"/>
              </a:rPr>
              <a:t>le</a:t>
            </a:r>
            <a:r>
              <a:rPr sz="2200" spc="-180" dirty="0">
                <a:latin typeface="Times New Roman"/>
                <a:cs typeface="Times New Roman"/>
              </a:rPr>
              <a:t>s</a:t>
            </a:r>
            <a:r>
              <a:rPr sz="2200" spc="235" dirty="0">
                <a:latin typeface="Times New Roman"/>
                <a:cs typeface="Times New Roman"/>
              </a:rPr>
              <a:t>.</a:t>
            </a:r>
            <a:r>
              <a:rPr sz="2200" spc="-135" dirty="0">
                <a:latin typeface="Times New Roman"/>
                <a:cs typeface="Times New Roman"/>
              </a:rPr>
              <a:t>This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40" dirty="0">
                <a:latin typeface="Times New Roman"/>
                <a:cs typeface="Times New Roman"/>
              </a:rPr>
              <a:t>is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called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i="1" spc="-185" dirty="0">
                <a:latin typeface="Times New Roman"/>
                <a:cs typeface="Times New Roman"/>
              </a:rPr>
              <a:t>u</a:t>
            </a:r>
            <a:r>
              <a:rPr sz="2200" i="1" spc="-195" dirty="0">
                <a:latin typeface="Times New Roman"/>
                <a:cs typeface="Times New Roman"/>
              </a:rPr>
              <a:t>n</a:t>
            </a:r>
            <a:r>
              <a:rPr sz="2200" i="1" spc="-235" dirty="0">
                <a:latin typeface="Times New Roman"/>
                <a:cs typeface="Times New Roman"/>
              </a:rPr>
              <a:t>p</a:t>
            </a:r>
            <a:r>
              <a:rPr sz="2200" i="1" spc="-250" dirty="0">
                <a:latin typeface="Times New Roman"/>
                <a:cs typeface="Times New Roman"/>
              </a:rPr>
              <a:t>a</a:t>
            </a:r>
            <a:r>
              <a:rPr sz="2200" i="1" spc="-355" dirty="0">
                <a:latin typeface="Times New Roman"/>
                <a:cs typeface="Times New Roman"/>
              </a:rPr>
              <a:t>c</a:t>
            </a:r>
            <a:r>
              <a:rPr sz="2200" i="1" spc="-180" dirty="0">
                <a:latin typeface="Times New Roman"/>
                <a:cs typeface="Times New Roman"/>
              </a:rPr>
              <a:t>king</a:t>
            </a:r>
            <a:r>
              <a:rPr sz="2200" spc="90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 marR="1032510">
              <a:lnSpc>
                <a:spcPct val="102699"/>
              </a:lnSpc>
            </a:pPr>
            <a:r>
              <a:rPr sz="2200" spc="-70" dirty="0">
                <a:latin typeface="Times New Roman"/>
                <a:cs typeface="Times New Roman"/>
              </a:rPr>
              <a:t>f</a:t>
            </a:r>
            <a:r>
              <a:rPr sz="2200" spc="-10" dirty="0">
                <a:latin typeface="Times New Roman"/>
                <a:cs typeface="Times New Roman"/>
              </a:rPr>
              <a:t>r</a:t>
            </a:r>
            <a:r>
              <a:rPr sz="2200" spc="-90" dirty="0">
                <a:latin typeface="Times New Roman"/>
                <a:cs typeface="Times New Roman"/>
              </a:rPr>
              <a:t>uits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220" dirty="0">
                <a:latin typeface="Times New Roman"/>
                <a:cs typeface="Times New Roman"/>
              </a:rPr>
              <a:t>=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[</a:t>
            </a:r>
            <a:r>
              <a:rPr sz="2200" spc="-85" dirty="0">
                <a:latin typeface="Times New Roman"/>
                <a:cs typeface="Times New Roman"/>
              </a:rPr>
              <a:t>"</a:t>
            </a:r>
            <a:r>
              <a:rPr sz="2200" spc="-125" dirty="0">
                <a:latin typeface="Times New Roman"/>
                <a:cs typeface="Times New Roman"/>
              </a:rPr>
              <a:t>ap</a:t>
            </a:r>
            <a:r>
              <a:rPr sz="2200" spc="-130" dirty="0">
                <a:latin typeface="Times New Roman"/>
                <a:cs typeface="Times New Roman"/>
              </a:rPr>
              <a:t>p</a:t>
            </a:r>
            <a:r>
              <a:rPr sz="2200" spc="-75" dirty="0">
                <a:latin typeface="Times New Roman"/>
                <a:cs typeface="Times New Roman"/>
              </a:rPr>
              <a:t>l</a:t>
            </a:r>
            <a:r>
              <a:rPr sz="2200" spc="-105" dirty="0">
                <a:latin typeface="Times New Roman"/>
                <a:cs typeface="Times New Roman"/>
              </a:rPr>
              <a:t>e</a:t>
            </a:r>
            <a:r>
              <a:rPr sz="2200" spc="40" dirty="0">
                <a:latin typeface="Times New Roman"/>
                <a:cs typeface="Times New Roman"/>
              </a:rPr>
              <a:t>",</a:t>
            </a:r>
            <a:r>
              <a:rPr sz="2200" spc="-150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"b</a:t>
            </a:r>
            <a:r>
              <a:rPr sz="2200" spc="-100" dirty="0">
                <a:latin typeface="Times New Roman"/>
                <a:cs typeface="Times New Roman"/>
              </a:rPr>
              <a:t>a</a:t>
            </a:r>
            <a:r>
              <a:rPr sz="2200" spc="-125" dirty="0">
                <a:latin typeface="Times New Roman"/>
                <a:cs typeface="Times New Roman"/>
              </a:rPr>
              <a:t>nan</a:t>
            </a:r>
            <a:r>
              <a:rPr sz="2200" spc="-40" dirty="0">
                <a:latin typeface="Times New Roman"/>
                <a:cs typeface="Times New Roman"/>
              </a:rPr>
              <a:t>a"</a:t>
            </a:r>
            <a:r>
              <a:rPr sz="2200" spc="-20" dirty="0">
                <a:latin typeface="Times New Roman"/>
                <a:cs typeface="Times New Roman"/>
              </a:rPr>
              <a:t>,</a:t>
            </a:r>
            <a:r>
              <a:rPr sz="2200" spc="-125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"</a:t>
            </a:r>
            <a:r>
              <a:rPr sz="2200" spc="-30" dirty="0">
                <a:latin typeface="Times New Roman"/>
                <a:cs typeface="Times New Roman"/>
              </a:rPr>
              <a:t>c</a:t>
            </a:r>
            <a:r>
              <a:rPr sz="2200" spc="-75" dirty="0">
                <a:latin typeface="Times New Roman"/>
                <a:cs typeface="Times New Roman"/>
              </a:rPr>
              <a:t>he</a:t>
            </a:r>
            <a:r>
              <a:rPr sz="2200" spc="-15" dirty="0">
                <a:latin typeface="Times New Roman"/>
                <a:cs typeface="Times New Roman"/>
              </a:rPr>
              <a:t>r</a:t>
            </a:r>
            <a:r>
              <a:rPr sz="2200" spc="40" dirty="0">
                <a:latin typeface="Times New Roman"/>
                <a:cs typeface="Times New Roman"/>
              </a:rPr>
              <a:t>r</a:t>
            </a:r>
            <a:r>
              <a:rPr sz="2200" spc="-100" dirty="0">
                <a:latin typeface="Times New Roman"/>
                <a:cs typeface="Times New Roman"/>
              </a:rPr>
              <a:t>y"]  </a:t>
            </a:r>
            <a:r>
              <a:rPr sz="2200" spc="-5" dirty="0">
                <a:latin typeface="Times New Roman"/>
                <a:cs typeface="Times New Roman"/>
              </a:rPr>
              <a:t>x,</a:t>
            </a:r>
            <a:r>
              <a:rPr sz="2200" spc="-135" dirty="0">
                <a:latin typeface="Times New Roman"/>
                <a:cs typeface="Times New Roman"/>
              </a:rPr>
              <a:t> </a:t>
            </a:r>
            <a:r>
              <a:rPr sz="2200" spc="-405" dirty="0">
                <a:latin typeface="Times New Roman"/>
                <a:cs typeface="Times New Roman"/>
              </a:rPr>
              <a:t>y</a:t>
            </a:r>
            <a:r>
              <a:rPr sz="2200" spc="90" dirty="0">
                <a:latin typeface="Times New Roman"/>
                <a:cs typeface="Times New Roman"/>
              </a:rPr>
              <a:t>,</a:t>
            </a:r>
            <a:r>
              <a:rPr sz="2200" spc="-150" dirty="0">
                <a:latin typeface="Times New Roman"/>
                <a:cs typeface="Times New Roman"/>
              </a:rPr>
              <a:t> </a:t>
            </a:r>
            <a:r>
              <a:rPr sz="2200" spc="-175" dirty="0">
                <a:latin typeface="Times New Roman"/>
                <a:cs typeface="Times New Roman"/>
              </a:rPr>
              <a:t>z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220" dirty="0">
                <a:latin typeface="Times New Roman"/>
                <a:cs typeface="Times New Roman"/>
              </a:rPr>
              <a:t>=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f</a:t>
            </a:r>
            <a:r>
              <a:rPr sz="2200" spc="-10" dirty="0">
                <a:latin typeface="Times New Roman"/>
                <a:cs typeface="Times New Roman"/>
              </a:rPr>
              <a:t>r</a:t>
            </a:r>
            <a:r>
              <a:rPr sz="2200" spc="-90" dirty="0">
                <a:latin typeface="Times New Roman"/>
                <a:cs typeface="Times New Roman"/>
              </a:rPr>
              <a:t>uits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200" spc="-50" dirty="0">
                <a:latin typeface="Times New Roman"/>
                <a:cs typeface="Times New Roman"/>
              </a:rPr>
              <a:t>print(x)</a:t>
            </a:r>
            <a:endParaRPr sz="2200">
              <a:latin typeface="Times New Roman"/>
              <a:cs typeface="Times New Roman"/>
            </a:endParaRPr>
          </a:p>
          <a:p>
            <a:pPr marL="12700" marR="4077335">
              <a:lnSpc>
                <a:spcPct val="102699"/>
              </a:lnSpc>
            </a:pPr>
            <a:r>
              <a:rPr sz="2200" spc="-45" dirty="0">
                <a:latin typeface="Times New Roman"/>
                <a:cs typeface="Times New Roman"/>
              </a:rPr>
              <a:t>p</a:t>
            </a:r>
            <a:r>
              <a:rPr sz="2200" spc="15" dirty="0">
                <a:latin typeface="Times New Roman"/>
                <a:cs typeface="Times New Roman"/>
              </a:rPr>
              <a:t>r</a:t>
            </a:r>
            <a:r>
              <a:rPr sz="2200" spc="-60" dirty="0">
                <a:latin typeface="Times New Roman"/>
                <a:cs typeface="Times New Roman"/>
              </a:rPr>
              <a:t>int</a:t>
            </a:r>
            <a:r>
              <a:rPr sz="2200" spc="-85" dirty="0">
                <a:latin typeface="Times New Roman"/>
                <a:cs typeface="Times New Roman"/>
              </a:rPr>
              <a:t>(y)  </a:t>
            </a:r>
            <a:r>
              <a:rPr sz="2200" spc="-60" dirty="0">
                <a:latin typeface="Times New Roman"/>
                <a:cs typeface="Times New Roman"/>
              </a:rPr>
              <a:t>print(z)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 marR="4040504">
              <a:lnSpc>
                <a:spcPct val="102800"/>
              </a:lnSpc>
            </a:pP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-50" dirty="0">
                <a:latin typeface="Times New Roman"/>
                <a:cs typeface="Times New Roman"/>
              </a:rPr>
              <a:t>utpu</a:t>
            </a:r>
            <a:r>
              <a:rPr sz="2200" spc="-40" dirty="0">
                <a:latin typeface="Times New Roman"/>
                <a:cs typeface="Times New Roman"/>
              </a:rPr>
              <a:t>t</a:t>
            </a:r>
            <a:r>
              <a:rPr sz="2200" spc="25" dirty="0">
                <a:latin typeface="Times New Roman"/>
                <a:cs typeface="Times New Roman"/>
              </a:rPr>
              <a:t>:  </a:t>
            </a:r>
            <a:r>
              <a:rPr sz="2200" spc="-135" dirty="0">
                <a:latin typeface="Times New Roman"/>
                <a:cs typeface="Times New Roman"/>
              </a:rPr>
              <a:t>Apple </a:t>
            </a:r>
            <a:r>
              <a:rPr sz="2200" spc="-130" dirty="0">
                <a:latin typeface="Times New Roman"/>
                <a:cs typeface="Times New Roman"/>
              </a:rPr>
              <a:t> </a:t>
            </a:r>
            <a:r>
              <a:rPr sz="2200" spc="-180" dirty="0">
                <a:latin typeface="Times New Roman"/>
                <a:cs typeface="Times New Roman"/>
              </a:rPr>
              <a:t>Banana </a:t>
            </a:r>
            <a:r>
              <a:rPr sz="2200" spc="-175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cherry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Python</a:t>
            </a:r>
            <a:r>
              <a:rPr spc="-10" dirty="0"/>
              <a:t> </a:t>
            </a:r>
            <a:r>
              <a:rPr spc="35" dirty="0"/>
              <a:t>-</a:t>
            </a:r>
            <a:r>
              <a:rPr spc="-25" dirty="0"/>
              <a:t> </a:t>
            </a:r>
            <a:r>
              <a:rPr spc="-40" dirty="0"/>
              <a:t>Output</a:t>
            </a:r>
            <a:r>
              <a:rPr spc="-20" dirty="0"/>
              <a:t> </a:t>
            </a:r>
            <a:r>
              <a:rPr spc="-4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433830"/>
            <a:ext cx="6527800" cy="444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Pyth</a:t>
            </a:r>
            <a:r>
              <a:rPr sz="2600" spc="-145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’</a:t>
            </a:r>
            <a:r>
              <a:rPr sz="2600" spc="-140" dirty="0">
                <a:latin typeface="Times New Roman"/>
                <a:cs typeface="Times New Roman"/>
              </a:rPr>
              <a:t>p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80" dirty="0">
                <a:latin typeface="Times New Roman"/>
                <a:cs typeface="Times New Roman"/>
              </a:rPr>
              <a:t>int’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st</a:t>
            </a:r>
            <a:r>
              <a:rPr sz="2600" spc="-175" dirty="0">
                <a:latin typeface="Times New Roman"/>
                <a:cs typeface="Times New Roman"/>
              </a:rPr>
              <a:t>a</a:t>
            </a:r>
            <a:r>
              <a:rPr sz="2600" spc="-85" dirty="0">
                <a:latin typeface="Times New Roman"/>
                <a:cs typeface="Times New Roman"/>
              </a:rPr>
              <a:t>teme</a:t>
            </a:r>
            <a:r>
              <a:rPr sz="2600" spc="-100" dirty="0">
                <a:latin typeface="Times New Roman"/>
                <a:cs typeface="Times New Roman"/>
              </a:rPr>
              <a:t>n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oft</a:t>
            </a:r>
            <a:r>
              <a:rPr sz="2600" spc="-114" dirty="0">
                <a:latin typeface="Times New Roman"/>
                <a:cs typeface="Times New Roman"/>
              </a:rPr>
              <a:t>e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used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ou</a:t>
            </a:r>
            <a:r>
              <a:rPr sz="2600" spc="-5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35" dirty="0">
                <a:latin typeface="Times New Roman"/>
                <a:cs typeface="Times New Roman"/>
              </a:rPr>
              <a:t>t  </a:t>
            </a:r>
            <a:r>
              <a:rPr sz="2600" spc="-125" dirty="0">
                <a:latin typeface="Times New Roman"/>
                <a:cs typeface="Times New Roman"/>
              </a:rPr>
              <a:t>variables.</a:t>
            </a:r>
            <a:endParaRPr sz="2600" dirty="0">
              <a:latin typeface="Times New Roman"/>
              <a:cs typeface="Times New Roman"/>
            </a:endParaRPr>
          </a:p>
          <a:p>
            <a:pPr marL="286385" marR="41529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8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combine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both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text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and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variable,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Python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uses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270" dirty="0">
                <a:latin typeface="Times New Roman"/>
                <a:cs typeface="Times New Roman"/>
              </a:rPr>
              <a:t>+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character.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24717"/>
              </a:buClr>
              <a:buFont typeface="Segoe UI Symbol"/>
              <a:buChar char="⚫"/>
            </a:pPr>
            <a:endParaRPr sz="3750" dirty="0">
              <a:latin typeface="Times New Roman"/>
              <a:cs typeface="Times New Roman"/>
            </a:endParaRPr>
          </a:p>
          <a:p>
            <a:pPr marL="286385" marR="3464560" indent="-274320">
              <a:lnSpc>
                <a:spcPct val="100000"/>
              </a:lnSpc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"easy"  </a:t>
            </a: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85" dirty="0">
                <a:latin typeface="Times New Roman"/>
                <a:cs typeface="Times New Roman"/>
              </a:rPr>
              <a:t>int("Pyth</a:t>
            </a:r>
            <a:r>
              <a:rPr sz="2600" spc="-114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"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+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x)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Font typeface="Segoe UI Symbol"/>
              <a:buChar char="⚫"/>
            </a:pPr>
            <a:endParaRPr sz="3750" dirty="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5" dirty="0">
                <a:latin typeface="Times New Roman"/>
                <a:cs typeface="Times New Roman"/>
              </a:rPr>
              <a:t>Output:</a:t>
            </a:r>
            <a:endParaRPr sz="2600" dirty="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20" dirty="0">
                <a:latin typeface="Times New Roman"/>
                <a:cs typeface="Times New Roman"/>
              </a:rPr>
              <a:t>Pyth</a:t>
            </a:r>
            <a:r>
              <a:rPr sz="2600" spc="-145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easy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Python</a:t>
            </a:r>
            <a:r>
              <a:rPr spc="-10" dirty="0"/>
              <a:t> </a:t>
            </a:r>
            <a:r>
              <a:rPr spc="35" dirty="0"/>
              <a:t>-</a:t>
            </a:r>
            <a:r>
              <a:rPr spc="-25" dirty="0"/>
              <a:t> </a:t>
            </a:r>
            <a:r>
              <a:rPr spc="-40" dirty="0"/>
              <a:t>Output</a:t>
            </a:r>
            <a:r>
              <a:rPr spc="-20" dirty="0"/>
              <a:t> </a:t>
            </a:r>
            <a:r>
              <a:rPr spc="-4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064107"/>
            <a:ext cx="8553450" cy="527240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385"/>
              </a:spcBef>
              <a:buClr>
                <a:srgbClr val="D24717"/>
              </a:buClr>
              <a:buSzPct val="84615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600" spc="-310" dirty="0">
                <a:latin typeface="Times New Roman"/>
                <a:cs typeface="Times New Roman"/>
              </a:rPr>
              <a:t>You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also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use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+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character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add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variable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another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variable.</a:t>
            </a:r>
            <a:endParaRPr sz="2600" dirty="0">
              <a:latin typeface="Times New Roman"/>
              <a:cs typeface="Times New Roman"/>
            </a:endParaRPr>
          </a:p>
          <a:p>
            <a:pPr marL="286385" marR="6294120" indent="-274320">
              <a:lnSpc>
                <a:spcPts val="2810"/>
              </a:lnSpc>
              <a:spcBef>
                <a:spcPts val="640"/>
              </a:spcBef>
              <a:buClr>
                <a:srgbClr val="D24717"/>
              </a:buClr>
              <a:buSzPct val="84615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"</a:t>
            </a:r>
            <a:r>
              <a:rPr sz="2600" spc="-80" dirty="0">
                <a:latin typeface="Times New Roman"/>
                <a:cs typeface="Times New Roman"/>
              </a:rPr>
              <a:t>P</a:t>
            </a:r>
            <a:r>
              <a:rPr sz="2600" spc="-114" dirty="0">
                <a:latin typeface="Times New Roman"/>
                <a:cs typeface="Times New Roman"/>
              </a:rPr>
              <a:t>y</a:t>
            </a:r>
            <a:r>
              <a:rPr sz="2600" spc="-80" dirty="0">
                <a:latin typeface="Times New Roman"/>
                <a:cs typeface="Times New Roman"/>
              </a:rPr>
              <a:t>t</a:t>
            </a:r>
            <a:r>
              <a:rPr sz="2600" spc="-125" dirty="0">
                <a:latin typeface="Times New Roman"/>
                <a:cs typeface="Times New Roman"/>
              </a:rPr>
              <a:t>hon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"  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“eas</a:t>
            </a:r>
            <a:r>
              <a:rPr sz="2600" spc="-254" dirty="0">
                <a:latin typeface="Times New Roman"/>
                <a:cs typeface="Times New Roman"/>
              </a:rPr>
              <a:t>y</a:t>
            </a:r>
            <a:r>
              <a:rPr sz="2600" dirty="0">
                <a:latin typeface="Times New Roman"/>
                <a:cs typeface="Times New Roman"/>
              </a:rPr>
              <a:t>"</a:t>
            </a:r>
          </a:p>
          <a:p>
            <a:pPr marL="286385" marR="7035165">
              <a:lnSpc>
                <a:spcPts val="2810"/>
              </a:lnSpc>
              <a:tabLst>
                <a:tab pos="852169" algn="l"/>
              </a:tabLst>
            </a:pPr>
            <a:r>
              <a:rPr sz="2600" spc="-204" dirty="0">
                <a:latin typeface="Times New Roman"/>
                <a:cs typeface="Times New Roman"/>
              </a:rPr>
              <a:t>z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+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y  </a:t>
            </a:r>
            <a:r>
              <a:rPr sz="2600" spc="-70" dirty="0">
                <a:latin typeface="Times New Roman"/>
                <a:cs typeface="Times New Roman"/>
              </a:rPr>
              <a:t>print(z)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24717"/>
              </a:buClr>
              <a:buSzPct val="84615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600" spc="-35" dirty="0">
                <a:latin typeface="Times New Roman"/>
                <a:cs typeface="Times New Roman"/>
              </a:rPr>
              <a:t>Output:</a:t>
            </a:r>
            <a:endParaRPr sz="26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290"/>
              </a:spcBef>
              <a:buClr>
                <a:srgbClr val="D24717"/>
              </a:buClr>
              <a:buSzPct val="84615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600" spc="-120" dirty="0">
                <a:latin typeface="Times New Roman"/>
                <a:cs typeface="Times New Roman"/>
              </a:rPr>
              <a:t>Pyth</a:t>
            </a:r>
            <a:r>
              <a:rPr sz="2600" spc="-145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easy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D24717"/>
              </a:buClr>
              <a:buFont typeface="Arial MT"/>
              <a:buChar char="•"/>
            </a:pPr>
            <a:endParaRPr sz="32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24717"/>
              </a:buClr>
              <a:buSzPct val="84615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600" spc="-140" dirty="0">
                <a:latin typeface="Times New Roman"/>
                <a:cs typeface="Times New Roman"/>
              </a:rPr>
              <a:t>For</a:t>
            </a:r>
            <a:r>
              <a:rPr sz="2600" spc="-80" dirty="0">
                <a:latin typeface="Times New Roman"/>
                <a:cs typeface="Times New Roman"/>
              </a:rPr>
              <a:t> numbers,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+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character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works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mathematical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operator.</a:t>
            </a:r>
            <a:endParaRPr sz="2600" dirty="0">
              <a:latin typeface="Times New Roman"/>
              <a:cs typeface="Times New Roman"/>
            </a:endParaRPr>
          </a:p>
          <a:p>
            <a:pPr marL="286385" marR="7448550" indent="-274320">
              <a:lnSpc>
                <a:spcPts val="2810"/>
              </a:lnSpc>
              <a:spcBef>
                <a:spcPts val="645"/>
              </a:spcBef>
              <a:buClr>
                <a:srgbClr val="D24717"/>
              </a:buClr>
              <a:buSzPct val="84615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5  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10</a:t>
            </a:r>
            <a:endParaRPr sz="2600" dirty="0">
              <a:latin typeface="Times New Roman"/>
              <a:cs typeface="Times New Roman"/>
            </a:endParaRPr>
          </a:p>
          <a:p>
            <a:pPr marL="286385">
              <a:lnSpc>
                <a:spcPts val="2765"/>
              </a:lnSpc>
            </a:pPr>
            <a:r>
              <a:rPr sz="2600" spc="-60" dirty="0">
                <a:latin typeface="Times New Roman"/>
                <a:cs typeface="Times New Roman"/>
              </a:rPr>
              <a:t>print(x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+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y)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133954"/>
            <a:ext cx="5671185" cy="1032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900"/>
              </a:lnSpc>
              <a:spcBef>
                <a:spcPts val="100"/>
              </a:spcBef>
            </a:pPr>
            <a:r>
              <a:rPr sz="2800" spc="-210" dirty="0">
                <a:solidFill>
                  <a:srgbClr val="000000"/>
                </a:solidFill>
                <a:latin typeface="Times New Roman"/>
                <a:cs typeface="Times New Roman"/>
              </a:rPr>
              <a:t>If</a:t>
            </a:r>
            <a:r>
              <a:rPr sz="2800" spc="-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290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2800" spc="-120" dirty="0">
                <a:solidFill>
                  <a:srgbClr val="000000"/>
                </a:solidFill>
                <a:latin typeface="Times New Roman"/>
                <a:cs typeface="Times New Roman"/>
              </a:rPr>
              <a:t>ou</a:t>
            </a:r>
            <a:r>
              <a:rPr sz="280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30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2800" spc="50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2800" spc="-235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2800" spc="-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40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sz="2800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40" dirty="0">
                <a:solidFill>
                  <a:srgbClr val="000000"/>
                </a:solidFill>
                <a:latin typeface="Times New Roman"/>
                <a:cs typeface="Times New Roman"/>
              </a:rPr>
              <a:t>combine</a:t>
            </a:r>
            <a:r>
              <a:rPr sz="2800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22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800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50" dirty="0">
                <a:solidFill>
                  <a:srgbClr val="000000"/>
                </a:solidFill>
                <a:latin typeface="Times New Roman"/>
                <a:cs typeface="Times New Roman"/>
              </a:rPr>
              <a:t>st</a:t>
            </a:r>
            <a:r>
              <a:rPr sz="2800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2800" spc="-165" dirty="0">
                <a:solidFill>
                  <a:srgbClr val="000000"/>
                </a:solidFill>
                <a:latin typeface="Times New Roman"/>
                <a:cs typeface="Times New Roman"/>
              </a:rPr>
              <a:t>ing</a:t>
            </a:r>
            <a:r>
              <a:rPr sz="2800" spc="-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55" dirty="0">
                <a:solidFill>
                  <a:srgbClr val="000000"/>
                </a:solidFill>
                <a:latin typeface="Times New Roman"/>
                <a:cs typeface="Times New Roman"/>
              </a:rPr>
              <a:t>an</a:t>
            </a:r>
            <a:r>
              <a:rPr sz="2800" spc="-160" dirty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sz="2800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22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800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35" dirty="0">
                <a:solidFill>
                  <a:srgbClr val="000000"/>
                </a:solidFill>
                <a:latin typeface="Times New Roman"/>
                <a:cs typeface="Times New Roman"/>
              </a:rPr>
              <a:t>numbe</a:t>
            </a:r>
            <a:r>
              <a:rPr sz="2800" spc="-225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2800" spc="114" dirty="0">
                <a:solidFill>
                  <a:srgbClr val="000000"/>
                </a:solidFill>
                <a:latin typeface="Times New Roman"/>
                <a:cs typeface="Times New Roman"/>
              </a:rPr>
              <a:t>,  </a:t>
            </a:r>
            <a:r>
              <a:rPr sz="2800" spc="-130" dirty="0">
                <a:solidFill>
                  <a:srgbClr val="000000"/>
                </a:solidFill>
                <a:latin typeface="Times New Roman"/>
                <a:cs typeface="Times New Roman"/>
              </a:rPr>
              <a:t>Python</a:t>
            </a:r>
            <a:r>
              <a:rPr sz="280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75" dirty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sz="2800" spc="-120" dirty="0">
                <a:solidFill>
                  <a:srgbClr val="000000"/>
                </a:solidFill>
                <a:latin typeface="Times New Roman"/>
                <a:cs typeface="Times New Roman"/>
              </a:rPr>
              <a:t>ill</a:t>
            </a:r>
            <a:r>
              <a:rPr sz="2800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80" dirty="0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sz="2800" spc="-135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2800" spc="-310" dirty="0">
                <a:solidFill>
                  <a:srgbClr val="000000"/>
                </a:solidFill>
                <a:latin typeface="Times New Roman"/>
                <a:cs typeface="Times New Roman"/>
              </a:rPr>
              <a:t>v</a:t>
            </a:r>
            <a:r>
              <a:rPr sz="2800" spc="-110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2800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290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2800" spc="-120" dirty="0">
                <a:solidFill>
                  <a:srgbClr val="000000"/>
                </a:solidFill>
                <a:latin typeface="Times New Roman"/>
                <a:cs typeface="Times New Roman"/>
              </a:rPr>
              <a:t>ou</a:t>
            </a:r>
            <a:r>
              <a:rPr sz="28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7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800" spc="-18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800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45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2800" spc="20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2800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2800" spc="-120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2800" spc="-225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2800" spc="114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145254"/>
            <a:ext cx="5702300" cy="333311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5</a:t>
            </a: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340" dirty="0">
                <a:latin typeface="Times New Roman"/>
                <a:cs typeface="Times New Roman"/>
              </a:rPr>
              <a:t>“</a:t>
            </a:r>
            <a:r>
              <a:rPr lang="en-US" sz="2600" spc="-150" dirty="0">
                <a:latin typeface="Times New Roman"/>
                <a:cs typeface="Times New Roman"/>
              </a:rPr>
              <a:t>Abdi</a:t>
            </a:r>
            <a:r>
              <a:rPr sz="2600" spc="-340" dirty="0">
                <a:latin typeface="Times New Roman"/>
                <a:cs typeface="Times New Roman"/>
              </a:rPr>
              <a:t>“</a:t>
            </a: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spc="-60" dirty="0">
                <a:latin typeface="Times New Roman"/>
                <a:cs typeface="Times New Roman"/>
              </a:rPr>
              <a:t>print(x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+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y)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-35" dirty="0">
                <a:latin typeface="Times New Roman"/>
                <a:cs typeface="Times New Roman"/>
              </a:rPr>
              <a:t>Output:</a:t>
            </a:r>
            <a:endParaRPr sz="2600" dirty="0">
              <a:latin typeface="Times New Roman"/>
              <a:cs typeface="Times New Roman"/>
            </a:endParaRPr>
          </a:p>
          <a:p>
            <a:pPr marL="12700" marR="5080">
              <a:lnSpc>
                <a:spcPct val="119200"/>
              </a:lnSpc>
              <a:spcBef>
                <a:spcPts val="5"/>
              </a:spcBef>
            </a:pPr>
            <a:r>
              <a:rPr sz="2600" spc="-395" dirty="0">
                <a:latin typeface="Times New Roman"/>
                <a:cs typeface="Times New Roman"/>
              </a:rPr>
              <a:t>T</a:t>
            </a:r>
            <a:r>
              <a:rPr sz="2600" spc="-165" dirty="0">
                <a:latin typeface="Times New Roman"/>
                <a:cs typeface="Times New Roman"/>
              </a:rPr>
              <a:t>y</a:t>
            </a:r>
            <a:r>
              <a:rPr sz="2600" spc="-18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eE</a:t>
            </a:r>
            <a:r>
              <a:rPr sz="2600" spc="-30" dirty="0">
                <a:latin typeface="Times New Roman"/>
                <a:cs typeface="Times New Roman"/>
              </a:rPr>
              <a:t>r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50" dirty="0">
                <a:latin typeface="Times New Roman"/>
                <a:cs typeface="Times New Roman"/>
              </a:rPr>
              <a:t>o</a:t>
            </a:r>
            <a:r>
              <a:rPr sz="2600" spc="-60" dirty="0">
                <a:latin typeface="Times New Roman"/>
                <a:cs typeface="Times New Roman"/>
              </a:rPr>
              <a:t>r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u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-135" dirty="0">
                <a:latin typeface="Times New Roman"/>
                <a:cs typeface="Times New Roman"/>
              </a:rPr>
              <a:t>su</a:t>
            </a:r>
            <a:r>
              <a:rPr sz="2600" spc="-160" dirty="0">
                <a:latin typeface="Times New Roman"/>
                <a:cs typeface="Times New Roman"/>
              </a:rPr>
              <a:t>p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125" dirty="0">
                <a:latin typeface="Times New Roman"/>
                <a:cs typeface="Times New Roman"/>
              </a:rPr>
              <a:t>r</a:t>
            </a:r>
            <a:r>
              <a:rPr sz="2600" spc="-60" dirty="0">
                <a:latin typeface="Times New Roman"/>
                <a:cs typeface="Times New Roman"/>
              </a:rPr>
              <a:t>ted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p</a:t>
            </a:r>
            <a:r>
              <a:rPr sz="2600" spc="-100" dirty="0">
                <a:latin typeface="Times New Roman"/>
                <a:cs typeface="Times New Roman"/>
              </a:rPr>
              <a:t>erand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t</a:t>
            </a:r>
            <a:r>
              <a:rPr sz="2600" spc="-130" dirty="0">
                <a:latin typeface="Times New Roman"/>
                <a:cs typeface="Times New Roman"/>
              </a:rPr>
              <a:t>y</a:t>
            </a:r>
            <a:r>
              <a:rPr sz="2600" spc="-105" dirty="0">
                <a:latin typeface="Times New Roman"/>
                <a:cs typeface="Times New Roman"/>
              </a:rPr>
              <a:t>pe(s)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30" dirty="0">
                <a:latin typeface="Times New Roman"/>
                <a:cs typeface="Times New Roman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5" dirty="0">
                <a:latin typeface="Times New Roman"/>
                <a:cs typeface="Times New Roman"/>
              </a:rPr>
              <a:t>+</a:t>
            </a:r>
            <a:r>
              <a:rPr sz="2600" spc="35" dirty="0">
                <a:latin typeface="Times New Roman"/>
                <a:cs typeface="Times New Roman"/>
              </a:rPr>
              <a:t>:  </a:t>
            </a:r>
            <a:r>
              <a:rPr sz="2600" spc="-5" dirty="0">
                <a:latin typeface="Times New Roman"/>
                <a:cs typeface="Times New Roman"/>
              </a:rPr>
              <a:t>'</a:t>
            </a:r>
            <a:r>
              <a:rPr sz="2600" spc="-75" dirty="0">
                <a:latin typeface="Times New Roman"/>
                <a:cs typeface="Times New Roman"/>
              </a:rPr>
              <a:t>in</a:t>
            </a:r>
            <a:r>
              <a:rPr sz="2600" spc="-60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'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'</a:t>
            </a:r>
            <a:r>
              <a:rPr sz="2600" spc="-45" dirty="0">
                <a:latin typeface="Times New Roman"/>
                <a:cs typeface="Times New Roman"/>
              </a:rPr>
              <a:t>str</a:t>
            </a:r>
            <a:r>
              <a:rPr sz="2600" dirty="0">
                <a:latin typeface="Times New Roman"/>
                <a:cs typeface="Times New Roman"/>
              </a:rPr>
              <a:t>'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8969" y="626490"/>
            <a:ext cx="4761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PYTHON</a:t>
            </a:r>
            <a:r>
              <a:rPr sz="4400" spc="-40" dirty="0"/>
              <a:t> </a:t>
            </a:r>
            <a:r>
              <a:rPr sz="4400" spc="-190" dirty="0"/>
              <a:t>DATATYPES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402772"/>
            <a:ext cx="8021955" cy="506793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2600" b="1" spc="-10" dirty="0">
                <a:latin typeface="Times New Roman"/>
                <a:cs typeface="Times New Roman"/>
              </a:rPr>
              <a:t>Buil</a:t>
            </a:r>
            <a:r>
              <a:rPr sz="2600" b="1" spc="-5" dirty="0">
                <a:latin typeface="Times New Roman"/>
                <a:cs typeface="Times New Roman"/>
              </a:rPr>
              <a:t>t</a:t>
            </a:r>
            <a:r>
              <a:rPr sz="2600" b="1" spc="80" dirty="0">
                <a:latin typeface="Times New Roman"/>
                <a:cs typeface="Times New Roman"/>
              </a:rPr>
              <a:t>-</a:t>
            </a:r>
            <a:r>
              <a:rPr sz="2600" b="1" spc="25" dirty="0">
                <a:latin typeface="Times New Roman"/>
                <a:cs typeface="Times New Roman"/>
              </a:rPr>
              <a:t>in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75" dirty="0">
                <a:latin typeface="Times New Roman"/>
                <a:cs typeface="Times New Roman"/>
              </a:rPr>
              <a:t>Da</a:t>
            </a:r>
            <a:r>
              <a:rPr sz="2600" b="1" spc="-40" dirty="0">
                <a:latin typeface="Times New Roman"/>
                <a:cs typeface="Times New Roman"/>
              </a:rPr>
              <a:t>t</a:t>
            </a:r>
            <a:r>
              <a:rPr sz="2600" b="1" spc="-50" dirty="0">
                <a:latin typeface="Times New Roman"/>
                <a:cs typeface="Times New Roman"/>
              </a:rPr>
              <a:t>a</a:t>
            </a:r>
            <a:r>
              <a:rPr sz="2600" b="1" spc="-380" dirty="0">
                <a:latin typeface="Times New Roman"/>
                <a:cs typeface="Times New Roman"/>
              </a:rPr>
              <a:t> </a:t>
            </a:r>
            <a:r>
              <a:rPr sz="2600" b="1" spc="-635" dirty="0">
                <a:latin typeface="Times New Roman"/>
                <a:cs typeface="Times New Roman"/>
              </a:rPr>
              <a:t>T</a:t>
            </a:r>
            <a:r>
              <a:rPr sz="2600" b="1" spc="10" dirty="0">
                <a:latin typeface="Times New Roman"/>
                <a:cs typeface="Times New Roman"/>
              </a:rPr>
              <a:t>ypes</a:t>
            </a:r>
            <a:endParaRPr sz="26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28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50" dirty="0">
                <a:latin typeface="Times New Roman"/>
                <a:cs typeface="Times New Roman"/>
              </a:rPr>
              <a:t>In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programming,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data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type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an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important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concept.</a:t>
            </a:r>
            <a:endParaRPr sz="2600" dirty="0">
              <a:latin typeface="Times New Roman"/>
              <a:cs typeface="Times New Roman"/>
            </a:endParaRPr>
          </a:p>
          <a:p>
            <a:pPr marL="286385" marR="5080" indent="-274320">
              <a:lnSpc>
                <a:spcPts val="2810"/>
              </a:lnSpc>
              <a:spcBef>
                <a:spcPts val="64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80" dirty="0">
                <a:latin typeface="Times New Roman"/>
                <a:cs typeface="Times New Roman"/>
              </a:rPr>
              <a:t>Variables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store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data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different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types,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different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types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can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dif</a:t>
            </a:r>
            <a:r>
              <a:rPr sz="2600" spc="-155" dirty="0">
                <a:latin typeface="Times New Roman"/>
                <a:cs typeface="Times New Roman"/>
              </a:rPr>
              <a:t>f</a:t>
            </a:r>
            <a:r>
              <a:rPr sz="2600" spc="-40" dirty="0">
                <a:latin typeface="Times New Roman"/>
                <a:cs typeface="Times New Roman"/>
              </a:rPr>
              <a:t>e</a:t>
            </a:r>
            <a:r>
              <a:rPr sz="2600" spc="-55" dirty="0">
                <a:latin typeface="Times New Roman"/>
                <a:cs typeface="Times New Roman"/>
              </a:rPr>
              <a:t>r</a:t>
            </a:r>
            <a:r>
              <a:rPr sz="2600" spc="-60" dirty="0">
                <a:latin typeface="Times New Roman"/>
                <a:cs typeface="Times New Roman"/>
              </a:rPr>
              <a:t>ent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thin</a:t>
            </a:r>
            <a:r>
              <a:rPr sz="2600" spc="-155" dirty="0">
                <a:latin typeface="Times New Roman"/>
                <a:cs typeface="Times New Roman"/>
              </a:rPr>
              <a:t>g</a:t>
            </a:r>
            <a:r>
              <a:rPr sz="2600" spc="-250" dirty="0">
                <a:latin typeface="Times New Roman"/>
                <a:cs typeface="Times New Roman"/>
              </a:rPr>
              <a:t>s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  <a:p>
            <a:pPr marL="286385" marR="264160" indent="-274320">
              <a:lnSpc>
                <a:spcPts val="281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20" dirty="0">
                <a:latin typeface="Times New Roman"/>
                <a:cs typeface="Times New Roman"/>
              </a:rPr>
              <a:t>Python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has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following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data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types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built-in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by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default,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these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categories.</a:t>
            </a:r>
            <a:endParaRPr sz="26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24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46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ext</a:t>
            </a:r>
            <a:r>
              <a:rPr sz="2600" spc="-385" dirty="0">
                <a:latin typeface="Times New Roman"/>
                <a:cs typeface="Times New Roman"/>
              </a:rPr>
              <a:t> </a:t>
            </a:r>
            <a:r>
              <a:rPr sz="2600" spc="-395" dirty="0">
                <a:latin typeface="Times New Roman"/>
                <a:cs typeface="Times New Roman"/>
              </a:rPr>
              <a:t>T</a:t>
            </a:r>
            <a:r>
              <a:rPr sz="2600" spc="-165" dirty="0">
                <a:latin typeface="Times New Roman"/>
                <a:cs typeface="Times New Roman"/>
              </a:rPr>
              <a:t>y</a:t>
            </a:r>
            <a:r>
              <a:rPr sz="2600" spc="-180" dirty="0">
                <a:latin typeface="Times New Roman"/>
                <a:cs typeface="Times New Roman"/>
              </a:rPr>
              <a:t>p</a:t>
            </a:r>
            <a:r>
              <a:rPr sz="2600" spc="-60" dirty="0">
                <a:latin typeface="Times New Roman"/>
                <a:cs typeface="Times New Roman"/>
              </a:rPr>
              <a:t>e:s</a:t>
            </a:r>
            <a:r>
              <a:rPr sz="2600" spc="-55" dirty="0">
                <a:latin typeface="Times New Roman"/>
                <a:cs typeface="Times New Roman"/>
              </a:rPr>
              <a:t>t</a:t>
            </a:r>
            <a:r>
              <a:rPr sz="2600" spc="30" dirty="0">
                <a:latin typeface="Times New Roman"/>
                <a:cs typeface="Times New Roman"/>
              </a:rPr>
              <a:t>r</a:t>
            </a:r>
            <a:endParaRPr sz="26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29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05" dirty="0">
                <a:latin typeface="Times New Roman"/>
                <a:cs typeface="Times New Roman"/>
              </a:rPr>
              <a:t>Nume</a:t>
            </a:r>
            <a:r>
              <a:rPr sz="2600" spc="-10" dirty="0">
                <a:latin typeface="Times New Roman"/>
                <a:cs typeface="Times New Roman"/>
              </a:rPr>
              <a:t>r</a:t>
            </a:r>
            <a:r>
              <a:rPr sz="2600" spc="-140" dirty="0">
                <a:latin typeface="Times New Roman"/>
                <a:cs typeface="Times New Roman"/>
              </a:rPr>
              <a:t>ic</a:t>
            </a:r>
            <a:r>
              <a:rPr sz="2600" spc="-380" dirty="0">
                <a:latin typeface="Times New Roman"/>
                <a:cs typeface="Times New Roman"/>
              </a:rPr>
              <a:t> </a:t>
            </a:r>
            <a:r>
              <a:rPr sz="2600" spc="-395" dirty="0">
                <a:latin typeface="Times New Roman"/>
                <a:cs typeface="Times New Roman"/>
              </a:rPr>
              <a:t>T</a:t>
            </a:r>
            <a:r>
              <a:rPr sz="2600" spc="-165" dirty="0">
                <a:latin typeface="Times New Roman"/>
                <a:cs typeface="Times New Roman"/>
              </a:rPr>
              <a:t>y</a:t>
            </a:r>
            <a:r>
              <a:rPr sz="2600" spc="-180" dirty="0">
                <a:latin typeface="Times New Roman"/>
                <a:cs typeface="Times New Roman"/>
              </a:rPr>
              <a:t>p</a:t>
            </a:r>
            <a:r>
              <a:rPr sz="2600" spc="-80" dirty="0">
                <a:latin typeface="Times New Roman"/>
                <a:cs typeface="Times New Roman"/>
              </a:rPr>
              <a:t>es:in</a:t>
            </a:r>
            <a:r>
              <a:rPr sz="2600" spc="-70" dirty="0">
                <a:latin typeface="Times New Roman"/>
                <a:cs typeface="Times New Roman"/>
              </a:rPr>
              <a:t>t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fl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-235" dirty="0">
                <a:latin typeface="Times New Roman"/>
                <a:cs typeface="Times New Roman"/>
              </a:rPr>
              <a:t>a</a:t>
            </a:r>
            <a:r>
              <a:rPr sz="2600" spc="70" dirty="0">
                <a:latin typeface="Times New Roman"/>
                <a:cs typeface="Times New Roman"/>
              </a:rPr>
              <a:t>t,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120" dirty="0">
                <a:latin typeface="Times New Roman"/>
                <a:cs typeface="Times New Roman"/>
              </a:rPr>
              <a:t>mplex</a:t>
            </a:r>
            <a:endParaRPr sz="26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28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50" dirty="0">
                <a:latin typeface="Times New Roman"/>
                <a:cs typeface="Times New Roman"/>
              </a:rPr>
              <a:t>Sequence</a:t>
            </a:r>
            <a:r>
              <a:rPr sz="2600" spc="-39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Types:list,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tuple,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range</a:t>
            </a:r>
            <a:endParaRPr sz="26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2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25" dirty="0">
                <a:latin typeface="Times New Roman"/>
                <a:cs typeface="Times New Roman"/>
              </a:rPr>
              <a:t>Ma</a:t>
            </a:r>
            <a:r>
              <a:rPr sz="2600" spc="-180" dirty="0">
                <a:latin typeface="Times New Roman"/>
                <a:cs typeface="Times New Roman"/>
              </a:rPr>
              <a:t>p</a:t>
            </a:r>
            <a:r>
              <a:rPr sz="2600" spc="-140" dirty="0">
                <a:latin typeface="Times New Roman"/>
                <a:cs typeface="Times New Roman"/>
              </a:rPr>
              <a:t>ping</a:t>
            </a:r>
            <a:r>
              <a:rPr sz="2600" spc="-390" dirty="0">
                <a:latin typeface="Times New Roman"/>
                <a:cs typeface="Times New Roman"/>
              </a:rPr>
              <a:t> </a:t>
            </a:r>
            <a:r>
              <a:rPr sz="2600" spc="-395" dirty="0">
                <a:latin typeface="Times New Roman"/>
                <a:cs typeface="Times New Roman"/>
              </a:rPr>
              <a:t>T</a:t>
            </a:r>
            <a:r>
              <a:rPr sz="2600" spc="-165" dirty="0">
                <a:latin typeface="Times New Roman"/>
                <a:cs typeface="Times New Roman"/>
              </a:rPr>
              <a:t>y</a:t>
            </a:r>
            <a:r>
              <a:rPr sz="2600" spc="-180" dirty="0">
                <a:latin typeface="Times New Roman"/>
                <a:cs typeface="Times New Roman"/>
              </a:rPr>
              <a:t>p</a:t>
            </a:r>
            <a:r>
              <a:rPr sz="2600" spc="-50" dirty="0">
                <a:latin typeface="Times New Roman"/>
                <a:cs typeface="Times New Roman"/>
              </a:rPr>
              <a:t>e:</a:t>
            </a:r>
            <a:r>
              <a:rPr lang="en-US" sz="2600" spc="-5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dict</a:t>
            </a:r>
            <a:r>
              <a:rPr lang="en-US" sz="2600" spc="-80" dirty="0">
                <a:latin typeface="Times New Roman"/>
                <a:cs typeface="Times New Roman"/>
              </a:rPr>
              <a:t>ionary</a:t>
            </a:r>
            <a:endParaRPr sz="26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28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40" dirty="0">
                <a:latin typeface="Times New Roman"/>
                <a:cs typeface="Times New Roman"/>
              </a:rPr>
              <a:t>Set</a:t>
            </a:r>
            <a:r>
              <a:rPr sz="2600" spc="-375" dirty="0">
                <a:latin typeface="Times New Roman"/>
                <a:cs typeface="Times New Roman"/>
              </a:rPr>
              <a:t> </a:t>
            </a:r>
            <a:r>
              <a:rPr sz="2600" spc="-395" dirty="0">
                <a:latin typeface="Times New Roman"/>
                <a:cs typeface="Times New Roman"/>
              </a:rPr>
              <a:t>T</a:t>
            </a:r>
            <a:r>
              <a:rPr sz="2600" spc="-165" dirty="0">
                <a:latin typeface="Times New Roman"/>
                <a:cs typeface="Times New Roman"/>
              </a:rPr>
              <a:t>y</a:t>
            </a:r>
            <a:r>
              <a:rPr sz="2600" spc="-180" dirty="0">
                <a:latin typeface="Times New Roman"/>
                <a:cs typeface="Times New Roman"/>
              </a:rPr>
              <a:t>p</a:t>
            </a:r>
            <a:r>
              <a:rPr sz="2600" spc="-90" dirty="0">
                <a:latin typeface="Times New Roman"/>
                <a:cs typeface="Times New Roman"/>
              </a:rPr>
              <a:t>es:set</a:t>
            </a:r>
            <a:endParaRPr sz="26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29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75" dirty="0">
                <a:latin typeface="Times New Roman"/>
                <a:cs typeface="Times New Roman"/>
              </a:rPr>
              <a:t>Boole</a:t>
            </a:r>
            <a:r>
              <a:rPr sz="2600" spc="-170" dirty="0">
                <a:latin typeface="Times New Roman"/>
                <a:cs typeface="Times New Roman"/>
              </a:rPr>
              <a:t>a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395" dirty="0">
                <a:latin typeface="Times New Roman"/>
                <a:cs typeface="Times New Roman"/>
              </a:rPr>
              <a:t> T</a:t>
            </a:r>
            <a:r>
              <a:rPr sz="2600" spc="-165" dirty="0">
                <a:latin typeface="Times New Roman"/>
                <a:cs typeface="Times New Roman"/>
              </a:rPr>
              <a:t>y</a:t>
            </a:r>
            <a:r>
              <a:rPr sz="2600" spc="-180" dirty="0">
                <a:latin typeface="Times New Roman"/>
                <a:cs typeface="Times New Roman"/>
              </a:rPr>
              <a:t>p</a:t>
            </a:r>
            <a:r>
              <a:rPr sz="2600" spc="-60" dirty="0">
                <a:latin typeface="Times New Roman"/>
                <a:cs typeface="Times New Roman"/>
              </a:rPr>
              <a:t>e:</a:t>
            </a:r>
            <a:r>
              <a:rPr sz="2600" spc="-90" dirty="0">
                <a:latin typeface="Times New Roman"/>
                <a:cs typeface="Times New Roman"/>
              </a:rPr>
              <a:t>b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-100" dirty="0">
                <a:latin typeface="Times New Roman"/>
                <a:cs typeface="Times New Roman"/>
              </a:rPr>
              <a:t>l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29031"/>
            <a:ext cx="6556375" cy="1933575"/>
          </a:xfrm>
          <a:prstGeom prst="rect">
            <a:avLst/>
          </a:prstGeom>
        </p:spPr>
        <p:txBody>
          <a:bodyPr vert="horz" wrap="square" lIns="0" tIns="271780" rIns="0" bIns="0" rtlCol="0">
            <a:spAutoFit/>
          </a:bodyPr>
          <a:lstStyle/>
          <a:p>
            <a:pPr marL="1983739">
              <a:lnSpc>
                <a:spcPct val="100000"/>
              </a:lnSpc>
              <a:spcBef>
                <a:spcPts val="2140"/>
              </a:spcBef>
            </a:pPr>
            <a:r>
              <a:rPr spc="-55" dirty="0"/>
              <a:t>Setting</a:t>
            </a:r>
            <a:r>
              <a:rPr spc="-30" dirty="0"/>
              <a:t> the</a:t>
            </a:r>
            <a:r>
              <a:rPr spc="-15" dirty="0"/>
              <a:t> </a:t>
            </a:r>
            <a:r>
              <a:rPr spc="-50" dirty="0"/>
              <a:t>Data</a:t>
            </a:r>
            <a:r>
              <a:rPr spc="-40" dirty="0"/>
              <a:t> </a:t>
            </a:r>
            <a:r>
              <a:rPr spc="-100" dirty="0"/>
              <a:t>Type</a:t>
            </a:r>
          </a:p>
          <a:p>
            <a:pPr marL="12700" marR="1030605">
              <a:lnSpc>
                <a:spcPct val="119200"/>
              </a:lnSpc>
              <a:spcBef>
                <a:spcPts val="740"/>
              </a:spcBef>
            </a:pPr>
            <a:r>
              <a:rPr sz="2600" spc="-150" dirty="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sz="2600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90" dirty="0">
                <a:solidFill>
                  <a:srgbClr val="000000"/>
                </a:solidFill>
                <a:latin typeface="Times New Roman"/>
                <a:cs typeface="Times New Roman"/>
              </a:rPr>
              <a:t>Python,</a:t>
            </a:r>
            <a:r>
              <a:rPr sz="2600" spc="-1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75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260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30" dirty="0">
                <a:solidFill>
                  <a:srgbClr val="000000"/>
                </a:solidFill>
                <a:latin typeface="Times New Roman"/>
                <a:cs typeface="Times New Roman"/>
              </a:rPr>
              <a:t>data</a:t>
            </a:r>
            <a:r>
              <a:rPr sz="260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00" dirty="0">
                <a:solidFill>
                  <a:srgbClr val="000000"/>
                </a:solidFill>
                <a:latin typeface="Times New Roman"/>
                <a:cs typeface="Times New Roman"/>
              </a:rPr>
              <a:t>type</a:t>
            </a:r>
            <a:r>
              <a:rPr sz="2600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65" dirty="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sz="26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90" dirty="0">
                <a:solidFill>
                  <a:srgbClr val="000000"/>
                </a:solidFill>
                <a:latin typeface="Times New Roman"/>
                <a:cs typeface="Times New Roman"/>
              </a:rPr>
              <a:t>set</a:t>
            </a:r>
            <a:r>
              <a:rPr sz="260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30" dirty="0">
                <a:solidFill>
                  <a:srgbClr val="000000"/>
                </a:solidFill>
                <a:latin typeface="Times New Roman"/>
                <a:cs typeface="Times New Roman"/>
              </a:rPr>
              <a:t>when</a:t>
            </a:r>
            <a:r>
              <a:rPr sz="2600" spc="-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60" dirty="0">
                <a:solidFill>
                  <a:srgbClr val="000000"/>
                </a:solidFill>
                <a:latin typeface="Times New Roman"/>
                <a:cs typeface="Times New Roman"/>
              </a:rPr>
              <a:t>you</a:t>
            </a:r>
            <a:r>
              <a:rPr sz="2600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80" dirty="0">
                <a:solidFill>
                  <a:srgbClr val="000000"/>
                </a:solidFill>
                <a:latin typeface="Times New Roman"/>
                <a:cs typeface="Times New Roman"/>
              </a:rPr>
              <a:t>assign </a:t>
            </a:r>
            <a:r>
              <a:rPr sz="2600" spc="-6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204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60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260" dirty="0">
                <a:solidFill>
                  <a:srgbClr val="000000"/>
                </a:solidFill>
                <a:latin typeface="Times New Roman"/>
                <a:cs typeface="Times New Roman"/>
              </a:rPr>
              <a:t>v</a:t>
            </a:r>
            <a:r>
              <a:rPr sz="2600" spc="-125" dirty="0">
                <a:solidFill>
                  <a:srgbClr val="000000"/>
                </a:solidFill>
                <a:latin typeface="Times New Roman"/>
                <a:cs typeface="Times New Roman"/>
              </a:rPr>
              <a:t>al</a:t>
            </a:r>
            <a:r>
              <a:rPr sz="2600" spc="-185" dirty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sz="2600" spc="-100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260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35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sz="260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204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60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260" dirty="0">
                <a:solidFill>
                  <a:srgbClr val="000000"/>
                </a:solidFill>
                <a:latin typeface="Times New Roman"/>
                <a:cs typeface="Times New Roman"/>
              </a:rPr>
              <a:t>v</a:t>
            </a:r>
            <a:r>
              <a:rPr sz="2600" spc="-10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600" spc="-35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2600" spc="-140" dirty="0">
                <a:solidFill>
                  <a:srgbClr val="000000"/>
                </a:solidFill>
                <a:latin typeface="Times New Roman"/>
                <a:cs typeface="Times New Roman"/>
              </a:rPr>
              <a:t>ia</a:t>
            </a:r>
            <a:r>
              <a:rPr sz="2600" spc="-229" dirty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sz="2600" spc="-80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sz="2600" spc="-175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2600" spc="110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92601"/>
              </p:ext>
            </p:extLst>
          </p:nvPr>
        </p:nvGraphicFramePr>
        <p:xfrm>
          <a:off x="450850" y="2813050"/>
          <a:ext cx="8382000" cy="3703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Example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848994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b="1" spc="-2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ype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"Hell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00" spc="-2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9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ld"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str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int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.5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80" dirty="0">
                          <a:latin typeface="Times New Roman"/>
                          <a:cs typeface="Times New Roman"/>
                        </a:rPr>
                        <a:t>float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1j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spc="-85" dirty="0">
                          <a:latin typeface="Times New Roman"/>
                          <a:cs typeface="Times New Roman"/>
                        </a:rPr>
                        <a:t>complex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["ap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le"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spc="-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"ban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"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spc="-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"</a:t>
                      </a:r>
                      <a:r>
                        <a:rPr sz="1800" spc="3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he</a:t>
                      </a:r>
                      <a:r>
                        <a:rPr sz="1800" spc="4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y"]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list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("ap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le"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spc="-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"ban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"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spc="-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"</a:t>
                      </a:r>
                      <a:r>
                        <a:rPr sz="1800" spc="3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he</a:t>
                      </a:r>
                      <a:r>
                        <a:rPr sz="1800" spc="4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y")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tuple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{"name"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800" spc="-1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lang="en-US" sz="1800" spc="-5" dirty="0">
                          <a:latin typeface="Times New Roman"/>
                          <a:cs typeface="Times New Roman"/>
                        </a:rPr>
                        <a:t>Abdi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"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"a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ge"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800" spc="-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}</a:t>
                      </a: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Dict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spc="-8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85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{"apple",</a:t>
                      </a:r>
                      <a:r>
                        <a:rPr sz="1800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"banana",</a:t>
                      </a:r>
                      <a:r>
                        <a:rPr sz="1800" spc="-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"cherry"}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spc="-100" dirty="0">
                          <a:latin typeface="Times New Roman"/>
                          <a:cs typeface="Times New Roman"/>
                        </a:rPr>
                        <a:t>Set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800" spc="-2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3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800" spc="5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spc="-80" dirty="0">
                          <a:latin typeface="Times New Roman"/>
                          <a:cs typeface="Times New Roman"/>
                        </a:rPr>
                        <a:t>bool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105" y="688974"/>
            <a:ext cx="63944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Setting</a:t>
            </a:r>
            <a:r>
              <a:rPr spc="-20" dirty="0"/>
              <a:t> </a:t>
            </a:r>
            <a:r>
              <a:rPr spc="-30" dirty="0"/>
              <a:t>the</a:t>
            </a:r>
            <a:r>
              <a:rPr spc="-5" dirty="0"/>
              <a:t> </a:t>
            </a:r>
            <a:r>
              <a:rPr spc="-35" dirty="0"/>
              <a:t>Specific</a:t>
            </a:r>
            <a:r>
              <a:rPr spc="-15" dirty="0"/>
              <a:t> </a:t>
            </a:r>
            <a:r>
              <a:rPr spc="-50" dirty="0"/>
              <a:t>Data</a:t>
            </a:r>
            <a:r>
              <a:rPr spc="-30" dirty="0"/>
              <a:t> </a:t>
            </a:r>
            <a:r>
              <a:rPr spc="-100" dirty="0"/>
              <a:t>Type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392141"/>
            <a:ext cx="5240020" cy="97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200"/>
              </a:lnSpc>
              <a:spcBef>
                <a:spcPts val="95"/>
              </a:spcBef>
            </a:pPr>
            <a:r>
              <a:rPr sz="2600" spc="-190" dirty="0">
                <a:latin typeface="Times New Roman"/>
                <a:cs typeface="Times New Roman"/>
              </a:rPr>
              <a:t>If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54" dirty="0">
                <a:latin typeface="Times New Roman"/>
                <a:cs typeface="Times New Roman"/>
              </a:rPr>
              <a:t>y</a:t>
            </a:r>
            <a:r>
              <a:rPr sz="2600" spc="-110" dirty="0">
                <a:latin typeface="Times New Roman"/>
                <a:cs typeface="Times New Roman"/>
              </a:rPr>
              <a:t>ou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w</a:t>
            </a:r>
            <a:r>
              <a:rPr sz="2600" spc="-114" dirty="0">
                <a:latin typeface="Times New Roman"/>
                <a:cs typeface="Times New Roman"/>
              </a:rPr>
              <a:t>an</a:t>
            </a:r>
            <a:r>
              <a:rPr sz="2600" spc="-65" dirty="0">
                <a:latin typeface="Times New Roman"/>
                <a:cs typeface="Times New Roman"/>
              </a:rPr>
              <a:t>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s</a:t>
            </a:r>
            <a:r>
              <a:rPr sz="2600" spc="-185" dirty="0">
                <a:latin typeface="Times New Roman"/>
                <a:cs typeface="Times New Roman"/>
              </a:rPr>
              <a:t>p</a:t>
            </a:r>
            <a:r>
              <a:rPr sz="2600" spc="-150" dirty="0">
                <a:latin typeface="Times New Roman"/>
                <a:cs typeface="Times New Roman"/>
              </a:rPr>
              <a:t>eci</a:t>
            </a:r>
            <a:r>
              <a:rPr sz="2600" spc="-140" dirty="0">
                <a:latin typeface="Times New Roman"/>
                <a:cs typeface="Times New Roman"/>
              </a:rPr>
              <a:t>f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d</a:t>
            </a:r>
            <a:r>
              <a:rPr sz="2600" spc="-235" dirty="0">
                <a:latin typeface="Times New Roman"/>
                <a:cs typeface="Times New Roman"/>
              </a:rPr>
              <a:t>a</a:t>
            </a:r>
            <a:r>
              <a:rPr sz="2600" spc="-85" dirty="0">
                <a:latin typeface="Times New Roman"/>
                <a:cs typeface="Times New Roman"/>
              </a:rPr>
              <a:t>ta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-165" dirty="0">
                <a:latin typeface="Times New Roman"/>
                <a:cs typeface="Times New Roman"/>
              </a:rPr>
              <a:t>y</a:t>
            </a:r>
            <a:r>
              <a:rPr sz="2600" spc="-180" dirty="0">
                <a:latin typeface="Times New Roman"/>
                <a:cs typeface="Times New Roman"/>
              </a:rPr>
              <a:t>p</a:t>
            </a:r>
            <a:r>
              <a:rPr sz="2600" spc="-150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y</a:t>
            </a:r>
            <a:r>
              <a:rPr sz="2600" spc="-110" dirty="0">
                <a:latin typeface="Times New Roman"/>
                <a:cs typeface="Times New Roman"/>
              </a:rPr>
              <a:t>ou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75" dirty="0">
                <a:latin typeface="Times New Roman"/>
                <a:cs typeface="Times New Roman"/>
              </a:rPr>
              <a:t>n  </a:t>
            </a:r>
            <a:r>
              <a:rPr sz="2600" spc="-135" dirty="0">
                <a:latin typeface="Times New Roman"/>
                <a:cs typeface="Times New Roman"/>
              </a:rPr>
              <a:t>use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45" dirty="0">
                <a:latin typeface="Times New Roman"/>
                <a:cs typeface="Times New Roman"/>
              </a:rPr>
              <a:t>following</a:t>
            </a:r>
            <a:r>
              <a:rPr sz="2600" spc="-75" dirty="0">
                <a:latin typeface="Times New Roman"/>
                <a:cs typeface="Times New Roman"/>
              </a:rPr>
              <a:t> constructor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functions.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2337028"/>
            <a:ext cx="4930775" cy="3805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36775">
              <a:lnSpc>
                <a:spcPct val="119200"/>
              </a:lnSpc>
              <a:spcBef>
                <a:spcPts val="100"/>
              </a:spcBef>
            </a:pP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str</a:t>
            </a:r>
            <a:r>
              <a:rPr sz="2600" spc="-25" dirty="0">
                <a:latin typeface="Times New Roman"/>
                <a:cs typeface="Times New Roman"/>
              </a:rPr>
              <a:t>("</a:t>
            </a:r>
            <a:r>
              <a:rPr sz="2600" spc="-140" dirty="0">
                <a:latin typeface="Times New Roman"/>
                <a:cs typeface="Times New Roman"/>
              </a:rPr>
              <a:t>He</a:t>
            </a:r>
            <a:r>
              <a:rPr sz="2600" spc="-60" dirty="0">
                <a:latin typeface="Times New Roman"/>
                <a:cs typeface="Times New Roman"/>
              </a:rPr>
              <a:t>l</a:t>
            </a:r>
            <a:r>
              <a:rPr sz="2600" spc="-80" dirty="0">
                <a:latin typeface="Times New Roman"/>
                <a:cs typeface="Times New Roman"/>
              </a:rPr>
              <a:t>l</a:t>
            </a:r>
            <a:r>
              <a:rPr sz="2600" spc="-135" dirty="0">
                <a:latin typeface="Times New Roman"/>
                <a:cs typeface="Times New Roman"/>
              </a:rPr>
              <a:t>o</a:t>
            </a:r>
            <a:r>
              <a:rPr sz="2600" spc="-415" dirty="0">
                <a:latin typeface="Times New Roman"/>
                <a:cs typeface="Times New Roman"/>
              </a:rPr>
              <a:t> </a:t>
            </a:r>
            <a:r>
              <a:rPr sz="2600" spc="-360" dirty="0">
                <a:latin typeface="Times New Roman"/>
                <a:cs typeface="Times New Roman"/>
              </a:rPr>
              <a:t>W</a:t>
            </a:r>
            <a:r>
              <a:rPr sz="2600" spc="-60" dirty="0">
                <a:latin typeface="Times New Roman"/>
                <a:cs typeface="Times New Roman"/>
              </a:rPr>
              <a:t>orld</a:t>
            </a:r>
            <a:r>
              <a:rPr sz="2600" spc="-55" dirty="0">
                <a:latin typeface="Times New Roman"/>
                <a:cs typeface="Times New Roman"/>
              </a:rPr>
              <a:t>"</a:t>
            </a:r>
            <a:r>
              <a:rPr sz="2600" spc="-45" dirty="0">
                <a:latin typeface="Times New Roman"/>
                <a:cs typeface="Times New Roman"/>
              </a:rPr>
              <a:t>)  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t</a:t>
            </a:r>
            <a:r>
              <a:rPr sz="2600" spc="-80" dirty="0">
                <a:latin typeface="Times New Roman"/>
                <a:cs typeface="Times New Roman"/>
              </a:rPr>
              <a:t>(20)</a:t>
            </a:r>
            <a:endParaRPr sz="2600" dirty="0">
              <a:latin typeface="Times New Roman"/>
              <a:cs typeface="Times New Roman"/>
            </a:endParaRPr>
          </a:p>
          <a:p>
            <a:pPr marL="12700" marR="2924175">
              <a:lnSpc>
                <a:spcPts val="3720"/>
              </a:lnSpc>
              <a:spcBef>
                <a:spcPts val="225"/>
              </a:spcBef>
            </a:pP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f</a:t>
            </a:r>
            <a:r>
              <a:rPr sz="2600" spc="-140" dirty="0">
                <a:latin typeface="Times New Roman"/>
                <a:cs typeface="Times New Roman"/>
              </a:rPr>
              <a:t>l</a:t>
            </a:r>
            <a:r>
              <a:rPr sz="2600" spc="-165" dirty="0">
                <a:latin typeface="Times New Roman"/>
                <a:cs typeface="Times New Roman"/>
              </a:rPr>
              <a:t>o</a:t>
            </a:r>
            <a:r>
              <a:rPr sz="2600" spc="-180" dirty="0">
                <a:latin typeface="Times New Roman"/>
                <a:cs typeface="Times New Roman"/>
              </a:rPr>
              <a:t>a</a:t>
            </a:r>
            <a:r>
              <a:rPr sz="2600" spc="-35" dirty="0">
                <a:latin typeface="Times New Roman"/>
                <a:cs typeface="Times New Roman"/>
              </a:rPr>
              <a:t>t(</a:t>
            </a:r>
            <a:r>
              <a:rPr sz="2600" spc="-70" dirty="0">
                <a:latin typeface="Times New Roman"/>
                <a:cs typeface="Times New Roman"/>
              </a:rPr>
              <a:t>2</a:t>
            </a:r>
            <a:r>
              <a:rPr sz="2600" dirty="0">
                <a:latin typeface="Times New Roman"/>
                <a:cs typeface="Times New Roman"/>
              </a:rPr>
              <a:t>0</a:t>
            </a:r>
            <a:r>
              <a:rPr sz="2600" spc="-15" dirty="0">
                <a:latin typeface="Times New Roman"/>
                <a:cs typeface="Times New Roman"/>
              </a:rPr>
              <a:t>.</a:t>
            </a:r>
            <a:r>
              <a:rPr sz="2600" spc="-65" dirty="0">
                <a:latin typeface="Times New Roman"/>
                <a:cs typeface="Times New Roman"/>
              </a:rPr>
              <a:t>5)  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120" dirty="0">
                <a:latin typeface="Times New Roman"/>
                <a:cs typeface="Times New Roman"/>
              </a:rPr>
              <a:t>mple</a:t>
            </a:r>
            <a:r>
              <a:rPr sz="2600" spc="-130" dirty="0">
                <a:latin typeface="Times New Roman"/>
                <a:cs typeface="Times New Roman"/>
              </a:rPr>
              <a:t>x</a:t>
            </a:r>
            <a:r>
              <a:rPr sz="2600" spc="-85" dirty="0">
                <a:latin typeface="Times New Roman"/>
                <a:cs typeface="Times New Roman"/>
              </a:rPr>
              <a:t>(1j)</a:t>
            </a: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list((</a:t>
            </a:r>
            <a:r>
              <a:rPr sz="2600" spc="-85" dirty="0">
                <a:latin typeface="Times New Roman"/>
                <a:cs typeface="Times New Roman"/>
              </a:rPr>
              <a:t>"</a:t>
            </a:r>
            <a:r>
              <a:rPr sz="2600" spc="-145" dirty="0">
                <a:latin typeface="Times New Roman"/>
                <a:cs typeface="Times New Roman"/>
              </a:rPr>
              <a:t>ap</a:t>
            </a:r>
            <a:r>
              <a:rPr sz="2600" spc="-160" dirty="0">
                <a:latin typeface="Times New Roman"/>
                <a:cs typeface="Times New Roman"/>
              </a:rPr>
              <a:t>p</a:t>
            </a:r>
            <a:r>
              <a:rPr sz="2600" spc="-30" dirty="0">
                <a:latin typeface="Times New Roman"/>
                <a:cs typeface="Times New Roman"/>
              </a:rPr>
              <a:t>le"</a:t>
            </a:r>
            <a:r>
              <a:rPr sz="2600" spc="-15" dirty="0">
                <a:latin typeface="Times New Roman"/>
                <a:cs typeface="Times New Roman"/>
              </a:rPr>
              <a:t>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35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80" dirty="0">
                <a:latin typeface="Times New Roman"/>
                <a:cs typeface="Times New Roman"/>
              </a:rPr>
              <a:t>y"))</a:t>
            </a:r>
            <a:endParaRPr sz="2600" dirty="0">
              <a:latin typeface="Times New Roman"/>
              <a:cs typeface="Times New Roman"/>
            </a:endParaRPr>
          </a:p>
          <a:p>
            <a:pPr marL="12700" marR="5080">
              <a:lnSpc>
                <a:spcPts val="3720"/>
              </a:lnSpc>
              <a:spcBef>
                <a:spcPts val="225"/>
              </a:spcBef>
            </a:pP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tuple(("apple",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"banana",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"cherry"))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dic</a:t>
            </a:r>
            <a:r>
              <a:rPr sz="2600" spc="-75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(</a:t>
            </a:r>
            <a:r>
              <a:rPr sz="2600" spc="-65">
                <a:latin typeface="Times New Roman"/>
                <a:cs typeface="Times New Roman"/>
              </a:rPr>
              <a:t>name="</a:t>
            </a:r>
            <a:r>
              <a:rPr lang="en-US" sz="2600" spc="-105">
                <a:latin typeface="Times New Roman"/>
                <a:cs typeface="Times New Roman"/>
              </a:rPr>
              <a:t>Abdi</a:t>
            </a:r>
            <a:r>
              <a:rPr sz="2600" spc="60">
                <a:latin typeface="Times New Roman"/>
                <a:cs typeface="Times New Roman"/>
              </a:rPr>
              <a:t>"</a:t>
            </a:r>
            <a:r>
              <a:rPr sz="2600" spc="40">
                <a:latin typeface="Times New Roman"/>
                <a:cs typeface="Times New Roman"/>
              </a:rPr>
              <a:t>,</a:t>
            </a:r>
            <a:r>
              <a:rPr sz="2600" spc="-185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235" dirty="0">
                <a:latin typeface="Times New Roman"/>
                <a:cs typeface="Times New Roman"/>
              </a:rPr>
              <a:t>g</a:t>
            </a:r>
            <a:r>
              <a:rPr sz="2600" spc="-20" dirty="0">
                <a:latin typeface="Times New Roman"/>
                <a:cs typeface="Times New Roman"/>
              </a:rPr>
              <a:t>e=36)</a:t>
            </a: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set(("appl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60" dirty="0">
                <a:latin typeface="Times New Roman"/>
                <a:cs typeface="Times New Roman"/>
              </a:rPr>
              <a:t>"</a:t>
            </a:r>
            <a:r>
              <a:rPr sz="2600" spc="40" dirty="0">
                <a:latin typeface="Times New Roman"/>
                <a:cs typeface="Times New Roman"/>
              </a:rPr>
              <a:t>,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80" dirty="0">
                <a:latin typeface="Times New Roman"/>
                <a:cs typeface="Times New Roman"/>
              </a:rPr>
              <a:t>y"))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80428" y="2337028"/>
            <a:ext cx="1057275" cy="3805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6730">
              <a:lnSpc>
                <a:spcPct val="119200"/>
              </a:lnSpc>
              <a:spcBef>
                <a:spcPts val="100"/>
              </a:spcBef>
            </a:pPr>
            <a:r>
              <a:rPr sz="2600" spc="-45" dirty="0">
                <a:latin typeface="Times New Roman"/>
                <a:cs typeface="Times New Roman"/>
              </a:rPr>
              <a:t>str 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int 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fl</a:t>
            </a:r>
            <a:r>
              <a:rPr sz="2600" spc="-195" dirty="0">
                <a:latin typeface="Times New Roman"/>
                <a:cs typeface="Times New Roman"/>
              </a:rPr>
              <a:t>o</a:t>
            </a:r>
            <a:r>
              <a:rPr sz="2600" spc="-235" dirty="0">
                <a:latin typeface="Times New Roman"/>
                <a:cs typeface="Times New Roman"/>
              </a:rPr>
              <a:t>a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19300"/>
              </a:lnSpc>
            </a:pP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105" dirty="0">
                <a:latin typeface="Times New Roman"/>
                <a:cs typeface="Times New Roman"/>
              </a:rPr>
              <a:t>mplex  list </a:t>
            </a:r>
            <a:r>
              <a:rPr sz="2600" spc="-80" dirty="0">
                <a:latin typeface="Times New Roman"/>
                <a:cs typeface="Times New Roman"/>
              </a:rPr>
              <a:t> tuple 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dict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90" dirty="0">
                <a:latin typeface="Times New Roman"/>
                <a:cs typeface="Times New Roman"/>
              </a:rPr>
              <a:t>set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5110" y="338073"/>
            <a:ext cx="3575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Python</a:t>
            </a:r>
            <a:r>
              <a:rPr spc="-60" dirty="0"/>
              <a:t> </a:t>
            </a:r>
            <a:r>
              <a:rPr spc="-35" dirty="0"/>
              <a:t>Numbers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01039"/>
            <a:ext cx="7494270" cy="56197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spc="-100" dirty="0">
                <a:latin typeface="Times New Roman"/>
                <a:cs typeface="Times New Roman"/>
              </a:rPr>
              <a:t>The</a:t>
            </a:r>
            <a:r>
              <a:rPr sz="2600" spc="-90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re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th</a:t>
            </a:r>
            <a:r>
              <a:rPr sz="2600" spc="-5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90" dirty="0">
                <a:latin typeface="Times New Roman"/>
                <a:cs typeface="Times New Roman"/>
              </a:rPr>
              <a:t>me</a:t>
            </a:r>
            <a:r>
              <a:rPr sz="2600" spc="-5" dirty="0">
                <a:latin typeface="Times New Roman"/>
                <a:cs typeface="Times New Roman"/>
              </a:rPr>
              <a:t>r</a:t>
            </a:r>
            <a:r>
              <a:rPr sz="2600" spc="-140" dirty="0">
                <a:latin typeface="Times New Roman"/>
                <a:cs typeface="Times New Roman"/>
              </a:rPr>
              <a:t>ic</a:t>
            </a:r>
            <a:r>
              <a:rPr sz="2600" spc="-65" dirty="0">
                <a:latin typeface="Times New Roman"/>
                <a:cs typeface="Times New Roman"/>
              </a:rPr>
              <a:t> t</a:t>
            </a:r>
            <a:r>
              <a:rPr sz="2600" spc="-130" dirty="0">
                <a:latin typeface="Times New Roman"/>
                <a:cs typeface="Times New Roman"/>
              </a:rPr>
              <a:t>y</a:t>
            </a:r>
            <a:r>
              <a:rPr sz="2600" spc="-135" dirty="0">
                <a:latin typeface="Times New Roman"/>
                <a:cs typeface="Times New Roman"/>
              </a:rPr>
              <a:t>pes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Pyth</a:t>
            </a:r>
            <a:r>
              <a:rPr sz="2600" spc="-140" dirty="0">
                <a:latin typeface="Times New Roman"/>
                <a:cs typeface="Times New Roman"/>
              </a:rPr>
              <a:t>o</a:t>
            </a:r>
            <a:r>
              <a:rPr sz="2600" spc="-35" dirty="0">
                <a:latin typeface="Times New Roman"/>
                <a:cs typeface="Times New Roman"/>
              </a:rPr>
              <a:t>n: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70" dirty="0">
                <a:latin typeface="Times New Roman"/>
                <a:cs typeface="Times New Roman"/>
              </a:rPr>
              <a:t>int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20" dirty="0">
                <a:latin typeface="Times New Roman"/>
                <a:cs typeface="Times New Roman"/>
              </a:rPr>
              <a:t>float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25" dirty="0">
                <a:latin typeface="Times New Roman"/>
                <a:cs typeface="Times New Roman"/>
              </a:rPr>
              <a:t>complex</a:t>
            </a:r>
            <a:endParaRPr sz="2600">
              <a:latin typeface="Times New Roman"/>
              <a:cs typeface="Times New Roman"/>
            </a:endParaRPr>
          </a:p>
          <a:p>
            <a:pPr marL="12700" marR="948055">
              <a:lnSpc>
                <a:spcPct val="119200"/>
              </a:lnSpc>
            </a:pPr>
            <a:r>
              <a:rPr sz="2600" spc="-180" dirty="0">
                <a:latin typeface="Times New Roman"/>
                <a:cs typeface="Times New Roman"/>
              </a:rPr>
              <a:t>Variables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numeric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types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are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created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when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you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assign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v</a:t>
            </a:r>
            <a:r>
              <a:rPr sz="2600" spc="-125" dirty="0">
                <a:latin typeface="Times New Roman"/>
                <a:cs typeface="Times New Roman"/>
              </a:rPr>
              <a:t>al</a:t>
            </a:r>
            <a:r>
              <a:rPr sz="2600" spc="-185" dirty="0">
                <a:latin typeface="Times New Roman"/>
                <a:cs typeface="Times New Roman"/>
              </a:rPr>
              <a:t>u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th</a:t>
            </a:r>
            <a:r>
              <a:rPr sz="2600" spc="-90" dirty="0">
                <a:latin typeface="Times New Roman"/>
                <a:cs typeface="Times New Roman"/>
              </a:rPr>
              <a:t>e</a:t>
            </a:r>
            <a:r>
              <a:rPr sz="2600" spc="-25" dirty="0">
                <a:latin typeface="Times New Roman"/>
                <a:cs typeface="Times New Roman"/>
              </a:rPr>
              <a:t>m.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tabLst>
                <a:tab pos="927100" algn="l"/>
              </a:tabLst>
            </a:pPr>
            <a:r>
              <a:rPr sz="2600" b="1" spc="-10" dirty="0">
                <a:latin typeface="Times New Roman"/>
                <a:cs typeface="Times New Roman"/>
              </a:rPr>
              <a:t>In</a:t>
            </a:r>
            <a:r>
              <a:rPr sz="2600" b="1" dirty="0">
                <a:latin typeface="Times New Roman"/>
                <a:cs typeface="Times New Roman"/>
              </a:rPr>
              <a:t>t</a:t>
            </a:r>
            <a:r>
              <a:rPr sz="2600" b="1" spc="-190" dirty="0">
                <a:latin typeface="Times New Roman"/>
                <a:cs typeface="Times New Roman"/>
              </a:rPr>
              <a:t>:</a:t>
            </a:r>
            <a:r>
              <a:rPr sz="2600" b="1" dirty="0">
                <a:latin typeface="Times New Roman"/>
                <a:cs typeface="Times New Roman"/>
              </a:rPr>
              <a:t>	</a:t>
            </a:r>
            <a:r>
              <a:rPr sz="2600" spc="-95" dirty="0">
                <a:latin typeface="Times New Roman"/>
                <a:cs typeface="Times New Roman"/>
              </a:rPr>
              <a:t>Int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or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inte</a:t>
            </a:r>
            <a:r>
              <a:rPr sz="2600" spc="-145" dirty="0">
                <a:latin typeface="Times New Roman"/>
                <a:cs typeface="Times New Roman"/>
              </a:rPr>
              <a:t>g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195" dirty="0">
                <a:latin typeface="Times New Roman"/>
                <a:cs typeface="Times New Roman"/>
              </a:rPr>
              <a:t>r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w</a:t>
            </a:r>
            <a:r>
              <a:rPr sz="2600" spc="-120" dirty="0">
                <a:latin typeface="Times New Roman"/>
                <a:cs typeface="Times New Roman"/>
              </a:rPr>
              <a:t>hole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135" dirty="0">
                <a:latin typeface="Times New Roman"/>
                <a:cs typeface="Times New Roman"/>
              </a:rPr>
              <a:t>mbe</a:t>
            </a:r>
            <a:r>
              <a:rPr sz="2600" spc="-200" dirty="0">
                <a:latin typeface="Times New Roman"/>
                <a:cs typeface="Times New Roman"/>
              </a:rPr>
              <a:t>r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positi</a:t>
            </a:r>
            <a:r>
              <a:rPr sz="2600" spc="-215" dirty="0">
                <a:latin typeface="Times New Roman"/>
                <a:cs typeface="Times New Roman"/>
              </a:rPr>
              <a:t>v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or</a:t>
            </a:r>
            <a:r>
              <a:rPr sz="2600" spc="21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ne</a:t>
            </a:r>
            <a:r>
              <a:rPr sz="2600" spc="-165" dirty="0">
                <a:latin typeface="Times New Roman"/>
                <a:cs typeface="Times New Roman"/>
              </a:rPr>
              <a:t>g</a:t>
            </a:r>
            <a:r>
              <a:rPr sz="2600" spc="-235" dirty="0">
                <a:latin typeface="Times New Roman"/>
                <a:cs typeface="Times New Roman"/>
              </a:rPr>
              <a:t>a</a:t>
            </a:r>
            <a:r>
              <a:rPr sz="2600" spc="-80" dirty="0">
                <a:latin typeface="Times New Roman"/>
                <a:cs typeface="Times New Roman"/>
              </a:rPr>
              <a:t>ti</a:t>
            </a:r>
            <a:r>
              <a:rPr sz="2600" spc="-200" dirty="0">
                <a:latin typeface="Times New Roman"/>
                <a:cs typeface="Times New Roman"/>
              </a:rPr>
              <a:t>v</a:t>
            </a:r>
            <a:r>
              <a:rPr sz="2600" spc="-150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,  </a:t>
            </a:r>
            <a:r>
              <a:rPr sz="2600" spc="-195" dirty="0">
                <a:latin typeface="Times New Roman"/>
                <a:cs typeface="Times New Roman"/>
              </a:rPr>
              <a:t>w</a:t>
            </a:r>
            <a:r>
              <a:rPr sz="2600" spc="-70" dirty="0">
                <a:latin typeface="Times New Roman"/>
                <a:cs typeface="Times New Roman"/>
              </a:rPr>
              <a:t>ith</a:t>
            </a:r>
            <a:r>
              <a:rPr sz="2600" spc="-105" dirty="0">
                <a:latin typeface="Times New Roman"/>
                <a:cs typeface="Times New Roman"/>
              </a:rPr>
              <a:t>o</a:t>
            </a:r>
            <a:r>
              <a:rPr sz="2600" spc="-35" dirty="0">
                <a:latin typeface="Times New Roman"/>
                <a:cs typeface="Times New Roman"/>
              </a:rPr>
              <a:t>ut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de</a:t>
            </a:r>
            <a:r>
              <a:rPr sz="2600" spc="-130" dirty="0">
                <a:latin typeface="Times New Roman"/>
                <a:cs typeface="Times New Roman"/>
              </a:rPr>
              <a:t>c</a:t>
            </a:r>
            <a:r>
              <a:rPr sz="2600" spc="-114" dirty="0">
                <a:latin typeface="Times New Roman"/>
                <a:cs typeface="Times New Roman"/>
              </a:rPr>
              <a:t>imals,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unlimited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le</a:t>
            </a:r>
            <a:r>
              <a:rPr sz="2600" spc="-140" dirty="0">
                <a:latin typeface="Times New Roman"/>
                <a:cs typeface="Times New Roman"/>
              </a:rPr>
              <a:t>n</a:t>
            </a:r>
            <a:r>
              <a:rPr sz="2600" spc="-114" dirty="0">
                <a:latin typeface="Times New Roman"/>
                <a:cs typeface="Times New Roman"/>
              </a:rPr>
              <a:t>g</a:t>
            </a:r>
            <a:r>
              <a:rPr sz="2600" spc="-80" dirty="0">
                <a:latin typeface="Times New Roman"/>
                <a:cs typeface="Times New Roman"/>
              </a:rPr>
              <a:t>t</a:t>
            </a:r>
            <a:r>
              <a:rPr sz="2600" spc="-25" dirty="0">
                <a:latin typeface="Times New Roman"/>
                <a:cs typeface="Times New Roman"/>
              </a:rPr>
              <a:t>h.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35656222554887711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204" dirty="0">
                <a:latin typeface="Times New Roman"/>
                <a:cs typeface="Times New Roman"/>
              </a:rPr>
              <a:t>z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-</a:t>
            </a:r>
            <a:r>
              <a:rPr sz="2600" spc="-114" dirty="0">
                <a:latin typeface="Times New Roman"/>
                <a:cs typeface="Times New Roman"/>
              </a:rPr>
              <a:t>3255522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3710" y="688974"/>
            <a:ext cx="3575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Python</a:t>
            </a:r>
            <a:r>
              <a:rPr spc="-60" dirty="0"/>
              <a:t> </a:t>
            </a:r>
            <a:r>
              <a:rPr spc="-35" dirty="0"/>
              <a:t>Numbers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38401"/>
            <a:ext cx="7430134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27100" algn="l"/>
                <a:tab pos="6414135" algn="l"/>
              </a:tabLst>
            </a:pPr>
            <a:r>
              <a:rPr sz="2600" b="1" spc="-85" dirty="0">
                <a:latin typeface="Times New Roman"/>
                <a:cs typeface="Times New Roman"/>
              </a:rPr>
              <a:t>Float:	</a:t>
            </a:r>
            <a:r>
              <a:rPr sz="2600" spc="-95" dirty="0">
                <a:latin typeface="Times New Roman"/>
                <a:cs typeface="Times New Roman"/>
              </a:rPr>
              <a:t>Float,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or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"floating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point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number"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	</a:t>
            </a:r>
            <a:r>
              <a:rPr sz="2600" spc="-105" dirty="0">
                <a:latin typeface="Times New Roman"/>
                <a:cs typeface="Times New Roman"/>
              </a:rPr>
              <a:t>number,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8828" y="1794713"/>
            <a:ext cx="282194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5" dirty="0">
                <a:latin typeface="Times New Roman"/>
                <a:cs typeface="Times New Roman"/>
              </a:rPr>
              <a:t>o</a:t>
            </a:r>
            <a:r>
              <a:rPr sz="2600" spc="-45" dirty="0">
                <a:latin typeface="Times New Roman"/>
                <a:cs typeface="Times New Roman"/>
              </a:rPr>
              <a:t>n</a:t>
            </a:r>
            <a:r>
              <a:rPr sz="2600" spc="-40" dirty="0">
                <a:latin typeface="Times New Roman"/>
                <a:cs typeface="Times New Roman"/>
              </a:rPr>
              <a:t>t</a:t>
            </a:r>
            <a:r>
              <a:rPr sz="2600" spc="-130" dirty="0">
                <a:latin typeface="Times New Roman"/>
                <a:cs typeface="Times New Roman"/>
              </a:rPr>
              <a:t>aini</a:t>
            </a:r>
            <a:r>
              <a:rPr sz="2600" spc="-180" dirty="0">
                <a:latin typeface="Times New Roman"/>
                <a:cs typeface="Times New Roman"/>
              </a:rPr>
              <a:t>n</a:t>
            </a:r>
            <a:r>
              <a:rPr sz="2600" spc="-215" dirty="0">
                <a:latin typeface="Times New Roman"/>
                <a:cs typeface="Times New Roman"/>
              </a:rPr>
              <a:t>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one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30" dirty="0">
                <a:latin typeface="Times New Roman"/>
                <a:cs typeface="Times New Roman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mo</a:t>
            </a:r>
            <a:r>
              <a:rPr sz="2600" spc="-7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794713"/>
            <a:ext cx="2701290" cy="207835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6385" marR="5080">
              <a:lnSpc>
                <a:spcPts val="2810"/>
              </a:lnSpc>
              <a:spcBef>
                <a:spcPts val="455"/>
              </a:spcBef>
            </a:pP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-114" dirty="0">
                <a:latin typeface="Times New Roman"/>
                <a:cs typeface="Times New Roman"/>
              </a:rPr>
              <a:t>siti</a:t>
            </a:r>
            <a:r>
              <a:rPr sz="2600" spc="-240" dirty="0">
                <a:latin typeface="Times New Roman"/>
                <a:cs typeface="Times New Roman"/>
              </a:rPr>
              <a:t>v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or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14" dirty="0">
                <a:latin typeface="Times New Roman"/>
                <a:cs typeface="Times New Roman"/>
              </a:rPr>
              <a:t>e</a:t>
            </a:r>
            <a:r>
              <a:rPr sz="2600" spc="-220" dirty="0">
                <a:latin typeface="Times New Roman"/>
                <a:cs typeface="Times New Roman"/>
              </a:rPr>
              <a:t>g</a:t>
            </a:r>
            <a:r>
              <a:rPr sz="2600" spc="-235" dirty="0">
                <a:latin typeface="Times New Roman"/>
                <a:cs typeface="Times New Roman"/>
              </a:rPr>
              <a:t>a</a:t>
            </a:r>
            <a:r>
              <a:rPr sz="2600" spc="-80" dirty="0">
                <a:latin typeface="Times New Roman"/>
                <a:cs typeface="Times New Roman"/>
              </a:rPr>
              <a:t>ti</a:t>
            </a:r>
            <a:r>
              <a:rPr sz="2600" spc="-204" dirty="0">
                <a:latin typeface="Times New Roman"/>
                <a:cs typeface="Times New Roman"/>
              </a:rPr>
              <a:t>v</a:t>
            </a:r>
            <a:r>
              <a:rPr sz="2600" spc="-150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,  </a:t>
            </a:r>
            <a:r>
              <a:rPr sz="2600" spc="-120" dirty="0">
                <a:latin typeface="Times New Roman"/>
                <a:cs typeface="Times New Roman"/>
              </a:rPr>
              <a:t>decimals.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1.10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1.0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spc="-204" dirty="0">
                <a:latin typeface="Times New Roman"/>
                <a:cs typeface="Times New Roman"/>
              </a:rPr>
              <a:t>z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-</a:t>
            </a:r>
            <a:r>
              <a:rPr sz="2600" spc="-75" dirty="0">
                <a:latin typeface="Times New Roman"/>
                <a:cs typeface="Times New Roman"/>
              </a:rPr>
              <a:t>35.59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52409" y="4316348"/>
            <a:ext cx="67056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50" dirty="0">
                <a:latin typeface="Times New Roman"/>
                <a:cs typeface="Times New Roman"/>
              </a:rPr>
              <a:t>j</a:t>
            </a:r>
            <a:r>
              <a:rPr sz="2600" dirty="0">
                <a:latin typeface="Times New Roman"/>
                <a:cs typeface="Times New Roman"/>
              </a:rPr>
              <a:t>"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4316348"/>
            <a:ext cx="6296660" cy="77914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6385" marR="5080" indent="-274320">
              <a:lnSpc>
                <a:spcPts val="2810"/>
              </a:lnSpc>
              <a:spcBef>
                <a:spcPts val="455"/>
              </a:spcBef>
              <a:tabLst>
                <a:tab pos="1841500" algn="l"/>
              </a:tabLst>
            </a:pPr>
            <a:r>
              <a:rPr sz="2600" b="1" spc="-105" dirty="0">
                <a:latin typeface="Times New Roman"/>
                <a:cs typeface="Times New Roman"/>
              </a:rPr>
              <a:t>C</a:t>
            </a:r>
            <a:r>
              <a:rPr sz="2600" b="1" spc="-65" dirty="0">
                <a:latin typeface="Times New Roman"/>
                <a:cs typeface="Times New Roman"/>
              </a:rPr>
              <a:t>o</a:t>
            </a:r>
            <a:r>
              <a:rPr sz="2600" b="1" dirty="0">
                <a:latin typeface="Times New Roman"/>
                <a:cs typeface="Times New Roman"/>
              </a:rPr>
              <a:t>mp</a:t>
            </a:r>
            <a:r>
              <a:rPr sz="2600" b="1" spc="-10" dirty="0">
                <a:latin typeface="Times New Roman"/>
                <a:cs typeface="Times New Roman"/>
              </a:rPr>
              <a:t>l</a:t>
            </a:r>
            <a:r>
              <a:rPr sz="2600" b="1" dirty="0">
                <a:latin typeface="Times New Roman"/>
                <a:cs typeface="Times New Roman"/>
              </a:rPr>
              <a:t>ex:	</a:t>
            </a:r>
            <a:r>
              <a:rPr sz="2600" spc="-120" dirty="0">
                <a:latin typeface="Times New Roman"/>
                <a:cs typeface="Times New Roman"/>
              </a:rPr>
              <a:t>Comple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105" dirty="0">
                <a:latin typeface="Times New Roman"/>
                <a:cs typeface="Times New Roman"/>
              </a:rPr>
              <a:t>mbe</a:t>
            </a:r>
            <a:r>
              <a:rPr sz="2600" spc="-20" dirty="0">
                <a:latin typeface="Times New Roman"/>
                <a:cs typeface="Times New Roman"/>
              </a:rPr>
              <a:t>r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9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w</a:t>
            </a:r>
            <a:r>
              <a:rPr sz="2600" spc="15" dirty="0">
                <a:latin typeface="Times New Roman"/>
                <a:cs typeface="Times New Roman"/>
              </a:rPr>
              <a:t>r</a:t>
            </a:r>
            <a:r>
              <a:rPr sz="2600" spc="-55" dirty="0">
                <a:latin typeface="Times New Roman"/>
                <a:cs typeface="Times New Roman"/>
              </a:rPr>
              <a:t>itten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 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ima</a:t>
            </a:r>
            <a:r>
              <a:rPr sz="2600" spc="-140" dirty="0">
                <a:latin typeface="Times New Roman"/>
                <a:cs typeface="Times New Roman"/>
              </a:rPr>
              <a:t>g</a:t>
            </a:r>
            <a:r>
              <a:rPr sz="2600" spc="-110" dirty="0">
                <a:latin typeface="Times New Roman"/>
                <a:cs typeface="Times New Roman"/>
              </a:rPr>
              <a:t>ina</a:t>
            </a:r>
            <a:r>
              <a:rPr sz="2600" spc="-70" dirty="0">
                <a:latin typeface="Times New Roman"/>
                <a:cs typeface="Times New Roman"/>
              </a:rPr>
              <a:t>r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pa</a:t>
            </a:r>
            <a:r>
              <a:rPr sz="2600" spc="15" dirty="0">
                <a:latin typeface="Times New Roman"/>
                <a:cs typeface="Times New Roman"/>
              </a:rPr>
              <a:t>r</a:t>
            </a:r>
            <a:r>
              <a:rPr sz="2600" spc="70" dirty="0">
                <a:latin typeface="Times New Roman"/>
                <a:cs typeface="Times New Roman"/>
              </a:rPr>
              <a:t>t.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5070246"/>
            <a:ext cx="1146175" cy="1323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200"/>
              </a:lnSpc>
              <a:spcBef>
                <a:spcPts val="100"/>
              </a:spcBef>
            </a:pP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3+5j  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5</a:t>
            </a:r>
            <a:r>
              <a:rPr sz="2600" spc="-130" dirty="0">
                <a:latin typeface="Times New Roman"/>
                <a:cs typeface="Times New Roman"/>
              </a:rPr>
              <a:t>j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600" spc="-204" dirty="0">
                <a:latin typeface="Times New Roman"/>
                <a:cs typeface="Times New Roman"/>
              </a:rPr>
              <a:t>z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-</a:t>
            </a:r>
            <a:r>
              <a:rPr sz="2600" spc="-125" dirty="0">
                <a:latin typeface="Times New Roman"/>
                <a:cs typeface="Times New Roman"/>
              </a:rPr>
              <a:t>5j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4605" y="324358"/>
            <a:ext cx="2491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5" dirty="0"/>
              <a:t>Why</a:t>
            </a:r>
            <a:r>
              <a:rPr sz="3600" spc="-40" dirty="0"/>
              <a:t> </a:t>
            </a:r>
            <a:r>
              <a:rPr sz="3600" spc="-55" dirty="0"/>
              <a:t>Python?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973581"/>
            <a:ext cx="7915909" cy="4171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715645" indent="-274320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7020" algn="l"/>
              </a:tabLst>
            </a:pPr>
            <a:r>
              <a:rPr sz="2800" spc="-130" dirty="0">
                <a:latin typeface="Times New Roman"/>
                <a:cs typeface="Times New Roman"/>
              </a:rPr>
              <a:t>Python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works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on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different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platforms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(Windows,</a:t>
            </a:r>
            <a:r>
              <a:rPr sz="2800" spc="-180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Mac,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80" dirty="0">
                <a:latin typeface="Times New Roman"/>
                <a:cs typeface="Times New Roman"/>
              </a:rPr>
              <a:t>Linux,etc).</a:t>
            </a:r>
            <a:endParaRPr sz="28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7020" algn="l"/>
              </a:tabLst>
            </a:pPr>
            <a:r>
              <a:rPr sz="2800" spc="-130" dirty="0">
                <a:latin typeface="Times New Roman"/>
                <a:cs typeface="Times New Roman"/>
              </a:rPr>
              <a:t>Python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204" dirty="0">
                <a:latin typeface="Times New Roman"/>
                <a:cs typeface="Times New Roman"/>
              </a:rPr>
              <a:t>has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225" dirty="0">
                <a:latin typeface="Times New Roman"/>
                <a:cs typeface="Times New Roman"/>
              </a:rPr>
              <a:t>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45" dirty="0">
                <a:latin typeface="Times New Roman"/>
                <a:cs typeface="Times New Roman"/>
              </a:rPr>
              <a:t>simple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45" dirty="0">
                <a:latin typeface="Times New Roman"/>
                <a:cs typeface="Times New Roman"/>
              </a:rPr>
              <a:t>syntax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similar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to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 </a:t>
            </a:r>
            <a:r>
              <a:rPr sz="2800" spc="-185" dirty="0">
                <a:latin typeface="Times New Roman"/>
                <a:cs typeface="Times New Roman"/>
              </a:rPr>
              <a:t>English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language.</a:t>
            </a:r>
            <a:endParaRPr sz="28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7020" algn="l"/>
              </a:tabLst>
            </a:pPr>
            <a:r>
              <a:rPr sz="2800" spc="-130" dirty="0">
                <a:latin typeface="Times New Roman"/>
                <a:cs typeface="Times New Roman"/>
              </a:rPr>
              <a:t>Python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4" dirty="0">
                <a:latin typeface="Times New Roman"/>
                <a:cs typeface="Times New Roman"/>
              </a:rPr>
              <a:t>has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syntax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that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75" dirty="0">
                <a:latin typeface="Times New Roman"/>
                <a:cs typeface="Times New Roman"/>
              </a:rPr>
              <a:t>allows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25" dirty="0">
                <a:latin typeface="Times New Roman"/>
                <a:cs typeface="Times New Roman"/>
              </a:rPr>
              <a:t>developers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to</a:t>
            </a:r>
            <a:r>
              <a:rPr sz="2800" spc="-60" dirty="0">
                <a:latin typeface="Times New Roman"/>
                <a:cs typeface="Times New Roman"/>
              </a:rPr>
              <a:t> write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programs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with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fewer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45" dirty="0">
                <a:latin typeface="Times New Roman"/>
                <a:cs typeface="Times New Roman"/>
              </a:rPr>
              <a:t>lines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than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some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Times New Roman"/>
                <a:cs typeface="Times New Roman"/>
              </a:rPr>
              <a:t>other </a:t>
            </a:r>
            <a:r>
              <a:rPr sz="2800" spc="-135" dirty="0">
                <a:latin typeface="Times New Roman"/>
                <a:cs typeface="Times New Roman"/>
              </a:rPr>
              <a:t>programming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languages.</a:t>
            </a:r>
            <a:endParaRPr sz="2800">
              <a:latin typeface="Times New Roman"/>
              <a:cs typeface="Times New Roman"/>
            </a:endParaRPr>
          </a:p>
          <a:p>
            <a:pPr marL="286385" marR="325120" indent="-274320">
              <a:lnSpc>
                <a:spcPct val="100000"/>
              </a:lnSpc>
              <a:spcBef>
                <a:spcPts val="595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7020" algn="l"/>
              </a:tabLst>
            </a:pPr>
            <a:r>
              <a:rPr sz="2800" spc="-130" dirty="0">
                <a:latin typeface="Times New Roman"/>
                <a:cs typeface="Times New Roman"/>
              </a:rPr>
              <a:t>Python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r</a:t>
            </a:r>
            <a:r>
              <a:rPr sz="2800" spc="-155" dirty="0">
                <a:latin typeface="Times New Roman"/>
                <a:cs typeface="Times New Roman"/>
              </a:rPr>
              <a:t>uns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on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a</a:t>
            </a:r>
            <a:r>
              <a:rPr sz="2800" spc="-180" dirty="0">
                <a:latin typeface="Times New Roman"/>
                <a:cs typeface="Times New Roman"/>
              </a:rPr>
              <a:t>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inte</a:t>
            </a:r>
            <a:r>
              <a:rPr sz="2800" spc="5" dirty="0">
                <a:latin typeface="Times New Roman"/>
                <a:cs typeface="Times New Roman"/>
              </a:rPr>
              <a:t>r</a:t>
            </a:r>
            <a:r>
              <a:rPr sz="2800" spc="-55" dirty="0">
                <a:latin typeface="Times New Roman"/>
                <a:cs typeface="Times New Roman"/>
              </a:rPr>
              <a:t>p</a:t>
            </a:r>
            <a:r>
              <a:rPr sz="2800" spc="-65" dirty="0">
                <a:latin typeface="Times New Roman"/>
                <a:cs typeface="Times New Roman"/>
              </a:rPr>
              <a:t>r</a:t>
            </a:r>
            <a:r>
              <a:rPr sz="2800" spc="-40" dirty="0">
                <a:latin typeface="Times New Roman"/>
                <a:cs typeface="Times New Roman"/>
              </a:rPr>
              <a:t>eter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system,</a:t>
            </a:r>
            <a:r>
              <a:rPr sz="2800" spc="-204" dirty="0">
                <a:latin typeface="Times New Roman"/>
                <a:cs typeface="Times New Roman"/>
              </a:rPr>
              <a:t> </a:t>
            </a:r>
            <a:r>
              <a:rPr sz="2800" spc="-180" dirty="0">
                <a:latin typeface="Times New Roman"/>
                <a:cs typeface="Times New Roman"/>
              </a:rPr>
              <a:t>m</a:t>
            </a:r>
            <a:r>
              <a:rPr sz="2800" spc="-95" dirty="0">
                <a:latin typeface="Times New Roman"/>
                <a:cs typeface="Times New Roman"/>
              </a:rPr>
              <a:t>e</a:t>
            </a:r>
            <a:r>
              <a:rPr sz="2800" spc="-170" dirty="0">
                <a:latin typeface="Times New Roman"/>
                <a:cs typeface="Times New Roman"/>
              </a:rPr>
              <a:t>anin</a:t>
            </a:r>
            <a:r>
              <a:rPr sz="2800" spc="-190" dirty="0">
                <a:latin typeface="Times New Roman"/>
                <a:cs typeface="Times New Roman"/>
              </a:rPr>
              <a:t>g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th</a:t>
            </a:r>
            <a:r>
              <a:rPr sz="2800" spc="-160" dirty="0">
                <a:latin typeface="Times New Roman"/>
                <a:cs typeface="Times New Roman"/>
              </a:rPr>
              <a:t>a</a:t>
            </a:r>
            <a:r>
              <a:rPr sz="2800" spc="35" dirty="0">
                <a:latin typeface="Times New Roman"/>
                <a:cs typeface="Times New Roman"/>
              </a:rPr>
              <a:t>t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code  </a:t>
            </a:r>
            <a:r>
              <a:rPr sz="2800" spc="-170" dirty="0">
                <a:latin typeface="Times New Roman"/>
                <a:cs typeface="Times New Roman"/>
              </a:rPr>
              <a:t>can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be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e</a:t>
            </a:r>
            <a:r>
              <a:rPr sz="2800" spc="-170" dirty="0">
                <a:latin typeface="Times New Roman"/>
                <a:cs typeface="Times New Roman"/>
              </a:rPr>
              <a:t>x</a:t>
            </a:r>
            <a:r>
              <a:rPr sz="2800" spc="-130" dirty="0">
                <a:latin typeface="Times New Roman"/>
                <a:cs typeface="Times New Roman"/>
              </a:rPr>
              <a:t>ec</a:t>
            </a:r>
            <a:r>
              <a:rPr sz="2800" spc="-140" dirty="0">
                <a:latin typeface="Times New Roman"/>
                <a:cs typeface="Times New Roman"/>
              </a:rPr>
              <a:t>u</a:t>
            </a:r>
            <a:r>
              <a:rPr sz="2800" spc="-65" dirty="0">
                <a:latin typeface="Times New Roman"/>
                <a:cs typeface="Times New Roman"/>
              </a:rPr>
              <a:t>ted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40" dirty="0">
                <a:latin typeface="Times New Roman"/>
                <a:cs typeface="Times New Roman"/>
              </a:rPr>
              <a:t>a</a:t>
            </a:r>
            <a:r>
              <a:rPr sz="2800" spc="-204" dirty="0">
                <a:latin typeface="Times New Roman"/>
                <a:cs typeface="Times New Roman"/>
              </a:rPr>
              <a:t>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45" dirty="0">
                <a:latin typeface="Times New Roman"/>
                <a:cs typeface="Times New Roman"/>
              </a:rPr>
              <a:t>soon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40" dirty="0">
                <a:latin typeface="Times New Roman"/>
                <a:cs typeface="Times New Roman"/>
              </a:rPr>
              <a:t>a</a:t>
            </a:r>
            <a:r>
              <a:rPr sz="2800" spc="-204" dirty="0">
                <a:latin typeface="Times New Roman"/>
                <a:cs typeface="Times New Roman"/>
              </a:rPr>
              <a:t>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i</a:t>
            </a:r>
            <a:r>
              <a:rPr sz="2800" spc="35" dirty="0">
                <a:latin typeface="Times New Roman"/>
                <a:cs typeface="Times New Roman"/>
              </a:rPr>
              <a:t>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i</a:t>
            </a:r>
            <a:r>
              <a:rPr sz="2800" spc="-215" dirty="0">
                <a:latin typeface="Times New Roman"/>
                <a:cs typeface="Times New Roman"/>
              </a:rPr>
              <a:t>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30" dirty="0">
                <a:latin typeface="Times New Roman"/>
                <a:cs typeface="Times New Roman"/>
              </a:rPr>
              <a:t>itten.</a:t>
            </a:r>
            <a:endParaRPr sz="2800">
              <a:latin typeface="Times New Roman"/>
              <a:cs typeface="Times New Roman"/>
            </a:endParaRPr>
          </a:p>
          <a:p>
            <a:pPr marL="286385" marR="845819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7020" algn="l"/>
              </a:tabLst>
            </a:pPr>
            <a:r>
              <a:rPr sz="2800" spc="-130" dirty="0">
                <a:latin typeface="Times New Roman"/>
                <a:cs typeface="Times New Roman"/>
              </a:rPr>
              <a:t>Python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Times New Roman"/>
                <a:cs typeface="Times New Roman"/>
              </a:rPr>
              <a:t>can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be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30" dirty="0">
                <a:latin typeface="Times New Roman"/>
                <a:cs typeface="Times New Roman"/>
              </a:rPr>
              <a:t>t</a:t>
            </a:r>
            <a:r>
              <a:rPr sz="2800" spc="5" dirty="0">
                <a:latin typeface="Times New Roman"/>
                <a:cs typeface="Times New Roman"/>
              </a:rPr>
              <a:t>r</a:t>
            </a:r>
            <a:r>
              <a:rPr sz="2800" spc="-165" dirty="0">
                <a:latin typeface="Times New Roman"/>
                <a:cs typeface="Times New Roman"/>
              </a:rPr>
              <a:t>e</a:t>
            </a:r>
            <a:r>
              <a:rPr sz="2800" spc="-185" dirty="0">
                <a:latin typeface="Times New Roman"/>
                <a:cs typeface="Times New Roman"/>
              </a:rPr>
              <a:t>a</a:t>
            </a:r>
            <a:r>
              <a:rPr sz="2800" spc="-65" dirty="0">
                <a:latin typeface="Times New Roman"/>
                <a:cs typeface="Times New Roman"/>
              </a:rPr>
              <a:t>ted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in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225" dirty="0">
                <a:latin typeface="Times New Roman"/>
                <a:cs typeface="Times New Roman"/>
              </a:rPr>
              <a:t>a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p</a:t>
            </a:r>
            <a:r>
              <a:rPr sz="2800" spc="-60" dirty="0">
                <a:latin typeface="Times New Roman"/>
                <a:cs typeface="Times New Roman"/>
              </a:rPr>
              <a:t>r</a:t>
            </a:r>
            <a:r>
              <a:rPr sz="2800" spc="-135" dirty="0">
                <a:latin typeface="Times New Roman"/>
                <a:cs typeface="Times New Roman"/>
              </a:rPr>
              <a:t>oc</a:t>
            </a:r>
            <a:r>
              <a:rPr sz="2800" spc="-125" dirty="0">
                <a:latin typeface="Times New Roman"/>
                <a:cs typeface="Times New Roman"/>
              </a:rPr>
              <a:t>e</a:t>
            </a:r>
            <a:r>
              <a:rPr sz="2800" spc="-110" dirty="0">
                <a:latin typeface="Times New Roman"/>
                <a:cs typeface="Times New Roman"/>
              </a:rPr>
              <a:t>dural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90" dirty="0">
                <a:latin typeface="Times New Roman"/>
                <a:cs typeface="Times New Roman"/>
              </a:rPr>
              <a:t>w</a:t>
            </a:r>
            <a:r>
              <a:rPr sz="2800" spc="-325" dirty="0">
                <a:latin typeface="Times New Roman"/>
                <a:cs typeface="Times New Roman"/>
              </a:rPr>
              <a:t>a</a:t>
            </a:r>
            <a:r>
              <a:rPr sz="2800" spc="-515" dirty="0">
                <a:latin typeface="Times New Roman"/>
                <a:cs typeface="Times New Roman"/>
              </a:rPr>
              <a:t>y</a:t>
            </a:r>
            <a:r>
              <a:rPr sz="2800" spc="114" dirty="0">
                <a:latin typeface="Times New Roman"/>
                <a:cs typeface="Times New Roman"/>
              </a:rPr>
              <a:t>,</a:t>
            </a:r>
            <a:r>
              <a:rPr sz="2800" spc="-200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Times New Roman"/>
                <a:cs typeface="Times New Roman"/>
              </a:rPr>
              <a:t>a</a:t>
            </a:r>
            <a:r>
              <a:rPr sz="2800" spc="-185" dirty="0">
                <a:latin typeface="Times New Roman"/>
                <a:cs typeface="Times New Roman"/>
              </a:rPr>
              <a:t>n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objec</a:t>
            </a:r>
            <a:r>
              <a:rPr sz="2800" spc="-60" dirty="0">
                <a:latin typeface="Times New Roman"/>
                <a:cs typeface="Times New Roman"/>
              </a:rPr>
              <a:t>t</a:t>
            </a:r>
            <a:r>
              <a:rPr sz="2800" spc="-50" dirty="0">
                <a:latin typeface="Times New Roman"/>
                <a:cs typeface="Times New Roman"/>
              </a:rPr>
              <a:t>-  </a:t>
            </a:r>
            <a:r>
              <a:rPr sz="2800" spc="-55" dirty="0">
                <a:latin typeface="Times New Roman"/>
                <a:cs typeface="Times New Roman"/>
              </a:rPr>
              <a:t>o</a:t>
            </a:r>
            <a:r>
              <a:rPr sz="2800" spc="20" dirty="0">
                <a:latin typeface="Times New Roman"/>
                <a:cs typeface="Times New Roman"/>
              </a:rPr>
              <a:t>r</a:t>
            </a:r>
            <a:r>
              <a:rPr sz="2800" spc="-95" dirty="0">
                <a:latin typeface="Times New Roman"/>
                <a:cs typeface="Times New Roman"/>
              </a:rPr>
              <a:t>iented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90" dirty="0">
                <a:latin typeface="Times New Roman"/>
                <a:cs typeface="Times New Roman"/>
              </a:rPr>
              <a:t>w</a:t>
            </a:r>
            <a:r>
              <a:rPr sz="2800" spc="-325" dirty="0">
                <a:latin typeface="Times New Roman"/>
                <a:cs typeface="Times New Roman"/>
              </a:rPr>
              <a:t>a</a:t>
            </a:r>
            <a:r>
              <a:rPr sz="2800" spc="-235" dirty="0">
                <a:latin typeface="Times New Roman"/>
                <a:cs typeface="Times New Roman"/>
              </a:rPr>
              <a:t>y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or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225" dirty="0">
                <a:latin typeface="Times New Roman"/>
                <a:cs typeface="Times New Roman"/>
              </a:rPr>
              <a:t>a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fun</a:t>
            </a:r>
            <a:r>
              <a:rPr sz="2800" spc="-150" dirty="0">
                <a:latin typeface="Times New Roman"/>
                <a:cs typeface="Times New Roman"/>
              </a:rPr>
              <a:t>c</a:t>
            </a:r>
            <a:r>
              <a:rPr sz="2800" spc="-114" dirty="0">
                <a:latin typeface="Times New Roman"/>
                <a:cs typeface="Times New Roman"/>
              </a:rPr>
              <a:t>tional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90" dirty="0">
                <a:latin typeface="Times New Roman"/>
                <a:cs typeface="Times New Roman"/>
              </a:rPr>
              <a:t>w</a:t>
            </a:r>
            <a:r>
              <a:rPr sz="2800" spc="-325" dirty="0">
                <a:latin typeface="Times New Roman"/>
                <a:cs typeface="Times New Roman"/>
              </a:rPr>
              <a:t>a</a:t>
            </a:r>
            <a:r>
              <a:rPr sz="2800" spc="-515" dirty="0">
                <a:latin typeface="Times New Roman"/>
                <a:cs typeface="Times New Roman"/>
              </a:rPr>
              <a:t>y</a:t>
            </a:r>
            <a:r>
              <a:rPr sz="2800" spc="114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3042" y="247599"/>
            <a:ext cx="31381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/>
              <a:t>Type</a:t>
            </a:r>
            <a:r>
              <a:rPr sz="3600" spc="-50" dirty="0"/>
              <a:t> </a:t>
            </a:r>
            <a:r>
              <a:rPr sz="3600" spc="-25" dirty="0"/>
              <a:t>Conversion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853185"/>
            <a:ext cx="3889375" cy="378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800"/>
              </a:lnSpc>
              <a:spcBef>
                <a:spcPts val="100"/>
              </a:spcBef>
            </a:pPr>
            <a:r>
              <a:rPr sz="1800" spc="-215" dirty="0">
                <a:latin typeface="Times New Roman"/>
                <a:cs typeface="Times New Roman"/>
              </a:rPr>
              <a:t>You</a:t>
            </a:r>
            <a:r>
              <a:rPr sz="1800" spc="-210" dirty="0">
                <a:latin typeface="Times New Roman"/>
                <a:cs typeface="Times New Roman"/>
              </a:rPr>
              <a:t> </a:t>
            </a:r>
            <a:r>
              <a:rPr sz="1800" spc="-110" dirty="0">
                <a:latin typeface="Times New Roman"/>
                <a:cs typeface="Times New Roman"/>
              </a:rPr>
              <a:t>can </a:t>
            </a:r>
            <a:r>
              <a:rPr sz="1800" spc="-65" dirty="0">
                <a:latin typeface="Times New Roman"/>
                <a:cs typeface="Times New Roman"/>
              </a:rPr>
              <a:t>convert </a:t>
            </a:r>
            <a:r>
              <a:rPr sz="1800" spc="-80" dirty="0">
                <a:latin typeface="Times New Roman"/>
                <a:cs typeface="Times New Roman"/>
              </a:rPr>
              <a:t>from </a:t>
            </a:r>
            <a:r>
              <a:rPr sz="1800" spc="-75" dirty="0">
                <a:latin typeface="Times New Roman"/>
                <a:cs typeface="Times New Roman"/>
              </a:rPr>
              <a:t>one </a:t>
            </a:r>
            <a:r>
              <a:rPr sz="1800" spc="-70" dirty="0">
                <a:latin typeface="Times New Roman"/>
                <a:cs typeface="Times New Roman"/>
              </a:rPr>
              <a:t>type </a:t>
            </a:r>
            <a:r>
              <a:rPr sz="1800" spc="-25" dirty="0">
                <a:latin typeface="Times New Roman"/>
                <a:cs typeface="Times New Roman"/>
              </a:rPr>
              <a:t>to </a:t>
            </a:r>
            <a:r>
              <a:rPr sz="1800" spc="-65" dirty="0">
                <a:latin typeface="Times New Roman"/>
                <a:cs typeface="Times New Roman"/>
              </a:rPr>
              <a:t>another </a:t>
            </a:r>
            <a:r>
              <a:rPr sz="1800" spc="-70" dirty="0">
                <a:latin typeface="Times New Roman"/>
                <a:cs typeface="Times New Roman"/>
              </a:rPr>
              <a:t>with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th</a:t>
            </a:r>
            <a:r>
              <a:rPr sz="1800" spc="-70" dirty="0">
                <a:latin typeface="Times New Roman"/>
                <a:cs typeface="Times New Roman"/>
              </a:rPr>
              <a:t>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int</a:t>
            </a:r>
            <a:r>
              <a:rPr sz="1800" dirty="0">
                <a:latin typeface="Times New Roman"/>
                <a:cs typeface="Times New Roman"/>
              </a:rPr>
              <a:t>(),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spc="-100" dirty="0">
                <a:latin typeface="Times New Roman"/>
                <a:cs typeface="Times New Roman"/>
              </a:rPr>
              <a:t>flo</a:t>
            </a:r>
            <a:r>
              <a:rPr sz="1800" spc="-125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t(),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spc="-110" dirty="0">
                <a:latin typeface="Times New Roman"/>
                <a:cs typeface="Times New Roman"/>
              </a:rPr>
              <a:t>an</a:t>
            </a:r>
            <a:r>
              <a:rPr sz="1800" spc="-80" dirty="0">
                <a:latin typeface="Times New Roman"/>
                <a:cs typeface="Times New Roman"/>
              </a:rPr>
              <a:t>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90" dirty="0">
                <a:latin typeface="Times New Roman"/>
                <a:cs typeface="Times New Roman"/>
              </a:rPr>
              <a:t>c</a:t>
            </a:r>
            <a:r>
              <a:rPr sz="1800" spc="-95" dirty="0">
                <a:latin typeface="Times New Roman"/>
                <a:cs typeface="Times New Roman"/>
              </a:rPr>
              <a:t>o</a:t>
            </a:r>
            <a:r>
              <a:rPr sz="1800" spc="-120" dirty="0">
                <a:latin typeface="Times New Roman"/>
                <a:cs typeface="Times New Roman"/>
              </a:rPr>
              <a:t>m</a:t>
            </a:r>
            <a:r>
              <a:rPr sz="1800" spc="-75" dirty="0">
                <a:latin typeface="Times New Roman"/>
                <a:cs typeface="Times New Roman"/>
              </a:rPr>
              <a:t>p</a:t>
            </a:r>
            <a:r>
              <a:rPr sz="1800" spc="-65" dirty="0">
                <a:latin typeface="Times New Roman"/>
                <a:cs typeface="Times New Roman"/>
              </a:rPr>
              <a:t>lex(</a:t>
            </a:r>
            <a:r>
              <a:rPr sz="1800" spc="-55" dirty="0">
                <a:latin typeface="Times New Roman"/>
                <a:cs typeface="Times New Roman"/>
              </a:rPr>
              <a:t>) </a:t>
            </a:r>
            <a:r>
              <a:rPr sz="1800" spc="-70" dirty="0">
                <a:latin typeface="Times New Roman"/>
                <a:cs typeface="Times New Roman"/>
              </a:rPr>
              <a:t>met</a:t>
            </a:r>
            <a:r>
              <a:rPr sz="1800" spc="-65" dirty="0">
                <a:latin typeface="Times New Roman"/>
                <a:cs typeface="Times New Roman"/>
              </a:rPr>
              <a:t>h</a:t>
            </a:r>
            <a:r>
              <a:rPr sz="1800" spc="-80" dirty="0">
                <a:latin typeface="Times New Roman"/>
                <a:cs typeface="Times New Roman"/>
              </a:rPr>
              <a:t>o</a:t>
            </a:r>
            <a:r>
              <a:rPr sz="1800" spc="-75" dirty="0">
                <a:latin typeface="Times New Roman"/>
                <a:cs typeface="Times New Roman"/>
              </a:rPr>
              <a:t>d</a:t>
            </a:r>
            <a:r>
              <a:rPr sz="1800" spc="-180" dirty="0">
                <a:latin typeface="Times New Roman"/>
                <a:cs typeface="Times New Roman"/>
              </a:rPr>
              <a:t>s</a:t>
            </a:r>
            <a:r>
              <a:rPr sz="1800" spc="7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  <a:tabLst>
                <a:tab pos="680085" algn="l"/>
              </a:tabLst>
            </a:pPr>
            <a:r>
              <a:rPr sz="1800" spc="-80" dirty="0">
                <a:latin typeface="Times New Roman"/>
                <a:cs typeface="Times New Roman"/>
              </a:rPr>
              <a:t>x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85" dirty="0">
                <a:latin typeface="Times New Roman"/>
                <a:cs typeface="Times New Roman"/>
              </a:rPr>
              <a:t>=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Times New Roman"/>
                <a:cs typeface="Times New Roman"/>
              </a:rPr>
              <a:t>1	</a:t>
            </a:r>
            <a:r>
              <a:rPr sz="1800" spc="300" dirty="0">
                <a:latin typeface="Times New Roman"/>
                <a:cs typeface="Times New Roman"/>
              </a:rPr>
              <a:t>#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int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800" spc="-150" dirty="0">
                <a:latin typeface="Times New Roman"/>
                <a:cs typeface="Times New Roman"/>
              </a:rPr>
              <a:t>y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185" dirty="0">
                <a:latin typeface="Times New Roman"/>
                <a:cs typeface="Times New Roman"/>
              </a:rPr>
              <a:t>=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Times New Roman"/>
                <a:cs typeface="Times New Roman"/>
              </a:rPr>
              <a:t>2</a:t>
            </a:r>
            <a:r>
              <a:rPr sz="1800" dirty="0">
                <a:latin typeface="Times New Roman"/>
                <a:cs typeface="Times New Roman"/>
              </a:rPr>
              <a:t>.8 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300" dirty="0">
                <a:latin typeface="Times New Roman"/>
                <a:cs typeface="Times New Roman"/>
              </a:rPr>
              <a:t>#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0" dirty="0">
                <a:latin typeface="Times New Roman"/>
                <a:cs typeface="Times New Roman"/>
              </a:rPr>
              <a:t>flo</a:t>
            </a:r>
            <a:r>
              <a:rPr sz="1800" spc="-125" dirty="0">
                <a:latin typeface="Times New Roman"/>
                <a:cs typeface="Times New Roman"/>
              </a:rPr>
              <a:t>a</a:t>
            </a:r>
            <a:r>
              <a:rPr sz="1800" spc="25" dirty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  <a:tabLst>
                <a:tab pos="660400" algn="l"/>
              </a:tabLst>
            </a:pPr>
            <a:r>
              <a:rPr sz="1800" spc="-145" dirty="0">
                <a:latin typeface="Times New Roman"/>
                <a:cs typeface="Times New Roman"/>
              </a:rPr>
              <a:t>z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185" dirty="0">
                <a:latin typeface="Times New Roman"/>
                <a:cs typeface="Times New Roman"/>
              </a:rPr>
              <a:t>=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85" dirty="0">
                <a:latin typeface="Times New Roman"/>
                <a:cs typeface="Times New Roman"/>
              </a:rPr>
              <a:t>1j	</a:t>
            </a:r>
            <a:r>
              <a:rPr sz="1800" spc="300" dirty="0">
                <a:latin typeface="Times New Roman"/>
                <a:cs typeface="Times New Roman"/>
              </a:rPr>
              <a:t>#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85" dirty="0">
                <a:latin typeface="Times New Roman"/>
                <a:cs typeface="Times New Roman"/>
              </a:rPr>
              <a:t>complex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286385" marR="1799589" indent="-274320">
              <a:lnSpc>
                <a:spcPct val="80000"/>
              </a:lnSpc>
              <a:spcBef>
                <a:spcPts val="5"/>
              </a:spcBef>
            </a:pPr>
            <a:r>
              <a:rPr sz="1800" spc="-90" dirty="0">
                <a:latin typeface="Times New Roman"/>
                <a:cs typeface="Times New Roman"/>
              </a:rPr>
              <a:t>c</a:t>
            </a:r>
            <a:r>
              <a:rPr sz="1800" spc="-95" dirty="0">
                <a:latin typeface="Times New Roman"/>
                <a:cs typeface="Times New Roman"/>
              </a:rPr>
              <a:t>o</a:t>
            </a:r>
            <a:r>
              <a:rPr sz="1800" spc="-114" dirty="0">
                <a:latin typeface="Times New Roman"/>
                <a:cs typeface="Times New Roman"/>
              </a:rPr>
              <a:t>n</a:t>
            </a:r>
            <a:r>
              <a:rPr sz="1800" spc="-185" dirty="0">
                <a:latin typeface="Times New Roman"/>
                <a:cs typeface="Times New Roman"/>
              </a:rPr>
              <a:t>v</a:t>
            </a:r>
            <a:r>
              <a:rPr sz="1800" spc="-30" dirty="0">
                <a:latin typeface="Times New Roman"/>
                <a:cs typeface="Times New Roman"/>
              </a:rPr>
              <a:t>e</a:t>
            </a:r>
            <a:r>
              <a:rPr sz="1800" spc="40" dirty="0">
                <a:latin typeface="Times New Roman"/>
                <a:cs typeface="Times New Roman"/>
              </a:rPr>
              <a:t>r</a:t>
            </a:r>
            <a:r>
              <a:rPr sz="1800" spc="25" dirty="0">
                <a:latin typeface="Times New Roman"/>
                <a:cs typeface="Times New Roman"/>
              </a:rPr>
              <a:t>t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f</a:t>
            </a:r>
            <a:r>
              <a:rPr sz="1800" spc="-70" dirty="0">
                <a:latin typeface="Times New Roman"/>
                <a:cs typeface="Times New Roman"/>
              </a:rPr>
              <a:t>r</a:t>
            </a:r>
            <a:r>
              <a:rPr sz="1800" spc="-95" dirty="0">
                <a:latin typeface="Times New Roman"/>
                <a:cs typeface="Times New Roman"/>
              </a:rPr>
              <a:t>om</a:t>
            </a:r>
            <a:r>
              <a:rPr sz="1800" spc="-50" dirty="0">
                <a:latin typeface="Times New Roman"/>
                <a:cs typeface="Times New Roman"/>
              </a:rPr>
              <a:t> int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to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0" dirty="0">
                <a:latin typeface="Times New Roman"/>
                <a:cs typeface="Times New Roman"/>
              </a:rPr>
              <a:t>flo</a:t>
            </a:r>
            <a:r>
              <a:rPr sz="1800" spc="-125" dirty="0">
                <a:latin typeface="Times New Roman"/>
                <a:cs typeface="Times New Roman"/>
              </a:rPr>
              <a:t>a</a:t>
            </a:r>
            <a:r>
              <a:rPr sz="1800" spc="20" dirty="0">
                <a:latin typeface="Times New Roman"/>
                <a:cs typeface="Times New Roman"/>
              </a:rPr>
              <a:t>t:  </a:t>
            </a:r>
            <a:r>
              <a:rPr sz="1800" spc="-145" dirty="0">
                <a:latin typeface="Times New Roman"/>
                <a:cs typeface="Times New Roman"/>
              </a:rPr>
              <a:t>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185" dirty="0">
                <a:latin typeface="Times New Roman"/>
                <a:cs typeface="Times New Roman"/>
              </a:rPr>
              <a:t>=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0" dirty="0">
                <a:latin typeface="Times New Roman"/>
                <a:cs typeface="Times New Roman"/>
              </a:rPr>
              <a:t>flo</a:t>
            </a:r>
            <a:r>
              <a:rPr sz="1800" spc="-125" dirty="0">
                <a:latin typeface="Times New Roman"/>
                <a:cs typeface="Times New Roman"/>
              </a:rPr>
              <a:t>a</a:t>
            </a:r>
            <a:r>
              <a:rPr sz="1800" spc="-25" dirty="0">
                <a:latin typeface="Times New Roman"/>
                <a:cs typeface="Times New Roman"/>
              </a:rPr>
              <a:t>t(</a:t>
            </a:r>
            <a:r>
              <a:rPr sz="1800" spc="-35" dirty="0">
                <a:latin typeface="Times New Roman"/>
                <a:cs typeface="Times New Roman"/>
              </a:rPr>
              <a:t>x</a:t>
            </a:r>
            <a:r>
              <a:rPr sz="1800" spc="-4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945"/>
              </a:lnSpc>
            </a:pPr>
            <a:r>
              <a:rPr sz="1800" spc="-90" dirty="0">
                <a:latin typeface="Times New Roman"/>
                <a:cs typeface="Times New Roman"/>
              </a:rPr>
              <a:t>c</a:t>
            </a:r>
            <a:r>
              <a:rPr sz="1800" spc="-95" dirty="0">
                <a:latin typeface="Times New Roman"/>
                <a:cs typeface="Times New Roman"/>
              </a:rPr>
              <a:t>o</a:t>
            </a:r>
            <a:r>
              <a:rPr sz="1800" spc="-114" dirty="0">
                <a:latin typeface="Times New Roman"/>
                <a:cs typeface="Times New Roman"/>
              </a:rPr>
              <a:t>n</a:t>
            </a:r>
            <a:r>
              <a:rPr sz="1800" spc="-185" dirty="0">
                <a:latin typeface="Times New Roman"/>
                <a:cs typeface="Times New Roman"/>
              </a:rPr>
              <a:t>v</a:t>
            </a:r>
            <a:r>
              <a:rPr sz="1800" spc="-30" dirty="0">
                <a:latin typeface="Times New Roman"/>
                <a:cs typeface="Times New Roman"/>
              </a:rPr>
              <a:t>e</a:t>
            </a:r>
            <a:r>
              <a:rPr sz="1800" spc="40" dirty="0">
                <a:latin typeface="Times New Roman"/>
                <a:cs typeface="Times New Roman"/>
              </a:rPr>
              <a:t>r</a:t>
            </a:r>
            <a:r>
              <a:rPr sz="1800" spc="25" dirty="0">
                <a:latin typeface="Times New Roman"/>
                <a:cs typeface="Times New Roman"/>
              </a:rPr>
              <a:t>t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f</a:t>
            </a:r>
            <a:r>
              <a:rPr sz="1800" spc="-70" dirty="0">
                <a:latin typeface="Times New Roman"/>
                <a:cs typeface="Times New Roman"/>
              </a:rPr>
              <a:t>r</a:t>
            </a:r>
            <a:r>
              <a:rPr sz="1800" spc="-95" dirty="0">
                <a:latin typeface="Times New Roman"/>
                <a:cs typeface="Times New Roman"/>
              </a:rPr>
              <a:t>om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0" dirty="0">
                <a:latin typeface="Times New Roman"/>
                <a:cs typeface="Times New Roman"/>
              </a:rPr>
              <a:t>flo</a:t>
            </a:r>
            <a:r>
              <a:rPr sz="1800" spc="-125" dirty="0">
                <a:latin typeface="Times New Roman"/>
                <a:cs typeface="Times New Roman"/>
              </a:rPr>
              <a:t>a</a:t>
            </a:r>
            <a:r>
              <a:rPr sz="1800" spc="25" dirty="0">
                <a:latin typeface="Times New Roman"/>
                <a:cs typeface="Times New Roman"/>
              </a:rPr>
              <a:t>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to</a:t>
            </a:r>
            <a:r>
              <a:rPr sz="1800" spc="-50" dirty="0">
                <a:latin typeface="Times New Roman"/>
                <a:cs typeface="Times New Roman"/>
              </a:rPr>
              <a:t> int</a:t>
            </a:r>
            <a:r>
              <a:rPr sz="1800" spc="25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286385">
              <a:lnSpc>
                <a:spcPts val="1945"/>
              </a:lnSpc>
            </a:pPr>
            <a:r>
              <a:rPr sz="1800" spc="-95" dirty="0">
                <a:latin typeface="Times New Roman"/>
                <a:cs typeface="Times New Roman"/>
              </a:rPr>
              <a:t>b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85" dirty="0">
                <a:latin typeface="Times New Roman"/>
                <a:cs typeface="Times New Roman"/>
              </a:rPr>
              <a:t>=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in</a:t>
            </a:r>
            <a:r>
              <a:rPr sz="1800" spc="-45" dirty="0">
                <a:latin typeface="Times New Roman"/>
                <a:cs typeface="Times New Roman"/>
              </a:rPr>
              <a:t>t</a:t>
            </a:r>
            <a:r>
              <a:rPr sz="1800" spc="-75" dirty="0">
                <a:latin typeface="Times New Roman"/>
                <a:cs typeface="Times New Roman"/>
              </a:rPr>
              <a:t>(y)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Times New Roman"/>
              <a:cs typeface="Times New Roman"/>
            </a:endParaRPr>
          </a:p>
          <a:p>
            <a:pPr marL="286385" marR="1452880" indent="-274320">
              <a:lnSpc>
                <a:spcPct val="80000"/>
              </a:lnSpc>
            </a:pPr>
            <a:r>
              <a:rPr sz="1800" spc="-90" dirty="0">
                <a:latin typeface="Times New Roman"/>
                <a:cs typeface="Times New Roman"/>
              </a:rPr>
              <a:t>c</a:t>
            </a:r>
            <a:r>
              <a:rPr sz="1800" spc="-95" dirty="0">
                <a:latin typeface="Times New Roman"/>
                <a:cs typeface="Times New Roman"/>
              </a:rPr>
              <a:t>o</a:t>
            </a:r>
            <a:r>
              <a:rPr sz="1800" spc="-114" dirty="0">
                <a:latin typeface="Times New Roman"/>
                <a:cs typeface="Times New Roman"/>
              </a:rPr>
              <a:t>n</a:t>
            </a:r>
            <a:r>
              <a:rPr sz="1800" spc="-185" dirty="0">
                <a:latin typeface="Times New Roman"/>
                <a:cs typeface="Times New Roman"/>
              </a:rPr>
              <a:t>v</a:t>
            </a:r>
            <a:r>
              <a:rPr sz="1800" spc="-30" dirty="0">
                <a:latin typeface="Times New Roman"/>
                <a:cs typeface="Times New Roman"/>
              </a:rPr>
              <a:t>e</a:t>
            </a:r>
            <a:r>
              <a:rPr sz="1800" spc="40" dirty="0">
                <a:latin typeface="Times New Roman"/>
                <a:cs typeface="Times New Roman"/>
              </a:rPr>
              <a:t>r</a:t>
            </a:r>
            <a:r>
              <a:rPr sz="1800" spc="25" dirty="0">
                <a:latin typeface="Times New Roman"/>
                <a:cs typeface="Times New Roman"/>
              </a:rPr>
              <a:t>t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f</a:t>
            </a:r>
            <a:r>
              <a:rPr sz="1800" spc="-70" dirty="0">
                <a:latin typeface="Times New Roman"/>
                <a:cs typeface="Times New Roman"/>
              </a:rPr>
              <a:t>r</a:t>
            </a:r>
            <a:r>
              <a:rPr sz="1800" spc="-95" dirty="0">
                <a:latin typeface="Times New Roman"/>
                <a:cs typeface="Times New Roman"/>
              </a:rPr>
              <a:t>om</a:t>
            </a:r>
            <a:r>
              <a:rPr sz="1800" spc="-50" dirty="0">
                <a:latin typeface="Times New Roman"/>
                <a:cs typeface="Times New Roman"/>
              </a:rPr>
              <a:t> int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to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90" dirty="0">
                <a:latin typeface="Times New Roman"/>
                <a:cs typeface="Times New Roman"/>
              </a:rPr>
              <a:t>c</a:t>
            </a:r>
            <a:r>
              <a:rPr sz="1800" spc="-95" dirty="0">
                <a:latin typeface="Times New Roman"/>
                <a:cs typeface="Times New Roman"/>
              </a:rPr>
              <a:t>o</a:t>
            </a:r>
            <a:r>
              <a:rPr sz="1800" spc="-120" dirty="0">
                <a:latin typeface="Times New Roman"/>
                <a:cs typeface="Times New Roman"/>
              </a:rPr>
              <a:t>m</a:t>
            </a:r>
            <a:r>
              <a:rPr sz="1800" spc="-75" dirty="0">
                <a:latin typeface="Times New Roman"/>
                <a:cs typeface="Times New Roman"/>
              </a:rPr>
              <a:t>p</a:t>
            </a:r>
            <a:r>
              <a:rPr sz="1800" spc="-50" dirty="0">
                <a:latin typeface="Times New Roman"/>
                <a:cs typeface="Times New Roman"/>
              </a:rPr>
              <a:t>lex:  </a:t>
            </a:r>
            <a:r>
              <a:rPr sz="1800" spc="-110" dirty="0">
                <a:latin typeface="Times New Roman"/>
                <a:cs typeface="Times New Roman"/>
              </a:rPr>
              <a:t>c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185" dirty="0">
                <a:latin typeface="Times New Roman"/>
                <a:cs typeface="Times New Roman"/>
              </a:rPr>
              <a:t>=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90" dirty="0">
                <a:latin typeface="Times New Roman"/>
                <a:cs typeface="Times New Roman"/>
              </a:rPr>
              <a:t>c</a:t>
            </a:r>
            <a:r>
              <a:rPr sz="1800" spc="-95" dirty="0">
                <a:latin typeface="Times New Roman"/>
                <a:cs typeface="Times New Roman"/>
              </a:rPr>
              <a:t>o</a:t>
            </a:r>
            <a:r>
              <a:rPr sz="1800" spc="-120" dirty="0">
                <a:latin typeface="Times New Roman"/>
                <a:cs typeface="Times New Roman"/>
              </a:rPr>
              <a:t>m</a:t>
            </a:r>
            <a:r>
              <a:rPr sz="1800" spc="-75" dirty="0">
                <a:latin typeface="Times New Roman"/>
                <a:cs typeface="Times New Roman"/>
              </a:rPr>
              <a:t>p</a:t>
            </a:r>
            <a:r>
              <a:rPr sz="1800" spc="-70" dirty="0">
                <a:latin typeface="Times New Roman"/>
                <a:cs typeface="Times New Roman"/>
              </a:rPr>
              <a:t>lex(</a:t>
            </a:r>
            <a:r>
              <a:rPr sz="1800" spc="-75" dirty="0">
                <a:latin typeface="Times New Roman"/>
                <a:cs typeface="Times New Roman"/>
              </a:rPr>
              <a:t>x</a:t>
            </a:r>
            <a:r>
              <a:rPr sz="1800" spc="-4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259" y="4776596"/>
            <a:ext cx="684530" cy="73914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 algn="just">
              <a:lnSpc>
                <a:spcPct val="80100"/>
              </a:lnSpc>
              <a:spcBef>
                <a:spcPts val="530"/>
              </a:spcBef>
            </a:pPr>
            <a:r>
              <a:rPr sz="1800" spc="-50" dirty="0">
                <a:latin typeface="Times New Roman"/>
                <a:cs typeface="Times New Roman"/>
              </a:rPr>
              <a:t>print(a) </a:t>
            </a:r>
            <a:r>
              <a:rPr sz="1800" spc="-44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p</a:t>
            </a:r>
            <a:r>
              <a:rPr sz="1800" spc="15" dirty="0">
                <a:latin typeface="Times New Roman"/>
                <a:cs typeface="Times New Roman"/>
              </a:rPr>
              <a:t>r</a:t>
            </a:r>
            <a:r>
              <a:rPr sz="1800" spc="-50" dirty="0">
                <a:latin typeface="Times New Roman"/>
                <a:cs typeface="Times New Roman"/>
              </a:rPr>
              <a:t>int(b)  </a:t>
            </a:r>
            <a:r>
              <a:rPr sz="1800" spc="-45" dirty="0">
                <a:latin typeface="Times New Roman"/>
                <a:cs typeface="Times New Roman"/>
              </a:rPr>
              <a:t>print(c)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5285" y="4776596"/>
            <a:ext cx="2103755" cy="739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45"/>
              </a:lnSpc>
              <a:spcBef>
                <a:spcPts val="100"/>
              </a:spcBef>
            </a:pPr>
            <a:r>
              <a:rPr sz="1800" spc="-55" dirty="0">
                <a:latin typeface="Times New Roman"/>
                <a:cs typeface="Times New Roman"/>
              </a:rPr>
              <a:t>print(type(a))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ts val="1730"/>
              </a:lnSpc>
            </a:pPr>
            <a:r>
              <a:rPr sz="1800" spc="-50" dirty="0">
                <a:latin typeface="Times New Roman"/>
                <a:cs typeface="Times New Roman"/>
              </a:rPr>
              <a:t>print(type(b))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ts val="1945"/>
              </a:lnSpc>
            </a:pPr>
            <a:r>
              <a:rPr sz="1800" spc="-50" dirty="0">
                <a:latin typeface="Times New Roman"/>
                <a:cs typeface="Times New Roman"/>
              </a:rPr>
              <a:t>print(type(c))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5950407"/>
            <a:ext cx="5927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latin typeface="Times New Roman"/>
                <a:cs typeface="Times New Roman"/>
              </a:rPr>
              <a:t>Note:</a:t>
            </a:r>
            <a:r>
              <a:rPr sz="1800" spc="-80" dirty="0">
                <a:latin typeface="Times New Roman"/>
                <a:cs typeface="Times New Roman"/>
              </a:rPr>
              <a:t>You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75" dirty="0">
                <a:latin typeface="Times New Roman"/>
                <a:cs typeface="Times New Roman"/>
              </a:rPr>
              <a:t>cannot</a:t>
            </a:r>
            <a:r>
              <a:rPr sz="1800" spc="-65" dirty="0">
                <a:latin typeface="Times New Roman"/>
                <a:cs typeface="Times New Roman"/>
              </a:rPr>
              <a:t> convert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85" dirty="0">
                <a:latin typeface="Times New Roman"/>
                <a:cs typeface="Times New Roman"/>
              </a:rPr>
              <a:t>complex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75" dirty="0">
                <a:latin typeface="Times New Roman"/>
                <a:cs typeface="Times New Roman"/>
              </a:rPr>
              <a:t>numbers</a:t>
            </a:r>
            <a:r>
              <a:rPr sz="1800" spc="-55" dirty="0">
                <a:latin typeface="Times New Roman"/>
                <a:cs typeface="Times New Roman"/>
              </a:rPr>
              <a:t> into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another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number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type.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2913" y="338073"/>
            <a:ext cx="36817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Random</a:t>
            </a:r>
            <a:r>
              <a:rPr spc="-70" dirty="0"/>
              <a:t> </a:t>
            </a:r>
            <a:r>
              <a:rPr spc="-45" dirty="0"/>
              <a:t>Number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901039"/>
            <a:ext cx="5951855" cy="4751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0325">
              <a:lnSpc>
                <a:spcPct val="119300"/>
              </a:lnSpc>
              <a:spcBef>
                <a:spcPts val="95"/>
              </a:spcBef>
            </a:pPr>
            <a:r>
              <a:rPr sz="2600" spc="-120" dirty="0">
                <a:latin typeface="Times New Roman"/>
                <a:cs typeface="Times New Roman"/>
              </a:rPr>
              <a:t>Pyth</a:t>
            </a:r>
            <a:r>
              <a:rPr sz="2600" spc="-145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-150" dirty="0">
                <a:latin typeface="Times New Roman"/>
                <a:cs typeface="Times New Roman"/>
              </a:rPr>
              <a:t>es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h</a:t>
            </a:r>
            <a:r>
              <a:rPr sz="2600" spc="-254" dirty="0">
                <a:latin typeface="Times New Roman"/>
                <a:cs typeface="Times New Roman"/>
              </a:rPr>
              <a:t>a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rand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-105" dirty="0">
                <a:latin typeface="Times New Roman"/>
                <a:cs typeface="Times New Roman"/>
              </a:rPr>
              <a:t>m(</a:t>
            </a:r>
            <a:r>
              <a:rPr sz="2600" spc="-60" dirty="0">
                <a:latin typeface="Times New Roman"/>
                <a:cs typeface="Times New Roman"/>
              </a:rPr>
              <a:t>)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u</a:t>
            </a:r>
            <a:r>
              <a:rPr sz="2600" spc="-140" dirty="0">
                <a:latin typeface="Times New Roman"/>
                <a:cs typeface="Times New Roman"/>
              </a:rPr>
              <a:t>nc</a:t>
            </a:r>
            <a:r>
              <a:rPr sz="2600" spc="-80" dirty="0">
                <a:latin typeface="Times New Roman"/>
                <a:cs typeface="Times New Roman"/>
              </a:rPr>
              <a:t>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to  </a:t>
            </a:r>
            <a:r>
              <a:rPr sz="2600" spc="-165" dirty="0">
                <a:latin typeface="Times New Roman"/>
                <a:cs typeface="Times New Roman"/>
              </a:rPr>
              <a:t>make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random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number,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but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Python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has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built-in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mo</a:t>
            </a:r>
            <a:r>
              <a:rPr sz="2600" spc="-120" dirty="0">
                <a:latin typeface="Times New Roman"/>
                <a:cs typeface="Times New Roman"/>
              </a:rPr>
              <a:t>d</a:t>
            </a:r>
            <a:r>
              <a:rPr sz="2600" spc="-100" dirty="0">
                <a:latin typeface="Times New Roman"/>
                <a:cs typeface="Times New Roman"/>
              </a:rPr>
              <a:t>ule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95" dirty="0">
                <a:latin typeface="Times New Roman"/>
                <a:cs typeface="Times New Roman"/>
              </a:rPr>
              <a:t>lle</a:t>
            </a:r>
            <a:r>
              <a:rPr sz="2600" spc="-135" dirty="0">
                <a:latin typeface="Times New Roman"/>
                <a:cs typeface="Times New Roman"/>
              </a:rPr>
              <a:t>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ran</a:t>
            </a:r>
            <a:r>
              <a:rPr sz="2600" spc="-125" dirty="0">
                <a:latin typeface="Times New Roman"/>
                <a:cs typeface="Times New Roman"/>
              </a:rPr>
              <a:t>d</a:t>
            </a:r>
            <a:r>
              <a:rPr sz="2600" spc="-130" dirty="0">
                <a:latin typeface="Times New Roman"/>
                <a:cs typeface="Times New Roman"/>
              </a:rPr>
              <a:t>om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th</a:t>
            </a:r>
            <a:r>
              <a:rPr sz="2600" spc="-155" dirty="0">
                <a:latin typeface="Times New Roman"/>
                <a:cs typeface="Times New Roman"/>
              </a:rPr>
              <a:t>a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b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us</a:t>
            </a:r>
            <a:r>
              <a:rPr sz="2600" spc="-145" dirty="0">
                <a:latin typeface="Times New Roman"/>
                <a:cs typeface="Times New Roman"/>
              </a:rPr>
              <a:t>e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ma</a:t>
            </a:r>
            <a:r>
              <a:rPr sz="2600" spc="-195" dirty="0">
                <a:latin typeface="Times New Roman"/>
                <a:cs typeface="Times New Roman"/>
              </a:rPr>
              <a:t>k</a:t>
            </a:r>
            <a:r>
              <a:rPr sz="2600" spc="-70" dirty="0">
                <a:latin typeface="Times New Roman"/>
                <a:cs typeface="Times New Roman"/>
              </a:rPr>
              <a:t>e  </a:t>
            </a:r>
            <a:r>
              <a:rPr sz="2600" spc="-105" dirty="0">
                <a:latin typeface="Times New Roman"/>
                <a:cs typeface="Times New Roman"/>
              </a:rPr>
              <a:t>rand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-150" dirty="0">
                <a:latin typeface="Times New Roman"/>
                <a:cs typeface="Times New Roman"/>
              </a:rPr>
              <a:t>m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num</a:t>
            </a:r>
            <a:r>
              <a:rPr sz="2600" spc="-125" dirty="0">
                <a:latin typeface="Times New Roman"/>
                <a:cs typeface="Times New Roman"/>
              </a:rPr>
              <a:t>b</a:t>
            </a:r>
            <a:r>
              <a:rPr sz="2600" spc="-40" dirty="0">
                <a:latin typeface="Times New Roman"/>
                <a:cs typeface="Times New Roman"/>
              </a:rPr>
              <a:t>e</a:t>
            </a:r>
            <a:r>
              <a:rPr sz="2600" spc="20" dirty="0">
                <a:latin typeface="Times New Roman"/>
                <a:cs typeface="Times New Roman"/>
              </a:rPr>
              <a:t>r</a:t>
            </a:r>
            <a:r>
              <a:rPr sz="2600" spc="-250" dirty="0">
                <a:latin typeface="Times New Roman"/>
                <a:cs typeface="Times New Roman"/>
              </a:rPr>
              <a:t>s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ct val="119300"/>
              </a:lnSpc>
            </a:pPr>
            <a:r>
              <a:rPr sz="2600" spc="-70" dirty="0">
                <a:latin typeface="Times New Roman"/>
                <a:cs typeface="Times New Roman"/>
              </a:rPr>
              <a:t>Import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random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module,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display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random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105" dirty="0">
                <a:latin typeface="Times New Roman"/>
                <a:cs typeface="Times New Roman"/>
              </a:rPr>
              <a:t>mbe</a:t>
            </a:r>
            <a:r>
              <a:rPr sz="2600" spc="-60" dirty="0">
                <a:latin typeface="Times New Roman"/>
                <a:cs typeface="Times New Roman"/>
              </a:rPr>
              <a:t>r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be</a:t>
            </a:r>
            <a:r>
              <a:rPr sz="2600" spc="-55" dirty="0">
                <a:latin typeface="Times New Roman"/>
                <a:cs typeface="Times New Roman"/>
              </a:rPr>
              <a:t>t</a:t>
            </a:r>
            <a:r>
              <a:rPr sz="2600" spc="-240" dirty="0">
                <a:latin typeface="Times New Roman"/>
                <a:cs typeface="Times New Roman"/>
              </a:rPr>
              <a:t>w</a:t>
            </a:r>
            <a:r>
              <a:rPr sz="2600" spc="-105" dirty="0">
                <a:latin typeface="Times New Roman"/>
                <a:cs typeface="Times New Roman"/>
              </a:rPr>
              <a:t>een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1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9.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 marR="2094864">
              <a:lnSpc>
                <a:spcPct val="119300"/>
              </a:lnSpc>
            </a:pPr>
            <a:r>
              <a:rPr sz="2600" spc="-60" dirty="0">
                <a:latin typeface="Times New Roman"/>
                <a:cs typeface="Times New Roman"/>
              </a:rPr>
              <a:t>import </a:t>
            </a:r>
            <a:r>
              <a:rPr sz="2600" spc="-114" dirty="0">
                <a:latin typeface="Times New Roman"/>
                <a:cs typeface="Times New Roman"/>
              </a:rPr>
              <a:t>random 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int(</a:t>
            </a:r>
            <a:r>
              <a:rPr sz="2600" spc="-105" dirty="0">
                <a:latin typeface="Times New Roman"/>
                <a:cs typeface="Times New Roman"/>
              </a:rPr>
              <a:t>rand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-75" dirty="0">
                <a:latin typeface="Times New Roman"/>
                <a:cs typeface="Times New Roman"/>
              </a:rPr>
              <a:t>m.ran</a:t>
            </a:r>
            <a:r>
              <a:rPr sz="2600" spc="-95" dirty="0">
                <a:latin typeface="Times New Roman"/>
                <a:cs typeface="Times New Roman"/>
              </a:rPr>
              <a:t>d</a:t>
            </a:r>
            <a:r>
              <a:rPr sz="2600" spc="-125" dirty="0">
                <a:latin typeface="Times New Roman"/>
                <a:cs typeface="Times New Roman"/>
              </a:rPr>
              <a:t>ran</a:t>
            </a:r>
            <a:r>
              <a:rPr sz="2600" spc="-150" dirty="0">
                <a:latin typeface="Times New Roman"/>
                <a:cs typeface="Times New Roman"/>
              </a:rPr>
              <a:t>g</a:t>
            </a:r>
            <a:r>
              <a:rPr sz="2600" spc="-95" dirty="0">
                <a:latin typeface="Times New Roman"/>
                <a:cs typeface="Times New Roman"/>
              </a:rPr>
              <a:t>e</a:t>
            </a:r>
            <a:r>
              <a:rPr sz="2600" spc="-20" dirty="0">
                <a:latin typeface="Times New Roman"/>
                <a:cs typeface="Times New Roman"/>
              </a:rPr>
              <a:t>(1,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1</a:t>
            </a:r>
            <a:r>
              <a:rPr sz="2600" spc="-125" dirty="0">
                <a:latin typeface="Times New Roman"/>
                <a:cs typeface="Times New Roman"/>
              </a:rPr>
              <a:t>0</a:t>
            </a:r>
            <a:r>
              <a:rPr sz="2600" spc="-55" dirty="0">
                <a:latin typeface="Times New Roman"/>
                <a:cs typeface="Times New Roman"/>
              </a:rPr>
              <a:t>))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9929" y="688974"/>
            <a:ext cx="3101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Python-Strings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67357"/>
            <a:ext cx="7308850" cy="3181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15" dirty="0">
                <a:latin typeface="Times New Roman"/>
                <a:cs typeface="Times New Roman"/>
              </a:rPr>
              <a:t>S</a:t>
            </a:r>
            <a:r>
              <a:rPr sz="2600" spc="-125" dirty="0">
                <a:latin typeface="Times New Roman"/>
                <a:cs typeface="Times New Roman"/>
              </a:rPr>
              <a:t>t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165" dirty="0">
                <a:latin typeface="Times New Roman"/>
                <a:cs typeface="Times New Roman"/>
              </a:rPr>
              <a:t>ings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p</a:t>
            </a:r>
            <a:r>
              <a:rPr sz="2600" spc="-114" dirty="0">
                <a:latin typeface="Times New Roman"/>
                <a:cs typeface="Times New Roman"/>
              </a:rPr>
              <a:t>y</a:t>
            </a:r>
            <a:r>
              <a:rPr sz="2600" spc="-80" dirty="0">
                <a:latin typeface="Times New Roman"/>
                <a:cs typeface="Times New Roman"/>
              </a:rPr>
              <a:t>t</a:t>
            </a:r>
            <a:r>
              <a:rPr sz="2600" spc="-125" dirty="0">
                <a:latin typeface="Times New Roman"/>
                <a:cs typeface="Times New Roman"/>
              </a:rPr>
              <a:t>hon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re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su</a:t>
            </a:r>
            <a:r>
              <a:rPr sz="2600" spc="-30" dirty="0">
                <a:latin typeface="Times New Roman"/>
                <a:cs typeface="Times New Roman"/>
              </a:rPr>
              <a:t>r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d</a:t>
            </a:r>
            <a:r>
              <a:rPr sz="2600" spc="-105" dirty="0">
                <a:latin typeface="Times New Roman"/>
                <a:cs typeface="Times New Roman"/>
              </a:rPr>
              <a:t>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b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either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single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qu</a:t>
            </a:r>
            <a:r>
              <a:rPr sz="2600" spc="-130" dirty="0">
                <a:latin typeface="Times New Roman"/>
                <a:cs typeface="Times New Roman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t</a:t>
            </a:r>
            <a:r>
              <a:rPr sz="2600" spc="-140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tion  </a:t>
            </a:r>
            <a:r>
              <a:rPr sz="2600" spc="-110" dirty="0">
                <a:latin typeface="Times New Roman"/>
                <a:cs typeface="Times New Roman"/>
              </a:rPr>
              <a:t>marks</a:t>
            </a:r>
            <a:r>
              <a:rPr sz="2600" spc="-55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or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-120" dirty="0">
                <a:latin typeface="Times New Roman"/>
                <a:cs typeface="Times New Roman"/>
              </a:rPr>
              <a:t>u</a:t>
            </a:r>
            <a:r>
              <a:rPr sz="2600" spc="-165" dirty="0">
                <a:latin typeface="Times New Roman"/>
                <a:cs typeface="Times New Roman"/>
              </a:rPr>
              <a:t>b</a:t>
            </a:r>
            <a:r>
              <a:rPr sz="2600" spc="-80" dirty="0">
                <a:latin typeface="Times New Roman"/>
                <a:cs typeface="Times New Roman"/>
              </a:rPr>
              <a:t>l</a:t>
            </a:r>
            <a:r>
              <a:rPr sz="2600" spc="-120" dirty="0">
                <a:latin typeface="Times New Roman"/>
                <a:cs typeface="Times New Roman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q</a:t>
            </a:r>
            <a:r>
              <a:rPr sz="2600" spc="-130" dirty="0">
                <a:latin typeface="Times New Roman"/>
                <a:cs typeface="Times New Roman"/>
              </a:rPr>
              <a:t>u</a:t>
            </a:r>
            <a:r>
              <a:rPr sz="2600" spc="-45" dirty="0">
                <a:latin typeface="Times New Roman"/>
                <a:cs typeface="Times New Roman"/>
              </a:rPr>
              <a:t>o</a:t>
            </a:r>
            <a:r>
              <a:rPr sz="2600" spc="-40" dirty="0">
                <a:latin typeface="Times New Roman"/>
                <a:cs typeface="Times New Roman"/>
              </a:rPr>
              <a:t>t</a:t>
            </a:r>
            <a:r>
              <a:rPr sz="2600" spc="-235" dirty="0">
                <a:latin typeface="Times New Roman"/>
                <a:cs typeface="Times New Roman"/>
              </a:rPr>
              <a:t>a</a:t>
            </a:r>
            <a:r>
              <a:rPr sz="2600" spc="-75" dirty="0">
                <a:latin typeface="Times New Roman"/>
                <a:cs typeface="Times New Roman"/>
              </a:rPr>
              <a:t>tion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mark</a:t>
            </a:r>
            <a:r>
              <a:rPr sz="2600" spc="-160" dirty="0">
                <a:latin typeface="Times New Roman"/>
                <a:cs typeface="Times New Roman"/>
              </a:rPr>
              <a:t>s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95" dirty="0">
                <a:latin typeface="Times New Roman"/>
                <a:cs typeface="Times New Roman"/>
              </a:rPr>
              <a:t>'hell</a:t>
            </a:r>
            <a:r>
              <a:rPr sz="2600" spc="-140" dirty="0">
                <a:latin typeface="Times New Roman"/>
                <a:cs typeface="Times New Roman"/>
              </a:rPr>
              <a:t>o</a:t>
            </a:r>
            <a:r>
              <a:rPr sz="2600" dirty="0">
                <a:latin typeface="Times New Roman"/>
                <a:cs typeface="Times New Roman"/>
              </a:rPr>
              <a:t>'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same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20" dirty="0">
                <a:latin typeface="Times New Roman"/>
                <a:cs typeface="Times New Roman"/>
              </a:rPr>
              <a:t>a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"hello".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b="1" spc="-65" dirty="0">
                <a:latin typeface="Times New Roman"/>
                <a:cs typeface="Times New Roman"/>
              </a:rPr>
              <a:t>Ass</a:t>
            </a:r>
            <a:r>
              <a:rPr sz="2600" b="1" spc="-50" dirty="0">
                <a:latin typeface="Times New Roman"/>
                <a:cs typeface="Times New Roman"/>
              </a:rPr>
              <a:t>i</a:t>
            </a:r>
            <a:r>
              <a:rPr sz="2600" b="1" spc="25" dirty="0">
                <a:latin typeface="Times New Roman"/>
                <a:cs typeface="Times New Roman"/>
              </a:rPr>
              <a:t>gn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110" dirty="0">
                <a:latin typeface="Times New Roman"/>
                <a:cs typeface="Times New Roman"/>
              </a:rPr>
              <a:t>St</a:t>
            </a:r>
            <a:r>
              <a:rPr sz="2600" b="1" spc="-70" dirty="0">
                <a:latin typeface="Times New Roman"/>
                <a:cs typeface="Times New Roman"/>
              </a:rPr>
              <a:t>r</a:t>
            </a:r>
            <a:r>
              <a:rPr sz="2600" b="1" spc="20" dirty="0">
                <a:latin typeface="Times New Roman"/>
                <a:cs typeface="Times New Roman"/>
              </a:rPr>
              <a:t>i</a:t>
            </a:r>
            <a:r>
              <a:rPr sz="2600" b="1" spc="30" dirty="0">
                <a:latin typeface="Times New Roman"/>
                <a:cs typeface="Times New Roman"/>
              </a:rPr>
              <a:t>n</a:t>
            </a:r>
            <a:r>
              <a:rPr sz="2600" b="1" spc="25" dirty="0">
                <a:latin typeface="Times New Roman"/>
                <a:cs typeface="Times New Roman"/>
              </a:rPr>
              <a:t>g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50" dirty="0">
                <a:latin typeface="Times New Roman"/>
                <a:cs typeface="Times New Roman"/>
              </a:rPr>
              <a:t>t</a:t>
            </a:r>
            <a:r>
              <a:rPr sz="2600" b="1" spc="85" dirty="0">
                <a:latin typeface="Times New Roman"/>
                <a:cs typeface="Times New Roman"/>
              </a:rPr>
              <a:t>o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spc="-110" dirty="0">
                <a:latin typeface="Times New Roman"/>
                <a:cs typeface="Times New Roman"/>
              </a:rPr>
              <a:t>a</a:t>
            </a:r>
            <a:r>
              <a:rPr sz="2600" b="1" spc="-395" dirty="0">
                <a:latin typeface="Times New Roman"/>
                <a:cs typeface="Times New Roman"/>
              </a:rPr>
              <a:t> </a:t>
            </a:r>
            <a:r>
              <a:rPr sz="2600" b="1" spc="-550" dirty="0">
                <a:latin typeface="Times New Roman"/>
                <a:cs typeface="Times New Roman"/>
              </a:rPr>
              <a:t>V</a:t>
            </a:r>
            <a:r>
              <a:rPr sz="2600" b="1" spc="-110" dirty="0">
                <a:latin typeface="Times New Roman"/>
                <a:cs typeface="Times New Roman"/>
              </a:rPr>
              <a:t>a</a:t>
            </a:r>
            <a:r>
              <a:rPr sz="2600" b="1" spc="-65" dirty="0">
                <a:latin typeface="Times New Roman"/>
                <a:cs typeface="Times New Roman"/>
              </a:rPr>
              <a:t>r</a:t>
            </a:r>
            <a:r>
              <a:rPr sz="2600" b="1" spc="-25" dirty="0">
                <a:latin typeface="Times New Roman"/>
                <a:cs typeface="Times New Roman"/>
              </a:rPr>
              <a:t>i</a:t>
            </a:r>
            <a:r>
              <a:rPr sz="2600" b="1" spc="-95" dirty="0">
                <a:latin typeface="Times New Roman"/>
                <a:cs typeface="Times New Roman"/>
              </a:rPr>
              <a:t>a</a:t>
            </a:r>
            <a:r>
              <a:rPr sz="2600" b="1" spc="-45" dirty="0">
                <a:latin typeface="Times New Roman"/>
                <a:cs typeface="Times New Roman"/>
              </a:rPr>
              <a:t>b</a:t>
            </a:r>
            <a:r>
              <a:rPr sz="2600" b="1" spc="-30" dirty="0">
                <a:latin typeface="Times New Roman"/>
                <a:cs typeface="Times New Roman"/>
              </a:rPr>
              <a:t>le: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"</a:t>
            </a:r>
            <a:r>
              <a:rPr sz="2600" spc="-90" dirty="0">
                <a:latin typeface="Times New Roman"/>
                <a:cs typeface="Times New Roman"/>
              </a:rPr>
              <a:t>H</a:t>
            </a:r>
            <a:r>
              <a:rPr sz="2600" spc="-150" dirty="0">
                <a:latin typeface="Times New Roman"/>
                <a:cs typeface="Times New Roman"/>
              </a:rPr>
              <a:t>ello“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70" dirty="0">
                <a:latin typeface="Times New Roman"/>
                <a:cs typeface="Times New Roman"/>
              </a:rPr>
              <a:t>print(a)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126" y="688974"/>
            <a:ext cx="3773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Strings</a:t>
            </a:r>
            <a:r>
              <a:rPr spc="-60" dirty="0"/>
              <a:t> </a:t>
            </a:r>
            <a:r>
              <a:rPr spc="-30" dirty="0"/>
              <a:t>are</a:t>
            </a:r>
            <a:r>
              <a:rPr spc="-25" dirty="0"/>
              <a:t> </a:t>
            </a:r>
            <a:r>
              <a:rPr spc="-90" dirty="0"/>
              <a:t>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67357"/>
            <a:ext cx="7816215" cy="405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20" dirty="0">
                <a:latin typeface="Times New Roman"/>
                <a:cs typeface="Times New Roman"/>
              </a:rPr>
              <a:t>Python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does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not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have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character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data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type,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single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character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simp</a:t>
            </a:r>
            <a:r>
              <a:rPr sz="2600" spc="-140" dirty="0">
                <a:latin typeface="Times New Roman"/>
                <a:cs typeface="Times New Roman"/>
              </a:rPr>
              <a:t>l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st</a:t>
            </a:r>
            <a:r>
              <a:rPr sz="2600" spc="-5" dirty="0">
                <a:latin typeface="Times New Roman"/>
                <a:cs typeface="Times New Roman"/>
              </a:rPr>
              <a:t>r</a:t>
            </a:r>
            <a:r>
              <a:rPr sz="2600" spc="-150" dirty="0">
                <a:latin typeface="Times New Roman"/>
                <a:cs typeface="Times New Roman"/>
              </a:rPr>
              <a:t>ing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le</a:t>
            </a:r>
            <a:r>
              <a:rPr sz="2600" spc="-140" dirty="0">
                <a:latin typeface="Times New Roman"/>
                <a:cs typeface="Times New Roman"/>
              </a:rPr>
              <a:t>n</a:t>
            </a:r>
            <a:r>
              <a:rPr sz="2600" spc="-114" dirty="0">
                <a:latin typeface="Times New Roman"/>
                <a:cs typeface="Times New Roman"/>
              </a:rPr>
              <a:t>g</a:t>
            </a:r>
            <a:r>
              <a:rPr sz="2600" spc="-80" dirty="0">
                <a:latin typeface="Times New Roman"/>
                <a:cs typeface="Times New Roman"/>
              </a:rPr>
              <a:t>t</a:t>
            </a:r>
            <a:r>
              <a:rPr sz="2600" spc="-160" dirty="0">
                <a:latin typeface="Times New Roman"/>
                <a:cs typeface="Times New Roman"/>
              </a:rPr>
              <a:t>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1.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55" dirty="0">
                <a:latin typeface="Times New Roman"/>
                <a:cs typeface="Times New Roman"/>
              </a:rPr>
              <a:t>Square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brackets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used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access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elements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string.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Font typeface="Segoe UI Symbol"/>
              <a:buChar char="⚫"/>
            </a:pPr>
            <a:endParaRPr sz="3750">
              <a:latin typeface="Times New Roman"/>
              <a:cs typeface="Times New Roman"/>
            </a:endParaRPr>
          </a:p>
          <a:p>
            <a:pPr marL="286385" marR="5127625" indent="-274320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"Hell</a:t>
            </a:r>
            <a:r>
              <a:rPr sz="2600" spc="-160" dirty="0">
                <a:latin typeface="Times New Roman"/>
                <a:cs typeface="Times New Roman"/>
              </a:rPr>
              <a:t>o</a:t>
            </a:r>
            <a:r>
              <a:rPr sz="2600" spc="250" dirty="0">
                <a:latin typeface="Times New Roman"/>
                <a:cs typeface="Times New Roman"/>
              </a:rPr>
              <a:t>,</a:t>
            </a:r>
            <a:r>
              <a:rPr sz="2600" spc="-355" dirty="0">
                <a:latin typeface="Times New Roman"/>
                <a:cs typeface="Times New Roman"/>
              </a:rPr>
              <a:t>W</a:t>
            </a:r>
            <a:r>
              <a:rPr sz="2600" spc="-65" dirty="0">
                <a:latin typeface="Times New Roman"/>
                <a:cs typeface="Times New Roman"/>
              </a:rPr>
              <a:t>orl</a:t>
            </a:r>
            <a:r>
              <a:rPr sz="2600" spc="-105" dirty="0">
                <a:latin typeface="Times New Roman"/>
                <a:cs typeface="Times New Roman"/>
              </a:rPr>
              <a:t>d</a:t>
            </a:r>
            <a:r>
              <a:rPr sz="2600" spc="-45" dirty="0">
                <a:latin typeface="Times New Roman"/>
                <a:cs typeface="Times New Roman"/>
              </a:rPr>
              <a:t>!"  </a:t>
            </a:r>
            <a:r>
              <a:rPr sz="2600" spc="-100" dirty="0">
                <a:latin typeface="Times New Roman"/>
                <a:cs typeface="Times New Roman"/>
              </a:rPr>
              <a:t>print(a[1])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Font typeface="Segoe UI Symbol"/>
              <a:buChar char="⚫"/>
            </a:pPr>
            <a:endParaRPr sz="37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00" dirty="0">
                <a:latin typeface="Times New Roman"/>
                <a:cs typeface="Times New Roman"/>
              </a:rPr>
              <a:t>e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5753" y="688974"/>
            <a:ext cx="28676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String</a:t>
            </a:r>
            <a:r>
              <a:rPr spc="-85" dirty="0"/>
              <a:t> </a:t>
            </a:r>
            <a:r>
              <a:rPr spc="-45" dirty="0"/>
              <a:t>Length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358613"/>
            <a:ext cx="6363335" cy="372935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8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get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length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string,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use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len()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function.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le</a:t>
            </a:r>
            <a:r>
              <a:rPr sz="2600" spc="-135" dirty="0">
                <a:latin typeface="Times New Roman"/>
                <a:cs typeface="Times New Roman"/>
              </a:rPr>
              <a:t>n</a:t>
            </a:r>
            <a:r>
              <a:rPr sz="2600" spc="-50" dirty="0">
                <a:latin typeface="Times New Roman"/>
                <a:cs typeface="Times New Roman"/>
              </a:rPr>
              <a:t>()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u</a:t>
            </a:r>
            <a:r>
              <a:rPr sz="2600" spc="-140" dirty="0">
                <a:latin typeface="Times New Roman"/>
                <a:cs typeface="Times New Roman"/>
              </a:rPr>
              <a:t>nc</a:t>
            </a:r>
            <a:r>
              <a:rPr sz="2600" spc="-75" dirty="0">
                <a:latin typeface="Times New Roman"/>
                <a:cs typeface="Times New Roman"/>
              </a:rPr>
              <a:t>tion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50" dirty="0">
                <a:latin typeface="Times New Roman"/>
                <a:cs typeface="Times New Roman"/>
              </a:rPr>
              <a:t>et</a:t>
            </a:r>
            <a:r>
              <a:rPr sz="2600" spc="-85" dirty="0">
                <a:latin typeface="Times New Roman"/>
                <a:cs typeface="Times New Roman"/>
              </a:rPr>
              <a:t>u</a:t>
            </a:r>
            <a:r>
              <a:rPr sz="2600" spc="100" dirty="0">
                <a:latin typeface="Times New Roman"/>
                <a:cs typeface="Times New Roman"/>
              </a:rPr>
              <a:t>r</a:t>
            </a:r>
            <a:r>
              <a:rPr sz="2600" spc="-155" dirty="0">
                <a:latin typeface="Times New Roman"/>
                <a:cs typeface="Times New Roman"/>
              </a:rPr>
              <a:t>ns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-130" dirty="0">
                <a:latin typeface="Times New Roman"/>
                <a:cs typeface="Times New Roman"/>
              </a:rPr>
              <a:t>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le</a:t>
            </a:r>
            <a:r>
              <a:rPr sz="2600" spc="-140" dirty="0">
                <a:latin typeface="Times New Roman"/>
                <a:cs typeface="Times New Roman"/>
              </a:rPr>
              <a:t>n</a:t>
            </a:r>
            <a:r>
              <a:rPr sz="2600" spc="-114" dirty="0">
                <a:latin typeface="Times New Roman"/>
                <a:cs typeface="Times New Roman"/>
              </a:rPr>
              <a:t>g</a:t>
            </a:r>
            <a:r>
              <a:rPr sz="2600" spc="-80" dirty="0">
                <a:latin typeface="Times New Roman"/>
                <a:cs typeface="Times New Roman"/>
              </a:rPr>
              <a:t>t</a:t>
            </a:r>
            <a:r>
              <a:rPr sz="2600" spc="-160" dirty="0">
                <a:latin typeface="Times New Roman"/>
                <a:cs typeface="Times New Roman"/>
              </a:rPr>
              <a:t>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st</a:t>
            </a:r>
            <a:r>
              <a:rPr sz="2600" spc="-5" dirty="0">
                <a:latin typeface="Times New Roman"/>
                <a:cs typeface="Times New Roman"/>
              </a:rPr>
              <a:t>r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455" dirty="0">
                <a:latin typeface="Times New Roman"/>
                <a:cs typeface="Times New Roman"/>
              </a:rPr>
              <a:t>g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24717"/>
              </a:buClr>
              <a:buFont typeface="Segoe UI Symbol"/>
              <a:buChar char="⚫"/>
            </a:pPr>
            <a:endParaRPr sz="3750">
              <a:latin typeface="Times New Roman"/>
              <a:cs typeface="Times New Roman"/>
            </a:endParaRPr>
          </a:p>
          <a:p>
            <a:pPr marL="286385" marR="3676015" indent="-274320">
              <a:lnSpc>
                <a:spcPct val="100000"/>
              </a:lnSpc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"</a:t>
            </a:r>
            <a:r>
              <a:rPr sz="2600" spc="-90" dirty="0">
                <a:latin typeface="Times New Roman"/>
                <a:cs typeface="Times New Roman"/>
              </a:rPr>
              <a:t>Hell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250" dirty="0">
                <a:latin typeface="Times New Roman"/>
                <a:cs typeface="Times New Roman"/>
              </a:rPr>
              <a:t>,</a:t>
            </a:r>
            <a:r>
              <a:rPr sz="2600" spc="-360" dirty="0">
                <a:latin typeface="Times New Roman"/>
                <a:cs typeface="Times New Roman"/>
              </a:rPr>
              <a:t>W</a:t>
            </a:r>
            <a:r>
              <a:rPr sz="2600" spc="-80" dirty="0">
                <a:latin typeface="Times New Roman"/>
                <a:cs typeface="Times New Roman"/>
              </a:rPr>
              <a:t>orld</a:t>
            </a:r>
            <a:r>
              <a:rPr sz="2600" spc="-85" dirty="0">
                <a:latin typeface="Times New Roman"/>
                <a:cs typeface="Times New Roman"/>
              </a:rPr>
              <a:t>!</a:t>
            </a:r>
            <a:r>
              <a:rPr sz="2600" dirty="0">
                <a:latin typeface="Times New Roman"/>
                <a:cs typeface="Times New Roman"/>
              </a:rPr>
              <a:t>"  </a:t>
            </a:r>
            <a:r>
              <a:rPr sz="2600" spc="-75" dirty="0">
                <a:latin typeface="Times New Roman"/>
                <a:cs typeface="Times New Roman"/>
              </a:rPr>
              <a:t>print(len(a))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24717"/>
              </a:buClr>
              <a:buFont typeface="Segoe UI Symbol"/>
              <a:buChar char="⚫"/>
            </a:pPr>
            <a:endParaRPr sz="375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14" dirty="0">
                <a:latin typeface="Times New Roman"/>
                <a:cs typeface="Times New Roman"/>
              </a:rPr>
              <a:t>13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9532" y="688974"/>
            <a:ext cx="48812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Python</a:t>
            </a:r>
            <a:r>
              <a:rPr spc="-5" dirty="0"/>
              <a:t> </a:t>
            </a:r>
            <a:r>
              <a:rPr spc="35" dirty="0"/>
              <a:t>-</a:t>
            </a:r>
            <a:r>
              <a:rPr spc="-20" dirty="0"/>
              <a:t> </a:t>
            </a:r>
            <a:r>
              <a:rPr spc="-50" dirty="0"/>
              <a:t>Slicing</a:t>
            </a:r>
            <a:r>
              <a:rPr spc="-15" dirty="0"/>
              <a:t> </a:t>
            </a:r>
            <a:r>
              <a:rPr spc="-40" dirty="0"/>
              <a:t>Strings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391386"/>
            <a:ext cx="8110855" cy="459930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705" dirty="0">
                <a:latin typeface="Times New Roman"/>
                <a:cs typeface="Times New Roman"/>
              </a:rPr>
              <a:t>Y</a:t>
            </a:r>
            <a:r>
              <a:rPr sz="2600" spc="-110" dirty="0">
                <a:latin typeface="Times New Roman"/>
                <a:cs typeface="Times New Roman"/>
              </a:rPr>
              <a:t>ou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r</a:t>
            </a:r>
            <a:r>
              <a:rPr sz="2600" spc="-50" dirty="0">
                <a:latin typeface="Times New Roman"/>
                <a:cs typeface="Times New Roman"/>
              </a:rPr>
              <a:t>et</a:t>
            </a:r>
            <a:r>
              <a:rPr sz="2600" spc="-80" dirty="0">
                <a:latin typeface="Times New Roman"/>
                <a:cs typeface="Times New Roman"/>
              </a:rPr>
              <a:t>u</a:t>
            </a:r>
            <a:r>
              <a:rPr sz="2600" spc="100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ran</a:t>
            </a:r>
            <a:r>
              <a:rPr sz="2600" spc="-150" dirty="0">
                <a:latin typeface="Times New Roman"/>
                <a:cs typeface="Times New Roman"/>
              </a:rPr>
              <a:t>g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charac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40" dirty="0">
                <a:latin typeface="Times New Roman"/>
                <a:cs typeface="Times New Roman"/>
              </a:rPr>
              <a:t>e</a:t>
            </a:r>
            <a:r>
              <a:rPr sz="2600" spc="20" dirty="0">
                <a:latin typeface="Times New Roman"/>
                <a:cs typeface="Times New Roman"/>
              </a:rPr>
              <a:t>r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b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u</a:t>
            </a:r>
            <a:r>
              <a:rPr sz="2600" spc="-165" dirty="0">
                <a:latin typeface="Times New Roman"/>
                <a:cs typeface="Times New Roman"/>
              </a:rPr>
              <a:t>sing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slice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sy</a:t>
            </a:r>
            <a:r>
              <a:rPr sz="2600" spc="-204" dirty="0">
                <a:latin typeface="Times New Roman"/>
                <a:cs typeface="Times New Roman"/>
              </a:rPr>
              <a:t>n</a:t>
            </a:r>
            <a:r>
              <a:rPr sz="2600" spc="-85" dirty="0">
                <a:latin typeface="Times New Roman"/>
                <a:cs typeface="Times New Roman"/>
              </a:rPr>
              <a:t>ta</a:t>
            </a:r>
            <a:r>
              <a:rPr sz="2600" spc="-130" dirty="0">
                <a:latin typeface="Times New Roman"/>
                <a:cs typeface="Times New Roman"/>
              </a:rPr>
              <a:t>x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85" dirty="0">
                <a:latin typeface="Times New Roman"/>
                <a:cs typeface="Times New Roman"/>
              </a:rPr>
              <a:t>Specify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start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index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end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index,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separated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by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colon,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50" dirty="0">
                <a:latin typeface="Times New Roman"/>
                <a:cs typeface="Times New Roman"/>
              </a:rPr>
              <a:t>et</a:t>
            </a:r>
            <a:r>
              <a:rPr sz="2600" spc="-80" dirty="0">
                <a:latin typeface="Times New Roman"/>
                <a:cs typeface="Times New Roman"/>
              </a:rPr>
              <a:t>u</a:t>
            </a:r>
            <a:r>
              <a:rPr sz="2600" spc="100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pa</a:t>
            </a:r>
            <a:r>
              <a:rPr sz="2600" spc="125" dirty="0">
                <a:latin typeface="Times New Roman"/>
                <a:cs typeface="Times New Roman"/>
              </a:rPr>
              <a:t>r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st</a:t>
            </a:r>
            <a:r>
              <a:rPr sz="2600" spc="-5" dirty="0">
                <a:latin typeface="Times New Roman"/>
                <a:cs typeface="Times New Roman"/>
              </a:rPr>
              <a:t>r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450" dirty="0">
                <a:latin typeface="Times New Roman"/>
                <a:cs typeface="Times New Roman"/>
              </a:rPr>
              <a:t>g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Font typeface="Segoe UI Symbol"/>
              <a:buChar char="⚫"/>
            </a:pPr>
            <a:endParaRPr sz="37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80" dirty="0">
                <a:latin typeface="Times New Roman"/>
                <a:cs typeface="Times New Roman"/>
              </a:rPr>
              <a:t>Get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 </a:t>
            </a:r>
            <a:r>
              <a:rPr sz="2600" spc="-100" dirty="0">
                <a:latin typeface="Times New Roman"/>
                <a:cs typeface="Times New Roman"/>
              </a:rPr>
              <a:t>characters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from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position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2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position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5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(not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included)</a:t>
            </a:r>
            <a:endParaRPr sz="2600">
              <a:latin typeface="Times New Roman"/>
              <a:cs typeface="Times New Roman"/>
            </a:endParaRPr>
          </a:p>
          <a:p>
            <a:pPr marL="286385" marR="539559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5" dirty="0">
                <a:latin typeface="Times New Roman"/>
                <a:cs typeface="Times New Roman"/>
              </a:rPr>
              <a:t>b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"</a:t>
            </a:r>
            <a:r>
              <a:rPr sz="2600" spc="-90" dirty="0">
                <a:latin typeface="Times New Roman"/>
                <a:cs typeface="Times New Roman"/>
              </a:rPr>
              <a:t>Hell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250" dirty="0">
                <a:latin typeface="Times New Roman"/>
                <a:cs typeface="Times New Roman"/>
              </a:rPr>
              <a:t>,</a:t>
            </a:r>
            <a:r>
              <a:rPr sz="2600" spc="-360" dirty="0">
                <a:latin typeface="Times New Roman"/>
                <a:cs typeface="Times New Roman"/>
              </a:rPr>
              <a:t>W</a:t>
            </a:r>
            <a:r>
              <a:rPr sz="2600" spc="-80" dirty="0">
                <a:latin typeface="Times New Roman"/>
                <a:cs typeface="Times New Roman"/>
              </a:rPr>
              <a:t>orld</a:t>
            </a:r>
            <a:r>
              <a:rPr sz="2600" spc="-85" dirty="0">
                <a:latin typeface="Times New Roman"/>
                <a:cs typeface="Times New Roman"/>
              </a:rPr>
              <a:t>!</a:t>
            </a:r>
            <a:r>
              <a:rPr sz="2600" dirty="0">
                <a:latin typeface="Times New Roman"/>
                <a:cs typeface="Times New Roman"/>
              </a:rPr>
              <a:t>"  </a:t>
            </a:r>
            <a:r>
              <a:rPr sz="2600" spc="-85" dirty="0">
                <a:latin typeface="Times New Roman"/>
                <a:cs typeface="Times New Roman"/>
              </a:rPr>
              <a:t>print(b[2:5])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24717"/>
              </a:buClr>
              <a:buFont typeface="Segoe UI Symbol"/>
              <a:buChar char="⚫"/>
            </a:pPr>
            <a:endParaRPr sz="37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10" dirty="0">
                <a:latin typeface="Times New Roman"/>
                <a:cs typeface="Times New Roman"/>
              </a:rPr>
              <a:t>llo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3857" y="688974"/>
            <a:ext cx="42519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Slice</a:t>
            </a:r>
            <a:r>
              <a:rPr spc="-25" dirty="0"/>
              <a:t> </a:t>
            </a:r>
            <a:r>
              <a:rPr spc="-120" dirty="0"/>
              <a:t>From</a:t>
            </a:r>
            <a:r>
              <a:rPr spc="-20" dirty="0"/>
              <a:t> </a:t>
            </a:r>
            <a:r>
              <a:rPr spc="-40" dirty="0"/>
              <a:t>the</a:t>
            </a:r>
            <a:r>
              <a:rPr spc="-10" dirty="0"/>
              <a:t> </a:t>
            </a:r>
            <a:r>
              <a:rPr spc="-20" dirty="0"/>
              <a:t>Start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8468" y="1402772"/>
            <a:ext cx="6092825" cy="4796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9200"/>
              </a:lnSpc>
              <a:spcBef>
                <a:spcPts val="95"/>
              </a:spcBef>
            </a:pPr>
            <a:r>
              <a:rPr sz="2600" spc="-80" dirty="0">
                <a:latin typeface="Times New Roman"/>
                <a:cs typeface="Times New Roman"/>
              </a:rPr>
              <a:t>Get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characters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from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45" dirty="0">
                <a:latin typeface="Times New Roman"/>
                <a:cs typeface="Times New Roman"/>
              </a:rPr>
              <a:t>start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position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5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(not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included).</a:t>
            </a:r>
            <a:endParaRPr sz="2600">
              <a:latin typeface="Times New Roman"/>
              <a:cs typeface="Times New Roman"/>
            </a:endParaRPr>
          </a:p>
          <a:p>
            <a:pPr marL="584200" marR="3841115" indent="-571500">
              <a:lnSpc>
                <a:spcPts val="2590"/>
              </a:lnSpc>
              <a:spcBef>
                <a:spcPts val="665"/>
              </a:spcBef>
            </a:pPr>
            <a:r>
              <a:rPr sz="2400" spc="-130" dirty="0">
                <a:latin typeface="Times New Roman"/>
                <a:cs typeface="Times New Roman"/>
              </a:rPr>
              <a:t>b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"Hell</a:t>
            </a:r>
            <a:r>
              <a:rPr sz="2400" spc="-150" dirty="0">
                <a:latin typeface="Times New Roman"/>
                <a:cs typeface="Times New Roman"/>
              </a:rPr>
              <a:t>o</a:t>
            </a:r>
            <a:r>
              <a:rPr sz="2400" spc="235" dirty="0">
                <a:latin typeface="Times New Roman"/>
                <a:cs typeface="Times New Roman"/>
              </a:rPr>
              <a:t>,</a:t>
            </a:r>
            <a:r>
              <a:rPr sz="2400" spc="-335" dirty="0">
                <a:latin typeface="Times New Roman"/>
                <a:cs typeface="Times New Roman"/>
              </a:rPr>
              <a:t>W</a:t>
            </a:r>
            <a:r>
              <a:rPr sz="2400" spc="-65" dirty="0">
                <a:latin typeface="Times New Roman"/>
                <a:cs typeface="Times New Roman"/>
              </a:rPr>
              <a:t>orl</a:t>
            </a:r>
            <a:r>
              <a:rPr sz="2400" spc="-80" dirty="0">
                <a:latin typeface="Times New Roman"/>
                <a:cs typeface="Times New Roman"/>
              </a:rPr>
              <a:t>d</a:t>
            </a:r>
            <a:r>
              <a:rPr sz="2400" spc="-45" dirty="0">
                <a:latin typeface="Times New Roman"/>
                <a:cs typeface="Times New Roman"/>
              </a:rPr>
              <a:t>!"  </a:t>
            </a:r>
            <a:r>
              <a:rPr sz="2400" spc="-75" dirty="0">
                <a:latin typeface="Times New Roman"/>
                <a:cs typeface="Times New Roman"/>
              </a:rPr>
              <a:t>print(b[:5])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400" spc="-45" dirty="0">
                <a:latin typeface="Times New Roman"/>
                <a:cs typeface="Times New Roman"/>
              </a:rPr>
              <a:t>Ou</a:t>
            </a:r>
            <a:r>
              <a:rPr sz="2400" spc="-20" dirty="0">
                <a:latin typeface="Times New Roman"/>
                <a:cs typeface="Times New Roman"/>
              </a:rPr>
              <a:t>tput: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Hello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Times New Roman"/>
                <a:cs typeface="Times New Roman"/>
              </a:rPr>
              <a:t>Slice</a:t>
            </a:r>
            <a:r>
              <a:rPr sz="2400" b="1" spc="-350" dirty="0">
                <a:latin typeface="Times New Roman"/>
                <a:cs typeface="Times New Roman"/>
              </a:rPr>
              <a:t> </a:t>
            </a:r>
            <a:r>
              <a:rPr sz="2400" b="1" spc="-450" dirty="0">
                <a:latin typeface="Times New Roman"/>
                <a:cs typeface="Times New Roman"/>
              </a:rPr>
              <a:t>T</a:t>
            </a:r>
            <a:r>
              <a:rPr sz="2400" b="1" spc="100" dirty="0">
                <a:latin typeface="Times New Roman"/>
                <a:cs typeface="Times New Roman"/>
              </a:rPr>
              <a:t>o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spc="25" dirty="0">
                <a:latin typeface="Times New Roman"/>
                <a:cs typeface="Times New Roman"/>
              </a:rPr>
              <a:t>th</a:t>
            </a:r>
            <a:r>
              <a:rPr sz="2400" b="1" spc="30" dirty="0">
                <a:latin typeface="Times New Roman"/>
                <a:cs typeface="Times New Roman"/>
              </a:rPr>
              <a:t>e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110" dirty="0">
                <a:latin typeface="Times New Roman"/>
                <a:cs typeface="Times New Roman"/>
              </a:rPr>
              <a:t>End</a:t>
            </a:r>
            <a:endParaRPr sz="2400">
              <a:latin typeface="Times New Roman"/>
              <a:cs typeface="Times New Roman"/>
            </a:endParaRPr>
          </a:p>
          <a:p>
            <a:pPr marL="12700" marR="520700">
              <a:lnSpc>
                <a:spcPct val="110800"/>
              </a:lnSpc>
            </a:pPr>
            <a:r>
              <a:rPr sz="2400" spc="-75" dirty="0">
                <a:latin typeface="Times New Roman"/>
                <a:cs typeface="Times New Roman"/>
              </a:rPr>
              <a:t>Get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c</a:t>
            </a:r>
            <a:r>
              <a:rPr sz="2400" spc="-105" dirty="0">
                <a:latin typeface="Times New Roman"/>
                <a:cs typeface="Times New Roman"/>
              </a:rPr>
              <a:t>har</a:t>
            </a:r>
            <a:r>
              <a:rPr sz="2400" spc="-100" dirty="0">
                <a:latin typeface="Times New Roman"/>
                <a:cs typeface="Times New Roman"/>
              </a:rPr>
              <a:t>act</a:t>
            </a:r>
            <a:r>
              <a:rPr sz="2400" spc="-120" dirty="0">
                <a:latin typeface="Times New Roman"/>
                <a:cs typeface="Times New Roman"/>
              </a:rPr>
              <a:t>e</a:t>
            </a:r>
            <a:r>
              <a:rPr sz="2400" spc="70" dirty="0">
                <a:latin typeface="Times New Roman"/>
                <a:cs typeface="Times New Roman"/>
              </a:rPr>
              <a:t>r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f</a:t>
            </a:r>
            <a:r>
              <a:rPr sz="2400" spc="-100" dirty="0">
                <a:latin typeface="Times New Roman"/>
                <a:cs typeface="Times New Roman"/>
              </a:rPr>
              <a:t>r</a:t>
            </a:r>
            <a:r>
              <a:rPr sz="2400" spc="-125" dirty="0">
                <a:latin typeface="Times New Roman"/>
                <a:cs typeface="Times New Roman"/>
              </a:rPr>
              <a:t>om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po</a:t>
            </a:r>
            <a:r>
              <a:rPr sz="2400" spc="-105" dirty="0">
                <a:latin typeface="Times New Roman"/>
                <a:cs typeface="Times New Roman"/>
              </a:rPr>
              <a:t>s</a:t>
            </a:r>
            <a:r>
              <a:rPr sz="2400" spc="-85" dirty="0">
                <a:latin typeface="Times New Roman"/>
                <a:cs typeface="Times New Roman"/>
              </a:rPr>
              <a:t>ition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2,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</a:t>
            </a:r>
            <a:r>
              <a:rPr sz="2400" spc="-140" dirty="0">
                <a:latin typeface="Times New Roman"/>
                <a:cs typeface="Times New Roman"/>
              </a:rPr>
              <a:t>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al</a:t>
            </a:r>
            <a:r>
              <a:rPr sz="2400" spc="-105" dirty="0">
                <a:latin typeface="Times New Roman"/>
                <a:cs typeface="Times New Roman"/>
              </a:rPr>
              <a:t>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Times New Roman"/>
                <a:cs typeface="Times New Roman"/>
              </a:rPr>
              <a:t>w</a:t>
            </a:r>
            <a:r>
              <a:rPr sz="2400" spc="-275" dirty="0">
                <a:latin typeface="Times New Roman"/>
                <a:cs typeface="Times New Roman"/>
              </a:rPr>
              <a:t>a</a:t>
            </a:r>
            <a:r>
              <a:rPr sz="2400" spc="-135" dirty="0">
                <a:latin typeface="Times New Roman"/>
                <a:cs typeface="Times New Roman"/>
              </a:rPr>
              <a:t>y 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end.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35"/>
              </a:lnSpc>
              <a:spcBef>
                <a:spcPts val="310"/>
              </a:spcBef>
            </a:pPr>
            <a:r>
              <a:rPr sz="2400" spc="-125" dirty="0">
                <a:latin typeface="Times New Roman"/>
                <a:cs typeface="Times New Roman"/>
              </a:rPr>
              <a:t>b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"Hell</a:t>
            </a:r>
            <a:r>
              <a:rPr sz="2400" spc="-150" dirty="0">
                <a:latin typeface="Times New Roman"/>
                <a:cs typeface="Times New Roman"/>
              </a:rPr>
              <a:t>o</a:t>
            </a:r>
            <a:r>
              <a:rPr sz="2400" spc="235" dirty="0">
                <a:latin typeface="Times New Roman"/>
                <a:cs typeface="Times New Roman"/>
              </a:rPr>
              <a:t>,</a:t>
            </a:r>
            <a:r>
              <a:rPr sz="2400" spc="-340" dirty="0">
                <a:latin typeface="Times New Roman"/>
                <a:cs typeface="Times New Roman"/>
              </a:rPr>
              <a:t>W</a:t>
            </a:r>
            <a:r>
              <a:rPr sz="2400" spc="-70" dirty="0">
                <a:latin typeface="Times New Roman"/>
                <a:cs typeface="Times New Roman"/>
              </a:rPr>
              <a:t>orld</a:t>
            </a:r>
            <a:r>
              <a:rPr sz="2400" spc="-50" dirty="0">
                <a:latin typeface="Times New Roman"/>
                <a:cs typeface="Times New Roman"/>
              </a:rPr>
              <a:t>!"</a:t>
            </a:r>
            <a:endParaRPr sz="2400">
              <a:latin typeface="Times New Roman"/>
              <a:cs typeface="Times New Roman"/>
            </a:endParaRPr>
          </a:p>
          <a:p>
            <a:pPr marL="584200">
              <a:lnSpc>
                <a:spcPts val="2735"/>
              </a:lnSpc>
            </a:pPr>
            <a:r>
              <a:rPr sz="2400" spc="-75" dirty="0">
                <a:latin typeface="Times New Roman"/>
                <a:cs typeface="Times New Roman"/>
              </a:rPr>
              <a:t>print(b[2:])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400" spc="-45" dirty="0">
                <a:latin typeface="Times New Roman"/>
                <a:cs typeface="Times New Roman"/>
              </a:rPr>
              <a:t>Ou</a:t>
            </a:r>
            <a:r>
              <a:rPr sz="2400" spc="-20" dirty="0">
                <a:latin typeface="Times New Roman"/>
                <a:cs typeface="Times New Roman"/>
              </a:rPr>
              <a:t>tput: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ll</a:t>
            </a:r>
            <a:r>
              <a:rPr sz="2400" spc="-180" dirty="0">
                <a:latin typeface="Times New Roman"/>
                <a:cs typeface="Times New Roman"/>
              </a:rPr>
              <a:t>o</a:t>
            </a:r>
            <a:r>
              <a:rPr sz="2400" spc="225" dirty="0">
                <a:latin typeface="Times New Roman"/>
                <a:cs typeface="Times New Roman"/>
              </a:rPr>
              <a:t>,</a:t>
            </a:r>
            <a:r>
              <a:rPr sz="2400" spc="-335" dirty="0">
                <a:latin typeface="Times New Roman"/>
                <a:cs typeface="Times New Roman"/>
              </a:rPr>
              <a:t>W</a:t>
            </a:r>
            <a:r>
              <a:rPr sz="2400" spc="-65" dirty="0">
                <a:latin typeface="Times New Roman"/>
                <a:cs typeface="Times New Roman"/>
              </a:rPr>
              <a:t>orl</a:t>
            </a:r>
            <a:r>
              <a:rPr sz="2400" spc="-80" dirty="0">
                <a:latin typeface="Times New Roman"/>
                <a:cs typeface="Times New Roman"/>
              </a:rPr>
              <a:t>d</a:t>
            </a:r>
            <a:r>
              <a:rPr sz="2400" spc="-100" dirty="0">
                <a:latin typeface="Times New Roman"/>
                <a:cs typeface="Times New Roman"/>
              </a:rPr>
              <a:t>!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6361" y="688974"/>
            <a:ext cx="3810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Negative</a:t>
            </a:r>
            <a:r>
              <a:rPr spc="-40" dirty="0"/>
              <a:t> </a:t>
            </a:r>
            <a:r>
              <a:rPr spc="-55" dirty="0"/>
              <a:t>Indexing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1386"/>
            <a:ext cx="6355080" cy="3257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635">
              <a:lnSpc>
                <a:spcPct val="119300"/>
              </a:lnSpc>
              <a:spcBef>
                <a:spcPts val="100"/>
              </a:spcBef>
            </a:pPr>
            <a:r>
              <a:rPr sz="2600" spc="-145" dirty="0">
                <a:latin typeface="Times New Roman"/>
                <a:cs typeface="Times New Roman"/>
              </a:rPr>
              <a:t>Use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negative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indexes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start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slice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from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end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st</a:t>
            </a:r>
            <a:r>
              <a:rPr sz="2600" dirty="0">
                <a:latin typeface="Times New Roman"/>
                <a:cs typeface="Times New Roman"/>
              </a:rPr>
              <a:t>r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450" dirty="0">
                <a:latin typeface="Times New Roman"/>
                <a:cs typeface="Times New Roman"/>
              </a:rPr>
              <a:t>g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40" dirty="0">
                <a:latin typeface="Times New Roman"/>
                <a:cs typeface="Times New Roman"/>
              </a:rPr>
              <a:t>F</a:t>
            </a:r>
            <a:r>
              <a:rPr sz="2600" spc="-110" dirty="0">
                <a:latin typeface="Times New Roman"/>
                <a:cs typeface="Times New Roman"/>
              </a:rPr>
              <a:t>r</a:t>
            </a:r>
            <a:r>
              <a:rPr sz="2600" spc="-75" dirty="0">
                <a:latin typeface="Times New Roman"/>
                <a:cs typeface="Times New Roman"/>
              </a:rPr>
              <a:t>om: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"o</a:t>
            </a:r>
            <a:r>
              <a:rPr sz="2600" spc="-35" dirty="0">
                <a:latin typeface="Times New Roman"/>
                <a:cs typeface="Times New Roman"/>
              </a:rPr>
              <a:t>"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"</a:t>
            </a:r>
            <a:r>
              <a:rPr sz="2600" spc="-355" dirty="0">
                <a:latin typeface="Times New Roman"/>
                <a:cs typeface="Times New Roman"/>
              </a:rPr>
              <a:t>W</a:t>
            </a:r>
            <a:r>
              <a:rPr sz="2600" spc="-80" dirty="0">
                <a:latin typeface="Times New Roman"/>
                <a:cs typeface="Times New Roman"/>
              </a:rPr>
              <a:t>orld</a:t>
            </a:r>
            <a:r>
              <a:rPr sz="2600" spc="-85" dirty="0">
                <a:latin typeface="Times New Roman"/>
                <a:cs typeface="Times New Roman"/>
              </a:rPr>
              <a:t>!</a:t>
            </a:r>
            <a:r>
              <a:rPr sz="2600" dirty="0">
                <a:latin typeface="Times New Roman"/>
                <a:cs typeface="Times New Roman"/>
              </a:rPr>
              <a:t>"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(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-105" dirty="0">
                <a:latin typeface="Times New Roman"/>
                <a:cs typeface="Times New Roman"/>
              </a:rPr>
              <a:t>sition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-</a:t>
            </a:r>
            <a:r>
              <a:rPr sz="2600" spc="-85" dirty="0">
                <a:latin typeface="Times New Roman"/>
                <a:cs typeface="Times New Roman"/>
              </a:rPr>
              <a:t>5)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19200"/>
              </a:lnSpc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75" dirty="0">
                <a:latin typeface="Times New Roman"/>
                <a:cs typeface="Times New Roman"/>
              </a:rPr>
              <a:t>To,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but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not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included: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"d"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"World!"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(position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-2)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b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"Hell</a:t>
            </a:r>
            <a:r>
              <a:rPr sz="2600" spc="-160" dirty="0">
                <a:latin typeface="Times New Roman"/>
                <a:cs typeface="Times New Roman"/>
              </a:rPr>
              <a:t>o</a:t>
            </a:r>
            <a:r>
              <a:rPr sz="2600" spc="250" dirty="0">
                <a:latin typeface="Times New Roman"/>
                <a:cs typeface="Times New Roman"/>
              </a:rPr>
              <a:t>,</a:t>
            </a:r>
            <a:r>
              <a:rPr sz="2600" spc="-355" dirty="0">
                <a:latin typeface="Times New Roman"/>
                <a:cs typeface="Times New Roman"/>
              </a:rPr>
              <a:t>W</a:t>
            </a:r>
            <a:r>
              <a:rPr sz="2600" spc="-65" dirty="0">
                <a:latin typeface="Times New Roman"/>
                <a:cs typeface="Times New Roman"/>
              </a:rPr>
              <a:t>orl</a:t>
            </a:r>
            <a:r>
              <a:rPr sz="2600" spc="-105" dirty="0">
                <a:latin typeface="Times New Roman"/>
                <a:cs typeface="Times New Roman"/>
              </a:rPr>
              <a:t>d</a:t>
            </a:r>
            <a:r>
              <a:rPr sz="2600" spc="-55" dirty="0">
                <a:latin typeface="Times New Roman"/>
                <a:cs typeface="Times New Roman"/>
              </a:rPr>
              <a:t>!"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600" spc="-80" dirty="0">
                <a:latin typeface="Times New Roman"/>
                <a:cs typeface="Times New Roman"/>
              </a:rPr>
              <a:t>print(b[-5:-2])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20" dirty="0">
                <a:latin typeface="Times New Roman"/>
                <a:cs typeface="Times New Roman"/>
              </a:rPr>
              <a:t>Ou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35" dirty="0">
                <a:latin typeface="Times New Roman"/>
                <a:cs typeface="Times New Roman"/>
              </a:rPr>
              <a:t>t: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orl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4292" y="688974"/>
            <a:ext cx="49110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Python</a:t>
            </a:r>
            <a:r>
              <a:rPr spc="-10" dirty="0"/>
              <a:t> </a:t>
            </a:r>
            <a:r>
              <a:rPr spc="35" dirty="0"/>
              <a:t>-</a:t>
            </a:r>
            <a:r>
              <a:rPr spc="-25" dirty="0"/>
              <a:t> </a:t>
            </a:r>
            <a:r>
              <a:rPr spc="-45" dirty="0"/>
              <a:t>Modify</a:t>
            </a:r>
            <a:r>
              <a:rPr spc="-20" dirty="0"/>
              <a:t> </a:t>
            </a:r>
            <a:r>
              <a:rPr spc="-40" dirty="0"/>
              <a:t>Strings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02772"/>
            <a:ext cx="7851140" cy="471106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384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20" dirty="0">
                <a:latin typeface="Times New Roman"/>
                <a:cs typeface="Times New Roman"/>
              </a:rPr>
              <a:t>Python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has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set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built-in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methods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that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you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use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strings.</a:t>
            </a:r>
            <a:endParaRPr sz="2600">
              <a:latin typeface="Times New Roman"/>
              <a:cs typeface="Times New Roman"/>
            </a:endParaRPr>
          </a:p>
          <a:p>
            <a:pPr marL="12700" marR="2244090">
              <a:lnSpc>
                <a:spcPts val="3410"/>
              </a:lnSpc>
              <a:spcBef>
                <a:spcPts val="160"/>
              </a:spcBef>
            </a:pPr>
            <a:r>
              <a:rPr sz="2600" b="1" spc="5" dirty="0">
                <a:latin typeface="Times New Roman"/>
                <a:cs typeface="Times New Roman"/>
              </a:rPr>
              <a:t>Upper </a:t>
            </a:r>
            <a:r>
              <a:rPr sz="2600" b="1" spc="-120" dirty="0">
                <a:latin typeface="Times New Roman"/>
                <a:cs typeface="Times New Roman"/>
              </a:rPr>
              <a:t>Case: </a:t>
            </a:r>
            <a:r>
              <a:rPr sz="2600" spc="-130" dirty="0">
                <a:latin typeface="Times New Roman"/>
                <a:cs typeface="Times New Roman"/>
              </a:rPr>
              <a:t>The </a:t>
            </a:r>
            <a:r>
              <a:rPr sz="2600" spc="-75" dirty="0">
                <a:latin typeface="Times New Roman"/>
                <a:cs typeface="Times New Roman"/>
              </a:rPr>
              <a:t>upper() </a:t>
            </a:r>
            <a:r>
              <a:rPr sz="2600" spc="-105" dirty="0">
                <a:latin typeface="Times New Roman"/>
                <a:cs typeface="Times New Roman"/>
              </a:rPr>
              <a:t>method </a:t>
            </a:r>
            <a:r>
              <a:rPr sz="2600" spc="-55" dirty="0">
                <a:latin typeface="Times New Roman"/>
                <a:cs typeface="Times New Roman"/>
              </a:rPr>
              <a:t>returns </a:t>
            </a:r>
            <a:r>
              <a:rPr sz="2600" spc="-80" dirty="0">
                <a:latin typeface="Times New Roman"/>
                <a:cs typeface="Times New Roman"/>
              </a:rPr>
              <a:t>the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st</a:t>
            </a:r>
            <a:r>
              <a:rPr sz="2600" dirty="0">
                <a:latin typeface="Times New Roman"/>
                <a:cs typeface="Times New Roman"/>
              </a:rPr>
              <a:t>r</a:t>
            </a:r>
            <a:r>
              <a:rPr sz="2600" spc="-150" dirty="0">
                <a:latin typeface="Times New Roman"/>
                <a:cs typeface="Times New Roman"/>
              </a:rPr>
              <a:t>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i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u</a:t>
            </a:r>
            <a:r>
              <a:rPr sz="2600" spc="-125" dirty="0">
                <a:latin typeface="Times New Roman"/>
                <a:cs typeface="Times New Roman"/>
              </a:rPr>
              <a:t>p</a:t>
            </a:r>
            <a:r>
              <a:rPr sz="2600" spc="-60" dirty="0">
                <a:latin typeface="Times New Roman"/>
                <a:cs typeface="Times New Roman"/>
              </a:rPr>
              <a:t>per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40" dirty="0">
                <a:latin typeface="Times New Roman"/>
                <a:cs typeface="Times New Roman"/>
              </a:rPr>
              <a:t>s</a:t>
            </a:r>
            <a:r>
              <a:rPr sz="2600" spc="-210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6385" marR="5437505" indent="-274320">
              <a:lnSpc>
                <a:spcPts val="2810"/>
              </a:lnSpc>
              <a:spcBef>
                <a:spcPts val="475"/>
              </a:spcBef>
            </a:pP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"</a:t>
            </a:r>
            <a:r>
              <a:rPr sz="2600" spc="-90" dirty="0">
                <a:latin typeface="Times New Roman"/>
                <a:cs typeface="Times New Roman"/>
              </a:rPr>
              <a:t>Hell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250" dirty="0">
                <a:latin typeface="Times New Roman"/>
                <a:cs typeface="Times New Roman"/>
              </a:rPr>
              <a:t>,</a:t>
            </a:r>
            <a:r>
              <a:rPr sz="2600" spc="-360" dirty="0">
                <a:latin typeface="Times New Roman"/>
                <a:cs typeface="Times New Roman"/>
              </a:rPr>
              <a:t>W</a:t>
            </a:r>
            <a:r>
              <a:rPr sz="2600" spc="-80" dirty="0">
                <a:latin typeface="Times New Roman"/>
                <a:cs typeface="Times New Roman"/>
              </a:rPr>
              <a:t>orld</a:t>
            </a:r>
            <a:r>
              <a:rPr sz="2600" spc="-85" dirty="0">
                <a:latin typeface="Times New Roman"/>
                <a:cs typeface="Times New Roman"/>
              </a:rPr>
              <a:t>!</a:t>
            </a:r>
            <a:r>
              <a:rPr sz="2600" dirty="0">
                <a:latin typeface="Times New Roman"/>
                <a:cs typeface="Times New Roman"/>
              </a:rPr>
              <a:t>"  </a:t>
            </a:r>
            <a:r>
              <a:rPr sz="2600" spc="-60" dirty="0">
                <a:latin typeface="Times New Roman"/>
                <a:cs typeface="Times New Roman"/>
              </a:rPr>
              <a:t>print(a.upper())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25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  <a:tab pos="1534795" algn="l"/>
              </a:tabLst>
            </a:pPr>
            <a:r>
              <a:rPr sz="2600" b="1" spc="-35" dirty="0">
                <a:latin typeface="Times New Roman"/>
                <a:cs typeface="Times New Roman"/>
              </a:rPr>
              <a:t>Output:	</a:t>
            </a:r>
            <a:r>
              <a:rPr sz="2600" spc="-155" dirty="0">
                <a:latin typeface="Times New Roman"/>
                <a:cs typeface="Times New Roman"/>
              </a:rPr>
              <a:t>HELLO,WORLD!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 marR="492125">
              <a:lnSpc>
                <a:spcPct val="109200"/>
              </a:lnSpc>
            </a:pPr>
            <a:r>
              <a:rPr sz="2600" b="1" spc="-75" dirty="0">
                <a:latin typeface="Times New Roman"/>
                <a:cs typeface="Times New Roman"/>
              </a:rPr>
              <a:t>Lower</a:t>
            </a:r>
            <a:r>
              <a:rPr sz="2600" b="1" spc="-100" dirty="0">
                <a:latin typeface="Times New Roman"/>
                <a:cs typeface="Times New Roman"/>
              </a:rPr>
              <a:t> </a:t>
            </a:r>
            <a:r>
              <a:rPr sz="2600" b="1" spc="-120" dirty="0">
                <a:latin typeface="Times New Roman"/>
                <a:cs typeface="Times New Roman"/>
              </a:rPr>
              <a:t>Case:</a:t>
            </a:r>
            <a:r>
              <a:rPr sz="2600" b="1" spc="-1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lower()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method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returns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string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lower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Case.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spc="-75" dirty="0">
                <a:latin typeface="Times New Roman"/>
                <a:cs typeface="Times New Roman"/>
              </a:rPr>
              <a:t>print(a.lower())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1260475" algn="l"/>
              </a:tabLst>
            </a:pPr>
            <a:r>
              <a:rPr sz="2600" b="1" spc="-35" dirty="0">
                <a:latin typeface="Times New Roman"/>
                <a:cs typeface="Times New Roman"/>
              </a:rPr>
              <a:t>Output</a:t>
            </a:r>
            <a:r>
              <a:rPr sz="2600" b="1" spc="-20" dirty="0">
                <a:latin typeface="Times New Roman"/>
                <a:cs typeface="Times New Roman"/>
              </a:rPr>
              <a:t>:</a:t>
            </a:r>
            <a:r>
              <a:rPr sz="2600" b="1" dirty="0">
                <a:latin typeface="Times New Roman"/>
                <a:cs typeface="Times New Roman"/>
              </a:rPr>
              <a:t>	</a:t>
            </a:r>
            <a:r>
              <a:rPr sz="2600" spc="-105" dirty="0">
                <a:latin typeface="Times New Roman"/>
                <a:cs typeface="Times New Roman"/>
              </a:rPr>
              <a:t>hell</a:t>
            </a:r>
            <a:r>
              <a:rPr sz="2600" spc="-200" dirty="0">
                <a:latin typeface="Times New Roman"/>
                <a:cs typeface="Times New Roman"/>
              </a:rPr>
              <a:t>o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240" dirty="0">
                <a:latin typeface="Times New Roman"/>
                <a:cs typeface="Times New Roman"/>
              </a:rPr>
              <a:t>w</a:t>
            </a:r>
            <a:r>
              <a:rPr sz="2600" spc="-80" dirty="0">
                <a:latin typeface="Times New Roman"/>
                <a:cs typeface="Times New Roman"/>
              </a:rPr>
              <a:t>orld!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0013" y="414273"/>
            <a:ext cx="43681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Remove</a:t>
            </a:r>
            <a:r>
              <a:rPr spc="-10" dirty="0"/>
              <a:t> </a:t>
            </a:r>
            <a:r>
              <a:rPr spc="-60" dirty="0"/>
              <a:t>Whitespace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57402"/>
            <a:ext cx="6997700" cy="577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685">
              <a:lnSpc>
                <a:spcPct val="120800"/>
              </a:lnSpc>
              <a:spcBef>
                <a:spcPts val="100"/>
              </a:spcBef>
            </a:pPr>
            <a:r>
              <a:rPr sz="2400" spc="-110" dirty="0">
                <a:latin typeface="Times New Roman"/>
                <a:cs typeface="Times New Roman"/>
              </a:rPr>
              <a:t>Whitespace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space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before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and/or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after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actual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text,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and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245" dirty="0">
                <a:latin typeface="Times New Roman"/>
                <a:cs typeface="Times New Roman"/>
              </a:rPr>
              <a:t>y</a:t>
            </a:r>
            <a:r>
              <a:rPr sz="2400" spc="-105" dirty="0">
                <a:latin typeface="Times New Roman"/>
                <a:cs typeface="Times New Roman"/>
              </a:rPr>
              <a:t>ou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65" dirty="0">
                <a:latin typeface="Times New Roman"/>
                <a:cs typeface="Times New Roman"/>
              </a:rPr>
              <a:t>w</a:t>
            </a:r>
            <a:r>
              <a:rPr sz="2400" spc="-105" dirty="0">
                <a:latin typeface="Times New Roman"/>
                <a:cs typeface="Times New Roman"/>
              </a:rPr>
              <a:t>an</a:t>
            </a:r>
            <a:r>
              <a:rPr sz="2400" spc="-60" dirty="0">
                <a:latin typeface="Times New Roman"/>
                <a:cs typeface="Times New Roman"/>
              </a:rPr>
              <a:t>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20" dirty="0">
                <a:latin typeface="Times New Roman"/>
                <a:cs typeface="Times New Roman"/>
              </a:rPr>
              <a:t>em</a:t>
            </a:r>
            <a:r>
              <a:rPr sz="2400" spc="-170" dirty="0">
                <a:latin typeface="Times New Roman"/>
                <a:cs typeface="Times New Roman"/>
              </a:rPr>
              <a:t>o</a:t>
            </a:r>
            <a:r>
              <a:rPr sz="2400" spc="-254" dirty="0">
                <a:latin typeface="Times New Roman"/>
                <a:cs typeface="Times New Roman"/>
              </a:rPr>
              <a:t>v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t</a:t>
            </a:r>
            <a:r>
              <a:rPr sz="2400" spc="-150" dirty="0">
                <a:latin typeface="Times New Roman"/>
                <a:cs typeface="Times New Roman"/>
              </a:rPr>
              <a:t>his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s</a:t>
            </a:r>
            <a:r>
              <a:rPr sz="2400" spc="-155" dirty="0">
                <a:latin typeface="Times New Roman"/>
                <a:cs typeface="Times New Roman"/>
              </a:rPr>
              <a:t>p</a:t>
            </a:r>
            <a:r>
              <a:rPr sz="2400" spc="-150" dirty="0">
                <a:latin typeface="Times New Roman"/>
                <a:cs typeface="Times New Roman"/>
              </a:rPr>
              <a:t>ac</a:t>
            </a:r>
            <a:r>
              <a:rPr sz="2400" spc="-200" dirty="0">
                <a:latin typeface="Times New Roman"/>
                <a:cs typeface="Times New Roman"/>
              </a:rPr>
              <a:t>e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20800"/>
              </a:lnSpc>
              <a:spcBef>
                <a:spcPts val="5"/>
              </a:spcBef>
            </a:pPr>
            <a:r>
              <a:rPr sz="2400" spc="-120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strip()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method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removes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80" dirty="0">
                <a:latin typeface="Times New Roman"/>
                <a:cs typeface="Times New Roman"/>
              </a:rPr>
              <a:t>any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whitespace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from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 </a:t>
            </a:r>
            <a:r>
              <a:rPr sz="2400" spc="-125" dirty="0">
                <a:latin typeface="Times New Roman"/>
                <a:cs typeface="Times New Roman"/>
              </a:rPr>
              <a:t>beginning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or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end: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"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Hell</a:t>
            </a:r>
            <a:r>
              <a:rPr sz="2400" spc="-170" dirty="0">
                <a:latin typeface="Times New Roman"/>
                <a:cs typeface="Times New Roman"/>
              </a:rPr>
              <a:t>o</a:t>
            </a:r>
            <a:r>
              <a:rPr sz="2400" spc="235" dirty="0">
                <a:latin typeface="Times New Roman"/>
                <a:cs typeface="Times New Roman"/>
              </a:rPr>
              <a:t>,</a:t>
            </a:r>
            <a:r>
              <a:rPr sz="2400" spc="-335" dirty="0">
                <a:latin typeface="Times New Roman"/>
                <a:cs typeface="Times New Roman"/>
              </a:rPr>
              <a:t>W</a:t>
            </a:r>
            <a:r>
              <a:rPr sz="2400" spc="-65" dirty="0">
                <a:latin typeface="Times New Roman"/>
                <a:cs typeface="Times New Roman"/>
              </a:rPr>
              <a:t>orl</a:t>
            </a:r>
            <a:r>
              <a:rPr sz="2400" spc="-80" dirty="0">
                <a:latin typeface="Times New Roman"/>
                <a:cs typeface="Times New Roman"/>
              </a:rPr>
              <a:t>d</a:t>
            </a:r>
            <a:r>
              <a:rPr sz="2400" spc="-100" dirty="0">
                <a:latin typeface="Times New Roman"/>
                <a:cs typeface="Times New Roman"/>
              </a:rPr>
              <a:t>!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315" dirty="0">
                <a:latin typeface="Times New Roman"/>
                <a:cs typeface="Times New Roman"/>
              </a:rPr>
              <a:t>“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0" dirty="0">
                <a:latin typeface="Times New Roman"/>
                <a:cs typeface="Times New Roman"/>
              </a:rPr>
              <a:t>print(a.strip())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30" dirty="0">
                <a:latin typeface="Times New Roman"/>
                <a:cs typeface="Times New Roman"/>
              </a:rPr>
              <a:t>Output: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"Hello,World!“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 marR="161925">
              <a:lnSpc>
                <a:spcPct val="120900"/>
              </a:lnSpc>
            </a:pPr>
            <a:r>
              <a:rPr sz="2400" b="1" dirty="0">
                <a:latin typeface="Times New Roman"/>
                <a:cs typeface="Times New Roman"/>
              </a:rPr>
              <a:t>Replace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55" dirty="0">
                <a:latin typeface="Times New Roman"/>
                <a:cs typeface="Times New Roman"/>
              </a:rPr>
              <a:t>String:</a:t>
            </a:r>
            <a:r>
              <a:rPr sz="2400" b="1" spc="-16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replace()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method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replaces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string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with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ano</a:t>
            </a:r>
            <a:r>
              <a:rPr sz="2400" spc="-45" dirty="0">
                <a:latin typeface="Times New Roman"/>
                <a:cs typeface="Times New Roman"/>
              </a:rPr>
              <a:t>ther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st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10" dirty="0">
                <a:latin typeface="Times New Roman"/>
                <a:cs typeface="Times New Roman"/>
              </a:rPr>
              <a:t>in</a:t>
            </a:r>
            <a:r>
              <a:rPr sz="2400" spc="-415" dirty="0">
                <a:latin typeface="Times New Roman"/>
                <a:cs typeface="Times New Roman"/>
              </a:rPr>
              <a:t>g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marR="4064000">
              <a:lnSpc>
                <a:spcPct val="120800"/>
              </a:lnSpc>
            </a:pP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"Hell</a:t>
            </a:r>
            <a:r>
              <a:rPr sz="2400" spc="-150" dirty="0">
                <a:latin typeface="Times New Roman"/>
                <a:cs typeface="Times New Roman"/>
              </a:rPr>
              <a:t>o</a:t>
            </a:r>
            <a:r>
              <a:rPr sz="2400" spc="225" dirty="0">
                <a:latin typeface="Times New Roman"/>
                <a:cs typeface="Times New Roman"/>
              </a:rPr>
              <a:t>,</a:t>
            </a:r>
            <a:r>
              <a:rPr sz="2400" spc="-335" dirty="0">
                <a:latin typeface="Times New Roman"/>
                <a:cs typeface="Times New Roman"/>
              </a:rPr>
              <a:t>W</a:t>
            </a:r>
            <a:r>
              <a:rPr sz="2400" spc="-65" dirty="0">
                <a:latin typeface="Times New Roman"/>
                <a:cs typeface="Times New Roman"/>
              </a:rPr>
              <a:t>orl</a:t>
            </a:r>
            <a:r>
              <a:rPr sz="2400" spc="-80" dirty="0">
                <a:latin typeface="Times New Roman"/>
                <a:cs typeface="Times New Roman"/>
              </a:rPr>
              <a:t>d</a:t>
            </a:r>
            <a:r>
              <a:rPr sz="2400" spc="-170" dirty="0">
                <a:latin typeface="Times New Roman"/>
                <a:cs typeface="Times New Roman"/>
              </a:rPr>
              <a:t>!“  </a:t>
            </a:r>
            <a:r>
              <a:rPr sz="2400" spc="-45" dirty="0">
                <a:latin typeface="Times New Roman"/>
                <a:cs typeface="Times New Roman"/>
              </a:rPr>
              <a:t>p</a:t>
            </a:r>
            <a:r>
              <a:rPr sz="2400" spc="20" dirty="0">
                <a:latin typeface="Times New Roman"/>
                <a:cs typeface="Times New Roman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int</a:t>
            </a:r>
            <a:r>
              <a:rPr sz="2400" spc="-50" dirty="0">
                <a:latin typeface="Times New Roman"/>
                <a:cs typeface="Times New Roman"/>
              </a:rPr>
              <a:t>(</a:t>
            </a:r>
            <a:r>
              <a:rPr sz="2400" spc="-30" dirty="0">
                <a:latin typeface="Times New Roman"/>
                <a:cs typeface="Times New Roman"/>
              </a:rPr>
              <a:t>a.</a:t>
            </a:r>
            <a:r>
              <a:rPr sz="2400" spc="-50" dirty="0">
                <a:latin typeface="Times New Roman"/>
                <a:cs typeface="Times New Roman"/>
              </a:rPr>
              <a:t>r</a:t>
            </a:r>
            <a:r>
              <a:rPr sz="2400" spc="-120" dirty="0">
                <a:latin typeface="Times New Roman"/>
                <a:cs typeface="Times New Roman"/>
              </a:rPr>
              <a:t>eplac</a:t>
            </a:r>
            <a:r>
              <a:rPr sz="2400" spc="-130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("</a:t>
            </a:r>
            <a:r>
              <a:rPr sz="2400" spc="-15" dirty="0">
                <a:latin typeface="Times New Roman"/>
                <a:cs typeface="Times New Roman"/>
              </a:rPr>
              <a:t>H",</a:t>
            </a:r>
            <a:r>
              <a:rPr sz="2400" spc="-295" dirty="0">
                <a:latin typeface="Times New Roman"/>
                <a:cs typeface="Times New Roman"/>
              </a:rPr>
              <a:t> </a:t>
            </a:r>
            <a:r>
              <a:rPr sz="2400" spc="-215" dirty="0">
                <a:latin typeface="Times New Roman"/>
                <a:cs typeface="Times New Roman"/>
              </a:rPr>
              <a:t>“K</a:t>
            </a:r>
            <a:r>
              <a:rPr sz="2400" spc="-145" dirty="0">
                <a:latin typeface="Times New Roman"/>
                <a:cs typeface="Times New Roman"/>
              </a:rPr>
              <a:t>"</a:t>
            </a:r>
            <a:r>
              <a:rPr sz="2400" spc="-45" dirty="0">
                <a:latin typeface="Times New Roman"/>
                <a:cs typeface="Times New Roman"/>
              </a:rPr>
              <a:t>))  </a:t>
            </a:r>
            <a:r>
              <a:rPr sz="2400" b="1" spc="-20" dirty="0">
                <a:latin typeface="Times New Roman"/>
                <a:cs typeface="Times New Roman"/>
              </a:rPr>
              <a:t>Out</a:t>
            </a:r>
            <a:r>
              <a:rPr sz="2400" b="1" spc="-10" dirty="0">
                <a:latin typeface="Times New Roman"/>
                <a:cs typeface="Times New Roman"/>
              </a:rPr>
              <a:t>p</a:t>
            </a:r>
            <a:r>
              <a:rPr sz="2400" b="1" spc="-45" dirty="0">
                <a:latin typeface="Times New Roman"/>
                <a:cs typeface="Times New Roman"/>
              </a:rPr>
              <a:t>ut:</a:t>
            </a:r>
            <a:r>
              <a:rPr sz="2400" b="1" spc="-170" dirty="0">
                <a:latin typeface="Times New Roman"/>
                <a:cs typeface="Times New Roman"/>
              </a:rPr>
              <a:t> </a:t>
            </a:r>
            <a:r>
              <a:rPr sz="2400" spc="-325" dirty="0">
                <a:latin typeface="Times New Roman"/>
                <a:cs typeface="Times New Roman"/>
              </a:rPr>
              <a:t>K</a:t>
            </a:r>
            <a:r>
              <a:rPr sz="2400" spc="-85" dirty="0">
                <a:latin typeface="Times New Roman"/>
                <a:cs typeface="Times New Roman"/>
              </a:rPr>
              <a:t>ell</a:t>
            </a:r>
            <a:r>
              <a:rPr sz="2400" spc="-180" dirty="0">
                <a:latin typeface="Times New Roman"/>
                <a:cs typeface="Times New Roman"/>
              </a:rPr>
              <a:t>o</a:t>
            </a:r>
            <a:r>
              <a:rPr sz="2400" spc="235" dirty="0">
                <a:latin typeface="Times New Roman"/>
                <a:cs typeface="Times New Roman"/>
              </a:rPr>
              <a:t>,</a:t>
            </a:r>
            <a:r>
              <a:rPr sz="2400" spc="-340" dirty="0">
                <a:latin typeface="Times New Roman"/>
                <a:cs typeface="Times New Roman"/>
              </a:rPr>
              <a:t>W</a:t>
            </a:r>
            <a:r>
              <a:rPr sz="2400" spc="-70" dirty="0">
                <a:latin typeface="Times New Roman"/>
                <a:cs typeface="Times New Roman"/>
              </a:rPr>
              <a:t>orld</a:t>
            </a:r>
            <a:r>
              <a:rPr sz="2400" spc="-100" dirty="0">
                <a:latin typeface="Times New Roman"/>
                <a:cs typeface="Times New Roman"/>
              </a:rPr>
              <a:t>!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2601" y="688974"/>
            <a:ext cx="45599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What</a:t>
            </a:r>
            <a:r>
              <a:rPr spc="-5" dirty="0"/>
              <a:t> </a:t>
            </a:r>
            <a:r>
              <a:rPr spc="-20" dirty="0"/>
              <a:t>can </a:t>
            </a:r>
            <a:r>
              <a:rPr spc="-70" dirty="0"/>
              <a:t>Python</a:t>
            </a:r>
            <a:r>
              <a:rPr spc="-5" dirty="0"/>
              <a:t> </a:t>
            </a:r>
            <a:r>
              <a:rPr spc="-10" dirty="0"/>
              <a:t>do?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56689"/>
            <a:ext cx="7754620" cy="4157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852169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375"/>
              <a:buFont typeface="Segoe UI Symbol"/>
              <a:buChar char="⚫"/>
              <a:tabLst>
                <a:tab pos="287020" algn="l"/>
              </a:tabLst>
            </a:pPr>
            <a:r>
              <a:rPr sz="3200" spc="-145" dirty="0">
                <a:latin typeface="Times New Roman"/>
                <a:cs typeface="Times New Roman"/>
              </a:rPr>
              <a:t>Python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95" dirty="0">
                <a:latin typeface="Times New Roman"/>
                <a:cs typeface="Times New Roman"/>
              </a:rPr>
              <a:t>can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45" dirty="0">
                <a:latin typeface="Times New Roman"/>
                <a:cs typeface="Times New Roman"/>
              </a:rPr>
              <a:t>be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65" dirty="0">
                <a:latin typeface="Times New Roman"/>
                <a:cs typeface="Times New Roman"/>
              </a:rPr>
              <a:t>used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135" dirty="0">
                <a:latin typeface="Times New Roman"/>
                <a:cs typeface="Times New Roman"/>
              </a:rPr>
              <a:t>on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54" dirty="0">
                <a:latin typeface="Times New Roman"/>
                <a:cs typeface="Times New Roman"/>
              </a:rPr>
              <a:t>a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05" dirty="0">
                <a:latin typeface="Times New Roman"/>
                <a:cs typeface="Times New Roman"/>
              </a:rPr>
              <a:t>server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Times New Roman"/>
                <a:cs typeface="Times New Roman"/>
              </a:rPr>
              <a:t>to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14" dirty="0">
                <a:latin typeface="Times New Roman"/>
                <a:cs typeface="Times New Roman"/>
              </a:rPr>
              <a:t>create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90" dirty="0">
                <a:latin typeface="Times New Roman"/>
                <a:cs typeface="Times New Roman"/>
              </a:rPr>
              <a:t>web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145" dirty="0">
                <a:latin typeface="Times New Roman"/>
                <a:cs typeface="Times New Roman"/>
              </a:rPr>
              <a:t>applications.</a:t>
            </a:r>
            <a:endParaRPr sz="3200">
              <a:latin typeface="Times New Roman"/>
              <a:cs typeface="Times New Roman"/>
            </a:endParaRPr>
          </a:p>
          <a:p>
            <a:pPr marL="286385" marR="464184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375"/>
              <a:buFont typeface="Segoe UI Symbol"/>
              <a:buChar char="⚫"/>
              <a:tabLst>
                <a:tab pos="287020" algn="l"/>
              </a:tabLst>
            </a:pPr>
            <a:r>
              <a:rPr sz="3200" spc="-145" dirty="0">
                <a:latin typeface="Times New Roman"/>
                <a:cs typeface="Times New Roman"/>
              </a:rPr>
              <a:t>Python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95" dirty="0">
                <a:latin typeface="Times New Roman"/>
                <a:cs typeface="Times New Roman"/>
              </a:rPr>
              <a:t>can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45" dirty="0">
                <a:latin typeface="Times New Roman"/>
                <a:cs typeface="Times New Roman"/>
              </a:rPr>
              <a:t>be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65" dirty="0">
                <a:latin typeface="Times New Roman"/>
                <a:cs typeface="Times New Roman"/>
              </a:rPr>
              <a:t>used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180" dirty="0">
                <a:latin typeface="Times New Roman"/>
                <a:cs typeface="Times New Roman"/>
              </a:rPr>
              <a:t>alongside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45" dirty="0">
                <a:latin typeface="Times New Roman"/>
                <a:cs typeface="Times New Roman"/>
              </a:rPr>
              <a:t>software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Times New Roman"/>
                <a:cs typeface="Times New Roman"/>
              </a:rPr>
              <a:t>to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10" dirty="0">
                <a:latin typeface="Times New Roman"/>
                <a:cs typeface="Times New Roman"/>
              </a:rPr>
              <a:t>create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155" dirty="0">
                <a:latin typeface="Times New Roman"/>
                <a:cs typeface="Times New Roman"/>
              </a:rPr>
              <a:t>workflows.</a:t>
            </a:r>
            <a:endParaRPr sz="32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375"/>
              <a:buFont typeface="Segoe UI Symbol"/>
              <a:buChar char="⚫"/>
              <a:tabLst>
                <a:tab pos="287020" algn="l"/>
              </a:tabLst>
            </a:pPr>
            <a:r>
              <a:rPr sz="3200" spc="-145" dirty="0">
                <a:latin typeface="Times New Roman"/>
                <a:cs typeface="Times New Roman"/>
              </a:rPr>
              <a:t>Python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95" dirty="0">
                <a:latin typeface="Times New Roman"/>
                <a:cs typeface="Times New Roman"/>
              </a:rPr>
              <a:t>can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25" dirty="0">
                <a:latin typeface="Times New Roman"/>
                <a:cs typeface="Times New Roman"/>
              </a:rPr>
              <a:t>connect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Times New Roman"/>
                <a:cs typeface="Times New Roman"/>
              </a:rPr>
              <a:t>to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75" dirty="0">
                <a:latin typeface="Times New Roman"/>
                <a:cs typeface="Times New Roman"/>
              </a:rPr>
              <a:t>database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Times New Roman"/>
                <a:cs typeface="Times New Roman"/>
              </a:rPr>
              <a:t>systems.</a:t>
            </a:r>
            <a:r>
              <a:rPr sz="3200" spc="-22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Times New Roman"/>
                <a:cs typeface="Times New Roman"/>
              </a:rPr>
              <a:t>It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95" dirty="0">
                <a:latin typeface="Times New Roman"/>
                <a:cs typeface="Times New Roman"/>
              </a:rPr>
              <a:t>can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90" dirty="0">
                <a:latin typeface="Times New Roman"/>
                <a:cs typeface="Times New Roman"/>
              </a:rPr>
              <a:t>also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</a:t>
            </a:r>
            <a:r>
              <a:rPr sz="3200" spc="-170" dirty="0">
                <a:latin typeface="Times New Roman"/>
                <a:cs typeface="Times New Roman"/>
              </a:rPr>
              <a:t>ead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45" dirty="0">
                <a:latin typeface="Times New Roman"/>
                <a:cs typeface="Times New Roman"/>
              </a:rPr>
              <a:t>a</a:t>
            </a:r>
            <a:r>
              <a:rPr sz="3200" spc="-140" dirty="0">
                <a:latin typeface="Times New Roman"/>
                <a:cs typeface="Times New Roman"/>
              </a:rPr>
              <a:t>n</a:t>
            </a:r>
            <a:r>
              <a:rPr sz="3200" spc="-135" dirty="0">
                <a:latin typeface="Times New Roman"/>
                <a:cs typeface="Times New Roman"/>
              </a:rPr>
              <a:t>d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70" dirty="0">
                <a:latin typeface="Times New Roman"/>
                <a:cs typeface="Times New Roman"/>
              </a:rPr>
              <a:t>mo</a:t>
            </a:r>
            <a:r>
              <a:rPr sz="3200" spc="-145" dirty="0">
                <a:latin typeface="Times New Roman"/>
                <a:cs typeface="Times New Roman"/>
              </a:rPr>
              <a:t>d</a:t>
            </a:r>
            <a:r>
              <a:rPr sz="3200" spc="-220" dirty="0">
                <a:latin typeface="Times New Roman"/>
                <a:cs typeface="Times New Roman"/>
              </a:rPr>
              <a:t>ify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40" dirty="0">
                <a:latin typeface="Times New Roman"/>
                <a:cs typeface="Times New Roman"/>
              </a:rPr>
              <a:t>fil</a:t>
            </a:r>
            <a:r>
              <a:rPr sz="3200" spc="-225" dirty="0">
                <a:latin typeface="Times New Roman"/>
                <a:cs typeface="Times New Roman"/>
              </a:rPr>
              <a:t>e</a:t>
            </a:r>
            <a:r>
              <a:rPr sz="3200" spc="-300" dirty="0">
                <a:latin typeface="Times New Roman"/>
                <a:cs typeface="Times New Roman"/>
              </a:rPr>
              <a:t>s</a:t>
            </a:r>
            <a:r>
              <a:rPr sz="3200" spc="13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86385" marR="2667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375"/>
              <a:buFont typeface="Segoe UI Symbol"/>
              <a:buChar char="⚫"/>
              <a:tabLst>
                <a:tab pos="287020" algn="l"/>
              </a:tabLst>
            </a:pPr>
            <a:r>
              <a:rPr sz="3200" spc="-145" dirty="0">
                <a:latin typeface="Times New Roman"/>
                <a:cs typeface="Times New Roman"/>
              </a:rPr>
              <a:t>Python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90" dirty="0">
                <a:latin typeface="Times New Roman"/>
                <a:cs typeface="Times New Roman"/>
              </a:rPr>
              <a:t>can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45" dirty="0">
                <a:latin typeface="Times New Roman"/>
                <a:cs typeface="Times New Roman"/>
              </a:rPr>
              <a:t>be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60" dirty="0">
                <a:latin typeface="Times New Roman"/>
                <a:cs typeface="Times New Roman"/>
              </a:rPr>
              <a:t>used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Times New Roman"/>
                <a:cs typeface="Times New Roman"/>
              </a:rPr>
              <a:t>to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60" dirty="0">
                <a:latin typeface="Times New Roman"/>
                <a:cs typeface="Times New Roman"/>
              </a:rPr>
              <a:t>handle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95" dirty="0">
                <a:latin typeface="Times New Roman"/>
                <a:cs typeface="Times New Roman"/>
              </a:rPr>
              <a:t>big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60" dirty="0">
                <a:latin typeface="Times New Roman"/>
                <a:cs typeface="Times New Roman"/>
              </a:rPr>
              <a:t>data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75" dirty="0">
                <a:latin typeface="Times New Roman"/>
                <a:cs typeface="Times New Roman"/>
              </a:rPr>
              <a:t>and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00" dirty="0">
                <a:latin typeface="Times New Roman"/>
                <a:cs typeface="Times New Roman"/>
              </a:rPr>
              <a:t>perform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145" dirty="0">
                <a:latin typeface="Times New Roman"/>
                <a:cs typeface="Times New Roman"/>
              </a:rPr>
              <a:t>complex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Times New Roman"/>
                <a:cs typeface="Times New Roman"/>
              </a:rPr>
              <a:t>m</a:t>
            </a:r>
            <a:r>
              <a:rPr sz="3200" spc="-190" dirty="0">
                <a:latin typeface="Times New Roman"/>
                <a:cs typeface="Times New Roman"/>
              </a:rPr>
              <a:t>a</a:t>
            </a:r>
            <a:r>
              <a:rPr sz="3200" spc="-145" dirty="0">
                <a:latin typeface="Times New Roman"/>
                <a:cs typeface="Times New Roman"/>
              </a:rPr>
              <a:t>them</a:t>
            </a:r>
            <a:r>
              <a:rPr sz="3200" spc="-165" dirty="0">
                <a:latin typeface="Times New Roman"/>
                <a:cs typeface="Times New Roman"/>
              </a:rPr>
              <a:t>a</a:t>
            </a:r>
            <a:r>
              <a:rPr sz="3200" spc="-130" dirty="0">
                <a:latin typeface="Times New Roman"/>
                <a:cs typeface="Times New Roman"/>
              </a:rPr>
              <a:t>tic</a:t>
            </a:r>
            <a:r>
              <a:rPr sz="3200" spc="-210" dirty="0">
                <a:latin typeface="Times New Roman"/>
                <a:cs typeface="Times New Roman"/>
              </a:rPr>
              <a:t>s</a:t>
            </a:r>
            <a:r>
              <a:rPr sz="3200" spc="13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6489" y="688974"/>
            <a:ext cx="63487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Python</a:t>
            </a:r>
            <a:r>
              <a:rPr spc="-5" dirty="0"/>
              <a:t> </a:t>
            </a:r>
            <a:r>
              <a:rPr spc="35" dirty="0"/>
              <a:t>-</a:t>
            </a:r>
            <a:r>
              <a:rPr spc="-20" dirty="0"/>
              <a:t> </a:t>
            </a:r>
            <a:r>
              <a:rPr spc="-50" dirty="0"/>
              <a:t>String</a:t>
            </a:r>
            <a:r>
              <a:rPr spc="-20" dirty="0"/>
              <a:t> </a:t>
            </a:r>
            <a:r>
              <a:rPr spc="-40" dirty="0"/>
              <a:t>Concatenation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268" y="1497584"/>
            <a:ext cx="5657850" cy="4869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50" dirty="0">
                <a:latin typeface="Times New Roman"/>
                <a:cs typeface="Times New Roman"/>
              </a:rPr>
              <a:t>To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concatenate,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or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combine,</a:t>
            </a:r>
            <a:r>
              <a:rPr sz="2200" spc="-114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two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strings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40" dirty="0">
                <a:latin typeface="Times New Roman"/>
                <a:cs typeface="Times New Roman"/>
              </a:rPr>
              <a:t>you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35" dirty="0">
                <a:latin typeface="Times New Roman"/>
                <a:cs typeface="Times New Roman"/>
              </a:rPr>
              <a:t>can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20" dirty="0">
                <a:latin typeface="Times New Roman"/>
                <a:cs typeface="Times New Roman"/>
              </a:rPr>
              <a:t>use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the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200" spc="225" dirty="0">
                <a:latin typeface="Times New Roman"/>
                <a:cs typeface="Times New Roman"/>
              </a:rPr>
              <a:t>+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operator.</a:t>
            </a:r>
            <a:endParaRPr sz="2200">
              <a:latin typeface="Times New Roman"/>
              <a:cs typeface="Times New Roman"/>
            </a:endParaRPr>
          </a:p>
          <a:p>
            <a:pPr marL="12700" marR="1296670">
              <a:lnSpc>
                <a:spcPct val="105000"/>
              </a:lnSpc>
              <a:spcBef>
                <a:spcPts val="25"/>
              </a:spcBef>
            </a:pPr>
            <a:r>
              <a:rPr sz="2000" spc="-105" dirty="0">
                <a:latin typeface="Times New Roman"/>
                <a:cs typeface="Times New Roman"/>
              </a:rPr>
              <a:t>Merge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variable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60" dirty="0">
                <a:latin typeface="Times New Roman"/>
                <a:cs typeface="Times New Roman"/>
              </a:rPr>
              <a:t>a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with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variable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b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into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variable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c.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60" dirty="0">
                <a:latin typeface="Times New Roman"/>
                <a:cs typeface="Times New Roman"/>
              </a:rPr>
              <a:t>a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204" dirty="0">
                <a:latin typeface="Times New Roman"/>
                <a:cs typeface="Times New Roman"/>
              </a:rPr>
              <a:t>=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"Hello“</a:t>
            </a:r>
            <a:endParaRPr sz="2000">
              <a:latin typeface="Times New Roman"/>
              <a:cs typeface="Times New Roman"/>
            </a:endParaRPr>
          </a:p>
          <a:p>
            <a:pPr marL="12700" marR="4468495">
              <a:lnSpc>
                <a:spcPct val="105000"/>
              </a:lnSpc>
            </a:pPr>
            <a:r>
              <a:rPr sz="2000" spc="-105" dirty="0">
                <a:latin typeface="Times New Roman"/>
                <a:cs typeface="Times New Roman"/>
              </a:rPr>
              <a:t>b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204" dirty="0">
                <a:latin typeface="Times New Roman"/>
                <a:cs typeface="Times New Roman"/>
              </a:rPr>
              <a:t>=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"</a:t>
            </a:r>
            <a:r>
              <a:rPr sz="2000" spc="-265" dirty="0">
                <a:latin typeface="Times New Roman"/>
                <a:cs typeface="Times New Roman"/>
              </a:rPr>
              <a:t>W</a:t>
            </a:r>
            <a:r>
              <a:rPr sz="2000" spc="-35" dirty="0">
                <a:latin typeface="Times New Roman"/>
                <a:cs typeface="Times New Roman"/>
              </a:rPr>
              <a:t>or</a:t>
            </a:r>
            <a:r>
              <a:rPr sz="2000" spc="-125" dirty="0">
                <a:latin typeface="Times New Roman"/>
                <a:cs typeface="Times New Roman"/>
              </a:rPr>
              <a:t>ld“  </a:t>
            </a:r>
            <a:r>
              <a:rPr sz="2000" spc="-120" dirty="0">
                <a:latin typeface="Times New Roman"/>
                <a:cs typeface="Times New Roman"/>
              </a:rPr>
              <a:t>c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204" dirty="0">
                <a:latin typeface="Times New Roman"/>
                <a:cs typeface="Times New Roman"/>
              </a:rPr>
              <a:t>=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60" dirty="0">
                <a:latin typeface="Times New Roman"/>
                <a:cs typeface="Times New Roman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204" dirty="0">
                <a:latin typeface="Times New Roman"/>
                <a:cs typeface="Times New Roman"/>
              </a:rPr>
              <a:t>+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b  </a:t>
            </a:r>
            <a:r>
              <a:rPr sz="2000" spc="-50" dirty="0">
                <a:latin typeface="Times New Roman"/>
                <a:cs typeface="Times New Roman"/>
              </a:rPr>
              <a:t>print(c)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45" dirty="0">
                <a:latin typeface="Times New Roman"/>
                <a:cs typeface="Times New Roman"/>
              </a:rPr>
              <a:t>Outp</a:t>
            </a:r>
            <a:r>
              <a:rPr sz="2000" spc="-60" dirty="0">
                <a:latin typeface="Times New Roman"/>
                <a:cs typeface="Times New Roman"/>
              </a:rPr>
              <a:t>u</a:t>
            </a:r>
            <a:r>
              <a:rPr sz="2000" spc="25" dirty="0">
                <a:latin typeface="Times New Roman"/>
                <a:cs typeface="Times New Roman"/>
              </a:rPr>
              <a:t>t: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Hell</a:t>
            </a:r>
            <a:r>
              <a:rPr sz="2000" spc="-105" dirty="0">
                <a:latin typeface="Times New Roman"/>
                <a:cs typeface="Times New Roman"/>
              </a:rPr>
              <a:t>o</a:t>
            </a:r>
            <a:r>
              <a:rPr sz="2000" spc="-270" dirty="0">
                <a:latin typeface="Times New Roman"/>
                <a:cs typeface="Times New Roman"/>
              </a:rPr>
              <a:t>W</a:t>
            </a:r>
            <a:r>
              <a:rPr sz="2000" spc="-35" dirty="0">
                <a:latin typeface="Times New Roman"/>
                <a:cs typeface="Times New Roman"/>
              </a:rPr>
              <a:t>o</a:t>
            </a:r>
            <a:r>
              <a:rPr sz="2000" spc="-40" dirty="0">
                <a:latin typeface="Times New Roman"/>
                <a:cs typeface="Times New Roman"/>
              </a:rPr>
              <a:t>r</a:t>
            </a:r>
            <a:r>
              <a:rPr sz="2000" spc="-85" dirty="0">
                <a:latin typeface="Times New Roman"/>
                <a:cs typeface="Times New Roman"/>
              </a:rPr>
              <a:t>ld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360" dirty="0">
                <a:latin typeface="Times New Roman"/>
                <a:cs typeface="Times New Roman"/>
              </a:rPr>
              <a:t>T</a:t>
            </a:r>
            <a:r>
              <a:rPr sz="2000" spc="-85" dirty="0">
                <a:latin typeface="Times New Roman"/>
                <a:cs typeface="Times New Roman"/>
              </a:rPr>
              <a:t>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20" dirty="0">
                <a:latin typeface="Times New Roman"/>
                <a:cs typeface="Times New Roman"/>
              </a:rPr>
              <a:t>a</a:t>
            </a:r>
            <a:r>
              <a:rPr sz="2000" spc="-140" dirty="0">
                <a:latin typeface="Times New Roman"/>
                <a:cs typeface="Times New Roman"/>
              </a:rPr>
              <a:t>d</a:t>
            </a:r>
            <a:r>
              <a:rPr sz="2000" spc="-85" dirty="0">
                <a:latin typeface="Times New Roman"/>
                <a:cs typeface="Times New Roman"/>
              </a:rPr>
              <a:t>d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60" dirty="0">
                <a:latin typeface="Times New Roman"/>
                <a:cs typeface="Times New Roman"/>
              </a:rPr>
              <a:t>a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s</a:t>
            </a:r>
            <a:r>
              <a:rPr sz="2000" spc="-145" dirty="0">
                <a:latin typeface="Times New Roman"/>
                <a:cs typeface="Times New Roman"/>
              </a:rPr>
              <a:t>p</a:t>
            </a:r>
            <a:r>
              <a:rPr sz="2000" spc="-125" dirty="0">
                <a:latin typeface="Times New Roman"/>
                <a:cs typeface="Times New Roman"/>
              </a:rPr>
              <a:t>ac</a:t>
            </a:r>
            <a:r>
              <a:rPr sz="2000" spc="-120" dirty="0">
                <a:latin typeface="Times New Roman"/>
                <a:cs typeface="Times New Roman"/>
              </a:rPr>
              <a:t>e</a:t>
            </a:r>
            <a:r>
              <a:rPr sz="2000" spc="-60" dirty="0">
                <a:latin typeface="Times New Roman"/>
                <a:cs typeface="Times New Roman"/>
              </a:rPr>
              <a:t> be</a:t>
            </a:r>
            <a:r>
              <a:rPr sz="2000" spc="-30" dirty="0">
                <a:latin typeface="Times New Roman"/>
                <a:cs typeface="Times New Roman"/>
              </a:rPr>
              <a:t>t</a:t>
            </a:r>
            <a:r>
              <a:rPr sz="2000" spc="-190" dirty="0">
                <a:latin typeface="Times New Roman"/>
                <a:cs typeface="Times New Roman"/>
              </a:rPr>
              <a:t>w</a:t>
            </a:r>
            <a:r>
              <a:rPr sz="2000" spc="-80" dirty="0">
                <a:latin typeface="Times New Roman"/>
                <a:cs typeface="Times New Roman"/>
              </a:rPr>
              <a:t>een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them,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ad</a:t>
            </a:r>
            <a:r>
              <a:rPr sz="2000" spc="-114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265" dirty="0">
                <a:latin typeface="Times New Roman"/>
                <a:cs typeface="Times New Roman"/>
              </a:rPr>
              <a:t>”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Times New Roman"/>
                <a:cs typeface="Times New Roman"/>
              </a:rPr>
              <a:t>“.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160" dirty="0">
                <a:latin typeface="Times New Roman"/>
                <a:cs typeface="Times New Roman"/>
              </a:rPr>
              <a:t>a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204" dirty="0">
                <a:latin typeface="Times New Roman"/>
                <a:cs typeface="Times New Roman"/>
              </a:rPr>
              <a:t>=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"Hello“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105" dirty="0">
                <a:latin typeface="Times New Roman"/>
                <a:cs typeface="Times New Roman"/>
              </a:rPr>
              <a:t>b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210" dirty="0">
                <a:latin typeface="Times New Roman"/>
                <a:cs typeface="Times New Roman"/>
              </a:rPr>
              <a:t>=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"</a:t>
            </a:r>
            <a:r>
              <a:rPr sz="2000" spc="-270" dirty="0">
                <a:latin typeface="Times New Roman"/>
                <a:cs typeface="Times New Roman"/>
              </a:rPr>
              <a:t>W</a:t>
            </a:r>
            <a:r>
              <a:rPr sz="2000" spc="-35" dirty="0">
                <a:latin typeface="Times New Roman"/>
                <a:cs typeface="Times New Roman"/>
              </a:rPr>
              <a:t>or</a:t>
            </a:r>
            <a:r>
              <a:rPr sz="2000" spc="-65" dirty="0">
                <a:latin typeface="Times New Roman"/>
                <a:cs typeface="Times New Roman"/>
              </a:rPr>
              <a:t>l</a:t>
            </a:r>
            <a:r>
              <a:rPr sz="2000" spc="-110" dirty="0">
                <a:latin typeface="Times New Roman"/>
                <a:cs typeface="Times New Roman"/>
              </a:rPr>
              <a:t>d</a:t>
            </a:r>
            <a:r>
              <a:rPr sz="2000" spc="-260" dirty="0">
                <a:latin typeface="Times New Roman"/>
                <a:cs typeface="Times New Roman"/>
              </a:rPr>
              <a:t>“</a:t>
            </a:r>
            <a:endParaRPr sz="2000">
              <a:latin typeface="Times New Roman"/>
              <a:cs typeface="Times New Roman"/>
            </a:endParaRPr>
          </a:p>
          <a:p>
            <a:pPr marL="12700" marR="4216400">
              <a:lnSpc>
                <a:spcPct val="105000"/>
              </a:lnSpc>
            </a:pPr>
            <a:r>
              <a:rPr sz="2000" spc="-120" dirty="0">
                <a:latin typeface="Times New Roman"/>
                <a:cs typeface="Times New Roman"/>
              </a:rPr>
              <a:t>c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204" dirty="0">
                <a:latin typeface="Times New Roman"/>
                <a:cs typeface="Times New Roman"/>
              </a:rPr>
              <a:t>=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60" dirty="0">
                <a:latin typeface="Times New Roman"/>
                <a:cs typeface="Times New Roman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204" dirty="0">
                <a:latin typeface="Times New Roman"/>
                <a:cs typeface="Times New Roman"/>
              </a:rPr>
              <a:t>+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204" dirty="0">
                <a:latin typeface="Times New Roman"/>
                <a:cs typeface="Times New Roman"/>
              </a:rPr>
              <a:t>+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b  </a:t>
            </a:r>
            <a:r>
              <a:rPr sz="2000" spc="-50" dirty="0">
                <a:latin typeface="Times New Roman"/>
                <a:cs typeface="Times New Roman"/>
              </a:rPr>
              <a:t>print(c)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45" dirty="0">
                <a:latin typeface="Times New Roman"/>
                <a:cs typeface="Times New Roman"/>
              </a:rPr>
              <a:t>Outp</a:t>
            </a:r>
            <a:r>
              <a:rPr sz="2000" spc="-60" dirty="0">
                <a:latin typeface="Times New Roman"/>
                <a:cs typeface="Times New Roman"/>
              </a:rPr>
              <a:t>u</a:t>
            </a:r>
            <a:r>
              <a:rPr sz="2000" spc="25" dirty="0">
                <a:latin typeface="Times New Roman"/>
                <a:cs typeface="Times New Roman"/>
              </a:rPr>
              <a:t>t: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Hello</a:t>
            </a:r>
            <a:r>
              <a:rPr sz="2000" spc="-315" dirty="0">
                <a:latin typeface="Times New Roman"/>
                <a:cs typeface="Times New Roman"/>
              </a:rPr>
              <a:t> </a:t>
            </a:r>
            <a:r>
              <a:rPr sz="2000" spc="-270" dirty="0">
                <a:latin typeface="Times New Roman"/>
                <a:cs typeface="Times New Roman"/>
              </a:rPr>
              <a:t>W</a:t>
            </a:r>
            <a:r>
              <a:rPr sz="2000" spc="-35" dirty="0">
                <a:latin typeface="Times New Roman"/>
                <a:cs typeface="Times New Roman"/>
              </a:rPr>
              <a:t>o</a:t>
            </a:r>
            <a:r>
              <a:rPr sz="2000" spc="-40" dirty="0">
                <a:latin typeface="Times New Roman"/>
                <a:cs typeface="Times New Roman"/>
              </a:rPr>
              <a:t>r</a:t>
            </a:r>
            <a:r>
              <a:rPr sz="2000" spc="-85" dirty="0">
                <a:latin typeface="Times New Roman"/>
                <a:cs typeface="Times New Roman"/>
              </a:rPr>
              <a:t>ld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0702" y="324358"/>
            <a:ext cx="2633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/>
              <a:t>String</a:t>
            </a:r>
            <a:r>
              <a:rPr sz="3600" spc="-65" dirty="0"/>
              <a:t> </a:t>
            </a:r>
            <a:r>
              <a:rPr sz="3600" spc="-70" dirty="0"/>
              <a:t>Format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130013"/>
            <a:ext cx="5513070" cy="5222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95"/>
              </a:spcBef>
            </a:pPr>
            <a:r>
              <a:rPr sz="2600" spc="-350" dirty="0">
                <a:latin typeface="Times New Roman"/>
                <a:cs typeface="Times New Roman"/>
              </a:rPr>
              <a:t>A</a:t>
            </a:r>
            <a:r>
              <a:rPr sz="2600" spc="-185" dirty="0">
                <a:latin typeface="Times New Roman"/>
                <a:cs typeface="Times New Roman"/>
              </a:rPr>
              <a:t>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35" dirty="0">
                <a:latin typeface="Times New Roman"/>
                <a:cs typeface="Times New Roman"/>
              </a:rPr>
              <a:t>w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lea</a:t>
            </a:r>
            <a:r>
              <a:rPr sz="2600" spc="-20" dirty="0">
                <a:latin typeface="Times New Roman"/>
                <a:cs typeface="Times New Roman"/>
              </a:rPr>
              <a:t>r</a:t>
            </a:r>
            <a:r>
              <a:rPr sz="2600" spc="-105" dirty="0">
                <a:latin typeface="Times New Roman"/>
                <a:cs typeface="Times New Roman"/>
              </a:rPr>
              <a:t>ned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Pyth</a:t>
            </a:r>
            <a:r>
              <a:rPr sz="2600" spc="-145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390" dirty="0">
                <a:latin typeface="Times New Roman"/>
                <a:cs typeface="Times New Roman"/>
              </a:rPr>
              <a:t> </a:t>
            </a:r>
            <a:r>
              <a:rPr sz="2600" spc="-565" dirty="0">
                <a:latin typeface="Times New Roman"/>
                <a:cs typeface="Times New Roman"/>
              </a:rPr>
              <a:t>V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r</a:t>
            </a:r>
            <a:r>
              <a:rPr sz="2600" spc="-140" dirty="0">
                <a:latin typeface="Times New Roman"/>
                <a:cs typeface="Times New Roman"/>
              </a:rPr>
              <a:t>ia</a:t>
            </a:r>
            <a:r>
              <a:rPr sz="2600" spc="-229" dirty="0">
                <a:latin typeface="Times New Roman"/>
                <a:cs typeface="Times New Roman"/>
              </a:rPr>
              <a:t>b</a:t>
            </a:r>
            <a:r>
              <a:rPr sz="2600" spc="-135" dirty="0">
                <a:latin typeface="Times New Roman"/>
                <a:cs typeface="Times New Roman"/>
              </a:rPr>
              <a:t>le</a:t>
            </a:r>
            <a:r>
              <a:rPr sz="2600" spc="-140" dirty="0">
                <a:latin typeface="Times New Roman"/>
                <a:cs typeface="Times New Roman"/>
              </a:rPr>
              <a:t>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</a:t>
            </a:r>
            <a:r>
              <a:rPr sz="2600" spc="-125" dirty="0">
                <a:latin typeface="Times New Roman"/>
                <a:cs typeface="Times New Roman"/>
              </a:rPr>
              <a:t>hap</a:t>
            </a:r>
            <a:r>
              <a:rPr sz="2600" spc="-85" dirty="0">
                <a:latin typeface="Times New Roman"/>
                <a:cs typeface="Times New Roman"/>
              </a:rPr>
              <a:t>t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195" dirty="0">
                <a:latin typeface="Times New Roman"/>
                <a:cs typeface="Times New Roman"/>
              </a:rPr>
              <a:t>r</a:t>
            </a:r>
            <a:r>
              <a:rPr sz="2600" spc="110" dirty="0">
                <a:latin typeface="Times New Roman"/>
                <a:cs typeface="Times New Roman"/>
              </a:rPr>
              <a:t>,  </a:t>
            </a:r>
            <a:r>
              <a:rPr sz="2600" spc="-235" dirty="0">
                <a:latin typeface="Times New Roman"/>
                <a:cs typeface="Times New Roman"/>
              </a:rPr>
              <a:t>w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a</a:t>
            </a:r>
            <a:r>
              <a:rPr sz="2600" spc="-175" dirty="0">
                <a:latin typeface="Times New Roman"/>
                <a:cs typeface="Times New Roman"/>
              </a:rPr>
              <a:t>n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c</a:t>
            </a:r>
            <a:r>
              <a:rPr sz="2600" spc="-140" dirty="0">
                <a:latin typeface="Times New Roman"/>
                <a:cs typeface="Times New Roman"/>
              </a:rPr>
              <a:t>om</a:t>
            </a:r>
            <a:r>
              <a:rPr sz="2600" spc="-125" dirty="0">
                <a:latin typeface="Times New Roman"/>
                <a:cs typeface="Times New Roman"/>
              </a:rPr>
              <a:t>b</a:t>
            </a:r>
            <a:r>
              <a:rPr sz="2600" spc="-110" dirty="0">
                <a:latin typeface="Times New Roman"/>
                <a:cs typeface="Times New Roman"/>
              </a:rPr>
              <a:t>ine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s</a:t>
            </a:r>
            <a:r>
              <a:rPr sz="2600" spc="-80" dirty="0">
                <a:latin typeface="Times New Roman"/>
                <a:cs typeface="Times New Roman"/>
              </a:rPr>
              <a:t>t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140" dirty="0">
                <a:latin typeface="Times New Roman"/>
                <a:cs typeface="Times New Roman"/>
              </a:rPr>
              <a:t>in</a:t>
            </a:r>
            <a:r>
              <a:rPr sz="2600" spc="-190" dirty="0">
                <a:latin typeface="Times New Roman"/>
                <a:cs typeface="Times New Roman"/>
              </a:rPr>
              <a:t>g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a</a:t>
            </a:r>
            <a:r>
              <a:rPr sz="2600" spc="-175" dirty="0">
                <a:latin typeface="Times New Roman"/>
                <a:cs typeface="Times New Roman"/>
              </a:rPr>
              <a:t>n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-140" dirty="0">
                <a:latin typeface="Times New Roman"/>
                <a:cs typeface="Times New Roman"/>
              </a:rPr>
              <a:t>um</a:t>
            </a:r>
            <a:r>
              <a:rPr sz="2600" spc="-125" dirty="0">
                <a:latin typeface="Times New Roman"/>
                <a:cs typeface="Times New Roman"/>
              </a:rPr>
              <a:t>b</a:t>
            </a:r>
            <a:r>
              <a:rPr sz="2600" spc="-40" dirty="0">
                <a:latin typeface="Times New Roman"/>
                <a:cs typeface="Times New Roman"/>
              </a:rPr>
              <a:t>e</a:t>
            </a:r>
            <a:r>
              <a:rPr sz="2600" spc="15" dirty="0">
                <a:latin typeface="Times New Roman"/>
                <a:cs typeface="Times New Roman"/>
              </a:rPr>
              <a:t>r</a:t>
            </a:r>
            <a:r>
              <a:rPr sz="2600" spc="-250" dirty="0">
                <a:latin typeface="Times New Roman"/>
                <a:cs typeface="Times New Roman"/>
              </a:rPr>
              <a:t>s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But  </a:t>
            </a:r>
            <a:r>
              <a:rPr sz="2600" spc="-240" dirty="0">
                <a:latin typeface="Times New Roman"/>
                <a:cs typeface="Times New Roman"/>
              </a:rPr>
              <a:t>w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c</a:t>
            </a:r>
            <a:r>
              <a:rPr sz="2600" spc="-130" dirty="0">
                <a:latin typeface="Times New Roman"/>
                <a:cs typeface="Times New Roman"/>
              </a:rPr>
              <a:t>ombi</a:t>
            </a:r>
            <a:r>
              <a:rPr sz="2600" spc="-135" dirty="0">
                <a:latin typeface="Times New Roman"/>
                <a:cs typeface="Times New Roman"/>
              </a:rPr>
              <a:t>n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st</a:t>
            </a:r>
            <a:r>
              <a:rPr sz="2600" dirty="0">
                <a:latin typeface="Times New Roman"/>
                <a:cs typeface="Times New Roman"/>
              </a:rPr>
              <a:t>r</a:t>
            </a:r>
            <a:r>
              <a:rPr sz="2600" spc="-165" dirty="0">
                <a:latin typeface="Times New Roman"/>
                <a:cs typeface="Times New Roman"/>
              </a:rPr>
              <a:t>ings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num</a:t>
            </a:r>
            <a:r>
              <a:rPr sz="2600" spc="-125" dirty="0">
                <a:latin typeface="Times New Roman"/>
                <a:cs typeface="Times New Roman"/>
              </a:rPr>
              <a:t>b</a:t>
            </a:r>
            <a:r>
              <a:rPr sz="2600" spc="-40" dirty="0">
                <a:latin typeface="Times New Roman"/>
                <a:cs typeface="Times New Roman"/>
              </a:rPr>
              <a:t>e</a:t>
            </a:r>
            <a:r>
              <a:rPr sz="2600" spc="20" dirty="0">
                <a:latin typeface="Times New Roman"/>
                <a:cs typeface="Times New Roman"/>
              </a:rPr>
              <a:t>r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b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u</a:t>
            </a:r>
            <a:r>
              <a:rPr sz="2600" spc="-140" dirty="0">
                <a:latin typeface="Times New Roman"/>
                <a:cs typeface="Times New Roman"/>
              </a:rPr>
              <a:t>sing 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85" dirty="0">
                <a:latin typeface="Times New Roman"/>
                <a:cs typeface="Times New Roman"/>
              </a:rPr>
              <a:t>format()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method.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100" dirty="0">
                <a:latin typeface="Times New Roman"/>
                <a:cs typeface="Times New Roman"/>
              </a:rPr>
              <a:t>r</a:t>
            </a:r>
            <a:r>
              <a:rPr sz="2600" spc="-229" dirty="0">
                <a:latin typeface="Times New Roman"/>
                <a:cs typeface="Times New Roman"/>
              </a:rPr>
              <a:t>m</a:t>
            </a:r>
            <a:r>
              <a:rPr sz="2600" spc="-160" dirty="0">
                <a:latin typeface="Times New Roman"/>
                <a:cs typeface="Times New Roman"/>
              </a:rPr>
              <a:t>a</a:t>
            </a:r>
            <a:r>
              <a:rPr sz="2600" spc="-25" dirty="0">
                <a:latin typeface="Times New Roman"/>
                <a:cs typeface="Times New Roman"/>
              </a:rPr>
              <a:t>t()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meth</a:t>
            </a:r>
            <a:r>
              <a:rPr sz="2600" spc="-114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t</a:t>
            </a:r>
            <a:r>
              <a:rPr sz="2600" spc="-120" dirty="0">
                <a:latin typeface="Times New Roman"/>
                <a:cs typeface="Times New Roman"/>
              </a:rPr>
              <a:t>a</a:t>
            </a:r>
            <a:r>
              <a:rPr sz="2600" spc="-200" dirty="0">
                <a:latin typeface="Times New Roman"/>
                <a:cs typeface="Times New Roman"/>
              </a:rPr>
              <a:t>k</a:t>
            </a:r>
            <a:r>
              <a:rPr sz="2600" spc="-150" dirty="0">
                <a:latin typeface="Times New Roman"/>
                <a:cs typeface="Times New Roman"/>
              </a:rPr>
              <a:t>es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</a:t>
            </a:r>
            <a:r>
              <a:rPr sz="2600" spc="-170" dirty="0">
                <a:latin typeface="Times New Roman"/>
                <a:cs typeface="Times New Roman"/>
              </a:rPr>
              <a:t>assed</a:t>
            </a:r>
            <a:endParaRPr sz="2600">
              <a:latin typeface="Times New Roman"/>
              <a:cs typeface="Times New Roman"/>
            </a:endParaRPr>
          </a:p>
          <a:p>
            <a:pPr marL="12700" marR="127000">
              <a:lnSpc>
                <a:spcPct val="119200"/>
              </a:lnSpc>
            </a:pPr>
            <a:r>
              <a:rPr sz="2600" spc="-100" dirty="0">
                <a:latin typeface="Times New Roman"/>
                <a:cs typeface="Times New Roman"/>
              </a:rPr>
              <a:t>arguments,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formats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them,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places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them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st</a:t>
            </a:r>
            <a:r>
              <a:rPr sz="2600" spc="-5" dirty="0">
                <a:latin typeface="Times New Roman"/>
                <a:cs typeface="Times New Roman"/>
              </a:rPr>
              <a:t>r</a:t>
            </a:r>
            <a:r>
              <a:rPr sz="2600" spc="-150" dirty="0">
                <a:latin typeface="Times New Roman"/>
                <a:cs typeface="Times New Roman"/>
              </a:rPr>
              <a:t>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w</a:t>
            </a:r>
            <a:r>
              <a:rPr sz="2600" spc="-85" dirty="0">
                <a:latin typeface="Times New Roman"/>
                <a:cs typeface="Times New Roman"/>
              </a:rPr>
              <a:t>her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</a:t>
            </a:r>
            <a:r>
              <a:rPr sz="2600" spc="-145" dirty="0">
                <a:latin typeface="Times New Roman"/>
                <a:cs typeface="Times New Roman"/>
              </a:rPr>
              <a:t>la</a:t>
            </a:r>
            <a:r>
              <a:rPr sz="2600" spc="-190" dirty="0">
                <a:latin typeface="Times New Roman"/>
                <a:cs typeface="Times New Roman"/>
              </a:rPr>
              <a:t>c</a:t>
            </a:r>
            <a:r>
              <a:rPr sz="2600" spc="-114" dirty="0">
                <a:latin typeface="Times New Roman"/>
                <a:cs typeface="Times New Roman"/>
              </a:rPr>
              <a:t>ehol</a:t>
            </a:r>
            <a:r>
              <a:rPr sz="2600" spc="-145" dirty="0">
                <a:latin typeface="Times New Roman"/>
                <a:cs typeface="Times New Roman"/>
              </a:rPr>
              <a:t>d</a:t>
            </a:r>
            <a:r>
              <a:rPr sz="2600" spc="-40" dirty="0">
                <a:latin typeface="Times New Roman"/>
                <a:cs typeface="Times New Roman"/>
              </a:rPr>
              <a:t>e</a:t>
            </a:r>
            <a:r>
              <a:rPr sz="2600" spc="20" dirty="0">
                <a:latin typeface="Times New Roman"/>
                <a:cs typeface="Times New Roman"/>
              </a:rPr>
              <a:t>r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{</a:t>
            </a:r>
            <a:r>
              <a:rPr sz="2600" dirty="0">
                <a:latin typeface="Times New Roman"/>
                <a:cs typeface="Times New Roman"/>
              </a:rPr>
              <a:t>}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95" dirty="0">
                <a:latin typeface="Times New Roman"/>
                <a:cs typeface="Times New Roman"/>
              </a:rPr>
              <a:t>r</a:t>
            </a:r>
            <a:r>
              <a:rPr sz="2600" spc="-150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235" dirty="0">
                <a:latin typeface="Times New Roman"/>
                <a:cs typeface="Times New Roman"/>
              </a:rPr>
              <a:t>g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36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x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"M</a:t>
            </a:r>
            <a:r>
              <a:rPr sz="2600" spc="-145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-170" dirty="0">
                <a:latin typeface="Times New Roman"/>
                <a:cs typeface="Times New Roman"/>
              </a:rPr>
              <a:t>am</a:t>
            </a:r>
            <a:r>
              <a:rPr sz="2600" spc="-120" dirty="0">
                <a:latin typeface="Times New Roman"/>
                <a:cs typeface="Times New Roman"/>
              </a:rPr>
              <a:t>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24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Amit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a</a:t>
            </a:r>
            <a:r>
              <a:rPr sz="2600" spc="-175" dirty="0">
                <a:latin typeface="Times New Roman"/>
                <a:cs typeface="Times New Roman"/>
              </a:rPr>
              <a:t>n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I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a</a:t>
            </a:r>
            <a:r>
              <a:rPr sz="2600" spc="-225" dirty="0">
                <a:latin typeface="Times New Roman"/>
                <a:cs typeface="Times New Roman"/>
              </a:rPr>
              <a:t>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{</a:t>
            </a:r>
            <a:r>
              <a:rPr sz="2600" spc="-10" dirty="0">
                <a:latin typeface="Times New Roman"/>
                <a:cs typeface="Times New Roman"/>
              </a:rPr>
              <a:t>}</a:t>
            </a:r>
            <a:r>
              <a:rPr sz="2600" spc="-340" dirty="0">
                <a:latin typeface="Times New Roman"/>
                <a:cs typeface="Times New Roman"/>
              </a:rPr>
              <a:t>“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spc="-70" dirty="0">
                <a:latin typeface="Times New Roman"/>
                <a:cs typeface="Times New Roman"/>
              </a:rPr>
              <a:t>print(txt.format(age))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20" dirty="0">
                <a:latin typeface="Times New Roman"/>
                <a:cs typeface="Times New Roman"/>
              </a:rPr>
              <a:t>Ou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35" dirty="0">
                <a:latin typeface="Times New Roman"/>
                <a:cs typeface="Times New Roman"/>
              </a:rPr>
              <a:t>t: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My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name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250" dirty="0">
                <a:latin typeface="Times New Roman"/>
                <a:cs typeface="Times New Roman"/>
              </a:rPr>
              <a:t> </a:t>
            </a:r>
            <a:r>
              <a:rPr sz="2600" spc="-265" dirty="0">
                <a:latin typeface="Times New Roman"/>
                <a:cs typeface="Times New Roman"/>
              </a:rPr>
              <a:t>Am</a:t>
            </a:r>
            <a:r>
              <a:rPr sz="2600" spc="-90" dirty="0">
                <a:latin typeface="Times New Roman"/>
                <a:cs typeface="Times New Roman"/>
              </a:rPr>
              <a:t>i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I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a</a:t>
            </a:r>
            <a:r>
              <a:rPr sz="2600" spc="-225" dirty="0">
                <a:latin typeface="Times New Roman"/>
                <a:cs typeface="Times New Roman"/>
              </a:rPr>
              <a:t>m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36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0433" y="338073"/>
            <a:ext cx="3723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Python</a:t>
            </a:r>
            <a:r>
              <a:rPr spc="-45" dirty="0"/>
              <a:t> </a:t>
            </a:r>
            <a:r>
              <a:rPr spc="-35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77239"/>
            <a:ext cx="5384165" cy="4278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200"/>
              </a:lnSpc>
              <a:spcBef>
                <a:spcPts val="100"/>
              </a:spcBef>
            </a:pPr>
            <a:r>
              <a:rPr sz="2600" spc="-120" dirty="0">
                <a:latin typeface="Times New Roman"/>
                <a:cs typeface="Times New Roman"/>
              </a:rPr>
              <a:t>Python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divides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operators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following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groups.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15" dirty="0">
                <a:latin typeface="Times New Roman"/>
                <a:cs typeface="Times New Roman"/>
              </a:rPr>
              <a:t>A</a:t>
            </a:r>
            <a:r>
              <a:rPr sz="2600" spc="-45" dirty="0">
                <a:latin typeface="Times New Roman"/>
                <a:cs typeface="Times New Roman"/>
              </a:rPr>
              <a:t>r</a:t>
            </a:r>
            <a:r>
              <a:rPr sz="2600" spc="-95" dirty="0">
                <a:latin typeface="Times New Roman"/>
                <a:cs typeface="Times New Roman"/>
              </a:rPr>
              <a:t>ithmetic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oper</a:t>
            </a:r>
            <a:r>
              <a:rPr sz="2600" spc="-130" dirty="0">
                <a:latin typeface="Times New Roman"/>
                <a:cs typeface="Times New Roman"/>
              </a:rPr>
              <a:t>a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o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45" dirty="0">
                <a:latin typeface="Times New Roman"/>
                <a:cs typeface="Times New Roman"/>
              </a:rPr>
              <a:t>Ass</a:t>
            </a:r>
            <a:r>
              <a:rPr sz="2600" spc="-130" dirty="0">
                <a:latin typeface="Times New Roman"/>
                <a:cs typeface="Times New Roman"/>
              </a:rPr>
              <a:t>i</a:t>
            </a:r>
            <a:r>
              <a:rPr sz="2600" spc="-165" dirty="0">
                <a:latin typeface="Times New Roman"/>
                <a:cs typeface="Times New Roman"/>
              </a:rPr>
              <a:t>g</a:t>
            </a:r>
            <a:r>
              <a:rPr sz="2600" spc="-180" dirty="0">
                <a:latin typeface="Times New Roman"/>
                <a:cs typeface="Times New Roman"/>
              </a:rPr>
              <a:t>n</a:t>
            </a:r>
            <a:r>
              <a:rPr sz="2600" spc="-100" dirty="0">
                <a:latin typeface="Times New Roman"/>
                <a:cs typeface="Times New Roman"/>
              </a:rPr>
              <a:t>men</a:t>
            </a:r>
            <a:r>
              <a:rPr sz="2600" spc="-45" dirty="0">
                <a:latin typeface="Times New Roman"/>
                <a:cs typeface="Times New Roman"/>
              </a:rPr>
              <a:t>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ope</a:t>
            </a:r>
            <a:r>
              <a:rPr sz="2600" spc="-80" dirty="0">
                <a:latin typeface="Times New Roman"/>
                <a:cs typeface="Times New Roman"/>
              </a:rPr>
              <a:t>r</a:t>
            </a:r>
            <a:r>
              <a:rPr sz="2600" spc="-125" dirty="0">
                <a:latin typeface="Times New Roman"/>
                <a:cs typeface="Times New Roman"/>
              </a:rPr>
              <a:t>a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o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5" dirty="0">
                <a:latin typeface="Times New Roman"/>
                <a:cs typeface="Times New Roman"/>
              </a:rPr>
              <a:t>C</a:t>
            </a:r>
            <a:r>
              <a:rPr sz="2600" spc="-155" dirty="0">
                <a:latin typeface="Times New Roman"/>
                <a:cs typeface="Times New Roman"/>
              </a:rPr>
              <a:t>omp</a:t>
            </a:r>
            <a:r>
              <a:rPr sz="2600" spc="-130" dirty="0">
                <a:latin typeface="Times New Roman"/>
                <a:cs typeface="Times New Roman"/>
              </a:rPr>
              <a:t>a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135" dirty="0">
                <a:latin typeface="Times New Roman"/>
                <a:cs typeface="Times New Roman"/>
              </a:rPr>
              <a:t>ison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p</a:t>
            </a:r>
            <a:r>
              <a:rPr sz="2600" spc="-90" dirty="0">
                <a:latin typeface="Times New Roman"/>
                <a:cs typeface="Times New Roman"/>
              </a:rPr>
              <a:t>er</a:t>
            </a:r>
            <a:r>
              <a:rPr sz="2600" spc="-125" dirty="0">
                <a:latin typeface="Times New Roman"/>
                <a:cs typeface="Times New Roman"/>
              </a:rPr>
              <a:t>a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o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10" dirty="0">
                <a:latin typeface="Times New Roman"/>
                <a:cs typeface="Times New Roman"/>
              </a:rPr>
              <a:t>Lo</a:t>
            </a:r>
            <a:r>
              <a:rPr sz="2600" spc="-155" dirty="0">
                <a:latin typeface="Times New Roman"/>
                <a:cs typeface="Times New Roman"/>
              </a:rPr>
              <a:t>g</a:t>
            </a:r>
            <a:r>
              <a:rPr sz="2600" spc="-145" dirty="0">
                <a:latin typeface="Times New Roman"/>
                <a:cs typeface="Times New Roman"/>
              </a:rPr>
              <a:t>ical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p</a:t>
            </a:r>
            <a:r>
              <a:rPr sz="2600" spc="-85" dirty="0">
                <a:latin typeface="Times New Roman"/>
                <a:cs typeface="Times New Roman"/>
              </a:rPr>
              <a:t>er</a:t>
            </a:r>
            <a:r>
              <a:rPr sz="2600" spc="-130" dirty="0">
                <a:latin typeface="Times New Roman"/>
                <a:cs typeface="Times New Roman"/>
              </a:rPr>
              <a:t>a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o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20" dirty="0">
                <a:latin typeface="Times New Roman"/>
                <a:cs typeface="Times New Roman"/>
              </a:rPr>
              <a:t>I</a:t>
            </a:r>
            <a:r>
              <a:rPr sz="2600" spc="-190" dirty="0">
                <a:latin typeface="Times New Roman"/>
                <a:cs typeface="Times New Roman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en</a:t>
            </a:r>
            <a:r>
              <a:rPr sz="2600" spc="-50" dirty="0">
                <a:latin typeface="Times New Roman"/>
                <a:cs typeface="Times New Roman"/>
              </a:rPr>
              <a:t>t</a:t>
            </a:r>
            <a:r>
              <a:rPr sz="2600" spc="-105" dirty="0">
                <a:latin typeface="Times New Roman"/>
                <a:cs typeface="Times New Roman"/>
              </a:rPr>
              <a:t>ity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oper</a:t>
            </a:r>
            <a:r>
              <a:rPr sz="2600" spc="-130" dirty="0">
                <a:latin typeface="Times New Roman"/>
                <a:cs typeface="Times New Roman"/>
              </a:rPr>
              <a:t>a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o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40" dirty="0">
                <a:latin typeface="Times New Roman"/>
                <a:cs typeface="Times New Roman"/>
              </a:rPr>
              <a:t>Membe</a:t>
            </a:r>
            <a:r>
              <a:rPr sz="2600" spc="-35" dirty="0">
                <a:latin typeface="Times New Roman"/>
                <a:cs typeface="Times New Roman"/>
              </a:rPr>
              <a:t>r</a:t>
            </a:r>
            <a:r>
              <a:rPr sz="2600" spc="-150" dirty="0">
                <a:latin typeface="Times New Roman"/>
                <a:cs typeface="Times New Roman"/>
              </a:rPr>
              <a:t>ship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p</a:t>
            </a:r>
            <a:r>
              <a:rPr sz="2600" spc="-90" dirty="0">
                <a:latin typeface="Times New Roman"/>
                <a:cs typeface="Times New Roman"/>
              </a:rPr>
              <a:t>er</a:t>
            </a:r>
            <a:r>
              <a:rPr sz="2600" spc="-125" dirty="0">
                <a:latin typeface="Times New Roman"/>
                <a:cs typeface="Times New Roman"/>
              </a:rPr>
              <a:t>a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o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70" dirty="0">
                <a:latin typeface="Times New Roman"/>
                <a:cs typeface="Times New Roman"/>
              </a:rPr>
              <a:t>Bitw</a:t>
            </a:r>
            <a:r>
              <a:rPr sz="2600" spc="-90" dirty="0">
                <a:latin typeface="Times New Roman"/>
                <a:cs typeface="Times New Roman"/>
              </a:rPr>
              <a:t>i</a:t>
            </a:r>
            <a:r>
              <a:rPr sz="2600" spc="-150" dirty="0">
                <a:latin typeface="Times New Roman"/>
                <a:cs typeface="Times New Roman"/>
              </a:rPr>
              <a:t>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p</a:t>
            </a:r>
            <a:r>
              <a:rPr sz="2600" spc="-85" dirty="0">
                <a:latin typeface="Times New Roman"/>
                <a:cs typeface="Times New Roman"/>
              </a:rPr>
              <a:t>er</a:t>
            </a:r>
            <a:r>
              <a:rPr sz="2600" spc="-130" dirty="0">
                <a:latin typeface="Times New Roman"/>
                <a:cs typeface="Times New Roman"/>
              </a:rPr>
              <a:t>a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o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2480" y="338073"/>
            <a:ext cx="60172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Python</a:t>
            </a:r>
            <a:r>
              <a:rPr spc="-40" dirty="0"/>
              <a:t> </a:t>
            </a:r>
            <a:r>
              <a:rPr spc="-85" dirty="0"/>
              <a:t>Arithmetic</a:t>
            </a:r>
            <a:r>
              <a:rPr spc="-45" dirty="0"/>
              <a:t> </a:t>
            </a:r>
            <a:r>
              <a:rPr spc="-3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205230"/>
            <a:ext cx="278511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14" dirty="0">
                <a:latin typeface="Times New Roman"/>
                <a:cs typeface="Times New Roman"/>
              </a:rPr>
              <a:t>Conside</a:t>
            </a:r>
            <a:r>
              <a:rPr sz="2600" spc="-80" dirty="0">
                <a:latin typeface="Times New Roman"/>
                <a:cs typeface="Times New Roman"/>
              </a:rPr>
              <a:t>r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x=5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a</a:t>
            </a:r>
            <a:r>
              <a:rPr sz="2600" spc="-180" dirty="0">
                <a:latin typeface="Times New Roman"/>
                <a:cs typeface="Times New Roman"/>
              </a:rPr>
              <a:t>n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25" dirty="0">
                <a:latin typeface="Times New Roman"/>
                <a:cs typeface="Times New Roman"/>
              </a:rPr>
              <a:t>y</a:t>
            </a:r>
            <a:r>
              <a:rPr sz="2600" spc="80" dirty="0">
                <a:latin typeface="Times New Roman"/>
                <a:cs typeface="Times New Roman"/>
              </a:rPr>
              <a:t>=3</a:t>
            </a:r>
            <a:endParaRPr sz="26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7050" y="1974850"/>
          <a:ext cx="8096250" cy="4584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56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OPERATOR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EXAMPLE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Output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7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+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Addition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x+y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8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-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Subtraction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x-y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7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*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Multiply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x*y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8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/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Divide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x/y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1.67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7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%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Modulus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x%y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47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**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Exponential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X**y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77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400" spc="5" dirty="0">
                          <a:latin typeface="Times New Roman"/>
                          <a:cs typeface="Times New Roman"/>
                        </a:rPr>
                        <a:t>//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Floor</a:t>
                      </a: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division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x//y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2461" y="338073"/>
            <a:ext cx="63385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Python</a:t>
            </a:r>
            <a:r>
              <a:rPr spc="-25" dirty="0"/>
              <a:t> </a:t>
            </a:r>
            <a:r>
              <a:rPr spc="-75" dirty="0"/>
              <a:t>Assignment</a:t>
            </a:r>
            <a:r>
              <a:rPr spc="-35" dirty="0"/>
              <a:t> </a:t>
            </a:r>
            <a:r>
              <a:rPr spc="-3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29030"/>
            <a:ext cx="175768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14" dirty="0">
                <a:latin typeface="Times New Roman"/>
                <a:cs typeface="Times New Roman"/>
              </a:rPr>
              <a:t>Conside</a:t>
            </a:r>
            <a:r>
              <a:rPr sz="2600" spc="-80" dirty="0">
                <a:latin typeface="Times New Roman"/>
                <a:cs typeface="Times New Roman"/>
              </a:rPr>
              <a:t>r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X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-110" dirty="0">
                <a:latin typeface="Times New Roman"/>
                <a:cs typeface="Times New Roman"/>
              </a:rPr>
              <a:t>5</a:t>
            </a:r>
            <a:endParaRPr sz="26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8050" y="1898650"/>
          <a:ext cx="7715250" cy="4584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463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OPERATOR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EXAMPLE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SAME</a:t>
                      </a:r>
                      <a:r>
                        <a:rPr sz="2800" b="1" spc="-1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7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X=5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X=5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7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+=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X+=5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X=X+3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7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*=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X*=5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X=X*3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7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5" dirty="0">
                          <a:latin typeface="Times New Roman"/>
                          <a:cs typeface="Times New Roman"/>
                        </a:rPr>
                        <a:t>/=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X/=5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X=X/3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7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%=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X%=5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X=X%3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7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//=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X//=5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X=X//3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7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**=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X**=5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X=X**3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69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5" dirty="0">
                          <a:latin typeface="Times New Roman"/>
                          <a:cs typeface="Times New Roman"/>
                        </a:rPr>
                        <a:t>&amp;=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X&amp;=5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X=X&amp;3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97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400" spc="5" dirty="0">
                          <a:latin typeface="Times New Roman"/>
                          <a:cs typeface="Times New Roman"/>
                        </a:rPr>
                        <a:t>|=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X|=5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X=X|3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9829" y="247599"/>
            <a:ext cx="57816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/>
              <a:t>Python</a:t>
            </a:r>
            <a:r>
              <a:rPr sz="3600" spc="-5" dirty="0"/>
              <a:t> </a:t>
            </a:r>
            <a:r>
              <a:rPr sz="3600" spc="-45" dirty="0"/>
              <a:t>Comparison</a:t>
            </a:r>
            <a:r>
              <a:rPr sz="3600" spc="-20" dirty="0"/>
              <a:t> </a:t>
            </a:r>
            <a:r>
              <a:rPr sz="3600" spc="-30" dirty="0"/>
              <a:t>Operators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129030"/>
            <a:ext cx="278511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14" dirty="0">
                <a:latin typeface="Times New Roman"/>
                <a:cs typeface="Times New Roman"/>
              </a:rPr>
              <a:t>Conside</a:t>
            </a:r>
            <a:r>
              <a:rPr sz="2600" spc="-80" dirty="0">
                <a:latin typeface="Times New Roman"/>
                <a:cs typeface="Times New Roman"/>
              </a:rPr>
              <a:t>r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x=5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a</a:t>
            </a:r>
            <a:r>
              <a:rPr sz="2600" spc="-180" dirty="0">
                <a:latin typeface="Times New Roman"/>
                <a:cs typeface="Times New Roman"/>
              </a:rPr>
              <a:t>n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25" dirty="0">
                <a:latin typeface="Times New Roman"/>
                <a:cs typeface="Times New Roman"/>
              </a:rPr>
              <a:t>y</a:t>
            </a:r>
            <a:r>
              <a:rPr sz="2600" spc="80" dirty="0">
                <a:latin typeface="Times New Roman"/>
                <a:cs typeface="Times New Roman"/>
              </a:rPr>
              <a:t>=3</a:t>
            </a:r>
            <a:endParaRPr sz="26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7050" y="2051050"/>
          <a:ext cx="8172450" cy="4432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13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OPERATOR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EXAMPLE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Output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4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==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Equal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X==y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3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!=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Equal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X!=y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4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&gt;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Greater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than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x&gt;y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3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&lt;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Less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than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X&lt;y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13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&gt;=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Greater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than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equal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x&gt;=y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13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&lt;=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Less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than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equal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X&lt;=y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8489" y="202819"/>
            <a:ext cx="4822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/>
              <a:t>Python</a:t>
            </a:r>
            <a:r>
              <a:rPr sz="3600" spc="-15" dirty="0"/>
              <a:t> </a:t>
            </a:r>
            <a:r>
              <a:rPr sz="3600" spc="-45" dirty="0"/>
              <a:t>Logical</a:t>
            </a:r>
            <a:r>
              <a:rPr sz="3600" spc="-50" dirty="0"/>
              <a:t> </a:t>
            </a:r>
            <a:r>
              <a:rPr sz="3600" spc="-30" dirty="0"/>
              <a:t>Operators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83540" y="1206213"/>
            <a:ext cx="4575810" cy="97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200"/>
              </a:lnSpc>
              <a:spcBef>
                <a:spcPts val="95"/>
              </a:spcBef>
            </a:pPr>
            <a:r>
              <a:rPr sz="2600" spc="-210" dirty="0">
                <a:latin typeface="Times New Roman"/>
                <a:cs typeface="Times New Roman"/>
              </a:rPr>
              <a:t>Lo</a:t>
            </a:r>
            <a:r>
              <a:rPr sz="2600" spc="-150" dirty="0">
                <a:latin typeface="Times New Roman"/>
                <a:cs typeface="Times New Roman"/>
              </a:rPr>
              <a:t>g</a:t>
            </a:r>
            <a:r>
              <a:rPr sz="2600" spc="-145" dirty="0">
                <a:latin typeface="Times New Roman"/>
                <a:cs typeface="Times New Roman"/>
              </a:rPr>
              <a:t>ical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p</a:t>
            </a:r>
            <a:r>
              <a:rPr sz="2600" spc="-90" dirty="0">
                <a:latin typeface="Times New Roman"/>
                <a:cs typeface="Times New Roman"/>
              </a:rPr>
              <a:t>er</a:t>
            </a:r>
            <a:r>
              <a:rPr sz="2600" spc="-125" dirty="0">
                <a:latin typeface="Times New Roman"/>
                <a:cs typeface="Times New Roman"/>
              </a:rPr>
              <a:t>a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o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9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used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114" dirty="0">
                <a:latin typeface="Times New Roman"/>
                <a:cs typeface="Times New Roman"/>
              </a:rPr>
              <a:t>mbine 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5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d</a:t>
            </a:r>
            <a:r>
              <a:rPr sz="2600" spc="-80" dirty="0">
                <a:latin typeface="Times New Roman"/>
                <a:cs typeface="Times New Roman"/>
              </a:rPr>
              <a:t>itio</a:t>
            </a:r>
            <a:r>
              <a:rPr sz="2600" spc="-135" dirty="0">
                <a:latin typeface="Times New Roman"/>
                <a:cs typeface="Times New Roman"/>
              </a:rPr>
              <a:t>n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14" dirty="0">
                <a:latin typeface="Times New Roman"/>
                <a:cs typeface="Times New Roman"/>
              </a:rPr>
              <a:t>l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st</a:t>
            </a:r>
            <a:r>
              <a:rPr sz="2600" spc="-180" dirty="0">
                <a:latin typeface="Times New Roman"/>
                <a:cs typeface="Times New Roman"/>
              </a:rPr>
              <a:t>a</a:t>
            </a:r>
            <a:r>
              <a:rPr sz="2600" spc="-50" dirty="0">
                <a:latin typeface="Times New Roman"/>
                <a:cs typeface="Times New Roman"/>
              </a:rPr>
              <a:t>te</a:t>
            </a:r>
            <a:r>
              <a:rPr sz="2600" spc="-125" dirty="0">
                <a:latin typeface="Times New Roman"/>
                <a:cs typeface="Times New Roman"/>
              </a:rPr>
              <a:t>m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120" dirty="0">
                <a:latin typeface="Times New Roman"/>
                <a:cs typeface="Times New Roman"/>
              </a:rPr>
              <a:t>n</a:t>
            </a:r>
            <a:r>
              <a:rPr sz="2600" spc="-70" dirty="0">
                <a:latin typeface="Times New Roman"/>
                <a:cs typeface="Times New Roman"/>
              </a:rPr>
              <a:t>t</a:t>
            </a:r>
            <a:r>
              <a:rPr sz="2600" spc="-150" dirty="0">
                <a:latin typeface="Times New Roman"/>
                <a:cs typeface="Times New Roman"/>
              </a:rPr>
              <a:t>s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Consi</a:t>
            </a:r>
            <a:r>
              <a:rPr sz="2600" spc="-150" dirty="0">
                <a:latin typeface="Times New Roman"/>
                <a:cs typeface="Times New Roman"/>
              </a:rPr>
              <a:t>d</a:t>
            </a:r>
            <a:r>
              <a:rPr sz="2600" spc="-35" dirty="0">
                <a:latin typeface="Times New Roman"/>
                <a:cs typeface="Times New Roman"/>
              </a:rPr>
              <a:t>er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x=3</a:t>
            </a:r>
            <a:endParaRPr sz="26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0850" y="2660650"/>
          <a:ext cx="8172450" cy="3975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OPERATOR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52451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EXAMPLE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Output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and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True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all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statements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4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or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True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one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statements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not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Reverse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result,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returns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067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False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result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not(x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10)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8349" y="324358"/>
            <a:ext cx="7061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/>
              <a:t>PYTHON-CONDITIONAL</a:t>
            </a:r>
            <a:r>
              <a:rPr sz="3600" spc="-70" dirty="0"/>
              <a:t> </a:t>
            </a:r>
            <a:r>
              <a:rPr sz="3600" spc="-65" dirty="0"/>
              <a:t>STATEMENTS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933958"/>
            <a:ext cx="6260465" cy="5183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</a:pPr>
            <a:r>
              <a:rPr sz="2200" b="1" spc="-55" dirty="0">
                <a:latin typeface="Times New Roman"/>
                <a:cs typeface="Times New Roman"/>
              </a:rPr>
              <a:t>If</a:t>
            </a:r>
            <a:r>
              <a:rPr sz="2200" b="1" spc="-60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Times New Roman"/>
                <a:cs typeface="Times New Roman"/>
              </a:rPr>
              <a:t>Condition:</a:t>
            </a:r>
            <a:r>
              <a:rPr sz="2200" b="1" spc="-30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Python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supports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the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25" dirty="0">
                <a:latin typeface="Times New Roman"/>
                <a:cs typeface="Times New Roman"/>
              </a:rPr>
              <a:t>usual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20" dirty="0">
                <a:latin typeface="Times New Roman"/>
                <a:cs typeface="Times New Roman"/>
              </a:rPr>
              <a:t>logical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conditions.</a:t>
            </a:r>
            <a:endParaRPr sz="22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70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spc="-120" dirty="0">
                <a:latin typeface="Times New Roman"/>
                <a:cs typeface="Times New Roman"/>
              </a:rPr>
              <a:t>Equals:</a:t>
            </a:r>
            <a:r>
              <a:rPr sz="2200" spc="-130" dirty="0">
                <a:latin typeface="Times New Roman"/>
                <a:cs typeface="Times New Roman"/>
              </a:rPr>
              <a:t> </a:t>
            </a:r>
            <a:r>
              <a:rPr sz="2200" spc="-175" dirty="0">
                <a:latin typeface="Times New Roman"/>
                <a:cs typeface="Times New Roman"/>
              </a:rPr>
              <a:t>a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220" dirty="0">
                <a:latin typeface="Times New Roman"/>
                <a:cs typeface="Times New Roman"/>
              </a:rPr>
              <a:t>==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20" dirty="0">
                <a:latin typeface="Times New Roman"/>
                <a:cs typeface="Times New Roman"/>
              </a:rPr>
              <a:t>b</a:t>
            </a:r>
            <a:endParaRPr sz="22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75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spc="-65" dirty="0">
                <a:latin typeface="Times New Roman"/>
                <a:cs typeface="Times New Roman"/>
              </a:rPr>
              <a:t>Not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55" dirty="0">
                <a:latin typeface="Times New Roman"/>
                <a:cs typeface="Times New Roman"/>
              </a:rPr>
              <a:t>Equa</a:t>
            </a:r>
            <a:r>
              <a:rPr sz="2200" spc="-85" dirty="0">
                <a:latin typeface="Times New Roman"/>
                <a:cs typeface="Times New Roman"/>
              </a:rPr>
              <a:t>ls</a:t>
            </a:r>
            <a:r>
              <a:rPr sz="2200" spc="-70" dirty="0">
                <a:latin typeface="Times New Roman"/>
                <a:cs typeface="Times New Roman"/>
              </a:rPr>
              <a:t>:</a:t>
            </a:r>
            <a:r>
              <a:rPr sz="2200" spc="-125" dirty="0">
                <a:latin typeface="Times New Roman"/>
                <a:cs typeface="Times New Roman"/>
              </a:rPr>
              <a:t> </a:t>
            </a:r>
            <a:r>
              <a:rPr sz="2200" spc="-175" dirty="0">
                <a:latin typeface="Times New Roman"/>
                <a:cs typeface="Times New Roman"/>
              </a:rPr>
              <a:t>a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65" dirty="0">
                <a:latin typeface="Times New Roman"/>
                <a:cs typeface="Times New Roman"/>
              </a:rPr>
              <a:t>!=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20" dirty="0">
                <a:latin typeface="Times New Roman"/>
                <a:cs typeface="Times New Roman"/>
              </a:rPr>
              <a:t>b</a:t>
            </a:r>
            <a:endParaRPr sz="22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70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spc="-170" dirty="0">
                <a:latin typeface="Times New Roman"/>
                <a:cs typeface="Times New Roman"/>
              </a:rPr>
              <a:t>Less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t</a:t>
            </a:r>
            <a:r>
              <a:rPr sz="2200" spc="-80" dirty="0">
                <a:latin typeface="Times New Roman"/>
                <a:cs typeface="Times New Roman"/>
              </a:rPr>
              <a:t>h</a:t>
            </a:r>
            <a:r>
              <a:rPr sz="2200" spc="-100" dirty="0">
                <a:latin typeface="Times New Roman"/>
                <a:cs typeface="Times New Roman"/>
              </a:rPr>
              <a:t>an</a:t>
            </a:r>
            <a:r>
              <a:rPr sz="2200" spc="-55" dirty="0">
                <a:latin typeface="Times New Roman"/>
                <a:cs typeface="Times New Roman"/>
              </a:rPr>
              <a:t>:</a:t>
            </a:r>
            <a:r>
              <a:rPr sz="2200" spc="-130" dirty="0">
                <a:latin typeface="Times New Roman"/>
                <a:cs typeface="Times New Roman"/>
              </a:rPr>
              <a:t> </a:t>
            </a:r>
            <a:r>
              <a:rPr sz="2200" spc="-175" dirty="0">
                <a:latin typeface="Times New Roman"/>
                <a:cs typeface="Times New Roman"/>
              </a:rPr>
              <a:t>a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225" dirty="0">
                <a:latin typeface="Times New Roman"/>
                <a:cs typeface="Times New Roman"/>
              </a:rPr>
              <a:t>&lt;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20" dirty="0">
                <a:latin typeface="Times New Roman"/>
                <a:cs typeface="Times New Roman"/>
              </a:rPr>
              <a:t>b</a:t>
            </a:r>
            <a:endParaRPr sz="22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75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spc="-170" dirty="0">
                <a:latin typeface="Times New Roman"/>
                <a:cs typeface="Times New Roman"/>
              </a:rPr>
              <a:t>Less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than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or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14" dirty="0">
                <a:latin typeface="Times New Roman"/>
                <a:cs typeface="Times New Roman"/>
              </a:rPr>
              <a:t>equal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to:</a:t>
            </a:r>
            <a:r>
              <a:rPr sz="2200" spc="-140" dirty="0">
                <a:latin typeface="Times New Roman"/>
                <a:cs typeface="Times New Roman"/>
              </a:rPr>
              <a:t> </a:t>
            </a:r>
            <a:r>
              <a:rPr sz="2200" spc="-175" dirty="0">
                <a:latin typeface="Times New Roman"/>
                <a:cs typeface="Times New Roman"/>
              </a:rPr>
              <a:t>a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220" dirty="0">
                <a:latin typeface="Times New Roman"/>
                <a:cs typeface="Times New Roman"/>
              </a:rPr>
              <a:t>&lt;=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20" dirty="0">
                <a:latin typeface="Times New Roman"/>
                <a:cs typeface="Times New Roman"/>
              </a:rPr>
              <a:t>b</a:t>
            </a:r>
            <a:endParaRPr sz="22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75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spc="-90" dirty="0">
                <a:latin typeface="Times New Roman"/>
                <a:cs typeface="Times New Roman"/>
              </a:rPr>
              <a:t>G</a:t>
            </a:r>
            <a:r>
              <a:rPr sz="2200" spc="-65" dirty="0">
                <a:latin typeface="Times New Roman"/>
                <a:cs typeface="Times New Roman"/>
              </a:rPr>
              <a:t>r</a:t>
            </a:r>
            <a:r>
              <a:rPr sz="2200" spc="-130" dirty="0">
                <a:latin typeface="Times New Roman"/>
                <a:cs typeface="Times New Roman"/>
              </a:rPr>
              <a:t>e</a:t>
            </a:r>
            <a:r>
              <a:rPr sz="2200" spc="-155" dirty="0">
                <a:latin typeface="Times New Roman"/>
                <a:cs typeface="Times New Roman"/>
              </a:rPr>
              <a:t>a</a:t>
            </a:r>
            <a:r>
              <a:rPr sz="2200" spc="-25" dirty="0">
                <a:latin typeface="Times New Roman"/>
                <a:cs typeface="Times New Roman"/>
              </a:rPr>
              <a:t>t</a:t>
            </a:r>
            <a:r>
              <a:rPr sz="2200" spc="-45" dirty="0">
                <a:latin typeface="Times New Roman"/>
                <a:cs typeface="Times New Roman"/>
              </a:rPr>
              <a:t>e</a:t>
            </a:r>
            <a:r>
              <a:rPr sz="2200" spc="20" dirty="0">
                <a:latin typeface="Times New Roman"/>
                <a:cs typeface="Times New Roman"/>
              </a:rPr>
              <a:t>r</a:t>
            </a:r>
            <a:r>
              <a:rPr sz="2200" spc="-40" dirty="0">
                <a:latin typeface="Times New Roman"/>
                <a:cs typeface="Times New Roman"/>
              </a:rPr>
              <a:t> t</a:t>
            </a:r>
            <a:r>
              <a:rPr sz="2200" spc="-80" dirty="0">
                <a:latin typeface="Times New Roman"/>
                <a:cs typeface="Times New Roman"/>
              </a:rPr>
              <a:t>h</a:t>
            </a:r>
            <a:r>
              <a:rPr sz="2200" spc="-100" dirty="0">
                <a:latin typeface="Times New Roman"/>
                <a:cs typeface="Times New Roman"/>
              </a:rPr>
              <a:t>an</a:t>
            </a:r>
            <a:r>
              <a:rPr sz="2200" spc="-55" dirty="0">
                <a:latin typeface="Times New Roman"/>
                <a:cs typeface="Times New Roman"/>
              </a:rPr>
              <a:t>:</a:t>
            </a:r>
            <a:r>
              <a:rPr sz="2200" spc="-145" dirty="0">
                <a:latin typeface="Times New Roman"/>
                <a:cs typeface="Times New Roman"/>
              </a:rPr>
              <a:t> </a:t>
            </a:r>
            <a:r>
              <a:rPr sz="2200" spc="-175" dirty="0">
                <a:latin typeface="Times New Roman"/>
                <a:cs typeface="Times New Roman"/>
              </a:rPr>
              <a:t>a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220" dirty="0">
                <a:latin typeface="Times New Roman"/>
                <a:cs typeface="Times New Roman"/>
              </a:rPr>
              <a:t>&gt;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20" dirty="0">
                <a:latin typeface="Times New Roman"/>
                <a:cs typeface="Times New Roman"/>
              </a:rPr>
              <a:t>b</a:t>
            </a:r>
            <a:endParaRPr sz="22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70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spc="-90" dirty="0">
                <a:latin typeface="Times New Roman"/>
                <a:cs typeface="Times New Roman"/>
              </a:rPr>
              <a:t>G</a:t>
            </a:r>
            <a:r>
              <a:rPr sz="2200" spc="-65" dirty="0">
                <a:latin typeface="Times New Roman"/>
                <a:cs typeface="Times New Roman"/>
              </a:rPr>
              <a:t>r</a:t>
            </a:r>
            <a:r>
              <a:rPr sz="2200" spc="-130" dirty="0">
                <a:latin typeface="Times New Roman"/>
                <a:cs typeface="Times New Roman"/>
              </a:rPr>
              <a:t>e</a:t>
            </a:r>
            <a:r>
              <a:rPr sz="2200" spc="-155" dirty="0">
                <a:latin typeface="Times New Roman"/>
                <a:cs typeface="Times New Roman"/>
              </a:rPr>
              <a:t>a</a:t>
            </a:r>
            <a:r>
              <a:rPr sz="2200" spc="-25" dirty="0">
                <a:latin typeface="Times New Roman"/>
                <a:cs typeface="Times New Roman"/>
              </a:rPr>
              <a:t>t</a:t>
            </a:r>
            <a:r>
              <a:rPr sz="2200" spc="-45" dirty="0">
                <a:latin typeface="Times New Roman"/>
                <a:cs typeface="Times New Roman"/>
              </a:rPr>
              <a:t>e</a:t>
            </a:r>
            <a:r>
              <a:rPr sz="2200" spc="20" dirty="0">
                <a:latin typeface="Times New Roman"/>
                <a:cs typeface="Times New Roman"/>
              </a:rPr>
              <a:t>r</a:t>
            </a:r>
            <a:r>
              <a:rPr sz="2200" spc="-40" dirty="0">
                <a:latin typeface="Times New Roman"/>
                <a:cs typeface="Times New Roman"/>
              </a:rPr>
              <a:t> t</a:t>
            </a:r>
            <a:r>
              <a:rPr sz="2200" spc="-80" dirty="0">
                <a:latin typeface="Times New Roman"/>
                <a:cs typeface="Times New Roman"/>
              </a:rPr>
              <a:t>h</a:t>
            </a:r>
            <a:r>
              <a:rPr sz="2200" spc="-135" dirty="0">
                <a:latin typeface="Times New Roman"/>
                <a:cs typeface="Times New Roman"/>
              </a:rPr>
              <a:t>a</a:t>
            </a:r>
            <a:r>
              <a:rPr sz="2200" spc="-145" dirty="0">
                <a:latin typeface="Times New Roman"/>
                <a:cs typeface="Times New Roman"/>
              </a:rPr>
              <a:t>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or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14" dirty="0">
                <a:latin typeface="Times New Roman"/>
                <a:cs typeface="Times New Roman"/>
              </a:rPr>
              <a:t>equal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to:</a:t>
            </a:r>
            <a:r>
              <a:rPr sz="2200" spc="-135" dirty="0">
                <a:latin typeface="Times New Roman"/>
                <a:cs typeface="Times New Roman"/>
              </a:rPr>
              <a:t> </a:t>
            </a:r>
            <a:r>
              <a:rPr sz="2200" spc="-175" dirty="0">
                <a:latin typeface="Times New Roman"/>
                <a:cs typeface="Times New Roman"/>
              </a:rPr>
              <a:t>a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220" dirty="0">
                <a:latin typeface="Times New Roman"/>
                <a:cs typeface="Times New Roman"/>
              </a:rPr>
              <a:t>&gt;=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20" dirty="0">
                <a:latin typeface="Times New Roman"/>
                <a:cs typeface="Times New Roman"/>
              </a:rPr>
              <a:t>b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200" spc="-120" dirty="0">
                <a:latin typeface="Times New Roman"/>
                <a:cs typeface="Times New Roman"/>
              </a:rPr>
              <a:t>These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0" dirty="0">
                <a:latin typeface="Times New Roman"/>
                <a:cs typeface="Times New Roman"/>
              </a:rPr>
              <a:t>conditions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35" dirty="0">
                <a:latin typeface="Times New Roman"/>
                <a:cs typeface="Times New Roman"/>
              </a:rPr>
              <a:t>can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0" dirty="0">
                <a:latin typeface="Times New Roman"/>
                <a:cs typeface="Times New Roman"/>
              </a:rPr>
              <a:t>be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used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in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25" dirty="0">
                <a:latin typeface="Times New Roman"/>
                <a:cs typeface="Times New Roman"/>
              </a:rPr>
              <a:t>several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35" dirty="0">
                <a:latin typeface="Times New Roman"/>
                <a:cs typeface="Times New Roman"/>
              </a:rPr>
              <a:t>ways,</a:t>
            </a:r>
            <a:r>
              <a:rPr sz="2200" spc="-145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most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25" dirty="0">
                <a:latin typeface="Times New Roman"/>
                <a:cs typeface="Times New Roman"/>
              </a:rPr>
              <a:t>commonly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200" spc="-105" dirty="0">
                <a:latin typeface="Times New Roman"/>
                <a:cs typeface="Times New Roman"/>
              </a:rPr>
              <a:t>in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0" dirty="0">
                <a:latin typeface="Times New Roman"/>
                <a:cs typeface="Times New Roman"/>
              </a:rPr>
              <a:t>"i</a:t>
            </a:r>
            <a:r>
              <a:rPr sz="2200" spc="-90" dirty="0">
                <a:latin typeface="Times New Roman"/>
                <a:cs typeface="Times New Roman"/>
              </a:rPr>
              <a:t>f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s</a:t>
            </a:r>
            <a:r>
              <a:rPr sz="2200" spc="-75" dirty="0">
                <a:latin typeface="Times New Roman"/>
                <a:cs typeface="Times New Roman"/>
              </a:rPr>
              <a:t>t</a:t>
            </a:r>
            <a:r>
              <a:rPr sz="2200" spc="-200" dirty="0">
                <a:latin typeface="Times New Roman"/>
                <a:cs typeface="Times New Roman"/>
              </a:rPr>
              <a:t>a</a:t>
            </a:r>
            <a:r>
              <a:rPr sz="2200" spc="-25" dirty="0">
                <a:latin typeface="Times New Roman"/>
                <a:cs typeface="Times New Roman"/>
              </a:rPr>
              <a:t>t</a:t>
            </a:r>
            <a:r>
              <a:rPr sz="2200" spc="-45" dirty="0">
                <a:latin typeface="Times New Roman"/>
                <a:cs typeface="Times New Roman"/>
              </a:rPr>
              <a:t>e</a:t>
            </a:r>
            <a:r>
              <a:rPr sz="2200" spc="-85" dirty="0">
                <a:latin typeface="Times New Roman"/>
                <a:cs typeface="Times New Roman"/>
              </a:rPr>
              <a:t>ments</a:t>
            </a:r>
            <a:r>
              <a:rPr sz="2200" spc="-70" dirty="0">
                <a:latin typeface="Times New Roman"/>
                <a:cs typeface="Times New Roman"/>
              </a:rPr>
              <a:t>"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25" dirty="0">
                <a:latin typeface="Times New Roman"/>
                <a:cs typeface="Times New Roman"/>
              </a:rPr>
              <a:t>an</a:t>
            </a:r>
            <a:r>
              <a:rPr sz="2200" spc="-130" dirty="0">
                <a:latin typeface="Times New Roman"/>
                <a:cs typeface="Times New Roman"/>
              </a:rPr>
              <a:t>d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loo</a:t>
            </a:r>
            <a:r>
              <a:rPr sz="2200" spc="-105" dirty="0">
                <a:latin typeface="Times New Roman"/>
                <a:cs typeface="Times New Roman"/>
              </a:rPr>
              <a:t>p</a:t>
            </a:r>
            <a:r>
              <a:rPr sz="2200" spc="-225" dirty="0">
                <a:latin typeface="Times New Roman"/>
                <a:cs typeface="Times New Roman"/>
              </a:rPr>
              <a:t>s</a:t>
            </a:r>
            <a:r>
              <a:rPr sz="2200" spc="90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12700" marR="953769">
              <a:lnSpc>
                <a:spcPct val="102699"/>
              </a:lnSpc>
            </a:pPr>
            <a:r>
              <a:rPr sz="2200" spc="-195" dirty="0">
                <a:latin typeface="Times New Roman"/>
                <a:cs typeface="Times New Roman"/>
              </a:rPr>
              <a:t>An</a:t>
            </a:r>
            <a:r>
              <a:rPr sz="2200" spc="-190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"if </a:t>
            </a:r>
            <a:r>
              <a:rPr sz="2200" spc="-75" dirty="0">
                <a:latin typeface="Times New Roman"/>
                <a:cs typeface="Times New Roman"/>
              </a:rPr>
              <a:t>statement" </a:t>
            </a:r>
            <a:r>
              <a:rPr sz="2200" spc="-140" dirty="0">
                <a:latin typeface="Times New Roman"/>
                <a:cs typeface="Times New Roman"/>
              </a:rPr>
              <a:t>is </a:t>
            </a:r>
            <a:r>
              <a:rPr sz="2200" spc="-45" dirty="0">
                <a:latin typeface="Times New Roman"/>
                <a:cs typeface="Times New Roman"/>
              </a:rPr>
              <a:t>written </a:t>
            </a:r>
            <a:r>
              <a:rPr sz="2200" spc="-180" dirty="0">
                <a:latin typeface="Times New Roman"/>
                <a:cs typeface="Times New Roman"/>
              </a:rPr>
              <a:t>by</a:t>
            </a:r>
            <a:r>
              <a:rPr sz="2200" spc="-175" dirty="0">
                <a:latin typeface="Times New Roman"/>
                <a:cs typeface="Times New Roman"/>
              </a:rPr>
              <a:t> </a:t>
            </a:r>
            <a:r>
              <a:rPr sz="2200" spc="-130" dirty="0">
                <a:latin typeface="Times New Roman"/>
                <a:cs typeface="Times New Roman"/>
              </a:rPr>
              <a:t>using </a:t>
            </a:r>
            <a:r>
              <a:rPr sz="2200" spc="-70" dirty="0">
                <a:latin typeface="Times New Roman"/>
                <a:cs typeface="Times New Roman"/>
              </a:rPr>
              <a:t>the </a:t>
            </a:r>
            <a:r>
              <a:rPr sz="2200" spc="-140" dirty="0">
                <a:latin typeface="Times New Roman"/>
                <a:cs typeface="Times New Roman"/>
              </a:rPr>
              <a:t>if </a:t>
            </a:r>
            <a:r>
              <a:rPr sz="2200" spc="-100" dirty="0">
                <a:latin typeface="Times New Roman"/>
                <a:cs typeface="Times New Roman"/>
              </a:rPr>
              <a:t>keyword.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Example: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200" spc="-175" dirty="0">
                <a:latin typeface="Times New Roman"/>
                <a:cs typeface="Times New Roman"/>
              </a:rPr>
              <a:t>a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220" dirty="0">
                <a:latin typeface="Times New Roman"/>
                <a:cs typeface="Times New Roman"/>
              </a:rPr>
              <a:t>=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3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200" spc="-120" dirty="0">
                <a:latin typeface="Times New Roman"/>
                <a:cs typeface="Times New Roman"/>
              </a:rPr>
              <a:t>b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225" dirty="0">
                <a:latin typeface="Times New Roman"/>
                <a:cs typeface="Times New Roman"/>
              </a:rPr>
              <a:t>=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20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200" spc="-140" dirty="0">
                <a:latin typeface="Times New Roman"/>
                <a:cs typeface="Times New Roman"/>
              </a:rPr>
              <a:t>if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20" dirty="0">
                <a:latin typeface="Times New Roman"/>
                <a:cs typeface="Times New Roman"/>
              </a:rPr>
              <a:t>b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220" dirty="0">
                <a:latin typeface="Times New Roman"/>
                <a:cs typeface="Times New Roman"/>
              </a:rPr>
              <a:t>&gt;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a: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200" spc="-45" dirty="0">
                <a:latin typeface="Times New Roman"/>
                <a:cs typeface="Times New Roman"/>
              </a:rPr>
              <a:t>p</a:t>
            </a:r>
            <a:r>
              <a:rPr sz="2200" spc="15" dirty="0">
                <a:latin typeface="Times New Roman"/>
                <a:cs typeface="Times New Roman"/>
              </a:rPr>
              <a:t>r</a:t>
            </a:r>
            <a:r>
              <a:rPr sz="2200" spc="-60" dirty="0">
                <a:latin typeface="Times New Roman"/>
                <a:cs typeface="Times New Roman"/>
              </a:rPr>
              <a:t>int("b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40" dirty="0">
                <a:latin typeface="Times New Roman"/>
                <a:cs typeface="Times New Roman"/>
              </a:rPr>
              <a:t>is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45" dirty="0">
                <a:latin typeface="Times New Roman"/>
                <a:cs typeface="Times New Roman"/>
              </a:rPr>
              <a:t>g</a:t>
            </a:r>
            <a:r>
              <a:rPr sz="2200" spc="-5" dirty="0">
                <a:latin typeface="Times New Roman"/>
                <a:cs typeface="Times New Roman"/>
              </a:rPr>
              <a:t>r</a:t>
            </a:r>
            <a:r>
              <a:rPr sz="2200" spc="-130" dirty="0">
                <a:latin typeface="Times New Roman"/>
                <a:cs typeface="Times New Roman"/>
              </a:rPr>
              <a:t>e</a:t>
            </a:r>
            <a:r>
              <a:rPr sz="2200" spc="-155" dirty="0">
                <a:latin typeface="Times New Roman"/>
                <a:cs typeface="Times New Roman"/>
              </a:rPr>
              <a:t>a</a:t>
            </a:r>
            <a:r>
              <a:rPr sz="2200" spc="-25" dirty="0">
                <a:latin typeface="Times New Roman"/>
                <a:cs typeface="Times New Roman"/>
              </a:rPr>
              <a:t>t</a:t>
            </a:r>
            <a:r>
              <a:rPr sz="2200" spc="-45" dirty="0">
                <a:latin typeface="Times New Roman"/>
                <a:cs typeface="Times New Roman"/>
              </a:rPr>
              <a:t>e</a:t>
            </a:r>
            <a:r>
              <a:rPr sz="2200" spc="20" dirty="0">
                <a:latin typeface="Times New Roman"/>
                <a:cs typeface="Times New Roman"/>
              </a:rPr>
              <a:t>r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t</a:t>
            </a:r>
            <a:r>
              <a:rPr sz="2200" spc="-80" dirty="0">
                <a:latin typeface="Times New Roman"/>
                <a:cs typeface="Times New Roman"/>
              </a:rPr>
              <a:t>h</a:t>
            </a:r>
            <a:r>
              <a:rPr sz="2200" spc="-135" dirty="0">
                <a:latin typeface="Times New Roman"/>
                <a:cs typeface="Times New Roman"/>
              </a:rPr>
              <a:t>a</a:t>
            </a:r>
            <a:r>
              <a:rPr sz="2200" spc="-145" dirty="0">
                <a:latin typeface="Times New Roman"/>
                <a:cs typeface="Times New Roman"/>
              </a:rPr>
              <a:t>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a")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63779"/>
            <a:ext cx="7000240" cy="5556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latin typeface="Times New Roman"/>
                <a:cs typeface="Times New Roman"/>
              </a:rPr>
              <a:t>Example</a:t>
            </a:r>
            <a:endParaRPr sz="2400">
              <a:latin typeface="Times New Roman"/>
              <a:cs typeface="Times New Roman"/>
            </a:endParaRPr>
          </a:p>
          <a:p>
            <a:pPr marL="12700" marR="767715">
              <a:lnSpc>
                <a:spcPct val="100800"/>
              </a:lnSpc>
              <a:spcBef>
                <a:spcPts val="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7020" algn="l"/>
                <a:tab pos="287655" algn="l"/>
              </a:tabLst>
            </a:pPr>
            <a:r>
              <a:rPr sz="2400" spc="-180" dirty="0">
                <a:latin typeface="Times New Roman"/>
                <a:cs typeface="Times New Roman"/>
              </a:rPr>
              <a:t>If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statement,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without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indentation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(will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raise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error):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33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130" dirty="0">
                <a:latin typeface="Times New Roman"/>
                <a:cs typeface="Times New Roman"/>
              </a:rPr>
              <a:t>b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200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150" dirty="0">
                <a:latin typeface="Times New Roman"/>
                <a:cs typeface="Times New Roman"/>
              </a:rPr>
              <a:t>if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b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&gt;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a:p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80" dirty="0">
                <a:latin typeface="Times New Roman"/>
                <a:cs typeface="Times New Roman"/>
              </a:rPr>
              <a:t>i</a:t>
            </a:r>
            <a:r>
              <a:rPr sz="2400" spc="-140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t("</a:t>
            </a:r>
            <a:r>
              <a:rPr sz="2400" spc="-130" dirty="0">
                <a:latin typeface="Times New Roman"/>
                <a:cs typeface="Times New Roman"/>
              </a:rPr>
              <a:t>b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g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40" dirty="0">
                <a:latin typeface="Times New Roman"/>
                <a:cs typeface="Times New Roman"/>
              </a:rPr>
              <a:t>e</a:t>
            </a:r>
            <a:r>
              <a:rPr sz="2400" spc="-165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ter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h</a:t>
            </a:r>
            <a:r>
              <a:rPr sz="2400" spc="-145" dirty="0">
                <a:latin typeface="Times New Roman"/>
                <a:cs typeface="Times New Roman"/>
              </a:rPr>
              <a:t>a</a:t>
            </a:r>
            <a:r>
              <a:rPr sz="2400" spc="-155" dirty="0">
                <a:latin typeface="Times New Roman"/>
                <a:cs typeface="Times New Roman"/>
              </a:rPr>
              <a:t>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a</a:t>
            </a:r>
            <a:r>
              <a:rPr sz="2400" spc="-90" dirty="0">
                <a:latin typeface="Times New Roman"/>
                <a:cs typeface="Times New Roman"/>
              </a:rPr>
              <a:t>"</a:t>
            </a:r>
            <a:r>
              <a:rPr sz="2400" spc="-50" dirty="0">
                <a:latin typeface="Times New Roman"/>
                <a:cs typeface="Times New Roman"/>
              </a:rPr>
              <a:t>)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400" dirty="0">
                <a:latin typeface="Times New Roman"/>
                <a:cs typeface="Times New Roman"/>
              </a:rPr>
              <a:t>#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45" dirty="0">
                <a:latin typeface="Times New Roman"/>
                <a:cs typeface="Times New Roman"/>
              </a:rPr>
              <a:t>y</a:t>
            </a:r>
            <a:r>
              <a:rPr sz="2400" spc="-105" dirty="0">
                <a:latin typeface="Times New Roman"/>
                <a:cs typeface="Times New Roman"/>
              </a:rPr>
              <a:t>ou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will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get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a</a:t>
            </a:r>
            <a:r>
              <a:rPr sz="2400" spc="-155" dirty="0">
                <a:latin typeface="Times New Roman"/>
                <a:cs typeface="Times New Roman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e</a:t>
            </a:r>
            <a:r>
              <a:rPr sz="2400" spc="2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40" dirty="0">
                <a:latin typeface="Times New Roman"/>
                <a:cs typeface="Times New Roman"/>
              </a:rPr>
              <a:t>or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400" b="1" spc="-110" dirty="0">
                <a:latin typeface="Times New Roman"/>
                <a:cs typeface="Times New Roman"/>
              </a:rPr>
              <a:t>Elif: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120" dirty="0">
                <a:latin typeface="Times New Roman"/>
                <a:cs typeface="Times New Roman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elif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keyword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10" dirty="0">
                <a:latin typeface="Times New Roman"/>
                <a:cs typeface="Times New Roman"/>
              </a:rPr>
              <a:t>says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"if</a:t>
            </a:r>
            <a:r>
              <a:rPr sz="2400" spc="-70" dirty="0">
                <a:latin typeface="Times New Roman"/>
                <a:cs typeface="Times New Roman"/>
              </a:rPr>
              <a:t> 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previous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conditions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were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not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true,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80" dirty="0">
                <a:latin typeface="Times New Roman"/>
                <a:cs typeface="Times New Roman"/>
              </a:rPr>
              <a:t>then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t</a:t>
            </a:r>
            <a:r>
              <a:rPr sz="2400" spc="50" dirty="0">
                <a:latin typeface="Times New Roman"/>
                <a:cs typeface="Times New Roman"/>
              </a:rPr>
              <a:t>r</a:t>
            </a:r>
            <a:r>
              <a:rPr sz="2400" spc="-200" dirty="0">
                <a:latin typeface="Times New Roman"/>
                <a:cs typeface="Times New Roman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t</a:t>
            </a:r>
            <a:r>
              <a:rPr sz="2400" spc="-150" dirty="0">
                <a:latin typeface="Times New Roman"/>
                <a:cs typeface="Times New Roman"/>
              </a:rPr>
              <a:t>his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con</a:t>
            </a:r>
            <a:r>
              <a:rPr sz="2400" spc="-75" dirty="0">
                <a:latin typeface="Times New Roman"/>
                <a:cs typeface="Times New Roman"/>
              </a:rPr>
              <a:t>diti</a:t>
            </a:r>
            <a:r>
              <a:rPr sz="2400" spc="-105" dirty="0">
                <a:latin typeface="Times New Roman"/>
                <a:cs typeface="Times New Roman"/>
              </a:rPr>
              <a:t>o</a:t>
            </a:r>
            <a:r>
              <a:rPr sz="2400" spc="-210" dirty="0">
                <a:latin typeface="Times New Roman"/>
                <a:cs typeface="Times New Roman"/>
              </a:rPr>
              <a:t>n“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114" dirty="0">
                <a:latin typeface="Times New Roman"/>
                <a:cs typeface="Times New Roman"/>
              </a:rPr>
              <a:t>Example: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130" dirty="0">
                <a:latin typeface="Times New Roman"/>
                <a:cs typeface="Times New Roman"/>
              </a:rPr>
              <a:t>b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150" dirty="0">
                <a:latin typeface="Times New Roman"/>
                <a:cs typeface="Times New Roman"/>
              </a:rPr>
              <a:t>if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b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&gt;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a:</a:t>
            </a:r>
            <a:endParaRPr sz="2400">
              <a:latin typeface="Times New Roman"/>
              <a:cs typeface="Times New Roman"/>
            </a:endParaRPr>
          </a:p>
          <a:p>
            <a:pPr marL="12700" marR="3904615" indent="137160">
              <a:lnSpc>
                <a:spcPct val="100800"/>
              </a:lnSpc>
            </a:pPr>
            <a:r>
              <a:rPr sz="2400" spc="-45" dirty="0">
                <a:latin typeface="Times New Roman"/>
                <a:cs typeface="Times New Roman"/>
              </a:rPr>
              <a:t>p</a:t>
            </a:r>
            <a:r>
              <a:rPr sz="2400" spc="25" dirty="0">
                <a:latin typeface="Times New Roman"/>
                <a:cs typeface="Times New Roman"/>
              </a:rPr>
              <a:t>r</a:t>
            </a:r>
            <a:r>
              <a:rPr sz="2400" spc="-80" dirty="0">
                <a:latin typeface="Times New Roman"/>
                <a:cs typeface="Times New Roman"/>
              </a:rPr>
              <a:t>i</a:t>
            </a:r>
            <a:r>
              <a:rPr sz="2400" spc="-140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t("</a:t>
            </a:r>
            <a:r>
              <a:rPr sz="2400" spc="-130" dirty="0">
                <a:latin typeface="Times New Roman"/>
                <a:cs typeface="Times New Roman"/>
              </a:rPr>
              <a:t>b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g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40" dirty="0">
                <a:latin typeface="Times New Roman"/>
                <a:cs typeface="Times New Roman"/>
              </a:rPr>
              <a:t>e</a:t>
            </a:r>
            <a:r>
              <a:rPr sz="2400" spc="-165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ter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than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a</a:t>
            </a:r>
            <a:r>
              <a:rPr sz="2400" spc="-95" dirty="0">
                <a:latin typeface="Times New Roman"/>
                <a:cs typeface="Times New Roman"/>
              </a:rPr>
              <a:t>"</a:t>
            </a:r>
            <a:r>
              <a:rPr sz="2400" spc="-45" dirty="0">
                <a:latin typeface="Times New Roman"/>
                <a:cs typeface="Times New Roman"/>
              </a:rPr>
              <a:t>)  </a:t>
            </a:r>
            <a:r>
              <a:rPr sz="2400" spc="-120" dirty="0">
                <a:latin typeface="Times New Roman"/>
                <a:cs typeface="Times New Roman"/>
              </a:rPr>
              <a:t>elif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235" dirty="0">
                <a:latin typeface="Times New Roman"/>
                <a:cs typeface="Times New Roman"/>
              </a:rPr>
              <a:t>=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b:</a:t>
            </a:r>
            <a:endParaRPr sz="2400">
              <a:latin typeface="Times New Roman"/>
              <a:cs typeface="Times New Roman"/>
            </a:endParaRPr>
          </a:p>
          <a:p>
            <a:pPr marL="149225">
              <a:lnSpc>
                <a:spcPct val="100000"/>
              </a:lnSpc>
              <a:spcBef>
                <a:spcPts val="25"/>
              </a:spcBef>
            </a:pPr>
            <a:r>
              <a:rPr sz="2400" spc="-45" dirty="0">
                <a:latin typeface="Times New Roman"/>
                <a:cs typeface="Times New Roman"/>
              </a:rPr>
              <a:t>p</a:t>
            </a:r>
            <a:r>
              <a:rPr sz="2400" spc="25" dirty="0">
                <a:latin typeface="Times New Roman"/>
                <a:cs typeface="Times New Roman"/>
              </a:rPr>
              <a:t>r</a:t>
            </a:r>
            <a:r>
              <a:rPr sz="2400" spc="-80" dirty="0">
                <a:latin typeface="Times New Roman"/>
                <a:cs typeface="Times New Roman"/>
              </a:rPr>
              <a:t>i</a:t>
            </a:r>
            <a:r>
              <a:rPr sz="2400" spc="-140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t("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a</a:t>
            </a:r>
            <a:r>
              <a:rPr sz="2400" spc="-150" dirty="0">
                <a:latin typeface="Times New Roman"/>
                <a:cs typeface="Times New Roman"/>
              </a:rPr>
              <a:t>n</a:t>
            </a:r>
            <a:r>
              <a:rPr sz="2400" spc="-105" dirty="0">
                <a:latin typeface="Times New Roman"/>
                <a:cs typeface="Times New Roman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b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85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e</a:t>
            </a:r>
            <a:r>
              <a:rPr sz="2400" spc="-110" dirty="0">
                <a:latin typeface="Times New Roman"/>
                <a:cs typeface="Times New Roman"/>
              </a:rPr>
              <a:t>q</a:t>
            </a:r>
            <a:r>
              <a:rPr sz="2400" spc="-155" dirty="0">
                <a:latin typeface="Times New Roman"/>
                <a:cs typeface="Times New Roman"/>
              </a:rPr>
              <a:t>u</a:t>
            </a:r>
            <a:r>
              <a:rPr sz="2400" spc="-135" dirty="0">
                <a:latin typeface="Times New Roman"/>
                <a:cs typeface="Times New Roman"/>
              </a:rPr>
              <a:t>a</a:t>
            </a:r>
            <a:r>
              <a:rPr sz="2400" spc="-45" dirty="0">
                <a:latin typeface="Times New Roman"/>
                <a:cs typeface="Times New Roman"/>
              </a:rPr>
              <a:t>l</a:t>
            </a:r>
            <a:r>
              <a:rPr sz="2400" spc="-50" dirty="0">
                <a:latin typeface="Times New Roman"/>
                <a:cs typeface="Times New Roman"/>
              </a:rPr>
              <a:t>")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214071"/>
            <a:ext cx="65341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110" dirty="0">
                <a:solidFill>
                  <a:srgbClr val="000000"/>
                </a:solidFill>
                <a:latin typeface="Times New Roman"/>
                <a:cs typeface="Times New Roman"/>
              </a:rPr>
              <a:t>Else: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7794" y="214071"/>
            <a:ext cx="6704965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else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keyword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catches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anything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which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isn't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caught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by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20" dirty="0">
                <a:latin typeface="Times New Roman"/>
                <a:cs typeface="Times New Roman"/>
              </a:rPr>
              <a:t>ec</a:t>
            </a:r>
            <a:r>
              <a:rPr sz="2600" spc="-130" dirty="0">
                <a:latin typeface="Times New Roman"/>
                <a:cs typeface="Times New Roman"/>
              </a:rPr>
              <a:t>e</a:t>
            </a:r>
            <a:r>
              <a:rPr sz="2600" spc="-140" dirty="0">
                <a:latin typeface="Times New Roman"/>
                <a:cs typeface="Times New Roman"/>
              </a:rPr>
              <a:t>ding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d</a:t>
            </a:r>
            <a:r>
              <a:rPr sz="2600" spc="-105" dirty="0">
                <a:latin typeface="Times New Roman"/>
                <a:cs typeface="Times New Roman"/>
              </a:rPr>
              <a:t>ition</a:t>
            </a:r>
            <a:r>
              <a:rPr sz="2600" spc="-165" dirty="0">
                <a:latin typeface="Times New Roman"/>
                <a:cs typeface="Times New Roman"/>
              </a:rPr>
              <a:t>s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1007719"/>
            <a:ext cx="3358515" cy="52235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40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35" dirty="0">
                <a:latin typeface="Times New Roman"/>
                <a:cs typeface="Times New Roman"/>
              </a:rPr>
              <a:t>b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33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b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&gt;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a:</a:t>
            </a:r>
            <a:endParaRPr sz="2600">
              <a:latin typeface="Times New Roman"/>
              <a:cs typeface="Times New Roman"/>
            </a:endParaRPr>
          </a:p>
          <a:p>
            <a:pPr marL="12700" marR="8255" indent="149225">
              <a:lnSpc>
                <a:spcPct val="119200"/>
              </a:lnSpc>
            </a:pP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int("b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g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55" dirty="0">
                <a:latin typeface="Times New Roman"/>
                <a:cs typeface="Times New Roman"/>
              </a:rPr>
              <a:t>e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ter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than</a:t>
            </a:r>
            <a:r>
              <a:rPr sz="2600" spc="-80" dirty="0">
                <a:latin typeface="Times New Roman"/>
                <a:cs typeface="Times New Roman"/>
              </a:rPr>
              <a:t> a")  </a:t>
            </a:r>
            <a:r>
              <a:rPr sz="2600" spc="-130" dirty="0">
                <a:latin typeface="Times New Roman"/>
                <a:cs typeface="Times New Roman"/>
              </a:rPr>
              <a:t>elif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==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b:</a:t>
            </a:r>
            <a:endParaRPr sz="2600">
              <a:latin typeface="Times New Roman"/>
              <a:cs typeface="Times New Roman"/>
            </a:endParaRPr>
          </a:p>
          <a:p>
            <a:pPr marL="12700" marR="130175" indent="149225">
              <a:lnSpc>
                <a:spcPct val="119200"/>
              </a:lnSpc>
              <a:spcBef>
                <a:spcPts val="5"/>
              </a:spcBef>
            </a:pP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75" dirty="0">
                <a:latin typeface="Times New Roman"/>
                <a:cs typeface="Times New Roman"/>
              </a:rPr>
              <a:t>int("a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b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re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eq</a:t>
            </a:r>
            <a:r>
              <a:rPr sz="2600" spc="-130" dirty="0">
                <a:latin typeface="Times New Roman"/>
                <a:cs typeface="Times New Roman"/>
              </a:rPr>
              <a:t>u</a:t>
            </a:r>
            <a:r>
              <a:rPr sz="2600" spc="-85" dirty="0">
                <a:latin typeface="Times New Roman"/>
                <a:cs typeface="Times New Roman"/>
              </a:rPr>
              <a:t>al")  </a:t>
            </a:r>
            <a:r>
              <a:rPr sz="2600" spc="-95" dirty="0">
                <a:latin typeface="Times New Roman"/>
                <a:cs typeface="Times New Roman"/>
              </a:rPr>
              <a:t>else:</a:t>
            </a:r>
            <a:endParaRPr sz="2600">
              <a:latin typeface="Times New Roman"/>
              <a:cs typeface="Times New Roman"/>
            </a:endParaRPr>
          </a:p>
          <a:p>
            <a:pPr marL="161925">
              <a:lnSpc>
                <a:spcPct val="100000"/>
              </a:lnSpc>
              <a:spcBef>
                <a:spcPts val="600"/>
              </a:spcBef>
            </a:pPr>
            <a:r>
              <a:rPr sz="2600" spc="-45" dirty="0">
                <a:latin typeface="Times New Roman"/>
                <a:cs typeface="Times New Roman"/>
              </a:rPr>
              <a:t>p</a:t>
            </a:r>
            <a:r>
              <a:rPr sz="2600" spc="10" dirty="0">
                <a:latin typeface="Times New Roman"/>
                <a:cs typeface="Times New Roman"/>
              </a:rPr>
              <a:t>r</a:t>
            </a:r>
            <a:r>
              <a:rPr sz="2600" spc="-75" dirty="0">
                <a:latin typeface="Times New Roman"/>
                <a:cs typeface="Times New Roman"/>
              </a:rPr>
              <a:t>int("a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g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50" dirty="0">
                <a:latin typeface="Times New Roman"/>
                <a:cs typeface="Times New Roman"/>
              </a:rPr>
              <a:t>e</a:t>
            </a:r>
            <a:r>
              <a:rPr sz="2600" spc="-180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ter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t</a:t>
            </a:r>
            <a:r>
              <a:rPr sz="2600" spc="-90" dirty="0">
                <a:latin typeface="Times New Roman"/>
                <a:cs typeface="Times New Roman"/>
              </a:rPr>
              <a:t>h</a:t>
            </a:r>
            <a:r>
              <a:rPr sz="2600" spc="-150" dirty="0">
                <a:latin typeface="Times New Roman"/>
                <a:cs typeface="Times New Roman"/>
              </a:rPr>
              <a:t>a</a:t>
            </a:r>
            <a:r>
              <a:rPr sz="2600" spc="-165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b")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spc="-3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g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55" dirty="0">
                <a:latin typeface="Times New Roman"/>
                <a:cs typeface="Times New Roman"/>
              </a:rPr>
              <a:t>e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ter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than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b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7817" y="688974"/>
            <a:ext cx="1845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73717"/>
            <a:ext cx="3767454" cy="19011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3600" spc="-70" dirty="0">
                <a:latin typeface="Times New Roman"/>
                <a:cs typeface="Times New Roman"/>
              </a:rPr>
              <a:t>p</a:t>
            </a:r>
            <a:r>
              <a:rPr sz="3600" spc="10" dirty="0">
                <a:latin typeface="Times New Roman"/>
                <a:cs typeface="Times New Roman"/>
              </a:rPr>
              <a:t>r</a:t>
            </a:r>
            <a:r>
              <a:rPr sz="3600" spc="-110" dirty="0">
                <a:latin typeface="Times New Roman"/>
                <a:cs typeface="Times New Roman"/>
              </a:rPr>
              <a:t>int("Hell</a:t>
            </a:r>
            <a:r>
              <a:rPr sz="3600" spc="-225" dirty="0">
                <a:latin typeface="Times New Roman"/>
                <a:cs typeface="Times New Roman"/>
              </a:rPr>
              <a:t>o</a:t>
            </a:r>
            <a:r>
              <a:rPr sz="3600" spc="380" dirty="0">
                <a:latin typeface="Times New Roman"/>
                <a:cs typeface="Times New Roman"/>
              </a:rPr>
              <a:t>,</a:t>
            </a:r>
            <a:r>
              <a:rPr sz="3600" spc="-495" dirty="0">
                <a:latin typeface="Times New Roman"/>
                <a:cs typeface="Times New Roman"/>
              </a:rPr>
              <a:t>W</a:t>
            </a:r>
            <a:r>
              <a:rPr sz="3600" spc="-95" dirty="0">
                <a:latin typeface="Times New Roman"/>
                <a:cs typeface="Times New Roman"/>
              </a:rPr>
              <a:t>orl</a:t>
            </a:r>
            <a:r>
              <a:rPr sz="3600" spc="-140" dirty="0">
                <a:latin typeface="Times New Roman"/>
                <a:cs typeface="Times New Roman"/>
              </a:rPr>
              <a:t>d</a:t>
            </a:r>
            <a:r>
              <a:rPr sz="3600" spc="-65" dirty="0">
                <a:latin typeface="Times New Roman"/>
                <a:cs typeface="Times New Roman"/>
              </a:rPr>
              <a:t>!")  </a:t>
            </a:r>
            <a:r>
              <a:rPr sz="3600" spc="-70" dirty="0">
                <a:latin typeface="Times New Roman"/>
                <a:cs typeface="Times New Roman"/>
              </a:rPr>
              <a:t>output: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600" spc="-130" dirty="0">
                <a:latin typeface="Times New Roman"/>
                <a:cs typeface="Times New Roman"/>
              </a:rPr>
              <a:t>Hello,World!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51354"/>
            <a:ext cx="6584950" cy="610806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41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645" dirty="0">
                <a:latin typeface="Times New Roman"/>
                <a:cs typeface="Times New Roman"/>
              </a:rPr>
              <a:t>Y</a:t>
            </a:r>
            <a:r>
              <a:rPr sz="2400" spc="-100" dirty="0">
                <a:latin typeface="Times New Roman"/>
                <a:cs typeface="Times New Roman"/>
              </a:rPr>
              <a:t>ou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can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als</a:t>
            </a:r>
            <a:r>
              <a:rPr sz="2400" spc="-175" dirty="0">
                <a:latin typeface="Times New Roman"/>
                <a:cs typeface="Times New Roman"/>
              </a:rPr>
              <a:t>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80" dirty="0">
                <a:latin typeface="Times New Roman"/>
                <a:cs typeface="Times New Roman"/>
              </a:rPr>
              <a:t>h</a:t>
            </a:r>
            <a:r>
              <a:rPr sz="2400" spc="-235" dirty="0">
                <a:latin typeface="Times New Roman"/>
                <a:cs typeface="Times New Roman"/>
              </a:rPr>
              <a:t>a</a:t>
            </a:r>
            <a:r>
              <a:rPr sz="2400" spc="-254" dirty="0">
                <a:latin typeface="Times New Roman"/>
                <a:cs typeface="Times New Roman"/>
              </a:rPr>
              <a:t>v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a</a:t>
            </a:r>
            <a:r>
              <a:rPr sz="2400" spc="-155" dirty="0">
                <a:latin typeface="Times New Roman"/>
                <a:cs typeface="Times New Roman"/>
              </a:rPr>
              <a:t>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else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wi</a:t>
            </a:r>
            <a:r>
              <a:rPr sz="2400" spc="-60" dirty="0">
                <a:latin typeface="Times New Roman"/>
                <a:cs typeface="Times New Roman"/>
              </a:rPr>
              <a:t>t</a:t>
            </a:r>
            <a:r>
              <a:rPr sz="2400" spc="-125" dirty="0">
                <a:latin typeface="Times New Roman"/>
                <a:cs typeface="Times New Roman"/>
              </a:rPr>
              <a:t>ho</a:t>
            </a:r>
            <a:r>
              <a:rPr sz="2400" spc="-35" dirty="0">
                <a:latin typeface="Times New Roman"/>
                <a:cs typeface="Times New Roman"/>
              </a:rPr>
              <a:t>ut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eli</a:t>
            </a:r>
            <a:r>
              <a:rPr sz="2400" spc="-125" dirty="0">
                <a:latin typeface="Times New Roman"/>
                <a:cs typeface="Times New Roman"/>
              </a:rPr>
              <a:t>f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400" b="1" spc="-60" dirty="0">
                <a:latin typeface="Times New Roman"/>
                <a:cs typeface="Times New Roman"/>
              </a:rPr>
              <a:t>Example: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40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400" spc="-130" dirty="0">
                <a:latin typeface="Times New Roman"/>
                <a:cs typeface="Times New Roman"/>
              </a:rPr>
              <a:t>b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33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spc="-150" dirty="0">
                <a:latin typeface="Times New Roman"/>
                <a:cs typeface="Times New Roman"/>
              </a:rPr>
              <a:t>if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b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&gt;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0" dirty="0">
                <a:latin typeface="Times New Roman"/>
                <a:cs typeface="Times New Roman"/>
              </a:rPr>
              <a:t>a</a:t>
            </a:r>
            <a:r>
              <a:rPr sz="2400" spc="3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12700" marR="3566160" indent="68580">
              <a:lnSpc>
                <a:spcPct val="110800"/>
              </a:lnSpc>
              <a:spcBef>
                <a:spcPts val="5"/>
              </a:spcBef>
            </a:pPr>
            <a:r>
              <a:rPr sz="2400" spc="-45" dirty="0">
                <a:latin typeface="Times New Roman"/>
                <a:cs typeface="Times New Roman"/>
              </a:rPr>
              <a:t>p</a:t>
            </a:r>
            <a:r>
              <a:rPr sz="2400" spc="20" dirty="0">
                <a:latin typeface="Times New Roman"/>
                <a:cs typeface="Times New Roman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int(</a:t>
            </a:r>
            <a:r>
              <a:rPr sz="2400" spc="-65" dirty="0">
                <a:latin typeface="Times New Roman"/>
                <a:cs typeface="Times New Roman"/>
              </a:rPr>
              <a:t>"</a:t>
            </a:r>
            <a:r>
              <a:rPr sz="2400" spc="-70" dirty="0">
                <a:latin typeface="Times New Roman"/>
                <a:cs typeface="Times New Roman"/>
              </a:rPr>
              <a:t>b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40" dirty="0">
                <a:latin typeface="Times New Roman"/>
                <a:cs typeface="Times New Roman"/>
              </a:rPr>
              <a:t>e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ter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than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")  </a:t>
            </a:r>
            <a:r>
              <a:rPr sz="2400" spc="-85" dirty="0">
                <a:latin typeface="Times New Roman"/>
                <a:cs typeface="Times New Roman"/>
              </a:rPr>
              <a:t>else:</a:t>
            </a:r>
            <a:endParaRPr sz="2400">
              <a:latin typeface="Times New Roman"/>
              <a:cs typeface="Times New Roman"/>
            </a:endParaRPr>
          </a:p>
          <a:p>
            <a:pPr marL="149225">
              <a:lnSpc>
                <a:spcPct val="100000"/>
              </a:lnSpc>
              <a:spcBef>
                <a:spcPts val="310"/>
              </a:spcBef>
            </a:pPr>
            <a:r>
              <a:rPr sz="2400" spc="-45" dirty="0">
                <a:latin typeface="Times New Roman"/>
                <a:cs typeface="Times New Roman"/>
              </a:rPr>
              <a:t>p</a:t>
            </a:r>
            <a:r>
              <a:rPr sz="2400" spc="20" dirty="0">
                <a:latin typeface="Times New Roman"/>
                <a:cs typeface="Times New Roman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int(</a:t>
            </a:r>
            <a:r>
              <a:rPr sz="2400" spc="-65" dirty="0">
                <a:latin typeface="Times New Roman"/>
                <a:cs typeface="Times New Roman"/>
              </a:rPr>
              <a:t>"</a:t>
            </a:r>
            <a:r>
              <a:rPr sz="2400" spc="-70" dirty="0">
                <a:latin typeface="Times New Roman"/>
                <a:cs typeface="Times New Roman"/>
              </a:rPr>
              <a:t>b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n</a:t>
            </a:r>
            <a:r>
              <a:rPr sz="2400" spc="-100" dirty="0">
                <a:latin typeface="Times New Roman"/>
                <a:cs typeface="Times New Roman"/>
              </a:rPr>
              <a:t>o</a:t>
            </a:r>
            <a:r>
              <a:rPr sz="2400" spc="30" dirty="0">
                <a:latin typeface="Times New Roman"/>
                <a:cs typeface="Times New Roman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65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40" dirty="0">
                <a:latin typeface="Times New Roman"/>
                <a:cs typeface="Times New Roman"/>
              </a:rPr>
              <a:t>e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ter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t</a:t>
            </a:r>
            <a:r>
              <a:rPr sz="2400" spc="-150" dirty="0">
                <a:latin typeface="Times New Roman"/>
                <a:cs typeface="Times New Roman"/>
              </a:rPr>
              <a:t>han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a")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ct val="110800"/>
              </a:lnSpc>
              <a:spcBef>
                <a:spcPts val="5"/>
              </a:spcBef>
            </a:pPr>
            <a:r>
              <a:rPr sz="2400" b="1" spc="-25" dirty="0">
                <a:latin typeface="Times New Roman"/>
                <a:cs typeface="Times New Roman"/>
              </a:rPr>
              <a:t>Short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Hand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100" dirty="0">
                <a:latin typeface="Times New Roman"/>
                <a:cs typeface="Times New Roman"/>
              </a:rPr>
              <a:t>If:</a:t>
            </a:r>
            <a:r>
              <a:rPr sz="2400" b="1" spc="-155" dirty="0">
                <a:latin typeface="Times New Roman"/>
                <a:cs typeface="Times New Roman"/>
              </a:rPr>
              <a:t> </a:t>
            </a:r>
            <a:r>
              <a:rPr sz="2400" spc="-180" dirty="0">
                <a:latin typeface="Times New Roman"/>
                <a:cs typeface="Times New Roman"/>
              </a:rPr>
              <a:t>If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you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have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only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one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statement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execute,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245" dirty="0">
                <a:latin typeface="Times New Roman"/>
                <a:cs typeface="Times New Roman"/>
              </a:rPr>
              <a:t>y</a:t>
            </a:r>
            <a:r>
              <a:rPr sz="2400" spc="-105" dirty="0">
                <a:latin typeface="Times New Roman"/>
                <a:cs typeface="Times New Roman"/>
              </a:rPr>
              <a:t>ou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can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p</a:t>
            </a:r>
            <a:r>
              <a:rPr sz="2400" spc="-35" dirty="0">
                <a:latin typeface="Times New Roman"/>
                <a:cs typeface="Times New Roman"/>
              </a:rPr>
              <a:t>ut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it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on</a:t>
            </a:r>
            <a:r>
              <a:rPr sz="2400" spc="-70" dirty="0">
                <a:latin typeface="Times New Roman"/>
                <a:cs typeface="Times New Roman"/>
              </a:rPr>
              <a:t> 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same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li</a:t>
            </a:r>
            <a:r>
              <a:rPr sz="2400" spc="-145" dirty="0">
                <a:latin typeface="Times New Roman"/>
                <a:cs typeface="Times New Roman"/>
              </a:rPr>
              <a:t>n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4" dirty="0">
                <a:latin typeface="Times New Roman"/>
                <a:cs typeface="Times New Roman"/>
              </a:rPr>
              <a:t>a</a:t>
            </a:r>
            <a:r>
              <a:rPr sz="2400" spc="-175" dirty="0">
                <a:latin typeface="Times New Roman"/>
                <a:cs typeface="Times New Roman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st</a:t>
            </a:r>
            <a:r>
              <a:rPr sz="2400" spc="-160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tem</a:t>
            </a:r>
            <a:r>
              <a:rPr sz="2400" spc="-80" dirty="0">
                <a:latin typeface="Times New Roman"/>
                <a:cs typeface="Times New Roman"/>
              </a:rPr>
              <a:t>e</a:t>
            </a:r>
            <a:r>
              <a:rPr sz="2400" spc="10" dirty="0">
                <a:latin typeface="Times New Roman"/>
                <a:cs typeface="Times New Roman"/>
              </a:rPr>
              <a:t>nt.</a:t>
            </a:r>
            <a:endParaRPr sz="2400">
              <a:latin typeface="Times New Roman"/>
              <a:cs typeface="Times New Roman"/>
            </a:endParaRPr>
          </a:p>
          <a:p>
            <a:pPr marL="12700" marR="2903855">
              <a:lnSpc>
                <a:spcPct val="110800"/>
              </a:lnSpc>
            </a:pPr>
            <a:r>
              <a:rPr sz="2400" b="1" spc="-60" dirty="0">
                <a:latin typeface="Times New Roman"/>
                <a:cs typeface="Times New Roman"/>
              </a:rPr>
              <a:t>Example:</a:t>
            </a:r>
            <a:r>
              <a:rPr sz="2400" b="1" spc="-16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On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lin</a:t>
            </a:r>
            <a:r>
              <a:rPr sz="2400" spc="-120" dirty="0">
                <a:latin typeface="Times New Roman"/>
                <a:cs typeface="Times New Roman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t</a:t>
            </a:r>
            <a:r>
              <a:rPr sz="2400" spc="-130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tem</a:t>
            </a:r>
            <a:r>
              <a:rPr sz="2400" spc="-80" dirty="0">
                <a:latin typeface="Times New Roman"/>
                <a:cs typeface="Times New Roman"/>
              </a:rPr>
              <a:t>e</a:t>
            </a:r>
            <a:r>
              <a:rPr sz="2400" spc="10" dirty="0">
                <a:latin typeface="Times New Roman"/>
                <a:cs typeface="Times New Roman"/>
              </a:rPr>
              <a:t>nt.  </a:t>
            </a:r>
            <a:r>
              <a:rPr sz="2400" spc="-40" dirty="0">
                <a:latin typeface="Times New Roman"/>
                <a:cs typeface="Times New Roman"/>
              </a:rPr>
              <a:t>a=40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400" spc="-85" dirty="0">
                <a:latin typeface="Times New Roman"/>
                <a:cs typeface="Times New Roman"/>
              </a:rPr>
              <a:t>B=33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spc="-150" dirty="0">
                <a:latin typeface="Times New Roman"/>
                <a:cs typeface="Times New Roman"/>
              </a:rPr>
              <a:t>if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&gt;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b: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p</a:t>
            </a:r>
            <a:r>
              <a:rPr sz="2400" spc="20" dirty="0">
                <a:latin typeface="Times New Roman"/>
                <a:cs typeface="Times New Roman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int(</a:t>
            </a:r>
            <a:r>
              <a:rPr sz="2400" spc="-100" dirty="0">
                <a:latin typeface="Times New Roman"/>
                <a:cs typeface="Times New Roman"/>
              </a:rPr>
              <a:t>"a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40" dirty="0">
                <a:latin typeface="Times New Roman"/>
                <a:cs typeface="Times New Roman"/>
              </a:rPr>
              <a:t>e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ter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than</a:t>
            </a:r>
            <a:r>
              <a:rPr sz="2400" spc="-60" dirty="0">
                <a:latin typeface="Times New Roman"/>
                <a:cs typeface="Times New Roman"/>
              </a:rPr>
              <a:t> b")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8218"/>
            <a:ext cx="7569200" cy="609282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b="1" spc="-120" dirty="0">
                <a:latin typeface="Times New Roman"/>
                <a:cs typeface="Times New Roman"/>
              </a:rPr>
              <a:t>S</a:t>
            </a:r>
            <a:r>
              <a:rPr sz="2600" b="1" spc="-135" dirty="0">
                <a:latin typeface="Times New Roman"/>
                <a:cs typeface="Times New Roman"/>
              </a:rPr>
              <a:t>h</a:t>
            </a:r>
            <a:r>
              <a:rPr sz="2600" b="1" spc="5" dirty="0">
                <a:latin typeface="Times New Roman"/>
                <a:cs typeface="Times New Roman"/>
              </a:rPr>
              <a:t>o</a:t>
            </a:r>
            <a:r>
              <a:rPr sz="2600" b="1" spc="95" dirty="0">
                <a:latin typeface="Times New Roman"/>
                <a:cs typeface="Times New Roman"/>
              </a:rPr>
              <a:t>r</a:t>
            </a:r>
            <a:r>
              <a:rPr sz="2600" b="1" spc="30" dirty="0">
                <a:latin typeface="Times New Roman"/>
                <a:cs typeface="Times New Roman"/>
              </a:rPr>
              <a:t>t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30" dirty="0">
                <a:latin typeface="Times New Roman"/>
                <a:cs typeface="Times New Roman"/>
              </a:rPr>
              <a:t>H</a:t>
            </a:r>
            <a:r>
              <a:rPr sz="2600" b="1" spc="-45" dirty="0">
                <a:latin typeface="Times New Roman"/>
                <a:cs typeface="Times New Roman"/>
              </a:rPr>
              <a:t>a</a:t>
            </a:r>
            <a:r>
              <a:rPr sz="2600" b="1" spc="-60" dirty="0">
                <a:latin typeface="Times New Roman"/>
                <a:cs typeface="Times New Roman"/>
              </a:rPr>
              <a:t>n</a:t>
            </a:r>
            <a:r>
              <a:rPr sz="2600" b="1" spc="45" dirty="0">
                <a:latin typeface="Times New Roman"/>
                <a:cs typeface="Times New Roman"/>
              </a:rPr>
              <a:t>d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-65" dirty="0">
                <a:latin typeface="Times New Roman"/>
                <a:cs typeface="Times New Roman"/>
              </a:rPr>
              <a:t>I</a:t>
            </a:r>
            <a:r>
              <a:rPr sz="2600" b="1" spc="-55" dirty="0">
                <a:latin typeface="Times New Roman"/>
                <a:cs typeface="Times New Roman"/>
              </a:rPr>
              <a:t>f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25" dirty="0">
                <a:latin typeface="Times New Roman"/>
                <a:cs typeface="Times New Roman"/>
              </a:rPr>
              <a:t>.</a:t>
            </a:r>
            <a:r>
              <a:rPr sz="2600" b="1" spc="10" dirty="0">
                <a:latin typeface="Times New Roman"/>
                <a:cs typeface="Times New Roman"/>
              </a:rPr>
              <a:t>.</a:t>
            </a:r>
            <a:r>
              <a:rPr sz="2600" b="1" spc="25" dirty="0">
                <a:latin typeface="Times New Roman"/>
                <a:cs typeface="Times New Roman"/>
              </a:rPr>
              <a:t>.</a:t>
            </a:r>
            <a:r>
              <a:rPr sz="2600" b="1" spc="-170" dirty="0">
                <a:latin typeface="Times New Roman"/>
                <a:cs typeface="Times New Roman"/>
              </a:rPr>
              <a:t> </a:t>
            </a:r>
            <a:r>
              <a:rPr sz="2600" b="1" spc="-110" dirty="0">
                <a:latin typeface="Times New Roman"/>
                <a:cs typeface="Times New Roman"/>
              </a:rPr>
              <a:t>Else: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90" dirty="0">
                <a:latin typeface="Times New Roman"/>
                <a:cs typeface="Times New Roman"/>
              </a:rPr>
              <a:t>If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you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have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only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one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statement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execute,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one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for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if,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one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30" dirty="0">
                <a:latin typeface="Times New Roman"/>
                <a:cs typeface="Times New Roman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els</a:t>
            </a:r>
            <a:r>
              <a:rPr sz="2600" spc="-185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y</a:t>
            </a:r>
            <a:r>
              <a:rPr sz="2600" spc="-110" dirty="0">
                <a:latin typeface="Times New Roman"/>
                <a:cs typeface="Times New Roman"/>
              </a:rPr>
              <a:t>ou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al</a:t>
            </a:r>
            <a:r>
              <a:rPr sz="2600" spc="-114" dirty="0">
                <a:latin typeface="Times New Roman"/>
                <a:cs typeface="Times New Roman"/>
              </a:rPr>
              <a:t>l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on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same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line:</a:t>
            </a:r>
            <a:endParaRPr sz="2600">
              <a:latin typeface="Times New Roman"/>
              <a:cs typeface="Times New Roman"/>
            </a:endParaRPr>
          </a:p>
          <a:p>
            <a:pPr marL="12700" marR="3056255">
              <a:lnSpc>
                <a:spcPts val="3720"/>
              </a:lnSpc>
              <a:spcBef>
                <a:spcPts val="225"/>
              </a:spcBef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r>
              <a:rPr sz="2600" b="1" spc="-18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One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lin</a:t>
            </a:r>
            <a:r>
              <a:rPr sz="2600" spc="-130" dirty="0">
                <a:latin typeface="Times New Roman"/>
                <a:cs typeface="Times New Roman"/>
              </a:rPr>
              <a:t>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else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st</a:t>
            </a:r>
            <a:r>
              <a:rPr sz="2600" spc="-175" dirty="0">
                <a:latin typeface="Times New Roman"/>
                <a:cs typeface="Times New Roman"/>
              </a:rPr>
              <a:t>a</a:t>
            </a:r>
            <a:r>
              <a:rPr sz="2600" spc="-85" dirty="0">
                <a:latin typeface="Times New Roman"/>
                <a:cs typeface="Times New Roman"/>
              </a:rPr>
              <a:t>teme</a:t>
            </a:r>
            <a:r>
              <a:rPr sz="2600" spc="-100" dirty="0">
                <a:latin typeface="Times New Roman"/>
                <a:cs typeface="Times New Roman"/>
              </a:rPr>
              <a:t>n</a:t>
            </a:r>
            <a:r>
              <a:rPr sz="2600" spc="70" dirty="0">
                <a:latin typeface="Times New Roman"/>
                <a:cs typeface="Times New Roman"/>
              </a:rPr>
              <a:t>t. 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20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600" spc="-135" dirty="0">
                <a:latin typeface="Times New Roman"/>
                <a:cs typeface="Times New Roman"/>
              </a:rPr>
              <a:t>b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30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85" dirty="0">
                <a:latin typeface="Times New Roman"/>
                <a:cs typeface="Times New Roman"/>
              </a:rPr>
              <a:t>int("A</a:t>
            </a:r>
            <a:r>
              <a:rPr sz="2600" spc="-75" dirty="0">
                <a:latin typeface="Times New Roman"/>
                <a:cs typeface="Times New Roman"/>
              </a:rPr>
              <a:t>"</a:t>
            </a:r>
            <a:r>
              <a:rPr sz="2600" spc="-55" dirty="0">
                <a:latin typeface="Times New Roman"/>
                <a:cs typeface="Times New Roman"/>
              </a:rPr>
              <a:t>)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&gt;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b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else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95" dirty="0">
                <a:latin typeface="Times New Roman"/>
                <a:cs typeface="Times New Roman"/>
              </a:rPr>
              <a:t>int("B</a:t>
            </a:r>
            <a:r>
              <a:rPr sz="2600" spc="-90" dirty="0">
                <a:latin typeface="Times New Roman"/>
                <a:cs typeface="Times New Roman"/>
              </a:rPr>
              <a:t>"</a:t>
            </a:r>
            <a:r>
              <a:rPr sz="2600" spc="-55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buClr>
                <a:srgbClr val="D24717"/>
              </a:buClr>
              <a:buSzPct val="84615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600" spc="-310" dirty="0">
                <a:latin typeface="Times New Roman"/>
                <a:cs typeface="Times New Roman"/>
              </a:rPr>
              <a:t>You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also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have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multiple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else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statements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on</a:t>
            </a:r>
            <a:r>
              <a:rPr sz="2600" spc="-75" dirty="0">
                <a:latin typeface="Times New Roman"/>
                <a:cs typeface="Times New Roman"/>
              </a:rPr>
              <a:t> the </a:t>
            </a:r>
            <a:r>
              <a:rPr sz="2600" spc="-165" dirty="0">
                <a:latin typeface="Times New Roman"/>
                <a:cs typeface="Times New Roman"/>
              </a:rPr>
              <a:t>same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line: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3</a:t>
            </a:r>
            <a:r>
              <a:rPr sz="2600" spc="-125" dirty="0">
                <a:latin typeface="Times New Roman"/>
                <a:cs typeface="Times New Roman"/>
              </a:rPr>
              <a:t>3</a:t>
            </a:r>
            <a:r>
              <a:rPr sz="2600" spc="-110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spc="-135" dirty="0">
                <a:latin typeface="Times New Roman"/>
                <a:cs typeface="Times New Roman"/>
              </a:rPr>
              <a:t>b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330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70" dirty="0">
                <a:latin typeface="Times New Roman"/>
                <a:cs typeface="Times New Roman"/>
              </a:rPr>
              <a:t>print("A")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&gt;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b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else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print("=")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b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else</a:t>
            </a:r>
            <a:r>
              <a:rPr sz="2600" spc="-75" dirty="0">
                <a:latin typeface="Times New Roman"/>
                <a:cs typeface="Times New Roman"/>
              </a:rPr>
              <a:t> print("B")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63779"/>
            <a:ext cx="7042150" cy="621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65" dirty="0">
                <a:latin typeface="Times New Roman"/>
                <a:cs typeface="Times New Roman"/>
              </a:rPr>
              <a:t>And:</a:t>
            </a:r>
            <a:endParaRPr sz="24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80000"/>
              </a:lnSpc>
              <a:spcBef>
                <a:spcPts val="60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120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keyword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logical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operator,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used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combine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con</a:t>
            </a:r>
            <a:r>
              <a:rPr sz="2400" spc="-75" dirty="0">
                <a:latin typeface="Times New Roman"/>
                <a:cs typeface="Times New Roman"/>
              </a:rPr>
              <a:t>diti</a:t>
            </a:r>
            <a:r>
              <a:rPr sz="2400" spc="-105" dirty="0">
                <a:latin typeface="Times New Roman"/>
                <a:cs typeface="Times New Roman"/>
              </a:rPr>
              <a:t>o</a:t>
            </a:r>
            <a:r>
              <a:rPr sz="2400" spc="-130" dirty="0">
                <a:latin typeface="Times New Roman"/>
                <a:cs typeface="Times New Roman"/>
              </a:rPr>
              <a:t>nal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st</a:t>
            </a:r>
            <a:r>
              <a:rPr sz="2400" spc="-160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tem</a:t>
            </a:r>
            <a:r>
              <a:rPr sz="2400" spc="-80" dirty="0">
                <a:latin typeface="Times New Roman"/>
                <a:cs typeface="Times New Roman"/>
              </a:rPr>
              <a:t>e</a:t>
            </a:r>
            <a:r>
              <a:rPr sz="2400" spc="-85" dirty="0">
                <a:latin typeface="Times New Roman"/>
                <a:cs typeface="Times New Roman"/>
              </a:rPr>
              <a:t>nt</a:t>
            </a:r>
            <a:r>
              <a:rPr sz="2400" spc="-130" dirty="0">
                <a:latin typeface="Times New Roman"/>
                <a:cs typeface="Times New Roman"/>
              </a:rPr>
              <a:t>s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marR="111760">
              <a:lnSpc>
                <a:spcPct val="100800"/>
              </a:lnSpc>
            </a:pPr>
            <a:r>
              <a:rPr sz="2400" b="1" spc="-60" dirty="0">
                <a:latin typeface="Times New Roman"/>
                <a:cs typeface="Times New Roman"/>
              </a:rPr>
              <a:t>Example:</a:t>
            </a:r>
            <a:r>
              <a:rPr sz="2400" b="1" spc="-165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Times New Roman"/>
                <a:cs typeface="Times New Roman"/>
              </a:rPr>
              <a:t>Test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if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greater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than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b,</a:t>
            </a:r>
            <a:r>
              <a:rPr sz="2400" spc="-355" dirty="0">
                <a:latin typeface="Times New Roman"/>
                <a:cs typeface="Times New Roman"/>
              </a:rPr>
              <a:t> </a:t>
            </a:r>
            <a:r>
              <a:rPr sz="2400" spc="-195" dirty="0">
                <a:latin typeface="Times New Roman"/>
                <a:cs typeface="Times New Roman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c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greater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than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a.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200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125" dirty="0">
                <a:latin typeface="Times New Roman"/>
                <a:cs typeface="Times New Roman"/>
              </a:rPr>
              <a:t>b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33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145" dirty="0">
                <a:latin typeface="Times New Roman"/>
                <a:cs typeface="Times New Roman"/>
              </a:rPr>
              <a:t>c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500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150" dirty="0">
                <a:latin typeface="Times New Roman"/>
                <a:cs typeface="Times New Roman"/>
              </a:rPr>
              <a:t>if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&gt;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b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</a:t>
            </a:r>
            <a:r>
              <a:rPr sz="2400" spc="-140" dirty="0">
                <a:latin typeface="Times New Roman"/>
                <a:cs typeface="Times New Roman"/>
              </a:rPr>
              <a:t>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c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&gt;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a:</a:t>
            </a:r>
            <a:endParaRPr sz="2400">
              <a:latin typeface="Times New Roman"/>
              <a:cs typeface="Times New Roman"/>
            </a:endParaRPr>
          </a:p>
          <a:p>
            <a:pPr marL="80645">
              <a:lnSpc>
                <a:spcPct val="100000"/>
              </a:lnSpc>
              <a:spcBef>
                <a:spcPts val="25"/>
              </a:spcBef>
            </a:pPr>
            <a:r>
              <a:rPr sz="2400" spc="-45" dirty="0">
                <a:latin typeface="Times New Roman"/>
                <a:cs typeface="Times New Roman"/>
              </a:rPr>
              <a:t>p</a:t>
            </a:r>
            <a:r>
              <a:rPr sz="2400" spc="20" dirty="0">
                <a:latin typeface="Times New Roman"/>
                <a:cs typeface="Times New Roman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int(</a:t>
            </a:r>
            <a:r>
              <a:rPr sz="2400" spc="-170" dirty="0">
                <a:latin typeface="Times New Roman"/>
                <a:cs typeface="Times New Roman"/>
              </a:rPr>
              <a:t>"B</a:t>
            </a:r>
            <a:r>
              <a:rPr sz="2400" spc="-150" dirty="0">
                <a:latin typeface="Times New Roman"/>
                <a:cs typeface="Times New Roman"/>
              </a:rPr>
              <a:t>o</a:t>
            </a:r>
            <a:r>
              <a:rPr sz="2400" spc="-60" dirty="0">
                <a:latin typeface="Times New Roman"/>
                <a:cs typeface="Times New Roman"/>
              </a:rPr>
              <a:t>th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con</a:t>
            </a:r>
            <a:r>
              <a:rPr sz="2400" spc="-75" dirty="0">
                <a:latin typeface="Times New Roman"/>
                <a:cs typeface="Times New Roman"/>
              </a:rPr>
              <a:t>diti</a:t>
            </a:r>
            <a:r>
              <a:rPr sz="2400" spc="-105" dirty="0">
                <a:latin typeface="Times New Roman"/>
                <a:cs typeface="Times New Roman"/>
              </a:rPr>
              <a:t>o</a:t>
            </a:r>
            <a:r>
              <a:rPr sz="2400" spc="-145" dirty="0">
                <a:latin typeface="Times New Roman"/>
                <a:cs typeface="Times New Roman"/>
              </a:rPr>
              <a:t>ns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a</a:t>
            </a:r>
            <a:r>
              <a:rPr sz="2400" spc="-95" dirty="0">
                <a:latin typeface="Times New Roman"/>
                <a:cs typeface="Times New Roman"/>
              </a:rPr>
              <a:t>re</a:t>
            </a:r>
            <a:r>
              <a:rPr sz="2400" spc="-350" dirty="0">
                <a:latin typeface="Times New Roman"/>
                <a:cs typeface="Times New Roman"/>
              </a:rPr>
              <a:t> </a:t>
            </a:r>
            <a:r>
              <a:rPr sz="2400" spc="-280" dirty="0">
                <a:latin typeface="Times New Roman"/>
                <a:cs typeface="Times New Roman"/>
              </a:rPr>
              <a:t>T</a:t>
            </a:r>
            <a:r>
              <a:rPr sz="2400" spc="80" dirty="0">
                <a:latin typeface="Times New Roman"/>
                <a:cs typeface="Times New Roman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ue"</a:t>
            </a:r>
            <a:r>
              <a:rPr sz="2400" spc="-5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b="1" spc="-125" dirty="0">
                <a:latin typeface="Times New Roman"/>
                <a:cs typeface="Times New Roman"/>
              </a:rPr>
              <a:t>Or: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or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keyword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logical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operator,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used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400" spc="-105" dirty="0">
                <a:latin typeface="Times New Roman"/>
                <a:cs typeface="Times New Roman"/>
              </a:rPr>
              <a:t>co</a:t>
            </a:r>
            <a:r>
              <a:rPr sz="2400" spc="-170" dirty="0">
                <a:latin typeface="Times New Roman"/>
                <a:cs typeface="Times New Roman"/>
              </a:rPr>
              <a:t>m</a:t>
            </a:r>
            <a:r>
              <a:rPr sz="2400" spc="-105" dirty="0">
                <a:latin typeface="Times New Roman"/>
                <a:cs typeface="Times New Roman"/>
              </a:rPr>
              <a:t>bi</a:t>
            </a:r>
            <a:r>
              <a:rPr sz="2400" spc="-125" dirty="0">
                <a:latin typeface="Times New Roman"/>
                <a:cs typeface="Times New Roman"/>
              </a:rPr>
              <a:t>n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con</a:t>
            </a:r>
            <a:r>
              <a:rPr sz="2400" spc="-75" dirty="0">
                <a:latin typeface="Times New Roman"/>
                <a:cs typeface="Times New Roman"/>
              </a:rPr>
              <a:t>diti</a:t>
            </a:r>
            <a:r>
              <a:rPr sz="2400" spc="-105" dirty="0">
                <a:latin typeface="Times New Roman"/>
                <a:cs typeface="Times New Roman"/>
              </a:rPr>
              <a:t>o</a:t>
            </a:r>
            <a:r>
              <a:rPr sz="2400" spc="-130" dirty="0">
                <a:latin typeface="Times New Roman"/>
                <a:cs typeface="Times New Roman"/>
              </a:rPr>
              <a:t>nal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st</a:t>
            </a:r>
            <a:r>
              <a:rPr sz="2400" spc="-160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tem</a:t>
            </a:r>
            <a:r>
              <a:rPr sz="2400" spc="-80" dirty="0">
                <a:latin typeface="Times New Roman"/>
                <a:cs typeface="Times New Roman"/>
              </a:rPr>
              <a:t>e</a:t>
            </a:r>
            <a:r>
              <a:rPr sz="2400" spc="-85" dirty="0">
                <a:latin typeface="Times New Roman"/>
                <a:cs typeface="Times New Roman"/>
              </a:rPr>
              <a:t>nt</a:t>
            </a:r>
            <a:r>
              <a:rPr sz="2400" spc="-130" dirty="0">
                <a:latin typeface="Times New Roman"/>
                <a:cs typeface="Times New Roman"/>
              </a:rPr>
              <a:t>s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marR="210820">
              <a:lnSpc>
                <a:spcPct val="100800"/>
              </a:lnSpc>
            </a:pPr>
            <a:r>
              <a:rPr sz="2400" b="1" spc="-60" dirty="0">
                <a:latin typeface="Times New Roman"/>
                <a:cs typeface="Times New Roman"/>
              </a:rPr>
              <a:t>Example:</a:t>
            </a:r>
            <a:r>
              <a:rPr sz="2400" b="1" spc="375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Times New Roman"/>
                <a:cs typeface="Times New Roman"/>
              </a:rPr>
              <a:t>Test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greater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than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b,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OR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if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greater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than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c.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200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125" dirty="0">
                <a:latin typeface="Times New Roman"/>
                <a:cs typeface="Times New Roman"/>
              </a:rPr>
              <a:t>b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33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145" dirty="0">
                <a:latin typeface="Times New Roman"/>
                <a:cs typeface="Times New Roman"/>
              </a:rPr>
              <a:t>c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500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150" dirty="0">
                <a:latin typeface="Times New Roman"/>
                <a:cs typeface="Times New Roman"/>
              </a:rPr>
              <a:t>if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&gt;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b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or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&gt;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c:</a:t>
            </a:r>
            <a:endParaRPr sz="2400">
              <a:latin typeface="Times New Roman"/>
              <a:cs typeface="Times New Roman"/>
            </a:endParaRPr>
          </a:p>
          <a:p>
            <a:pPr marL="422275">
              <a:lnSpc>
                <a:spcPct val="100000"/>
              </a:lnSpc>
              <a:spcBef>
                <a:spcPts val="20"/>
              </a:spcBef>
            </a:pPr>
            <a:r>
              <a:rPr sz="2400" spc="-45" dirty="0">
                <a:latin typeface="Times New Roman"/>
                <a:cs typeface="Times New Roman"/>
              </a:rPr>
              <a:t>p</a:t>
            </a:r>
            <a:r>
              <a:rPr sz="2400" spc="20" dirty="0">
                <a:latin typeface="Times New Roman"/>
                <a:cs typeface="Times New Roman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int(</a:t>
            </a:r>
            <a:r>
              <a:rPr sz="2400" spc="-120" dirty="0">
                <a:latin typeface="Times New Roman"/>
                <a:cs typeface="Times New Roman"/>
              </a:rPr>
              <a:t>"</a:t>
            </a:r>
            <a:r>
              <a:rPr sz="2400" spc="-200" dirty="0">
                <a:latin typeface="Times New Roman"/>
                <a:cs typeface="Times New Roman"/>
              </a:rPr>
              <a:t>A</a:t>
            </a:r>
            <a:r>
              <a:rPr sz="2400" spc="30" dirty="0">
                <a:latin typeface="Times New Roman"/>
                <a:cs typeface="Times New Roman"/>
              </a:rPr>
              <a:t>t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leas</a:t>
            </a:r>
            <a:r>
              <a:rPr sz="2400" spc="-80" dirty="0">
                <a:latin typeface="Times New Roman"/>
                <a:cs typeface="Times New Roman"/>
              </a:rPr>
              <a:t>t </a:t>
            </a:r>
            <a:r>
              <a:rPr sz="2400" spc="-105" dirty="0">
                <a:latin typeface="Times New Roman"/>
                <a:cs typeface="Times New Roman"/>
              </a:rPr>
              <a:t>o</a:t>
            </a:r>
            <a:r>
              <a:rPr sz="2400" spc="-100" dirty="0">
                <a:latin typeface="Times New Roman"/>
                <a:cs typeface="Times New Roman"/>
              </a:rPr>
              <a:t>n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70" dirty="0">
                <a:latin typeface="Times New Roman"/>
                <a:cs typeface="Times New Roman"/>
              </a:rPr>
              <a:t> 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con</a:t>
            </a:r>
            <a:r>
              <a:rPr sz="2400" spc="-75" dirty="0">
                <a:latin typeface="Times New Roman"/>
                <a:cs typeface="Times New Roman"/>
              </a:rPr>
              <a:t>diti</a:t>
            </a:r>
            <a:r>
              <a:rPr sz="2400" spc="-105" dirty="0">
                <a:latin typeface="Times New Roman"/>
                <a:cs typeface="Times New Roman"/>
              </a:rPr>
              <a:t>o</a:t>
            </a:r>
            <a:r>
              <a:rPr sz="2400" spc="-145" dirty="0">
                <a:latin typeface="Times New Roman"/>
                <a:cs typeface="Times New Roman"/>
              </a:rPr>
              <a:t>ns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360" dirty="0">
                <a:latin typeface="Times New Roman"/>
                <a:cs typeface="Times New Roman"/>
              </a:rPr>
              <a:t> </a:t>
            </a:r>
            <a:r>
              <a:rPr sz="2400" spc="-280" dirty="0">
                <a:latin typeface="Times New Roman"/>
                <a:cs typeface="Times New Roman"/>
              </a:rPr>
              <a:t>T</a:t>
            </a:r>
            <a:r>
              <a:rPr sz="2400" spc="80" dirty="0">
                <a:latin typeface="Times New Roman"/>
                <a:cs typeface="Times New Roman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ue"</a:t>
            </a:r>
            <a:r>
              <a:rPr sz="2400" spc="-5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0490" y="171399"/>
            <a:ext cx="17589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Nested</a:t>
            </a:r>
            <a:r>
              <a:rPr sz="3600" spc="-70" dirty="0"/>
              <a:t> </a:t>
            </a:r>
            <a:r>
              <a:rPr sz="3600" spc="-60" dirty="0"/>
              <a:t>If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748639"/>
            <a:ext cx="6305550" cy="4751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200"/>
              </a:lnSpc>
              <a:spcBef>
                <a:spcPts val="100"/>
              </a:spcBef>
            </a:pPr>
            <a:r>
              <a:rPr sz="2600" spc="-310" dirty="0">
                <a:latin typeface="Times New Roman"/>
                <a:cs typeface="Times New Roman"/>
              </a:rPr>
              <a:t>You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have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statements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inside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statements,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this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95" dirty="0">
                <a:latin typeface="Times New Roman"/>
                <a:cs typeface="Times New Roman"/>
              </a:rPr>
              <a:t>lle</a:t>
            </a:r>
            <a:r>
              <a:rPr sz="2600" spc="-135" dirty="0">
                <a:latin typeface="Times New Roman"/>
                <a:cs typeface="Times New Roman"/>
              </a:rPr>
              <a:t>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i="1" spc="-325" dirty="0">
                <a:latin typeface="Times New Roman"/>
                <a:cs typeface="Times New Roman"/>
              </a:rPr>
              <a:t>ne</a:t>
            </a:r>
            <a:r>
              <a:rPr sz="2600" i="1" spc="-280" dirty="0">
                <a:latin typeface="Times New Roman"/>
                <a:cs typeface="Times New Roman"/>
              </a:rPr>
              <a:t>s</a:t>
            </a:r>
            <a:r>
              <a:rPr sz="2600" i="1" spc="-220" dirty="0">
                <a:latin typeface="Times New Roman"/>
                <a:cs typeface="Times New Roman"/>
              </a:rPr>
              <a:t>ted</a:t>
            </a:r>
            <a:r>
              <a:rPr sz="2600" i="1" spc="-7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st</a:t>
            </a:r>
            <a:r>
              <a:rPr sz="2600" spc="-175" dirty="0">
                <a:latin typeface="Times New Roman"/>
                <a:cs typeface="Times New Roman"/>
              </a:rPr>
              <a:t>a</a:t>
            </a:r>
            <a:r>
              <a:rPr sz="2600" spc="-85" dirty="0">
                <a:latin typeface="Times New Roman"/>
                <a:cs typeface="Times New Roman"/>
              </a:rPr>
              <a:t>teme</a:t>
            </a:r>
            <a:r>
              <a:rPr sz="2600" spc="-100" dirty="0">
                <a:latin typeface="Times New Roman"/>
                <a:cs typeface="Times New Roman"/>
              </a:rPr>
              <a:t>n</a:t>
            </a:r>
            <a:r>
              <a:rPr sz="2600" spc="-70" dirty="0">
                <a:latin typeface="Times New Roman"/>
                <a:cs typeface="Times New Roman"/>
              </a:rPr>
              <a:t>t</a:t>
            </a:r>
            <a:r>
              <a:rPr sz="2600" spc="-150" dirty="0">
                <a:latin typeface="Times New Roman"/>
                <a:cs typeface="Times New Roman"/>
              </a:rPr>
              <a:t>s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41</a:t>
            </a:r>
            <a:endParaRPr sz="2600">
              <a:latin typeface="Times New Roman"/>
              <a:cs typeface="Times New Roman"/>
            </a:endParaRPr>
          </a:p>
          <a:p>
            <a:pPr marL="161925" marR="3761104" indent="-149860">
              <a:lnSpc>
                <a:spcPts val="3720"/>
              </a:lnSpc>
              <a:spcBef>
                <a:spcPts val="225"/>
              </a:spcBef>
            </a:pP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&gt;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10:  </a:t>
            </a: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int("Ab</a:t>
            </a:r>
            <a:r>
              <a:rPr sz="2600" spc="-200" dirty="0">
                <a:latin typeface="Times New Roman"/>
                <a:cs typeface="Times New Roman"/>
              </a:rPr>
              <a:t>o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te</a:t>
            </a:r>
            <a:r>
              <a:rPr sz="2600" spc="-85" dirty="0">
                <a:latin typeface="Times New Roman"/>
                <a:cs typeface="Times New Roman"/>
              </a:rPr>
              <a:t>n</a:t>
            </a:r>
            <a:r>
              <a:rPr sz="2600" spc="15" dirty="0">
                <a:latin typeface="Times New Roman"/>
                <a:cs typeface="Times New Roman"/>
              </a:rPr>
              <a:t>,")  </a:t>
            </a: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&gt;</a:t>
            </a:r>
            <a:r>
              <a:rPr sz="2600" spc="-65" dirty="0">
                <a:latin typeface="Times New Roman"/>
                <a:cs typeface="Times New Roman"/>
              </a:rPr>
              <a:t> 20:</a:t>
            </a:r>
            <a:endParaRPr sz="2600">
              <a:latin typeface="Times New Roman"/>
              <a:cs typeface="Times New Roman"/>
            </a:endParaRPr>
          </a:p>
          <a:p>
            <a:pPr marL="161925" marR="2742565" indent="149225">
              <a:lnSpc>
                <a:spcPts val="3720"/>
              </a:lnSpc>
              <a:spcBef>
                <a:spcPts val="5"/>
              </a:spcBef>
            </a:pP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85" dirty="0">
                <a:latin typeface="Times New Roman"/>
                <a:cs typeface="Times New Roman"/>
              </a:rPr>
              <a:t>int("and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als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a</a:t>
            </a:r>
            <a:r>
              <a:rPr sz="2600" spc="-190" dirty="0">
                <a:latin typeface="Times New Roman"/>
                <a:cs typeface="Times New Roman"/>
              </a:rPr>
              <a:t>bo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2</a:t>
            </a:r>
            <a:r>
              <a:rPr sz="2600" spc="-125" dirty="0">
                <a:latin typeface="Times New Roman"/>
                <a:cs typeface="Times New Roman"/>
              </a:rPr>
              <a:t>0</a:t>
            </a:r>
            <a:r>
              <a:rPr sz="2600" spc="-50" dirty="0">
                <a:latin typeface="Times New Roman"/>
                <a:cs typeface="Times New Roman"/>
              </a:rPr>
              <a:t>!")  </a:t>
            </a:r>
            <a:r>
              <a:rPr sz="2600" spc="-95" dirty="0">
                <a:latin typeface="Times New Roman"/>
                <a:cs typeface="Times New Roman"/>
              </a:rPr>
              <a:t>else:</a:t>
            </a:r>
            <a:endParaRPr sz="2600">
              <a:latin typeface="Times New Roman"/>
              <a:cs typeface="Times New Roman"/>
            </a:endParaRPr>
          </a:p>
          <a:p>
            <a:pPr marL="311150">
              <a:lnSpc>
                <a:spcPct val="100000"/>
              </a:lnSpc>
              <a:spcBef>
                <a:spcPts val="375"/>
              </a:spcBef>
            </a:pP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60" dirty="0">
                <a:latin typeface="Times New Roman"/>
                <a:cs typeface="Times New Roman"/>
              </a:rPr>
              <a:t>int("</a:t>
            </a:r>
            <a:r>
              <a:rPr sz="2600" spc="-114" dirty="0">
                <a:latin typeface="Times New Roman"/>
                <a:cs typeface="Times New Roman"/>
              </a:rPr>
              <a:t>b</a:t>
            </a:r>
            <a:r>
              <a:rPr sz="2600" spc="-35" dirty="0">
                <a:latin typeface="Times New Roman"/>
                <a:cs typeface="Times New Roman"/>
              </a:rPr>
              <a:t>ut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not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ab</a:t>
            </a:r>
            <a:r>
              <a:rPr sz="2600" spc="-240" dirty="0">
                <a:latin typeface="Times New Roman"/>
                <a:cs typeface="Times New Roman"/>
              </a:rPr>
              <a:t>o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2</a:t>
            </a:r>
            <a:r>
              <a:rPr sz="2600" spc="-125" dirty="0">
                <a:latin typeface="Times New Roman"/>
                <a:cs typeface="Times New Roman"/>
              </a:rPr>
              <a:t>0</a:t>
            </a:r>
            <a:r>
              <a:rPr sz="2600" spc="20" dirty="0">
                <a:latin typeface="Times New Roman"/>
                <a:cs typeface="Times New Roman"/>
              </a:rPr>
              <a:t>.")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2246" y="202819"/>
            <a:ext cx="2616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/>
              <a:t>Python</a:t>
            </a:r>
            <a:r>
              <a:rPr sz="3600" spc="-55" dirty="0"/>
              <a:t> </a:t>
            </a:r>
            <a:r>
              <a:rPr sz="3600" spc="-20" dirty="0"/>
              <a:t>Loops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824839"/>
            <a:ext cx="6941820" cy="47510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spc="-120" dirty="0">
                <a:latin typeface="Times New Roman"/>
                <a:cs typeface="Times New Roman"/>
              </a:rPr>
              <a:t>Pyth</a:t>
            </a:r>
            <a:r>
              <a:rPr sz="2600" spc="-145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has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t</a:t>
            </a:r>
            <a:r>
              <a:rPr sz="2600" spc="-175" dirty="0">
                <a:latin typeface="Times New Roman"/>
                <a:cs typeface="Times New Roman"/>
              </a:rPr>
              <a:t>w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l</a:t>
            </a:r>
            <a:r>
              <a:rPr sz="2600" spc="-145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op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155" dirty="0">
                <a:latin typeface="Times New Roman"/>
                <a:cs typeface="Times New Roman"/>
              </a:rPr>
              <a:t>mman</a:t>
            </a:r>
            <a:r>
              <a:rPr sz="2600" spc="-135" dirty="0">
                <a:latin typeface="Times New Roman"/>
                <a:cs typeface="Times New Roman"/>
              </a:rPr>
              <a:t>d</a:t>
            </a:r>
            <a:r>
              <a:rPr sz="2600" spc="-250" dirty="0">
                <a:latin typeface="Times New Roman"/>
                <a:cs typeface="Times New Roman"/>
              </a:rPr>
              <a:t>s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25" dirty="0">
                <a:latin typeface="Times New Roman"/>
                <a:cs typeface="Times New Roman"/>
              </a:rPr>
              <a:t>while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lo</a:t>
            </a:r>
            <a:r>
              <a:rPr sz="2600" spc="-140" dirty="0">
                <a:latin typeface="Times New Roman"/>
                <a:cs typeface="Times New Roman"/>
              </a:rPr>
              <a:t>o</a:t>
            </a:r>
            <a:r>
              <a:rPr sz="2600" spc="-155" dirty="0">
                <a:latin typeface="Times New Roman"/>
                <a:cs typeface="Times New Roman"/>
              </a:rPr>
              <a:t>ps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00" dirty="0">
                <a:latin typeface="Times New Roman"/>
                <a:cs typeface="Times New Roman"/>
              </a:rPr>
              <a:t>fo</a:t>
            </a:r>
            <a:r>
              <a:rPr sz="2600" spc="-80" dirty="0">
                <a:latin typeface="Times New Roman"/>
                <a:cs typeface="Times New Roman"/>
              </a:rPr>
              <a:t>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lo</a:t>
            </a:r>
            <a:r>
              <a:rPr sz="2600" spc="-140" dirty="0">
                <a:latin typeface="Times New Roman"/>
                <a:cs typeface="Times New Roman"/>
              </a:rPr>
              <a:t>o</a:t>
            </a:r>
            <a:r>
              <a:rPr sz="2600" spc="-155" dirty="0">
                <a:latin typeface="Times New Roman"/>
                <a:cs typeface="Times New Roman"/>
              </a:rPr>
              <a:t>ps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19200"/>
              </a:lnSpc>
            </a:pPr>
            <a:r>
              <a:rPr sz="2600" b="1" spc="35" dirty="0">
                <a:latin typeface="Times New Roman"/>
                <a:cs typeface="Times New Roman"/>
              </a:rPr>
              <a:t>while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spc="-65" dirty="0">
                <a:latin typeface="Times New Roman"/>
                <a:cs typeface="Times New Roman"/>
              </a:rPr>
              <a:t>Loop:</a:t>
            </a:r>
            <a:r>
              <a:rPr sz="2600" b="1" spc="-17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25" dirty="0">
                <a:latin typeface="Times New Roman"/>
                <a:cs typeface="Times New Roman"/>
              </a:rPr>
              <a:t>while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loop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we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execute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set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st</a:t>
            </a:r>
            <a:r>
              <a:rPr sz="2600" spc="-175" dirty="0">
                <a:latin typeface="Times New Roman"/>
                <a:cs typeface="Times New Roman"/>
              </a:rPr>
              <a:t>a</a:t>
            </a:r>
            <a:r>
              <a:rPr sz="2600" spc="-85" dirty="0">
                <a:latin typeface="Times New Roman"/>
                <a:cs typeface="Times New Roman"/>
              </a:rPr>
              <a:t>teme</a:t>
            </a:r>
            <a:r>
              <a:rPr sz="2600" spc="-100" dirty="0">
                <a:latin typeface="Times New Roman"/>
                <a:cs typeface="Times New Roman"/>
              </a:rPr>
              <a:t>n</a:t>
            </a:r>
            <a:r>
              <a:rPr sz="2600" spc="-80" dirty="0">
                <a:latin typeface="Times New Roman"/>
                <a:cs typeface="Times New Roman"/>
              </a:rPr>
              <a:t>ts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20" dirty="0">
                <a:latin typeface="Times New Roman"/>
                <a:cs typeface="Times New Roman"/>
              </a:rPr>
              <a:t>a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lo</a:t>
            </a:r>
            <a:r>
              <a:rPr sz="2600" spc="-140" dirty="0">
                <a:latin typeface="Times New Roman"/>
                <a:cs typeface="Times New Roman"/>
              </a:rPr>
              <a:t>n</a:t>
            </a:r>
            <a:r>
              <a:rPr sz="2600" spc="-215" dirty="0">
                <a:latin typeface="Times New Roman"/>
                <a:cs typeface="Times New Roman"/>
              </a:rPr>
              <a:t>g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20" dirty="0">
                <a:latin typeface="Times New Roman"/>
                <a:cs typeface="Times New Roman"/>
              </a:rPr>
              <a:t>a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d</a:t>
            </a:r>
            <a:r>
              <a:rPr sz="2600" spc="-90" dirty="0">
                <a:latin typeface="Times New Roman"/>
                <a:cs typeface="Times New Roman"/>
              </a:rPr>
              <a:t>ition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Times New Roman"/>
                <a:cs typeface="Times New Roman"/>
              </a:rPr>
              <a:t>t</a:t>
            </a:r>
            <a:r>
              <a:rPr sz="2600" spc="90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u</a:t>
            </a:r>
            <a:r>
              <a:rPr sz="2600" spc="-155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 marR="1804670">
              <a:lnSpc>
                <a:spcPts val="3720"/>
              </a:lnSpc>
              <a:spcBef>
                <a:spcPts val="225"/>
              </a:spcBef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r>
              <a:rPr sz="2600" b="1" spc="-18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Print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long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less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than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6.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61925" marR="5499100" indent="-149860">
              <a:lnSpc>
                <a:spcPts val="3720"/>
              </a:lnSpc>
              <a:spcBef>
                <a:spcPts val="5"/>
              </a:spcBef>
            </a:pPr>
            <a:r>
              <a:rPr sz="2600" spc="-125" dirty="0">
                <a:latin typeface="Times New Roman"/>
                <a:cs typeface="Times New Roman"/>
              </a:rPr>
              <a:t>while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&lt;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6:  </a:t>
            </a:r>
            <a:r>
              <a:rPr sz="2600" spc="-60" dirty="0">
                <a:latin typeface="Times New Roman"/>
                <a:cs typeface="Times New Roman"/>
              </a:rPr>
              <a:t>print(i)</a:t>
            </a:r>
            <a:endParaRPr sz="2600">
              <a:latin typeface="Times New Roman"/>
              <a:cs typeface="Times New Roman"/>
            </a:endParaRPr>
          </a:p>
          <a:p>
            <a:pPr marL="161925">
              <a:lnSpc>
                <a:spcPct val="100000"/>
              </a:lnSpc>
              <a:spcBef>
                <a:spcPts val="375"/>
              </a:spcBef>
            </a:pPr>
            <a:r>
              <a:rPr sz="2600" spc="-130" dirty="0">
                <a:latin typeface="Times New Roman"/>
                <a:cs typeface="Times New Roman"/>
              </a:rPr>
              <a:t>i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5" dirty="0">
                <a:latin typeface="Times New Roman"/>
                <a:cs typeface="Times New Roman"/>
              </a:rPr>
              <a:t>+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290271"/>
            <a:ext cx="7566025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</a:pPr>
            <a:r>
              <a:rPr sz="2600" b="1" spc="-60" dirty="0">
                <a:latin typeface="Times New Roman"/>
                <a:cs typeface="Times New Roman"/>
              </a:rPr>
              <a:t>The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30" dirty="0">
                <a:latin typeface="Times New Roman"/>
                <a:cs typeface="Times New Roman"/>
              </a:rPr>
              <a:t>break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spc="-45" dirty="0">
                <a:latin typeface="Times New Roman"/>
                <a:cs typeface="Times New Roman"/>
              </a:rPr>
              <a:t>Statement:</a:t>
            </a:r>
            <a:r>
              <a:rPr sz="2600" b="1" spc="-17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With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break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statement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we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stop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00" dirty="0">
                <a:latin typeface="Times New Roman"/>
                <a:cs typeface="Times New Roman"/>
              </a:rPr>
              <a:t>lo</a:t>
            </a:r>
            <a:r>
              <a:rPr sz="2600" spc="-140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e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105" dirty="0">
                <a:latin typeface="Times New Roman"/>
                <a:cs typeface="Times New Roman"/>
              </a:rPr>
              <a:t>en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while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d</a:t>
            </a:r>
            <a:r>
              <a:rPr sz="2600" spc="-90" dirty="0">
                <a:latin typeface="Times New Roman"/>
                <a:cs typeface="Times New Roman"/>
              </a:rPr>
              <a:t>ition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90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u</a:t>
            </a:r>
            <a:r>
              <a:rPr sz="2600" spc="-155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 marR="3191510">
              <a:lnSpc>
                <a:spcPts val="3720"/>
              </a:lnSpc>
              <a:spcBef>
                <a:spcPts val="225"/>
              </a:spcBef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r>
              <a:rPr sz="2600" b="1" spc="-18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Exit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l</a:t>
            </a:r>
            <a:r>
              <a:rPr sz="2600" spc="-145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op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when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3</a:t>
            </a:r>
            <a:r>
              <a:rPr sz="2600" spc="110" dirty="0">
                <a:latin typeface="Times New Roman"/>
                <a:cs typeface="Times New Roman"/>
              </a:rPr>
              <a:t>.  </a:t>
            </a:r>
            <a:r>
              <a:rPr sz="2600" spc="-130" dirty="0">
                <a:latin typeface="Times New Roman"/>
                <a:cs typeface="Times New Roman"/>
              </a:rPr>
              <a:t>i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61925" marR="6123305" indent="-149860">
              <a:lnSpc>
                <a:spcPts val="3720"/>
              </a:lnSpc>
              <a:spcBef>
                <a:spcPts val="5"/>
              </a:spcBef>
            </a:pPr>
            <a:r>
              <a:rPr sz="2600" spc="-125" dirty="0">
                <a:latin typeface="Times New Roman"/>
                <a:cs typeface="Times New Roman"/>
              </a:rPr>
              <a:t>while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&lt;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6:  </a:t>
            </a:r>
            <a:r>
              <a:rPr sz="2600" spc="-60" dirty="0">
                <a:latin typeface="Times New Roman"/>
                <a:cs typeface="Times New Roman"/>
              </a:rPr>
              <a:t>print(i)</a:t>
            </a:r>
            <a:endParaRPr sz="2600">
              <a:latin typeface="Times New Roman"/>
              <a:cs typeface="Times New Roman"/>
            </a:endParaRPr>
          </a:p>
          <a:p>
            <a:pPr marL="311150" marR="6245225" indent="-149860">
              <a:lnSpc>
                <a:spcPts val="3720"/>
              </a:lnSpc>
            </a:pP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3:  </a:t>
            </a:r>
            <a:r>
              <a:rPr sz="2600" spc="-120" dirty="0">
                <a:latin typeface="Times New Roman"/>
                <a:cs typeface="Times New Roman"/>
              </a:rPr>
              <a:t>break</a:t>
            </a:r>
            <a:endParaRPr sz="2600">
              <a:latin typeface="Times New Roman"/>
              <a:cs typeface="Times New Roman"/>
            </a:endParaRPr>
          </a:p>
          <a:p>
            <a:pPr marL="161925">
              <a:lnSpc>
                <a:spcPct val="100000"/>
              </a:lnSpc>
              <a:spcBef>
                <a:spcPts val="375"/>
              </a:spcBef>
            </a:pPr>
            <a:r>
              <a:rPr sz="2600" spc="-130" dirty="0">
                <a:latin typeface="Times New Roman"/>
                <a:cs typeface="Times New Roman"/>
              </a:rPr>
              <a:t>i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+=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8218"/>
            <a:ext cx="7341870" cy="4279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100"/>
              </a:spcBef>
            </a:pPr>
            <a:r>
              <a:rPr sz="2600" b="1" spc="-60" dirty="0">
                <a:latin typeface="Times New Roman"/>
                <a:cs typeface="Times New Roman"/>
              </a:rPr>
              <a:t>The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35" dirty="0">
                <a:latin typeface="Times New Roman"/>
                <a:cs typeface="Times New Roman"/>
              </a:rPr>
              <a:t>continue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45" dirty="0">
                <a:latin typeface="Times New Roman"/>
                <a:cs typeface="Times New Roman"/>
              </a:rPr>
              <a:t>Statement:</a:t>
            </a:r>
            <a:r>
              <a:rPr sz="2600" b="1" spc="-17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continue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statement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we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stop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current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iteration,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continue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next.</a:t>
            </a:r>
            <a:endParaRPr sz="2600">
              <a:latin typeface="Times New Roman"/>
              <a:cs typeface="Times New Roman"/>
            </a:endParaRPr>
          </a:p>
          <a:p>
            <a:pPr marL="12700" marR="1423670">
              <a:lnSpc>
                <a:spcPct val="119200"/>
              </a:lnSpc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r>
              <a:rPr sz="2600" b="1" spc="-18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Continue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next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iteration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3.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  <a:p>
            <a:pPr marL="161925" marR="5899150" indent="-149860">
              <a:lnSpc>
                <a:spcPct val="119200"/>
              </a:lnSpc>
              <a:spcBef>
                <a:spcPts val="5"/>
              </a:spcBef>
            </a:pPr>
            <a:r>
              <a:rPr sz="2600" spc="-125" dirty="0">
                <a:latin typeface="Times New Roman"/>
                <a:cs typeface="Times New Roman"/>
              </a:rPr>
              <a:t>while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&lt;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6:  </a:t>
            </a:r>
            <a:r>
              <a:rPr sz="2600" spc="-130" dirty="0">
                <a:latin typeface="Times New Roman"/>
                <a:cs typeface="Times New Roman"/>
              </a:rPr>
              <a:t>i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+=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61925" marR="5984875" algn="just">
              <a:lnSpc>
                <a:spcPts val="3720"/>
              </a:lnSpc>
              <a:spcBef>
                <a:spcPts val="105"/>
              </a:spcBef>
            </a:pP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3:  </a:t>
            </a:r>
            <a:r>
              <a:rPr sz="2600" spc="-100" dirty="0">
                <a:latin typeface="Times New Roman"/>
                <a:cs typeface="Times New Roman"/>
              </a:rPr>
              <a:t>continue 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print(i)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214418"/>
            <a:ext cx="7195184" cy="4279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100"/>
              </a:spcBef>
            </a:pPr>
            <a:r>
              <a:rPr sz="2600" b="1" spc="-60" dirty="0">
                <a:latin typeface="Times New Roman"/>
                <a:cs typeface="Times New Roman"/>
              </a:rPr>
              <a:t>The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20" dirty="0">
                <a:latin typeface="Times New Roman"/>
                <a:cs typeface="Times New Roman"/>
              </a:rPr>
              <a:t>else</a:t>
            </a:r>
            <a:r>
              <a:rPr sz="2600" b="1" spc="-55" dirty="0">
                <a:latin typeface="Times New Roman"/>
                <a:cs typeface="Times New Roman"/>
              </a:rPr>
              <a:t> </a:t>
            </a:r>
            <a:r>
              <a:rPr sz="2600" b="1" spc="-45" dirty="0">
                <a:latin typeface="Times New Roman"/>
                <a:cs typeface="Times New Roman"/>
              </a:rPr>
              <a:t>Statement:</a:t>
            </a:r>
            <a:r>
              <a:rPr sz="2600" b="1" spc="-1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else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statement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we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run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b</a:t>
            </a:r>
            <a:r>
              <a:rPr sz="2600" spc="-120" dirty="0">
                <a:latin typeface="Times New Roman"/>
                <a:cs typeface="Times New Roman"/>
              </a:rPr>
              <a:t>lo</a:t>
            </a:r>
            <a:r>
              <a:rPr sz="2600" spc="-100" dirty="0">
                <a:latin typeface="Times New Roman"/>
                <a:cs typeface="Times New Roman"/>
              </a:rPr>
              <a:t>c</a:t>
            </a:r>
            <a:r>
              <a:rPr sz="2600" spc="-160" dirty="0">
                <a:latin typeface="Times New Roman"/>
                <a:cs typeface="Times New Roman"/>
              </a:rPr>
              <a:t>k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105" dirty="0">
                <a:latin typeface="Times New Roman"/>
                <a:cs typeface="Times New Roman"/>
              </a:rPr>
              <a:t>de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o</a:t>
            </a:r>
            <a:r>
              <a:rPr sz="2600" spc="-140" dirty="0">
                <a:latin typeface="Times New Roman"/>
                <a:cs typeface="Times New Roman"/>
              </a:rPr>
              <a:t>nc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when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d</a:t>
            </a:r>
            <a:r>
              <a:rPr sz="2600" spc="-90" dirty="0">
                <a:latin typeface="Times New Roman"/>
                <a:cs typeface="Times New Roman"/>
              </a:rPr>
              <a:t>ition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lo</a:t>
            </a:r>
            <a:r>
              <a:rPr sz="2600" spc="-135" dirty="0">
                <a:latin typeface="Times New Roman"/>
                <a:cs typeface="Times New Roman"/>
              </a:rPr>
              <a:t>n</a:t>
            </a:r>
            <a:r>
              <a:rPr sz="2600" spc="-95" dirty="0">
                <a:latin typeface="Times New Roman"/>
                <a:cs typeface="Times New Roman"/>
              </a:rPr>
              <a:t>ger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Times New Roman"/>
                <a:cs typeface="Times New Roman"/>
              </a:rPr>
              <a:t>t</a:t>
            </a:r>
            <a:r>
              <a:rPr sz="2600" spc="95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u</a:t>
            </a:r>
            <a:r>
              <a:rPr sz="2600" spc="-155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 marR="733425">
              <a:lnSpc>
                <a:spcPct val="119200"/>
              </a:lnSpc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r>
              <a:rPr sz="2600" b="1" spc="-18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Print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message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once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condition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false: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61925" marR="5752465" indent="-149860">
              <a:lnSpc>
                <a:spcPct val="119200"/>
              </a:lnSpc>
              <a:spcBef>
                <a:spcPts val="5"/>
              </a:spcBef>
            </a:pPr>
            <a:r>
              <a:rPr sz="2600" spc="-125" dirty="0">
                <a:latin typeface="Times New Roman"/>
                <a:cs typeface="Times New Roman"/>
              </a:rPr>
              <a:t>while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&lt;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6:  </a:t>
            </a:r>
            <a:r>
              <a:rPr sz="2600" spc="-60" dirty="0">
                <a:latin typeface="Times New Roman"/>
                <a:cs typeface="Times New Roman"/>
              </a:rPr>
              <a:t>print(i)</a:t>
            </a:r>
            <a:endParaRPr sz="2600">
              <a:latin typeface="Times New Roman"/>
              <a:cs typeface="Times New Roman"/>
            </a:endParaRPr>
          </a:p>
          <a:p>
            <a:pPr marL="161925">
              <a:lnSpc>
                <a:spcPct val="100000"/>
              </a:lnSpc>
              <a:spcBef>
                <a:spcPts val="600"/>
              </a:spcBef>
            </a:pPr>
            <a:r>
              <a:rPr sz="2600" spc="-130" dirty="0">
                <a:latin typeface="Times New Roman"/>
                <a:cs typeface="Times New Roman"/>
              </a:rPr>
              <a:t>i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+=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95" dirty="0">
                <a:latin typeface="Times New Roman"/>
                <a:cs typeface="Times New Roman"/>
              </a:rPr>
              <a:t>else:</a:t>
            </a:r>
            <a:endParaRPr sz="2600">
              <a:latin typeface="Times New Roman"/>
              <a:cs typeface="Times New Roman"/>
            </a:endParaRPr>
          </a:p>
          <a:p>
            <a:pPr marL="161925">
              <a:lnSpc>
                <a:spcPct val="100000"/>
              </a:lnSpc>
              <a:spcBef>
                <a:spcPts val="600"/>
              </a:spcBef>
            </a:pP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50" dirty="0">
                <a:latin typeface="Times New Roman"/>
                <a:cs typeface="Times New Roman"/>
              </a:rPr>
              <a:t>int("</a:t>
            </a:r>
            <a:r>
              <a:rPr sz="2600" spc="-130" dirty="0">
                <a:latin typeface="Times New Roman"/>
                <a:cs typeface="Times New Roman"/>
              </a:rPr>
              <a:t>i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no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lo</a:t>
            </a:r>
            <a:r>
              <a:rPr sz="2600" spc="-140" dirty="0">
                <a:latin typeface="Times New Roman"/>
                <a:cs typeface="Times New Roman"/>
              </a:rPr>
              <a:t>n</a:t>
            </a:r>
            <a:r>
              <a:rPr sz="2600" spc="-95" dirty="0">
                <a:latin typeface="Times New Roman"/>
                <a:cs typeface="Times New Roman"/>
              </a:rPr>
              <a:t>ger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less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than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6")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6485" y="202819"/>
            <a:ext cx="3342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/>
              <a:t>Python</a:t>
            </a:r>
            <a:r>
              <a:rPr sz="3600" spc="-75" dirty="0"/>
              <a:t> </a:t>
            </a:r>
            <a:r>
              <a:rPr sz="3600" spc="-35" dirty="0"/>
              <a:t>For</a:t>
            </a:r>
            <a:r>
              <a:rPr sz="3600" spc="-75" dirty="0"/>
              <a:t> </a:t>
            </a:r>
            <a:r>
              <a:rPr sz="3600" spc="-15" dirty="0"/>
              <a:t>Loops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801370"/>
            <a:ext cx="7603490" cy="55098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6385" marR="5080" indent="-274320">
              <a:lnSpc>
                <a:spcPts val="2590"/>
              </a:lnSpc>
              <a:spcBef>
                <a:spcPts val="42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310" dirty="0">
                <a:latin typeface="Times New Roman"/>
                <a:cs typeface="Times New Roman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for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loop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used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for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iterating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over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sequence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(that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either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list,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tupl</a:t>
            </a:r>
            <a:r>
              <a:rPr sz="2400" spc="-130" dirty="0">
                <a:latin typeface="Times New Roman"/>
                <a:cs typeface="Times New Roman"/>
              </a:rPr>
              <a:t>e</a:t>
            </a:r>
            <a:r>
              <a:rPr sz="2400" spc="100" dirty="0">
                <a:latin typeface="Times New Roman"/>
                <a:cs typeface="Times New Roman"/>
              </a:rPr>
              <a:t>,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dic</a:t>
            </a:r>
            <a:r>
              <a:rPr sz="2400" spc="-75" dirty="0">
                <a:latin typeface="Times New Roman"/>
                <a:cs typeface="Times New Roman"/>
              </a:rPr>
              <a:t>tion</a:t>
            </a:r>
            <a:r>
              <a:rPr sz="2400" spc="-100" dirty="0">
                <a:latin typeface="Times New Roman"/>
                <a:cs typeface="Times New Roman"/>
              </a:rPr>
              <a:t>a</a:t>
            </a:r>
            <a:r>
              <a:rPr sz="2400" spc="-50" dirty="0">
                <a:latin typeface="Times New Roman"/>
                <a:cs typeface="Times New Roman"/>
              </a:rPr>
              <a:t>r</a:t>
            </a:r>
            <a:r>
              <a:rPr sz="2400" spc="-445" dirty="0">
                <a:latin typeface="Times New Roman"/>
                <a:cs typeface="Times New Roman"/>
              </a:rPr>
              <a:t>y</a:t>
            </a:r>
            <a:r>
              <a:rPr sz="2400" spc="100" dirty="0">
                <a:latin typeface="Times New Roman"/>
                <a:cs typeface="Times New Roman"/>
              </a:rPr>
              <a:t>,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set,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st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20" dirty="0">
                <a:latin typeface="Times New Roman"/>
                <a:cs typeface="Times New Roman"/>
              </a:rPr>
              <a:t>ing)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86385" marR="492125" indent="-274320">
              <a:lnSpc>
                <a:spcPts val="2590"/>
              </a:lnSpc>
              <a:spcBef>
                <a:spcPts val="60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90" dirty="0">
                <a:latin typeface="Times New Roman"/>
                <a:cs typeface="Times New Roman"/>
              </a:rPr>
              <a:t>With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for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loop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65" dirty="0">
                <a:latin typeface="Times New Roman"/>
                <a:cs typeface="Times New Roman"/>
              </a:rPr>
              <a:t>we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can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execute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set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statements,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once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for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ea</a:t>
            </a:r>
            <a:r>
              <a:rPr sz="2400" spc="-100" dirty="0">
                <a:latin typeface="Times New Roman"/>
                <a:cs typeface="Times New Roman"/>
              </a:rPr>
              <a:t>c</a:t>
            </a:r>
            <a:r>
              <a:rPr sz="2400" spc="-150" dirty="0">
                <a:latin typeface="Times New Roman"/>
                <a:cs typeface="Times New Roman"/>
              </a:rPr>
              <a:t>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item </a:t>
            </a:r>
            <a:r>
              <a:rPr sz="2400" spc="-110" dirty="0">
                <a:latin typeface="Times New Roman"/>
                <a:cs typeface="Times New Roman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li</a:t>
            </a:r>
            <a:r>
              <a:rPr sz="2400" spc="-155" dirty="0">
                <a:latin typeface="Times New Roman"/>
                <a:cs typeface="Times New Roman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t,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tupl</a:t>
            </a:r>
            <a:r>
              <a:rPr sz="2400" spc="-135" dirty="0">
                <a:latin typeface="Times New Roman"/>
                <a:cs typeface="Times New Roman"/>
              </a:rPr>
              <a:t>e</a:t>
            </a:r>
            <a:r>
              <a:rPr sz="2400" spc="100" dirty="0">
                <a:latin typeface="Times New Roman"/>
                <a:cs typeface="Times New Roman"/>
              </a:rPr>
              <a:t>,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set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e</a:t>
            </a:r>
            <a:r>
              <a:rPr sz="2400" spc="-45" dirty="0">
                <a:latin typeface="Times New Roman"/>
                <a:cs typeface="Times New Roman"/>
              </a:rPr>
              <a:t>t</a:t>
            </a:r>
            <a:r>
              <a:rPr sz="2400" spc="-105" dirty="0">
                <a:latin typeface="Times New Roman"/>
                <a:cs typeface="Times New Roman"/>
              </a:rPr>
              <a:t>c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400" spc="-140" dirty="0">
                <a:latin typeface="Times New Roman"/>
                <a:cs typeface="Times New Roman"/>
              </a:rPr>
              <a:t>Example</a:t>
            </a:r>
            <a:endParaRPr sz="2400">
              <a:latin typeface="Times New Roman"/>
              <a:cs typeface="Times New Roman"/>
            </a:endParaRPr>
          </a:p>
          <a:p>
            <a:pPr marL="12700" marR="2611755">
              <a:lnSpc>
                <a:spcPct val="110800"/>
              </a:lnSpc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70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int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ea</a:t>
            </a:r>
            <a:r>
              <a:rPr sz="2400" spc="-105" dirty="0">
                <a:latin typeface="Times New Roman"/>
                <a:cs typeface="Times New Roman"/>
              </a:rPr>
              <a:t>c</a:t>
            </a:r>
            <a:r>
              <a:rPr sz="2400" spc="-150" dirty="0">
                <a:latin typeface="Times New Roman"/>
                <a:cs typeface="Times New Roman"/>
              </a:rPr>
              <a:t>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la</a:t>
            </a:r>
            <a:r>
              <a:rPr sz="2400" spc="-155" dirty="0">
                <a:latin typeface="Times New Roman"/>
                <a:cs typeface="Times New Roman"/>
              </a:rPr>
              <a:t>n</a:t>
            </a:r>
            <a:r>
              <a:rPr sz="2400" spc="-160" dirty="0">
                <a:latin typeface="Times New Roman"/>
                <a:cs typeface="Times New Roman"/>
              </a:rPr>
              <a:t>guage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languag</a:t>
            </a:r>
            <a:r>
              <a:rPr sz="2400" spc="-145" dirty="0">
                <a:latin typeface="Times New Roman"/>
                <a:cs typeface="Times New Roman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list  languages=['english','hindi','german','french']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for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languag</a:t>
            </a:r>
            <a:r>
              <a:rPr sz="2400" spc="-145" dirty="0">
                <a:latin typeface="Times New Roman"/>
                <a:cs typeface="Times New Roman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languag</a:t>
            </a:r>
            <a:r>
              <a:rPr sz="2400" spc="-160" dirty="0">
                <a:latin typeface="Times New Roman"/>
                <a:cs typeface="Times New Roman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s:</a:t>
            </a:r>
            <a:endParaRPr sz="2400">
              <a:latin typeface="Times New Roman"/>
              <a:cs typeface="Times New Roman"/>
            </a:endParaRPr>
          </a:p>
          <a:p>
            <a:pPr marL="12700" marR="5614670" indent="273685">
              <a:lnSpc>
                <a:spcPct val="110800"/>
              </a:lnSpc>
              <a:spcBef>
                <a:spcPts val="5"/>
              </a:spcBef>
            </a:pPr>
            <a:r>
              <a:rPr sz="2400" spc="-105" dirty="0">
                <a:latin typeface="Times New Roman"/>
                <a:cs typeface="Times New Roman"/>
              </a:rPr>
              <a:t>print(language)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Output: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spc="-135" dirty="0">
                <a:latin typeface="Times New Roman"/>
                <a:cs typeface="Times New Roman"/>
              </a:rPr>
              <a:t>english</a:t>
            </a:r>
            <a:endParaRPr sz="2400">
              <a:latin typeface="Times New Roman"/>
              <a:cs typeface="Times New Roman"/>
            </a:endParaRPr>
          </a:p>
          <a:p>
            <a:pPr marL="12700" marR="6748145">
              <a:lnSpc>
                <a:spcPct val="110800"/>
              </a:lnSpc>
              <a:spcBef>
                <a:spcPts val="5"/>
              </a:spcBef>
            </a:pPr>
            <a:r>
              <a:rPr sz="2400" spc="-120" dirty="0">
                <a:latin typeface="Times New Roman"/>
                <a:cs typeface="Times New Roman"/>
              </a:rPr>
              <a:t>hindi 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ge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spc="-120" dirty="0">
                <a:latin typeface="Times New Roman"/>
                <a:cs typeface="Times New Roman"/>
              </a:rPr>
              <a:t>man  </a:t>
            </a:r>
            <a:r>
              <a:rPr sz="2400" spc="-105" dirty="0">
                <a:latin typeface="Times New Roman"/>
                <a:cs typeface="Times New Roman"/>
              </a:rPr>
              <a:t>french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5441" y="202819"/>
            <a:ext cx="4832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/>
              <a:t>Looping</a:t>
            </a:r>
            <a:r>
              <a:rPr sz="3600" spc="-15" dirty="0"/>
              <a:t> </a:t>
            </a:r>
            <a:r>
              <a:rPr sz="3600" spc="-30" dirty="0"/>
              <a:t>Through</a:t>
            </a:r>
            <a:r>
              <a:rPr sz="3600" dirty="0"/>
              <a:t> </a:t>
            </a:r>
            <a:r>
              <a:rPr sz="3600" spc="-45" dirty="0"/>
              <a:t>a</a:t>
            </a:r>
            <a:r>
              <a:rPr sz="3600" spc="-15" dirty="0"/>
              <a:t> </a:t>
            </a:r>
            <a:r>
              <a:rPr sz="3600" spc="-45" dirty="0"/>
              <a:t>String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877570"/>
            <a:ext cx="6797040" cy="518096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6385" marR="5080" indent="-274320">
              <a:lnSpc>
                <a:spcPts val="2590"/>
              </a:lnSpc>
              <a:spcBef>
                <a:spcPts val="42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175" dirty="0">
                <a:latin typeface="Times New Roman"/>
                <a:cs typeface="Times New Roman"/>
              </a:rPr>
              <a:t>Even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strings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are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iterable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objects,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they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contain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sequence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characters.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400" spc="-114" dirty="0">
                <a:latin typeface="Times New Roman"/>
                <a:cs typeface="Times New Roman"/>
              </a:rPr>
              <a:t>Example: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spc="-165" dirty="0">
                <a:latin typeface="Times New Roman"/>
                <a:cs typeface="Times New Roman"/>
              </a:rPr>
              <a:t>Lo</a:t>
            </a:r>
            <a:r>
              <a:rPr sz="2400" spc="-145" dirty="0">
                <a:latin typeface="Times New Roman"/>
                <a:cs typeface="Times New Roman"/>
              </a:rPr>
              <a:t>o</a:t>
            </a:r>
            <a:r>
              <a:rPr sz="2400" spc="-105" dirty="0">
                <a:latin typeface="Times New Roman"/>
                <a:cs typeface="Times New Roman"/>
              </a:rPr>
              <a:t>p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h</a:t>
            </a:r>
            <a:r>
              <a:rPr sz="2400" spc="-70" dirty="0">
                <a:latin typeface="Times New Roman"/>
                <a:cs typeface="Times New Roman"/>
              </a:rPr>
              <a:t>r</a:t>
            </a:r>
            <a:r>
              <a:rPr sz="2400" spc="-105" dirty="0">
                <a:latin typeface="Times New Roman"/>
                <a:cs typeface="Times New Roman"/>
              </a:rPr>
              <a:t>o</a:t>
            </a:r>
            <a:r>
              <a:rPr sz="2400" spc="-100" dirty="0">
                <a:latin typeface="Times New Roman"/>
                <a:cs typeface="Times New Roman"/>
              </a:rPr>
              <a:t>u</a:t>
            </a:r>
            <a:r>
              <a:rPr sz="2400" spc="-175" dirty="0">
                <a:latin typeface="Times New Roman"/>
                <a:cs typeface="Times New Roman"/>
              </a:rPr>
              <a:t>gh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let</a:t>
            </a:r>
            <a:r>
              <a:rPr sz="2400" spc="-15" dirty="0">
                <a:latin typeface="Times New Roman"/>
                <a:cs typeface="Times New Roman"/>
              </a:rPr>
              <a:t>te</a:t>
            </a:r>
            <a:r>
              <a:rPr sz="2400" spc="30" dirty="0">
                <a:latin typeface="Times New Roman"/>
                <a:cs typeface="Times New Roman"/>
              </a:rPr>
              <a:t>r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i</a:t>
            </a:r>
            <a:r>
              <a:rPr sz="2400" spc="-105" dirty="0">
                <a:latin typeface="Times New Roman"/>
                <a:cs typeface="Times New Roman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25" dirty="0">
                <a:latin typeface="Times New Roman"/>
                <a:cs typeface="Times New Roman"/>
              </a:rPr>
              <a:t>w</a:t>
            </a:r>
            <a:r>
              <a:rPr sz="2400" spc="-60" dirty="0">
                <a:latin typeface="Times New Roman"/>
                <a:cs typeface="Times New Roman"/>
              </a:rPr>
              <a:t>ord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200" dirty="0">
                <a:latin typeface="Times New Roman"/>
                <a:cs typeface="Times New Roman"/>
              </a:rPr>
              <a:t>“</a:t>
            </a:r>
            <a:r>
              <a:rPr sz="2400" spc="-260" dirty="0">
                <a:latin typeface="Times New Roman"/>
                <a:cs typeface="Times New Roman"/>
              </a:rPr>
              <a:t>p</a:t>
            </a:r>
            <a:r>
              <a:rPr sz="2400" spc="-110" dirty="0">
                <a:latin typeface="Times New Roman"/>
                <a:cs typeface="Times New Roman"/>
              </a:rPr>
              <a:t>y</a:t>
            </a:r>
            <a:r>
              <a:rPr sz="2400" spc="-70" dirty="0">
                <a:latin typeface="Times New Roman"/>
                <a:cs typeface="Times New Roman"/>
              </a:rPr>
              <a:t>t</a:t>
            </a:r>
            <a:r>
              <a:rPr sz="2400" spc="-125" dirty="0">
                <a:latin typeface="Times New Roman"/>
                <a:cs typeface="Times New Roman"/>
              </a:rPr>
              <a:t>h</a:t>
            </a:r>
            <a:r>
              <a:rPr sz="2400" spc="-120" dirty="0">
                <a:latin typeface="Times New Roman"/>
                <a:cs typeface="Times New Roman"/>
              </a:rPr>
              <a:t>o</a:t>
            </a:r>
            <a:r>
              <a:rPr sz="2400" spc="-210" dirty="0">
                <a:latin typeface="Times New Roman"/>
                <a:cs typeface="Times New Roman"/>
              </a:rPr>
              <a:t>n“</a:t>
            </a:r>
            <a:endParaRPr sz="2400">
              <a:latin typeface="Times New Roman"/>
              <a:cs typeface="Times New Roman"/>
            </a:endParaRPr>
          </a:p>
          <a:p>
            <a:pPr marL="285115" marR="4937125" indent="-273050">
              <a:lnSpc>
                <a:spcPct val="110800"/>
              </a:lnSpc>
            </a:pPr>
            <a:r>
              <a:rPr sz="2400" spc="-85" dirty="0">
                <a:latin typeface="Times New Roman"/>
                <a:cs typeface="Times New Roman"/>
              </a:rPr>
              <a:t>for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x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i</a:t>
            </a:r>
            <a:r>
              <a:rPr sz="2400" spc="-105" dirty="0">
                <a:latin typeface="Times New Roman"/>
                <a:cs typeface="Times New Roman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'</a:t>
            </a:r>
            <a:r>
              <a:rPr sz="2400" spc="-130" dirty="0">
                <a:latin typeface="Times New Roman"/>
                <a:cs typeface="Times New Roman"/>
              </a:rPr>
              <a:t>p</a:t>
            </a:r>
            <a:r>
              <a:rPr sz="2400" spc="-110" dirty="0">
                <a:latin typeface="Times New Roman"/>
                <a:cs typeface="Times New Roman"/>
              </a:rPr>
              <a:t>y</a:t>
            </a:r>
            <a:r>
              <a:rPr sz="2400" spc="-70" dirty="0">
                <a:latin typeface="Times New Roman"/>
                <a:cs typeface="Times New Roman"/>
              </a:rPr>
              <a:t>t</a:t>
            </a:r>
            <a:r>
              <a:rPr sz="2400" spc="-125" dirty="0">
                <a:latin typeface="Times New Roman"/>
                <a:cs typeface="Times New Roman"/>
              </a:rPr>
              <a:t>h</a:t>
            </a:r>
            <a:r>
              <a:rPr sz="2400" spc="-120" dirty="0">
                <a:latin typeface="Times New Roman"/>
                <a:cs typeface="Times New Roman"/>
              </a:rPr>
              <a:t>o</a:t>
            </a:r>
            <a:r>
              <a:rPr sz="2400" spc="-25" dirty="0">
                <a:latin typeface="Times New Roman"/>
                <a:cs typeface="Times New Roman"/>
              </a:rPr>
              <a:t>n':  </a:t>
            </a:r>
            <a:r>
              <a:rPr sz="2400" spc="-55" dirty="0">
                <a:latin typeface="Times New Roman"/>
                <a:cs typeface="Times New Roman"/>
              </a:rPr>
              <a:t>print(x)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spc="-30" dirty="0">
                <a:latin typeface="Times New Roman"/>
                <a:cs typeface="Times New Roman"/>
              </a:rPr>
              <a:t>Output:</a:t>
            </a:r>
            <a:endParaRPr sz="2400">
              <a:latin typeface="Times New Roman"/>
              <a:cs typeface="Times New Roman"/>
            </a:endParaRPr>
          </a:p>
          <a:p>
            <a:pPr marL="12700" marR="6636384" algn="just">
              <a:lnSpc>
                <a:spcPct val="110900"/>
              </a:lnSpc>
            </a:pPr>
            <a:r>
              <a:rPr sz="2400" spc="-70" dirty="0">
                <a:latin typeface="Times New Roman"/>
                <a:cs typeface="Times New Roman"/>
              </a:rPr>
              <a:t>p  </a:t>
            </a:r>
            <a:r>
              <a:rPr sz="2400" spc="-135" dirty="0">
                <a:latin typeface="Times New Roman"/>
                <a:cs typeface="Times New Roman"/>
              </a:rPr>
              <a:t>y  </a:t>
            </a:r>
            <a:r>
              <a:rPr sz="2400" spc="30" dirty="0">
                <a:latin typeface="Times New Roman"/>
                <a:cs typeface="Times New Roman"/>
              </a:rPr>
              <a:t>t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h  </a:t>
            </a:r>
            <a:r>
              <a:rPr sz="2400" spc="-80" dirty="0">
                <a:latin typeface="Times New Roman"/>
                <a:cs typeface="Times New Roman"/>
              </a:rPr>
              <a:t>o  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7320" y="688974"/>
            <a:ext cx="52241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PYTHON</a:t>
            </a:r>
            <a:r>
              <a:rPr spc="-20" dirty="0"/>
              <a:t> </a:t>
            </a:r>
            <a:r>
              <a:rPr spc="-5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64310"/>
            <a:ext cx="8030209" cy="3089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404495" indent="-274320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702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Python</a:t>
            </a:r>
            <a:r>
              <a:rPr sz="2800" b="1" spc="-70" dirty="0">
                <a:latin typeface="Times New Roman"/>
                <a:cs typeface="Times New Roman"/>
              </a:rPr>
              <a:t> </a:t>
            </a:r>
            <a:r>
              <a:rPr sz="2800" spc="-180" dirty="0">
                <a:latin typeface="Times New Roman"/>
                <a:cs typeface="Times New Roman"/>
              </a:rPr>
              <a:t>is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Times New Roman"/>
                <a:cs typeface="Times New Roman"/>
              </a:rPr>
              <a:t>a</a:t>
            </a:r>
            <a:r>
              <a:rPr sz="2800" spc="-185" dirty="0">
                <a:latin typeface="Times New Roman"/>
                <a:cs typeface="Times New Roman"/>
              </a:rPr>
              <a:t>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object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o</a:t>
            </a:r>
            <a:r>
              <a:rPr sz="2800" spc="10" dirty="0">
                <a:latin typeface="Times New Roman"/>
                <a:cs typeface="Times New Roman"/>
              </a:rPr>
              <a:t>r</a:t>
            </a:r>
            <a:r>
              <a:rPr sz="2800" spc="-95" dirty="0">
                <a:latin typeface="Times New Roman"/>
                <a:cs typeface="Times New Roman"/>
              </a:rPr>
              <a:t>iented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p</a:t>
            </a:r>
            <a:r>
              <a:rPr sz="2800" spc="-70" dirty="0">
                <a:latin typeface="Times New Roman"/>
                <a:cs typeface="Times New Roman"/>
              </a:rPr>
              <a:t>r</a:t>
            </a:r>
            <a:r>
              <a:rPr sz="2800" spc="-180" dirty="0">
                <a:latin typeface="Times New Roman"/>
                <a:cs typeface="Times New Roman"/>
              </a:rPr>
              <a:t>o</a:t>
            </a:r>
            <a:r>
              <a:rPr sz="2800" spc="-125" dirty="0">
                <a:latin typeface="Times New Roman"/>
                <a:cs typeface="Times New Roman"/>
              </a:rPr>
              <a:t>gram</a:t>
            </a:r>
            <a:r>
              <a:rPr sz="2800" spc="-180" dirty="0">
                <a:latin typeface="Times New Roman"/>
                <a:cs typeface="Times New Roman"/>
              </a:rPr>
              <a:t>m</a:t>
            </a:r>
            <a:r>
              <a:rPr sz="2800" spc="-165" dirty="0">
                <a:latin typeface="Times New Roman"/>
                <a:cs typeface="Times New Roman"/>
              </a:rPr>
              <a:t>ing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lang</a:t>
            </a:r>
            <a:r>
              <a:rPr sz="2800" spc="-185" dirty="0">
                <a:latin typeface="Times New Roman"/>
                <a:cs typeface="Times New Roman"/>
              </a:rPr>
              <a:t>u</a:t>
            </a:r>
            <a:r>
              <a:rPr sz="2800" spc="-200" dirty="0">
                <a:latin typeface="Times New Roman"/>
                <a:cs typeface="Times New Roman"/>
              </a:rPr>
              <a:t>ag</a:t>
            </a:r>
            <a:r>
              <a:rPr sz="2800" spc="-185" dirty="0">
                <a:latin typeface="Times New Roman"/>
                <a:cs typeface="Times New Roman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li</a:t>
            </a:r>
            <a:r>
              <a:rPr sz="2800" spc="-254" dirty="0">
                <a:latin typeface="Times New Roman"/>
                <a:cs typeface="Times New Roman"/>
              </a:rPr>
              <a:t>k</a:t>
            </a:r>
            <a:r>
              <a:rPr sz="2800" spc="-80" dirty="0">
                <a:latin typeface="Times New Roman"/>
                <a:cs typeface="Times New Roman"/>
              </a:rPr>
              <a:t>e  </a:t>
            </a:r>
            <a:r>
              <a:rPr sz="2800" spc="-254" dirty="0">
                <a:latin typeface="Times New Roman"/>
                <a:cs typeface="Times New Roman"/>
              </a:rPr>
              <a:t>J</a:t>
            </a:r>
            <a:r>
              <a:rPr sz="2800" spc="-315" dirty="0">
                <a:latin typeface="Times New Roman"/>
                <a:cs typeface="Times New Roman"/>
              </a:rPr>
              <a:t>a</a:t>
            </a:r>
            <a:r>
              <a:rPr sz="2800" spc="-290" dirty="0">
                <a:latin typeface="Times New Roman"/>
                <a:cs typeface="Times New Roman"/>
              </a:rPr>
              <a:t>v</a:t>
            </a:r>
            <a:r>
              <a:rPr sz="2800" spc="-75" dirty="0">
                <a:latin typeface="Times New Roman"/>
                <a:cs typeface="Times New Roman"/>
              </a:rPr>
              <a:t>a</a:t>
            </a:r>
            <a:r>
              <a:rPr sz="2800" spc="-40" dirty="0">
                <a:latin typeface="Times New Roman"/>
                <a:cs typeface="Times New Roman"/>
              </a:rPr>
              <a:t>.</a:t>
            </a:r>
            <a:r>
              <a:rPr sz="2800" spc="-185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P</a:t>
            </a:r>
            <a:r>
              <a:rPr sz="2800" spc="-125" dirty="0">
                <a:latin typeface="Times New Roman"/>
                <a:cs typeface="Times New Roman"/>
              </a:rPr>
              <a:t>ython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i</a:t>
            </a:r>
            <a:r>
              <a:rPr sz="2800" spc="-215" dirty="0">
                <a:latin typeface="Times New Roman"/>
                <a:cs typeface="Times New Roman"/>
              </a:rPr>
              <a:t>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called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a</a:t>
            </a:r>
            <a:r>
              <a:rPr sz="2800" spc="-180" dirty="0">
                <a:latin typeface="Times New Roman"/>
                <a:cs typeface="Times New Roman"/>
              </a:rPr>
              <a:t>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inte</a:t>
            </a:r>
            <a:r>
              <a:rPr sz="2800" spc="5" dirty="0">
                <a:latin typeface="Times New Roman"/>
                <a:cs typeface="Times New Roman"/>
              </a:rPr>
              <a:t>r</a:t>
            </a:r>
            <a:r>
              <a:rPr sz="2800" spc="-55" dirty="0">
                <a:latin typeface="Times New Roman"/>
                <a:cs typeface="Times New Roman"/>
              </a:rPr>
              <a:t>p</a:t>
            </a:r>
            <a:r>
              <a:rPr sz="2800" spc="-65" dirty="0">
                <a:latin typeface="Times New Roman"/>
                <a:cs typeface="Times New Roman"/>
              </a:rPr>
              <a:t>r</a:t>
            </a:r>
            <a:r>
              <a:rPr sz="2800" spc="-75" dirty="0">
                <a:latin typeface="Times New Roman"/>
                <a:cs typeface="Times New Roman"/>
              </a:rPr>
              <a:t>eted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75" dirty="0">
                <a:latin typeface="Times New Roman"/>
                <a:cs typeface="Times New Roman"/>
              </a:rPr>
              <a:t>languag</a:t>
            </a:r>
            <a:r>
              <a:rPr sz="2800" spc="-229" dirty="0">
                <a:latin typeface="Times New Roman"/>
                <a:cs typeface="Times New Roman"/>
              </a:rPr>
              <a:t>e</a:t>
            </a:r>
            <a:r>
              <a:rPr sz="2800" spc="114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7020" algn="l"/>
              </a:tabLst>
            </a:pPr>
            <a:r>
              <a:rPr sz="2800" spc="-130" dirty="0">
                <a:latin typeface="Times New Roman"/>
                <a:cs typeface="Times New Roman"/>
              </a:rPr>
              <a:t>Python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does</a:t>
            </a:r>
            <a:r>
              <a:rPr sz="2800" spc="-145" dirty="0">
                <a:latin typeface="Times New Roman"/>
                <a:cs typeface="Times New Roman"/>
              </a:rPr>
              <a:t>n</a:t>
            </a:r>
            <a:r>
              <a:rPr sz="2800" spc="-270" dirty="0">
                <a:latin typeface="Times New Roman"/>
                <a:cs typeface="Times New Roman"/>
              </a:rPr>
              <a:t>’</a:t>
            </a:r>
            <a:r>
              <a:rPr sz="2800" spc="35" dirty="0">
                <a:latin typeface="Times New Roman"/>
                <a:cs typeface="Times New Roman"/>
              </a:rPr>
              <a:t>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co</a:t>
            </a:r>
            <a:r>
              <a:rPr sz="2800" spc="-204" dirty="0">
                <a:latin typeface="Times New Roman"/>
                <a:cs typeface="Times New Roman"/>
              </a:rPr>
              <a:t>n</a:t>
            </a:r>
            <a:r>
              <a:rPr sz="2800" spc="-300" dirty="0">
                <a:latin typeface="Times New Roman"/>
                <a:cs typeface="Times New Roman"/>
              </a:rPr>
              <a:t>v</a:t>
            </a:r>
            <a:r>
              <a:rPr sz="2800" spc="-45" dirty="0">
                <a:latin typeface="Times New Roman"/>
                <a:cs typeface="Times New Roman"/>
              </a:rPr>
              <a:t>e</a:t>
            </a:r>
            <a:r>
              <a:rPr sz="2800" spc="60" dirty="0">
                <a:latin typeface="Times New Roman"/>
                <a:cs typeface="Times New Roman"/>
              </a:rPr>
              <a:t>r</a:t>
            </a:r>
            <a:r>
              <a:rPr sz="2800" spc="35" dirty="0">
                <a:latin typeface="Times New Roman"/>
                <a:cs typeface="Times New Roman"/>
              </a:rPr>
              <a:t>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Times New Roman"/>
                <a:cs typeface="Times New Roman"/>
              </a:rPr>
              <a:t>its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code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i</a:t>
            </a:r>
            <a:r>
              <a:rPr sz="2800" spc="-70" dirty="0">
                <a:latin typeface="Times New Roman"/>
                <a:cs typeface="Times New Roman"/>
              </a:rPr>
              <a:t>nto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10" dirty="0">
                <a:latin typeface="Times New Roman"/>
                <a:cs typeface="Times New Roman"/>
              </a:rPr>
              <a:t>ma</a:t>
            </a:r>
            <a:r>
              <a:rPr sz="2800" spc="-85" dirty="0">
                <a:latin typeface="Times New Roman"/>
                <a:cs typeface="Times New Roman"/>
              </a:rPr>
              <a:t>c</a:t>
            </a:r>
            <a:r>
              <a:rPr sz="2800" spc="-140" dirty="0">
                <a:latin typeface="Times New Roman"/>
                <a:cs typeface="Times New Roman"/>
              </a:rPr>
              <a:t>hine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co</a:t>
            </a:r>
            <a:r>
              <a:rPr sz="2800" spc="-140" dirty="0">
                <a:latin typeface="Times New Roman"/>
                <a:cs typeface="Times New Roman"/>
              </a:rPr>
              <a:t>d</a:t>
            </a:r>
            <a:r>
              <a:rPr sz="2800" spc="-170" dirty="0">
                <a:latin typeface="Times New Roman"/>
                <a:cs typeface="Times New Roman"/>
              </a:rPr>
              <a:t>e</a:t>
            </a:r>
            <a:r>
              <a:rPr sz="2800" spc="114" dirty="0">
                <a:latin typeface="Times New Roman"/>
                <a:cs typeface="Times New Roman"/>
              </a:rPr>
              <a:t>.</a:t>
            </a:r>
            <a:r>
              <a:rPr sz="2800" spc="-180" dirty="0">
                <a:latin typeface="Times New Roman"/>
                <a:cs typeface="Times New Roman"/>
              </a:rPr>
              <a:t> </a:t>
            </a:r>
            <a:r>
              <a:rPr sz="2800" spc="-80" dirty="0">
                <a:latin typeface="Times New Roman"/>
                <a:cs typeface="Times New Roman"/>
              </a:rPr>
              <a:t>It  </a:t>
            </a:r>
            <a:r>
              <a:rPr sz="2800" spc="-140" dirty="0">
                <a:latin typeface="Times New Roman"/>
                <a:cs typeface="Times New Roman"/>
              </a:rPr>
              <a:t>actual</a:t>
            </a:r>
            <a:r>
              <a:rPr sz="2800" spc="-150" dirty="0">
                <a:latin typeface="Times New Roman"/>
                <a:cs typeface="Times New Roman"/>
              </a:rPr>
              <a:t>l</a:t>
            </a:r>
            <a:r>
              <a:rPr sz="2800" spc="-235" dirty="0">
                <a:latin typeface="Times New Roman"/>
                <a:cs typeface="Times New Roman"/>
              </a:rPr>
              <a:t>y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c</a:t>
            </a:r>
            <a:r>
              <a:rPr sz="2800" spc="-120" dirty="0">
                <a:latin typeface="Times New Roman"/>
                <a:cs typeface="Times New Roman"/>
              </a:rPr>
              <a:t>o</a:t>
            </a:r>
            <a:r>
              <a:rPr sz="2800" spc="-175" dirty="0">
                <a:latin typeface="Times New Roman"/>
                <a:cs typeface="Times New Roman"/>
              </a:rPr>
              <a:t>n</a:t>
            </a:r>
            <a:r>
              <a:rPr sz="2800" spc="-300" dirty="0">
                <a:latin typeface="Times New Roman"/>
                <a:cs typeface="Times New Roman"/>
              </a:rPr>
              <a:t>v</a:t>
            </a:r>
            <a:r>
              <a:rPr sz="2800" spc="-45" dirty="0">
                <a:latin typeface="Times New Roman"/>
                <a:cs typeface="Times New Roman"/>
              </a:rPr>
              <a:t>e</a:t>
            </a:r>
            <a:r>
              <a:rPr sz="2800" spc="60" dirty="0">
                <a:latin typeface="Times New Roman"/>
                <a:cs typeface="Times New Roman"/>
              </a:rPr>
              <a:t>r</a:t>
            </a:r>
            <a:r>
              <a:rPr sz="2800" spc="-90" dirty="0">
                <a:latin typeface="Times New Roman"/>
                <a:cs typeface="Times New Roman"/>
              </a:rPr>
              <a:t>ts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it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into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som</a:t>
            </a:r>
            <a:r>
              <a:rPr sz="2800" spc="-125" dirty="0">
                <a:latin typeface="Times New Roman"/>
                <a:cs typeface="Times New Roman"/>
              </a:rPr>
              <a:t>e</a:t>
            </a:r>
            <a:r>
              <a:rPr sz="2800" spc="-130" dirty="0">
                <a:latin typeface="Times New Roman"/>
                <a:cs typeface="Times New Roman"/>
              </a:rPr>
              <a:t>thing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call</a:t>
            </a:r>
            <a:r>
              <a:rPr sz="2800" spc="-165" dirty="0">
                <a:latin typeface="Times New Roman"/>
                <a:cs typeface="Times New Roman"/>
              </a:rPr>
              <a:t>e</a:t>
            </a:r>
            <a:r>
              <a:rPr sz="2800" spc="-120" dirty="0">
                <a:latin typeface="Times New Roman"/>
                <a:cs typeface="Times New Roman"/>
              </a:rPr>
              <a:t>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15" dirty="0">
                <a:latin typeface="Times New Roman"/>
                <a:cs typeface="Times New Roman"/>
              </a:rPr>
              <a:t>b</a:t>
            </a:r>
            <a:r>
              <a:rPr sz="2800" spc="-105" dirty="0">
                <a:latin typeface="Times New Roman"/>
                <a:cs typeface="Times New Roman"/>
              </a:rPr>
              <a:t>yte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code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and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this  </a:t>
            </a:r>
            <a:r>
              <a:rPr sz="2800" spc="-130" dirty="0">
                <a:latin typeface="Times New Roman"/>
                <a:cs typeface="Times New Roman"/>
              </a:rPr>
              <a:t>byte code </a:t>
            </a:r>
            <a:r>
              <a:rPr sz="2800" spc="-150" dirty="0">
                <a:latin typeface="Times New Roman"/>
                <a:cs typeface="Times New Roman"/>
              </a:rPr>
              <a:t>can’t </a:t>
            </a:r>
            <a:r>
              <a:rPr sz="2800" spc="-135" dirty="0">
                <a:latin typeface="Times New Roman"/>
                <a:cs typeface="Times New Roman"/>
              </a:rPr>
              <a:t>be </a:t>
            </a:r>
            <a:r>
              <a:rPr sz="2800" spc="-95" dirty="0">
                <a:latin typeface="Times New Roman"/>
                <a:cs typeface="Times New Roman"/>
              </a:rPr>
              <a:t>understood </a:t>
            </a:r>
            <a:r>
              <a:rPr sz="2800" spc="-225" dirty="0">
                <a:latin typeface="Times New Roman"/>
                <a:cs typeface="Times New Roman"/>
              </a:rPr>
              <a:t>by</a:t>
            </a:r>
            <a:r>
              <a:rPr sz="2800" spc="-220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CPU. </a:t>
            </a:r>
            <a:r>
              <a:rPr sz="2800" spc="-260" dirty="0">
                <a:latin typeface="Times New Roman"/>
                <a:cs typeface="Times New Roman"/>
              </a:rPr>
              <a:t>So</a:t>
            </a:r>
            <a:r>
              <a:rPr sz="2800" spc="-254" dirty="0">
                <a:latin typeface="Times New Roman"/>
                <a:cs typeface="Times New Roman"/>
              </a:rPr>
              <a:t> </a:t>
            </a:r>
            <a:r>
              <a:rPr sz="2800" spc="-185" dirty="0">
                <a:latin typeface="Times New Roman"/>
                <a:cs typeface="Times New Roman"/>
              </a:rPr>
              <a:t>we </a:t>
            </a:r>
            <a:r>
              <a:rPr sz="2800" spc="-114" dirty="0">
                <a:latin typeface="Times New Roman"/>
                <a:cs typeface="Times New Roman"/>
              </a:rPr>
              <a:t>need </a:t>
            </a:r>
            <a:r>
              <a:rPr sz="2800" spc="-155" dirty="0">
                <a:latin typeface="Times New Roman"/>
                <a:cs typeface="Times New Roman"/>
              </a:rPr>
              <a:t>actually </a:t>
            </a:r>
            <a:r>
              <a:rPr sz="2800" spc="-150" dirty="0">
                <a:latin typeface="Times New Roman"/>
                <a:cs typeface="Times New Roman"/>
              </a:rPr>
              <a:t> </a:t>
            </a:r>
            <a:r>
              <a:rPr sz="2800" spc="-175" dirty="0">
                <a:latin typeface="Times New Roman"/>
                <a:cs typeface="Times New Roman"/>
              </a:rPr>
              <a:t>an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interpreter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called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python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00" dirty="0">
                <a:latin typeface="Times New Roman"/>
                <a:cs typeface="Times New Roman"/>
              </a:rPr>
              <a:t>virtual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machine.The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python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vi</a:t>
            </a:r>
            <a:r>
              <a:rPr sz="2800" spc="-25" dirty="0">
                <a:latin typeface="Times New Roman"/>
                <a:cs typeface="Times New Roman"/>
              </a:rPr>
              <a:t>r</a:t>
            </a:r>
            <a:r>
              <a:rPr sz="2800" spc="-105" dirty="0">
                <a:latin typeface="Times New Roman"/>
                <a:cs typeface="Times New Roman"/>
              </a:rPr>
              <a:t>tual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10" dirty="0">
                <a:latin typeface="Times New Roman"/>
                <a:cs typeface="Times New Roman"/>
              </a:rPr>
              <a:t>ma</a:t>
            </a:r>
            <a:r>
              <a:rPr sz="2800" spc="-85" dirty="0">
                <a:latin typeface="Times New Roman"/>
                <a:cs typeface="Times New Roman"/>
              </a:rPr>
              <a:t>c</a:t>
            </a:r>
            <a:r>
              <a:rPr sz="2800" spc="-140" dirty="0">
                <a:latin typeface="Times New Roman"/>
                <a:cs typeface="Times New Roman"/>
              </a:rPr>
              <a:t>hine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e</a:t>
            </a:r>
            <a:r>
              <a:rPr sz="2800" spc="-170" dirty="0">
                <a:latin typeface="Times New Roman"/>
                <a:cs typeface="Times New Roman"/>
              </a:rPr>
              <a:t>x</a:t>
            </a:r>
            <a:r>
              <a:rPr sz="2800" spc="-130" dirty="0">
                <a:latin typeface="Times New Roman"/>
                <a:cs typeface="Times New Roman"/>
              </a:rPr>
              <a:t>ec</a:t>
            </a:r>
            <a:r>
              <a:rPr sz="2800" spc="-140" dirty="0">
                <a:latin typeface="Times New Roman"/>
                <a:cs typeface="Times New Roman"/>
              </a:rPr>
              <a:t>u</a:t>
            </a:r>
            <a:r>
              <a:rPr sz="2800" spc="-95" dirty="0">
                <a:latin typeface="Times New Roman"/>
                <a:cs typeface="Times New Roman"/>
              </a:rPr>
              <a:t>tes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 </a:t>
            </a:r>
            <a:r>
              <a:rPr sz="2800" spc="-215" dirty="0">
                <a:latin typeface="Times New Roman"/>
                <a:cs typeface="Times New Roman"/>
              </a:rPr>
              <a:t>b</a:t>
            </a:r>
            <a:r>
              <a:rPr sz="2800" spc="-105" dirty="0">
                <a:latin typeface="Times New Roman"/>
                <a:cs typeface="Times New Roman"/>
              </a:rPr>
              <a:t>yte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cod</a:t>
            </a:r>
            <a:r>
              <a:rPr sz="2800" spc="-114" dirty="0">
                <a:latin typeface="Times New Roman"/>
                <a:cs typeface="Times New Roman"/>
              </a:rPr>
              <a:t>e</a:t>
            </a:r>
            <a:r>
              <a:rPr sz="2800" spc="-275" dirty="0">
                <a:latin typeface="Times New Roman"/>
                <a:cs typeface="Times New Roman"/>
              </a:rPr>
              <a:t>s</a:t>
            </a:r>
            <a:r>
              <a:rPr sz="2800" spc="114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2313" y="202819"/>
            <a:ext cx="6113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The</a:t>
            </a:r>
            <a:r>
              <a:rPr sz="3600" spc="-5" dirty="0"/>
              <a:t> </a:t>
            </a:r>
            <a:r>
              <a:rPr sz="3600" spc="-45" dirty="0"/>
              <a:t>break</a:t>
            </a:r>
            <a:r>
              <a:rPr sz="3600" spc="-10" dirty="0"/>
              <a:t> </a:t>
            </a:r>
            <a:r>
              <a:rPr sz="3600" spc="-60" dirty="0"/>
              <a:t>Statement</a:t>
            </a:r>
            <a:r>
              <a:rPr sz="3600" spc="-10" dirty="0"/>
              <a:t> </a:t>
            </a:r>
            <a:r>
              <a:rPr sz="3600" spc="-30" dirty="0"/>
              <a:t>in</a:t>
            </a:r>
            <a:r>
              <a:rPr sz="3600" spc="-10" dirty="0"/>
              <a:t> </a:t>
            </a:r>
            <a:r>
              <a:rPr sz="3600" spc="-65" dirty="0"/>
              <a:t>for</a:t>
            </a:r>
            <a:r>
              <a:rPr sz="3600" spc="-10" dirty="0"/>
              <a:t> </a:t>
            </a:r>
            <a:r>
              <a:rPr sz="3600" spc="-35" dirty="0"/>
              <a:t>loop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795274"/>
            <a:ext cx="7388859" cy="510857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6385" marR="5080" indent="-274320">
              <a:lnSpc>
                <a:spcPts val="2810"/>
              </a:lnSpc>
              <a:spcBef>
                <a:spcPts val="45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90" dirty="0">
                <a:latin typeface="Times New Roman"/>
                <a:cs typeface="Times New Roman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break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statement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we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stop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loop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before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has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lo</a:t>
            </a:r>
            <a:r>
              <a:rPr sz="2600" spc="-140" dirty="0">
                <a:latin typeface="Times New Roman"/>
                <a:cs typeface="Times New Roman"/>
              </a:rPr>
              <a:t>o</a:t>
            </a:r>
            <a:r>
              <a:rPr sz="2600" spc="-105" dirty="0">
                <a:latin typeface="Times New Roman"/>
                <a:cs typeface="Times New Roman"/>
              </a:rPr>
              <a:t>ped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th</a:t>
            </a:r>
            <a:r>
              <a:rPr sz="2600" spc="-55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190" dirty="0">
                <a:latin typeface="Times New Roman"/>
                <a:cs typeface="Times New Roman"/>
              </a:rPr>
              <a:t>gh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al</a:t>
            </a:r>
            <a:r>
              <a:rPr sz="2600" spc="-114" dirty="0">
                <a:latin typeface="Times New Roman"/>
                <a:cs typeface="Times New Roman"/>
              </a:rPr>
              <a:t>l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</a:t>
            </a:r>
            <a:r>
              <a:rPr sz="2600" spc="-150" dirty="0">
                <a:latin typeface="Times New Roman"/>
                <a:cs typeface="Times New Roman"/>
              </a:rPr>
              <a:t>s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2600" spc="-150" dirty="0">
                <a:latin typeface="Times New Roman"/>
                <a:cs typeface="Times New Roman"/>
              </a:rPr>
              <a:t>Example</a:t>
            </a:r>
            <a:endParaRPr sz="2600">
              <a:latin typeface="Times New Roman"/>
              <a:cs typeface="Times New Roman"/>
            </a:endParaRPr>
          </a:p>
          <a:p>
            <a:pPr marL="12700" marR="2832100">
              <a:lnSpc>
                <a:spcPct val="109200"/>
              </a:lnSpc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14" dirty="0">
                <a:latin typeface="Times New Roman"/>
                <a:cs typeface="Times New Roman"/>
              </a:rPr>
              <a:t>Exit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l</a:t>
            </a:r>
            <a:r>
              <a:rPr sz="2600" spc="-145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op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when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"ba</a:t>
            </a:r>
            <a:r>
              <a:rPr sz="2600" spc="-135" dirty="0">
                <a:latin typeface="Times New Roman"/>
                <a:cs typeface="Times New Roman"/>
              </a:rPr>
              <a:t>n</a:t>
            </a:r>
            <a:r>
              <a:rPr sz="2600" spc="-180" dirty="0">
                <a:latin typeface="Times New Roman"/>
                <a:cs typeface="Times New Roman"/>
              </a:rPr>
              <a:t>ana</a:t>
            </a:r>
            <a:r>
              <a:rPr sz="2600" spc="-100" dirty="0">
                <a:latin typeface="Times New Roman"/>
                <a:cs typeface="Times New Roman"/>
              </a:rPr>
              <a:t>“.  </a:t>
            </a:r>
            <a:r>
              <a:rPr sz="2600" spc="-80" dirty="0">
                <a:latin typeface="Times New Roman"/>
                <a:cs typeface="Times New Roman"/>
              </a:rPr>
              <a:t>f</a:t>
            </a:r>
            <a:r>
              <a:rPr sz="2600" spc="-2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uits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["appl</a:t>
            </a:r>
            <a:r>
              <a:rPr sz="2600" spc="-135" dirty="0">
                <a:latin typeface="Times New Roman"/>
                <a:cs typeface="Times New Roman"/>
              </a:rPr>
              <a:t>e</a:t>
            </a:r>
            <a:r>
              <a:rPr sz="2600" spc="60" dirty="0">
                <a:latin typeface="Times New Roman"/>
                <a:cs typeface="Times New Roman"/>
              </a:rPr>
              <a:t>"</a:t>
            </a:r>
            <a:r>
              <a:rPr sz="2600" spc="40" dirty="0">
                <a:latin typeface="Times New Roman"/>
                <a:cs typeface="Times New Roman"/>
              </a:rPr>
              <a:t>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14" dirty="0">
                <a:latin typeface="Times New Roman"/>
                <a:cs typeface="Times New Roman"/>
              </a:rPr>
              <a:t>y"] 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30" dirty="0">
                <a:latin typeface="Times New Roman"/>
                <a:cs typeface="Times New Roman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f</a:t>
            </a:r>
            <a:r>
              <a:rPr sz="2600" spc="-20" dirty="0">
                <a:latin typeface="Times New Roman"/>
                <a:cs typeface="Times New Roman"/>
              </a:rPr>
              <a:t>r</a:t>
            </a:r>
            <a:r>
              <a:rPr sz="2600" spc="-75" dirty="0">
                <a:latin typeface="Times New Roman"/>
                <a:cs typeface="Times New Roman"/>
              </a:rPr>
              <a:t>uits:</a:t>
            </a:r>
            <a:endParaRPr sz="2600">
              <a:latin typeface="Times New Roman"/>
              <a:cs typeface="Times New Roman"/>
            </a:endParaRPr>
          </a:p>
          <a:p>
            <a:pPr marL="311150">
              <a:lnSpc>
                <a:spcPct val="100000"/>
              </a:lnSpc>
              <a:spcBef>
                <a:spcPts val="290"/>
              </a:spcBef>
            </a:pPr>
            <a:r>
              <a:rPr sz="2600" spc="-60" dirty="0">
                <a:latin typeface="Times New Roman"/>
                <a:cs typeface="Times New Roman"/>
              </a:rPr>
              <a:t>print(x)</a:t>
            </a:r>
            <a:endParaRPr sz="2600">
              <a:latin typeface="Times New Roman"/>
              <a:cs typeface="Times New Roman"/>
            </a:endParaRPr>
          </a:p>
          <a:p>
            <a:pPr marL="609600" marR="4914900" indent="-299085">
              <a:lnSpc>
                <a:spcPct val="109200"/>
              </a:lnSpc>
              <a:spcBef>
                <a:spcPts val="5"/>
              </a:spcBef>
            </a:pP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"ba</a:t>
            </a:r>
            <a:r>
              <a:rPr sz="2600" spc="-135" dirty="0">
                <a:latin typeface="Times New Roman"/>
                <a:cs typeface="Times New Roman"/>
              </a:rPr>
              <a:t>n</a:t>
            </a:r>
            <a:r>
              <a:rPr sz="2600" spc="-180" dirty="0">
                <a:latin typeface="Times New Roman"/>
                <a:cs typeface="Times New Roman"/>
              </a:rPr>
              <a:t>ana</a:t>
            </a:r>
            <a:r>
              <a:rPr sz="2600" spc="10" dirty="0">
                <a:latin typeface="Times New Roman"/>
                <a:cs typeface="Times New Roman"/>
              </a:rPr>
              <a:t>":  </a:t>
            </a:r>
            <a:r>
              <a:rPr sz="2600" spc="-120" dirty="0">
                <a:latin typeface="Times New Roman"/>
                <a:cs typeface="Times New Roman"/>
              </a:rPr>
              <a:t>break</a:t>
            </a:r>
            <a:endParaRPr sz="2600">
              <a:latin typeface="Times New Roman"/>
              <a:cs typeface="Times New Roman"/>
            </a:endParaRPr>
          </a:p>
          <a:p>
            <a:pPr marL="12700" marR="6384925">
              <a:lnSpc>
                <a:spcPct val="109200"/>
              </a:lnSpc>
            </a:pPr>
            <a:r>
              <a:rPr sz="2600" spc="-20" dirty="0">
                <a:latin typeface="Times New Roman"/>
                <a:cs typeface="Times New Roman"/>
              </a:rPr>
              <a:t>Ou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35" dirty="0">
                <a:latin typeface="Times New Roman"/>
                <a:cs typeface="Times New Roman"/>
              </a:rPr>
              <a:t>t:  </a:t>
            </a:r>
            <a:r>
              <a:rPr sz="2600" spc="-125" dirty="0">
                <a:latin typeface="Times New Roman"/>
                <a:cs typeface="Times New Roman"/>
              </a:rPr>
              <a:t>apple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spc="-165" dirty="0">
                <a:latin typeface="Times New Roman"/>
                <a:cs typeface="Times New Roman"/>
              </a:rPr>
              <a:t>banana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214418"/>
            <a:ext cx="7055484" cy="467550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spc="-130" dirty="0">
                <a:latin typeface="Times New Roman"/>
                <a:cs typeface="Times New Roman"/>
              </a:rPr>
              <a:t>Example: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14" dirty="0">
                <a:latin typeface="Times New Roman"/>
                <a:cs typeface="Times New Roman"/>
              </a:rPr>
              <a:t>Exit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loop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when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"banana",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but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this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time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break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175" dirty="0">
                <a:latin typeface="Times New Roman"/>
                <a:cs typeface="Times New Roman"/>
              </a:rPr>
              <a:t>me</a:t>
            </a:r>
            <a:r>
              <a:rPr sz="2600" spc="-110" dirty="0">
                <a:latin typeface="Times New Roman"/>
                <a:cs typeface="Times New Roman"/>
              </a:rPr>
              <a:t>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bef</a:t>
            </a:r>
            <a:r>
              <a:rPr sz="2600" spc="-165" dirty="0">
                <a:latin typeface="Times New Roman"/>
                <a:cs typeface="Times New Roman"/>
              </a:rPr>
              <a:t>o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int</a:t>
            </a:r>
            <a:endParaRPr sz="2600">
              <a:latin typeface="Times New Roman"/>
              <a:cs typeface="Times New Roman"/>
            </a:endParaRPr>
          </a:p>
          <a:p>
            <a:pPr marL="12700" marR="2498725">
              <a:lnSpc>
                <a:spcPts val="3720"/>
              </a:lnSpc>
              <a:spcBef>
                <a:spcPts val="225"/>
              </a:spcBef>
            </a:pPr>
            <a:r>
              <a:rPr sz="2600" spc="-80" dirty="0">
                <a:latin typeface="Times New Roman"/>
                <a:cs typeface="Times New Roman"/>
              </a:rPr>
              <a:t>f</a:t>
            </a:r>
            <a:r>
              <a:rPr sz="2600" spc="-2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uits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["appl</a:t>
            </a:r>
            <a:r>
              <a:rPr sz="2600" spc="-135" dirty="0">
                <a:latin typeface="Times New Roman"/>
                <a:cs typeface="Times New Roman"/>
              </a:rPr>
              <a:t>e</a:t>
            </a:r>
            <a:r>
              <a:rPr sz="2600" spc="60" dirty="0">
                <a:latin typeface="Times New Roman"/>
                <a:cs typeface="Times New Roman"/>
              </a:rPr>
              <a:t>"</a:t>
            </a:r>
            <a:r>
              <a:rPr sz="2600" spc="40" dirty="0">
                <a:latin typeface="Times New Roman"/>
                <a:cs typeface="Times New Roman"/>
              </a:rPr>
              <a:t>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14" dirty="0">
                <a:latin typeface="Times New Roman"/>
                <a:cs typeface="Times New Roman"/>
              </a:rPr>
              <a:t>y"] 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30" dirty="0">
                <a:latin typeface="Times New Roman"/>
                <a:cs typeface="Times New Roman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f</a:t>
            </a:r>
            <a:r>
              <a:rPr sz="2600" spc="-20" dirty="0">
                <a:latin typeface="Times New Roman"/>
                <a:cs typeface="Times New Roman"/>
              </a:rPr>
              <a:t>r</a:t>
            </a:r>
            <a:r>
              <a:rPr sz="2600" spc="-75" dirty="0">
                <a:latin typeface="Times New Roman"/>
                <a:cs typeface="Times New Roman"/>
              </a:rPr>
              <a:t>uits:</a:t>
            </a:r>
            <a:endParaRPr sz="2600">
              <a:latin typeface="Times New Roman"/>
              <a:cs typeface="Times New Roman"/>
            </a:endParaRPr>
          </a:p>
          <a:p>
            <a:pPr marL="609600" marR="4581525" indent="-299085">
              <a:lnSpc>
                <a:spcPts val="3720"/>
              </a:lnSpc>
            </a:pP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"ba</a:t>
            </a:r>
            <a:r>
              <a:rPr sz="2600" spc="-135" dirty="0">
                <a:latin typeface="Times New Roman"/>
                <a:cs typeface="Times New Roman"/>
              </a:rPr>
              <a:t>n</a:t>
            </a:r>
            <a:r>
              <a:rPr sz="2600" spc="-180" dirty="0">
                <a:latin typeface="Times New Roman"/>
                <a:cs typeface="Times New Roman"/>
              </a:rPr>
              <a:t>ana</a:t>
            </a:r>
            <a:r>
              <a:rPr sz="2600" spc="10" dirty="0">
                <a:latin typeface="Times New Roman"/>
                <a:cs typeface="Times New Roman"/>
              </a:rPr>
              <a:t>":  </a:t>
            </a:r>
            <a:r>
              <a:rPr sz="2600" spc="-120" dirty="0">
                <a:latin typeface="Times New Roman"/>
                <a:cs typeface="Times New Roman"/>
              </a:rPr>
              <a:t>break</a:t>
            </a:r>
            <a:endParaRPr sz="2600">
              <a:latin typeface="Times New Roman"/>
              <a:cs typeface="Times New Roman"/>
            </a:endParaRPr>
          </a:p>
          <a:p>
            <a:pPr marL="12700" marR="5783580" indent="298450">
              <a:lnSpc>
                <a:spcPts val="3720"/>
              </a:lnSpc>
            </a:pP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int(</a:t>
            </a:r>
            <a:r>
              <a:rPr sz="2600" spc="-105" dirty="0">
                <a:latin typeface="Times New Roman"/>
                <a:cs typeface="Times New Roman"/>
              </a:rPr>
              <a:t>x</a:t>
            </a:r>
            <a:r>
              <a:rPr sz="2600" spc="-45" dirty="0">
                <a:latin typeface="Times New Roman"/>
                <a:cs typeface="Times New Roman"/>
              </a:rPr>
              <a:t>)  </a:t>
            </a:r>
            <a:r>
              <a:rPr sz="2600" spc="-35" dirty="0">
                <a:latin typeface="Times New Roman"/>
                <a:cs typeface="Times New Roman"/>
              </a:rPr>
              <a:t>Output: 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apple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846" y="202819"/>
            <a:ext cx="71316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The</a:t>
            </a:r>
            <a:r>
              <a:rPr sz="3600" dirty="0"/>
              <a:t> </a:t>
            </a:r>
            <a:r>
              <a:rPr sz="3600" spc="-20" dirty="0"/>
              <a:t>continue</a:t>
            </a:r>
            <a:r>
              <a:rPr sz="3600" spc="-15" dirty="0"/>
              <a:t> </a:t>
            </a:r>
            <a:r>
              <a:rPr sz="3600" spc="-60" dirty="0"/>
              <a:t>Statement</a:t>
            </a:r>
            <a:r>
              <a:rPr sz="3600" spc="-5" dirty="0"/>
              <a:t> </a:t>
            </a:r>
            <a:r>
              <a:rPr sz="3600" spc="-65" dirty="0"/>
              <a:t>with</a:t>
            </a:r>
            <a:r>
              <a:rPr sz="3600" spc="-10" dirty="0"/>
              <a:t> </a:t>
            </a:r>
            <a:r>
              <a:rPr sz="3600" spc="-65" dirty="0"/>
              <a:t>for</a:t>
            </a:r>
            <a:r>
              <a:rPr sz="3600" spc="-5" dirty="0"/>
              <a:t> </a:t>
            </a:r>
            <a:r>
              <a:rPr sz="3600" spc="-35" dirty="0"/>
              <a:t>loop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976630"/>
            <a:ext cx="6598284" cy="4766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90" dirty="0">
                <a:latin typeface="Times New Roman"/>
                <a:cs typeface="Times New Roman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continue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statement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we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stop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current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iteration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80" dirty="0">
                <a:latin typeface="Times New Roman"/>
                <a:cs typeface="Times New Roman"/>
              </a:rPr>
              <a:t>loop,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continue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next.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600" spc="-130" dirty="0">
                <a:latin typeface="Times New Roman"/>
                <a:cs typeface="Times New Roman"/>
              </a:rPr>
              <a:t>Example:</a:t>
            </a:r>
            <a:endParaRPr sz="2600">
              <a:latin typeface="Times New Roman"/>
              <a:cs typeface="Times New Roman"/>
            </a:endParaRPr>
          </a:p>
          <a:p>
            <a:pPr marL="286385" marR="2040889" indent="-274320">
              <a:lnSpc>
                <a:spcPct val="100000"/>
              </a:lnSpc>
              <a:spcBef>
                <a:spcPts val="605"/>
              </a:spcBef>
            </a:pPr>
            <a:r>
              <a:rPr sz="2600" spc="-80" dirty="0">
                <a:latin typeface="Times New Roman"/>
                <a:cs typeface="Times New Roman"/>
              </a:rPr>
              <a:t>f</a:t>
            </a:r>
            <a:r>
              <a:rPr sz="2600" spc="-2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uits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["appl</a:t>
            </a:r>
            <a:r>
              <a:rPr sz="2600" spc="-135" dirty="0">
                <a:latin typeface="Times New Roman"/>
                <a:cs typeface="Times New Roman"/>
              </a:rPr>
              <a:t>e</a:t>
            </a:r>
            <a:r>
              <a:rPr sz="2600" spc="60" dirty="0">
                <a:latin typeface="Times New Roman"/>
                <a:cs typeface="Times New Roman"/>
              </a:rPr>
              <a:t>"</a:t>
            </a:r>
            <a:r>
              <a:rPr sz="2600" spc="40" dirty="0">
                <a:latin typeface="Times New Roman"/>
                <a:cs typeface="Times New Roman"/>
              </a:rPr>
              <a:t>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14" dirty="0">
                <a:latin typeface="Times New Roman"/>
                <a:cs typeface="Times New Roman"/>
              </a:rPr>
              <a:t>y"]  </a:t>
            </a:r>
            <a:r>
              <a:rPr sz="2600" spc="-105" dirty="0">
                <a:latin typeface="Times New Roman"/>
                <a:cs typeface="Times New Roman"/>
              </a:rPr>
              <a:t>fo</a:t>
            </a:r>
            <a:r>
              <a:rPr sz="2600" spc="-80" dirty="0">
                <a:latin typeface="Times New Roman"/>
                <a:cs typeface="Times New Roman"/>
              </a:rPr>
              <a:t>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f</a:t>
            </a:r>
            <a:r>
              <a:rPr sz="2600" spc="-25" dirty="0">
                <a:latin typeface="Times New Roman"/>
                <a:cs typeface="Times New Roman"/>
              </a:rPr>
              <a:t>r</a:t>
            </a:r>
            <a:r>
              <a:rPr sz="2600" spc="-75" dirty="0">
                <a:latin typeface="Times New Roman"/>
                <a:cs typeface="Times New Roman"/>
              </a:rPr>
              <a:t>uits:</a:t>
            </a:r>
            <a:endParaRPr sz="2600">
              <a:latin typeface="Times New Roman"/>
              <a:cs typeface="Times New Roman"/>
            </a:endParaRPr>
          </a:p>
          <a:p>
            <a:pPr marL="585470" marR="3997960" indent="-149860">
              <a:lnSpc>
                <a:spcPct val="100000"/>
              </a:lnSpc>
            </a:pP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55" dirty="0">
                <a:latin typeface="Times New Roman"/>
                <a:cs typeface="Times New Roman"/>
              </a:rPr>
              <a:t>a":  </a:t>
            </a:r>
            <a:r>
              <a:rPr sz="2600" spc="-100" dirty="0">
                <a:latin typeface="Times New Roman"/>
                <a:cs typeface="Times New Roman"/>
              </a:rPr>
              <a:t>continue</a:t>
            </a:r>
            <a:endParaRPr sz="2600">
              <a:latin typeface="Times New Roman"/>
              <a:cs typeface="Times New Roman"/>
            </a:endParaRPr>
          </a:p>
          <a:p>
            <a:pPr marL="436245">
              <a:lnSpc>
                <a:spcPct val="100000"/>
              </a:lnSpc>
            </a:pPr>
            <a:r>
              <a:rPr sz="2600" spc="-60" dirty="0">
                <a:latin typeface="Times New Roman"/>
                <a:cs typeface="Times New Roman"/>
              </a:rPr>
              <a:t>print(x)</a:t>
            </a:r>
            <a:endParaRPr sz="2600">
              <a:latin typeface="Times New Roman"/>
              <a:cs typeface="Times New Roman"/>
            </a:endParaRPr>
          </a:p>
          <a:p>
            <a:pPr marL="12700" marR="5594985">
              <a:lnSpc>
                <a:spcPct val="119200"/>
              </a:lnSpc>
              <a:spcBef>
                <a:spcPts val="5"/>
              </a:spcBef>
            </a:pPr>
            <a:r>
              <a:rPr sz="2600" spc="-20" dirty="0">
                <a:latin typeface="Times New Roman"/>
                <a:cs typeface="Times New Roman"/>
              </a:rPr>
              <a:t>Ou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35" dirty="0">
                <a:latin typeface="Times New Roman"/>
                <a:cs typeface="Times New Roman"/>
              </a:rPr>
              <a:t>t:  </a:t>
            </a:r>
            <a:r>
              <a:rPr sz="2600" spc="-125" dirty="0">
                <a:latin typeface="Times New Roman"/>
                <a:cs typeface="Times New Roman"/>
              </a:rPr>
              <a:t>apple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80" dirty="0">
                <a:latin typeface="Times New Roman"/>
                <a:cs typeface="Times New Roman"/>
              </a:rPr>
              <a:t>cherry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4922" y="202819"/>
            <a:ext cx="39928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The</a:t>
            </a:r>
            <a:r>
              <a:rPr sz="3600" spc="-20" dirty="0"/>
              <a:t> </a:t>
            </a:r>
            <a:r>
              <a:rPr sz="3600" spc="-25" dirty="0"/>
              <a:t>range() </a:t>
            </a:r>
            <a:r>
              <a:rPr sz="3600" spc="-35" dirty="0"/>
              <a:t>Function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926338"/>
            <a:ext cx="7602855" cy="525081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86385" marR="123825" indent="-274320">
              <a:lnSpc>
                <a:spcPts val="2300"/>
              </a:lnSpc>
              <a:spcBef>
                <a:spcPts val="66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265" dirty="0">
                <a:latin typeface="Times New Roman"/>
                <a:cs typeface="Times New Roman"/>
              </a:rPr>
              <a:t>To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loop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through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set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code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specified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number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times,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we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can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u</a:t>
            </a:r>
            <a:r>
              <a:rPr sz="2400" spc="-120" dirty="0">
                <a:latin typeface="Times New Roman"/>
                <a:cs typeface="Times New Roman"/>
              </a:rPr>
              <a:t>s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ra</a:t>
            </a:r>
            <a:r>
              <a:rPr sz="2400" spc="-105" dirty="0">
                <a:latin typeface="Times New Roman"/>
                <a:cs typeface="Times New Roman"/>
              </a:rPr>
              <a:t>n</a:t>
            </a:r>
            <a:r>
              <a:rPr sz="2400" spc="-100" dirty="0">
                <a:latin typeface="Times New Roman"/>
                <a:cs typeface="Times New Roman"/>
              </a:rPr>
              <a:t>ge()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f</a:t>
            </a:r>
            <a:r>
              <a:rPr sz="2400" spc="-165" dirty="0">
                <a:latin typeface="Times New Roman"/>
                <a:cs typeface="Times New Roman"/>
              </a:rPr>
              <a:t>u</a:t>
            </a:r>
            <a:r>
              <a:rPr sz="2400" spc="-130" dirty="0">
                <a:latin typeface="Times New Roman"/>
                <a:cs typeface="Times New Roman"/>
              </a:rPr>
              <a:t>n</a:t>
            </a:r>
            <a:r>
              <a:rPr sz="2400" spc="-110" dirty="0">
                <a:latin typeface="Times New Roman"/>
                <a:cs typeface="Times New Roman"/>
              </a:rPr>
              <a:t>c</a:t>
            </a:r>
            <a:r>
              <a:rPr sz="2400" spc="-50" dirty="0">
                <a:latin typeface="Times New Roman"/>
                <a:cs typeface="Times New Roman"/>
              </a:rPr>
              <a:t>ti</a:t>
            </a:r>
            <a:r>
              <a:rPr sz="2400" spc="-8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n,</a:t>
            </a:r>
            <a:endParaRPr sz="24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80100"/>
              </a:lnSpc>
              <a:spcBef>
                <a:spcPts val="62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120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ra</a:t>
            </a:r>
            <a:r>
              <a:rPr sz="2400" spc="-105" dirty="0">
                <a:latin typeface="Times New Roman"/>
                <a:cs typeface="Times New Roman"/>
              </a:rPr>
              <a:t>n</a:t>
            </a:r>
            <a:r>
              <a:rPr sz="2400" spc="-100" dirty="0">
                <a:latin typeface="Times New Roman"/>
                <a:cs typeface="Times New Roman"/>
              </a:rPr>
              <a:t>ge()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fu</a:t>
            </a:r>
            <a:r>
              <a:rPr sz="2400" spc="-140" dirty="0">
                <a:latin typeface="Times New Roman"/>
                <a:cs typeface="Times New Roman"/>
              </a:rPr>
              <a:t>n</a:t>
            </a:r>
            <a:r>
              <a:rPr sz="2400" spc="-90" dirty="0">
                <a:latin typeface="Times New Roman"/>
                <a:cs typeface="Times New Roman"/>
              </a:rPr>
              <a:t>ction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35" dirty="0">
                <a:latin typeface="Times New Roman"/>
                <a:cs typeface="Times New Roman"/>
              </a:rPr>
              <a:t>etu</a:t>
            </a:r>
            <a:r>
              <a:rPr sz="2400" spc="40" dirty="0">
                <a:latin typeface="Times New Roman"/>
                <a:cs typeface="Times New Roman"/>
              </a:rPr>
              <a:t>r</a:t>
            </a:r>
            <a:r>
              <a:rPr sz="2400" spc="-145" dirty="0">
                <a:latin typeface="Times New Roman"/>
                <a:cs typeface="Times New Roman"/>
              </a:rPr>
              <a:t>ns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seq</a:t>
            </a:r>
            <a:r>
              <a:rPr sz="2400" spc="-100" dirty="0">
                <a:latin typeface="Times New Roman"/>
                <a:cs typeface="Times New Roman"/>
              </a:rPr>
              <a:t>uen</a:t>
            </a:r>
            <a:r>
              <a:rPr sz="2400" spc="-120" dirty="0">
                <a:latin typeface="Times New Roman"/>
                <a:cs typeface="Times New Roman"/>
              </a:rPr>
              <a:t>ce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n</a:t>
            </a:r>
            <a:r>
              <a:rPr sz="2400" spc="-135" dirty="0">
                <a:latin typeface="Times New Roman"/>
                <a:cs typeface="Times New Roman"/>
              </a:rPr>
              <a:t>um</a:t>
            </a:r>
            <a:r>
              <a:rPr sz="2400" spc="-100" dirty="0">
                <a:latin typeface="Times New Roman"/>
                <a:cs typeface="Times New Roman"/>
              </a:rPr>
              <a:t>b</a:t>
            </a:r>
            <a:r>
              <a:rPr sz="2400" spc="-40" dirty="0">
                <a:latin typeface="Times New Roman"/>
                <a:cs typeface="Times New Roman"/>
              </a:rPr>
              <a:t>e</a:t>
            </a:r>
            <a:r>
              <a:rPr sz="2400" spc="15" dirty="0">
                <a:latin typeface="Times New Roman"/>
                <a:cs typeface="Times New Roman"/>
              </a:rPr>
              <a:t>r</a:t>
            </a:r>
            <a:r>
              <a:rPr sz="2400" spc="-45" dirty="0">
                <a:latin typeface="Times New Roman"/>
                <a:cs typeface="Times New Roman"/>
              </a:rPr>
              <a:t>s,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sta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00" dirty="0">
                <a:latin typeface="Times New Roman"/>
                <a:cs typeface="Times New Roman"/>
              </a:rPr>
              <a:t>ting</a:t>
            </a:r>
            <a:r>
              <a:rPr sz="2400" spc="-75" dirty="0">
                <a:latin typeface="Times New Roman"/>
                <a:cs typeface="Times New Roman"/>
              </a:rPr>
              <a:t> f</a:t>
            </a:r>
            <a:r>
              <a:rPr sz="2400" spc="-100" dirty="0">
                <a:latin typeface="Times New Roman"/>
                <a:cs typeface="Times New Roman"/>
              </a:rPr>
              <a:t>r</a:t>
            </a:r>
            <a:r>
              <a:rPr sz="2400" spc="-85" dirty="0">
                <a:latin typeface="Times New Roman"/>
                <a:cs typeface="Times New Roman"/>
              </a:rPr>
              <a:t>om  </a:t>
            </a:r>
            <a:r>
              <a:rPr sz="2400" spc="-100" dirty="0">
                <a:latin typeface="Times New Roman"/>
                <a:cs typeface="Times New Roman"/>
              </a:rPr>
              <a:t>0 </a:t>
            </a:r>
            <a:r>
              <a:rPr sz="2400" spc="-185" dirty="0">
                <a:latin typeface="Times New Roman"/>
                <a:cs typeface="Times New Roman"/>
              </a:rPr>
              <a:t>by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default, </a:t>
            </a:r>
            <a:r>
              <a:rPr sz="2400" spc="-135" dirty="0">
                <a:latin typeface="Times New Roman"/>
                <a:cs typeface="Times New Roman"/>
              </a:rPr>
              <a:t>and </a:t>
            </a:r>
            <a:r>
              <a:rPr sz="2400" spc="-95" dirty="0">
                <a:latin typeface="Times New Roman"/>
                <a:cs typeface="Times New Roman"/>
              </a:rPr>
              <a:t>increments </a:t>
            </a:r>
            <a:r>
              <a:rPr sz="2400" spc="-185" dirty="0">
                <a:latin typeface="Times New Roman"/>
                <a:cs typeface="Times New Roman"/>
              </a:rPr>
              <a:t>by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1 </a:t>
            </a:r>
            <a:r>
              <a:rPr sz="2400" spc="-140" dirty="0">
                <a:latin typeface="Times New Roman"/>
                <a:cs typeface="Times New Roman"/>
              </a:rPr>
              <a:t>(by </a:t>
            </a:r>
            <a:r>
              <a:rPr sz="2400" spc="-80" dirty="0">
                <a:latin typeface="Times New Roman"/>
                <a:cs typeface="Times New Roman"/>
              </a:rPr>
              <a:t>default), </a:t>
            </a:r>
            <a:r>
              <a:rPr sz="2400" spc="-135" dirty="0">
                <a:latin typeface="Times New Roman"/>
                <a:cs typeface="Times New Roman"/>
              </a:rPr>
              <a:t>and </a:t>
            </a:r>
            <a:r>
              <a:rPr sz="2400" spc="-125" dirty="0">
                <a:latin typeface="Times New Roman"/>
                <a:cs typeface="Times New Roman"/>
              </a:rPr>
              <a:t>ends </a:t>
            </a:r>
            <a:r>
              <a:rPr sz="2400" spc="-90" dirty="0">
                <a:latin typeface="Times New Roman"/>
                <a:cs typeface="Times New Roman"/>
              </a:rPr>
              <a:t>at </a:t>
            </a:r>
            <a:r>
              <a:rPr sz="2400" spc="-190" dirty="0">
                <a:latin typeface="Times New Roman"/>
                <a:cs typeface="Times New Roman"/>
              </a:rPr>
              <a:t>a 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s</a:t>
            </a:r>
            <a:r>
              <a:rPr sz="2400" spc="-155" dirty="0">
                <a:latin typeface="Times New Roman"/>
                <a:cs typeface="Times New Roman"/>
              </a:rPr>
              <a:t>p</a:t>
            </a:r>
            <a:r>
              <a:rPr sz="2400" spc="-120" dirty="0">
                <a:latin typeface="Times New Roman"/>
                <a:cs typeface="Times New Roman"/>
              </a:rPr>
              <a:t>ecified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num</a:t>
            </a:r>
            <a:r>
              <a:rPr sz="2400" spc="-100" dirty="0">
                <a:latin typeface="Times New Roman"/>
                <a:cs typeface="Times New Roman"/>
              </a:rPr>
              <a:t>b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195" dirty="0">
                <a:latin typeface="Times New Roman"/>
                <a:cs typeface="Times New Roman"/>
              </a:rPr>
              <a:t>r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114" dirty="0">
                <a:latin typeface="Times New Roman"/>
                <a:cs typeface="Times New Roman"/>
              </a:rPr>
              <a:t>Example:</a:t>
            </a:r>
            <a:endParaRPr sz="2400">
              <a:latin typeface="Times New Roman"/>
              <a:cs typeface="Times New Roman"/>
            </a:endParaRPr>
          </a:p>
          <a:p>
            <a:pPr marL="423545" marR="5677535" indent="-411480">
              <a:lnSpc>
                <a:spcPts val="2300"/>
              </a:lnSpc>
              <a:spcBef>
                <a:spcPts val="585"/>
              </a:spcBef>
            </a:pPr>
            <a:r>
              <a:rPr sz="2400" spc="-85" dirty="0">
                <a:latin typeface="Times New Roman"/>
                <a:cs typeface="Times New Roman"/>
              </a:rPr>
              <a:t>for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x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ra</a:t>
            </a:r>
            <a:r>
              <a:rPr sz="2400" spc="-105" dirty="0">
                <a:latin typeface="Times New Roman"/>
                <a:cs typeface="Times New Roman"/>
              </a:rPr>
              <a:t>n</a:t>
            </a:r>
            <a:r>
              <a:rPr sz="2400" spc="-100" dirty="0">
                <a:latin typeface="Times New Roman"/>
                <a:cs typeface="Times New Roman"/>
              </a:rPr>
              <a:t>ge(6)</a:t>
            </a:r>
            <a:r>
              <a:rPr sz="2400" spc="30" dirty="0">
                <a:latin typeface="Times New Roman"/>
                <a:cs typeface="Times New Roman"/>
              </a:rPr>
              <a:t>:  </a:t>
            </a:r>
            <a:r>
              <a:rPr sz="2400" spc="-55" dirty="0">
                <a:latin typeface="Times New Roman"/>
                <a:cs typeface="Times New Roman"/>
              </a:rPr>
              <a:t>print(x)</a:t>
            </a:r>
            <a:endParaRPr sz="2400">
              <a:latin typeface="Times New Roman"/>
              <a:cs typeface="Times New Roman"/>
            </a:endParaRPr>
          </a:p>
          <a:p>
            <a:pPr marL="12700" marR="6673215">
              <a:lnSpc>
                <a:spcPct val="100800"/>
              </a:lnSpc>
              <a:spcBef>
                <a:spcPts val="25"/>
              </a:spcBef>
            </a:pPr>
            <a:r>
              <a:rPr sz="2400" spc="-45" dirty="0">
                <a:latin typeface="Times New Roman"/>
                <a:cs typeface="Times New Roman"/>
              </a:rPr>
              <a:t>Ou</a:t>
            </a:r>
            <a:r>
              <a:rPr sz="2400" spc="-20" dirty="0">
                <a:latin typeface="Times New Roman"/>
                <a:cs typeface="Times New Roman"/>
              </a:rPr>
              <a:t>tput:  </a:t>
            </a:r>
            <a:r>
              <a:rPr sz="2400" spc="-105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105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105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1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400" spc="-105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105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214071"/>
            <a:ext cx="7562850" cy="53924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 </a:t>
            </a:r>
            <a:r>
              <a:rPr sz="2600" spc="-105" dirty="0">
                <a:latin typeface="Times New Roman"/>
                <a:cs typeface="Times New Roman"/>
              </a:rPr>
              <a:t>range() </a:t>
            </a:r>
            <a:r>
              <a:rPr sz="2600" spc="-110" dirty="0">
                <a:latin typeface="Times New Roman"/>
                <a:cs typeface="Times New Roman"/>
              </a:rPr>
              <a:t>function </a:t>
            </a:r>
            <a:r>
              <a:rPr sz="2600" spc="-130" dirty="0">
                <a:latin typeface="Times New Roman"/>
                <a:cs typeface="Times New Roman"/>
              </a:rPr>
              <a:t>defaults </a:t>
            </a:r>
            <a:r>
              <a:rPr sz="2600" spc="-45" dirty="0">
                <a:latin typeface="Times New Roman"/>
                <a:cs typeface="Times New Roman"/>
              </a:rPr>
              <a:t>to </a:t>
            </a:r>
            <a:r>
              <a:rPr sz="2600" spc="-110" dirty="0">
                <a:latin typeface="Times New Roman"/>
                <a:cs typeface="Times New Roman"/>
              </a:rPr>
              <a:t>0 </a:t>
            </a:r>
            <a:r>
              <a:rPr sz="2600" spc="-204" dirty="0">
                <a:latin typeface="Times New Roman"/>
                <a:cs typeface="Times New Roman"/>
              </a:rPr>
              <a:t>as</a:t>
            </a:r>
            <a:r>
              <a:rPr sz="2600" spc="24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24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starting </a:t>
            </a:r>
            <a:r>
              <a:rPr sz="2600" spc="-125" dirty="0">
                <a:latin typeface="Times New Roman"/>
                <a:cs typeface="Times New Roman"/>
              </a:rPr>
              <a:t>value, 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however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possible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specify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starting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value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by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adding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parameter: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range(2,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6),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which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means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values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from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2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6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(but 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in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100" dirty="0">
                <a:latin typeface="Times New Roman"/>
                <a:cs typeface="Times New Roman"/>
              </a:rPr>
              <a:t>lu</a:t>
            </a:r>
            <a:r>
              <a:rPr sz="2600" spc="-140" dirty="0">
                <a:latin typeface="Times New Roman"/>
                <a:cs typeface="Times New Roman"/>
              </a:rPr>
              <a:t>d</a:t>
            </a:r>
            <a:r>
              <a:rPr sz="2600" spc="-150" dirty="0">
                <a:latin typeface="Times New Roman"/>
                <a:cs typeface="Times New Roman"/>
              </a:rPr>
              <a:t>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6).</a:t>
            </a:r>
            <a:endParaRPr sz="2600">
              <a:latin typeface="Times New Roman"/>
              <a:cs typeface="Times New Roman"/>
            </a:endParaRPr>
          </a:p>
          <a:p>
            <a:pPr marL="12700" marR="3289300">
              <a:lnSpc>
                <a:spcPct val="119300"/>
              </a:lnSpc>
            </a:pPr>
            <a:r>
              <a:rPr sz="2600" spc="-160" dirty="0">
                <a:latin typeface="Times New Roman"/>
                <a:cs typeface="Times New Roman"/>
              </a:rPr>
              <a:t>Exa</a:t>
            </a:r>
            <a:r>
              <a:rPr sz="2600" spc="-250" dirty="0">
                <a:latin typeface="Times New Roman"/>
                <a:cs typeface="Times New Roman"/>
              </a:rPr>
              <a:t>m</a:t>
            </a:r>
            <a:r>
              <a:rPr sz="2600" spc="-100" dirty="0">
                <a:latin typeface="Times New Roman"/>
                <a:cs typeface="Times New Roman"/>
              </a:rPr>
              <a:t>pl</a:t>
            </a:r>
            <a:r>
              <a:rPr sz="2600" spc="-125" dirty="0">
                <a:latin typeface="Times New Roman"/>
                <a:cs typeface="Times New Roman"/>
              </a:rPr>
              <a:t>e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Using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130" dirty="0">
                <a:latin typeface="Times New Roman"/>
                <a:cs typeface="Times New Roman"/>
              </a:rPr>
              <a:t>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st</a:t>
            </a:r>
            <a:r>
              <a:rPr sz="2600" spc="-160" dirty="0">
                <a:latin typeface="Times New Roman"/>
                <a:cs typeface="Times New Roman"/>
              </a:rPr>
              <a:t>a</a:t>
            </a:r>
            <a:r>
              <a:rPr sz="2600" spc="125" dirty="0">
                <a:latin typeface="Times New Roman"/>
                <a:cs typeface="Times New Roman"/>
              </a:rPr>
              <a:t>r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p</a:t>
            </a:r>
            <a:r>
              <a:rPr sz="2600" spc="-155" dirty="0">
                <a:latin typeface="Times New Roman"/>
                <a:cs typeface="Times New Roman"/>
              </a:rPr>
              <a:t>a</a:t>
            </a:r>
            <a:r>
              <a:rPr sz="2600" spc="-90" dirty="0">
                <a:latin typeface="Times New Roman"/>
                <a:cs typeface="Times New Roman"/>
              </a:rPr>
              <a:t>rame</a:t>
            </a:r>
            <a:r>
              <a:rPr sz="2600" spc="-65" dirty="0">
                <a:latin typeface="Times New Roman"/>
                <a:cs typeface="Times New Roman"/>
              </a:rPr>
              <a:t>t</a:t>
            </a:r>
            <a:r>
              <a:rPr sz="2600" spc="-30" dirty="0">
                <a:latin typeface="Times New Roman"/>
                <a:cs typeface="Times New Roman"/>
              </a:rPr>
              <a:t>er 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30" dirty="0">
                <a:latin typeface="Times New Roman"/>
                <a:cs typeface="Times New Roman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r</a:t>
            </a:r>
            <a:r>
              <a:rPr sz="2600" spc="-180" dirty="0">
                <a:latin typeface="Times New Roman"/>
                <a:cs typeface="Times New Roman"/>
              </a:rPr>
              <a:t>an</a:t>
            </a:r>
            <a:r>
              <a:rPr sz="2600" spc="-200" dirty="0">
                <a:latin typeface="Times New Roman"/>
                <a:cs typeface="Times New Roman"/>
              </a:rPr>
              <a:t>g</a:t>
            </a:r>
            <a:r>
              <a:rPr sz="2600" spc="-40" dirty="0">
                <a:latin typeface="Times New Roman"/>
                <a:cs typeface="Times New Roman"/>
              </a:rPr>
              <a:t>e(2,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6):</a:t>
            </a:r>
            <a:endParaRPr sz="2600">
              <a:latin typeface="Times New Roman"/>
              <a:cs typeface="Times New Roman"/>
            </a:endParaRPr>
          </a:p>
          <a:p>
            <a:pPr marL="12700" marR="6141720" indent="447675">
              <a:lnSpc>
                <a:spcPct val="119200"/>
              </a:lnSpc>
            </a:pP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int(</a:t>
            </a:r>
            <a:r>
              <a:rPr sz="2600" spc="-105" dirty="0">
                <a:latin typeface="Times New Roman"/>
                <a:cs typeface="Times New Roman"/>
              </a:rPr>
              <a:t>x</a:t>
            </a:r>
            <a:r>
              <a:rPr sz="2600" spc="-45" dirty="0">
                <a:latin typeface="Times New Roman"/>
                <a:cs typeface="Times New Roman"/>
              </a:rPr>
              <a:t>)  </a:t>
            </a:r>
            <a:r>
              <a:rPr sz="2600" spc="-3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spc="-110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10" dirty="0">
                <a:latin typeface="Times New Roman"/>
                <a:cs typeface="Times New Roman"/>
              </a:rPr>
              <a:t>3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10" dirty="0">
                <a:latin typeface="Times New Roman"/>
                <a:cs typeface="Times New Roman"/>
              </a:rPr>
              <a:t>4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10" dirty="0">
                <a:latin typeface="Times New Roman"/>
                <a:cs typeface="Times New Roman"/>
              </a:rPr>
              <a:t>5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290271"/>
            <a:ext cx="7330440" cy="5941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range()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function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defaults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to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increment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sequence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by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1,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however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possible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specify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increment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value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by 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ad</a:t>
            </a:r>
            <a:r>
              <a:rPr sz="2600" spc="-160" dirty="0">
                <a:latin typeface="Times New Roman"/>
                <a:cs typeface="Times New Roman"/>
              </a:rPr>
              <a:t>d</a:t>
            </a:r>
            <a:r>
              <a:rPr sz="2600" spc="-150" dirty="0">
                <a:latin typeface="Times New Roman"/>
                <a:cs typeface="Times New Roman"/>
              </a:rPr>
              <a:t>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thi</a:t>
            </a:r>
            <a:r>
              <a:rPr sz="2600" spc="-50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pa</a:t>
            </a:r>
            <a:r>
              <a:rPr sz="2600" spc="-75" dirty="0">
                <a:latin typeface="Times New Roman"/>
                <a:cs typeface="Times New Roman"/>
              </a:rPr>
              <a:t>ramete</a:t>
            </a:r>
            <a:r>
              <a:rPr sz="2600" spc="-80" dirty="0">
                <a:latin typeface="Times New Roman"/>
                <a:cs typeface="Times New Roman"/>
              </a:rPr>
              <a:t>r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ran</a:t>
            </a:r>
            <a:r>
              <a:rPr sz="2600" spc="-150" dirty="0">
                <a:latin typeface="Times New Roman"/>
                <a:cs typeface="Times New Roman"/>
              </a:rPr>
              <a:t>g</a:t>
            </a:r>
            <a:r>
              <a:rPr sz="2600" spc="-40" dirty="0">
                <a:latin typeface="Times New Roman"/>
                <a:cs typeface="Times New Roman"/>
              </a:rPr>
              <a:t>e(2,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3</a:t>
            </a:r>
            <a:r>
              <a:rPr sz="2600" spc="-125" dirty="0">
                <a:latin typeface="Times New Roman"/>
                <a:cs typeface="Times New Roman"/>
              </a:rPr>
              <a:t>0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b="1" spc="-114" dirty="0">
                <a:latin typeface="Times New Roman"/>
                <a:cs typeface="Times New Roman"/>
              </a:rPr>
              <a:t>3</a:t>
            </a:r>
            <a:r>
              <a:rPr sz="2600" spc="25" dirty="0">
                <a:latin typeface="Times New Roman"/>
                <a:cs typeface="Times New Roman"/>
              </a:rPr>
              <a:t>).</a:t>
            </a:r>
            <a:endParaRPr sz="2600">
              <a:latin typeface="Times New Roman"/>
              <a:cs typeface="Times New Roman"/>
            </a:endParaRPr>
          </a:p>
          <a:p>
            <a:pPr marL="12700" marR="2441575">
              <a:lnSpc>
                <a:spcPct val="119300"/>
              </a:lnSpc>
            </a:pPr>
            <a:r>
              <a:rPr sz="2600" spc="-130" dirty="0">
                <a:latin typeface="Times New Roman"/>
                <a:cs typeface="Times New Roman"/>
              </a:rPr>
              <a:t>Example: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Increment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sequence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3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30" dirty="0">
                <a:latin typeface="Times New Roman"/>
                <a:cs typeface="Times New Roman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r</a:t>
            </a:r>
            <a:r>
              <a:rPr sz="2600" spc="-180" dirty="0">
                <a:latin typeface="Times New Roman"/>
                <a:cs typeface="Times New Roman"/>
              </a:rPr>
              <a:t>an</a:t>
            </a:r>
            <a:r>
              <a:rPr sz="2600" spc="-200" dirty="0">
                <a:latin typeface="Times New Roman"/>
                <a:cs typeface="Times New Roman"/>
              </a:rPr>
              <a:t>g</a:t>
            </a:r>
            <a:r>
              <a:rPr sz="2600" spc="-40" dirty="0">
                <a:latin typeface="Times New Roman"/>
                <a:cs typeface="Times New Roman"/>
              </a:rPr>
              <a:t>e(2,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2</a:t>
            </a:r>
            <a:r>
              <a:rPr sz="2600" spc="-125" dirty="0">
                <a:latin typeface="Times New Roman"/>
                <a:cs typeface="Times New Roman"/>
              </a:rPr>
              <a:t>0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3):</a:t>
            </a:r>
            <a:endParaRPr sz="2600">
              <a:latin typeface="Times New Roman"/>
              <a:cs typeface="Times New Roman"/>
            </a:endParaRPr>
          </a:p>
          <a:p>
            <a:pPr marL="12700" marR="5909310" indent="447675">
              <a:lnSpc>
                <a:spcPct val="119200"/>
              </a:lnSpc>
            </a:pP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int(</a:t>
            </a:r>
            <a:r>
              <a:rPr sz="2600" spc="-105" dirty="0">
                <a:latin typeface="Times New Roman"/>
                <a:cs typeface="Times New Roman"/>
              </a:rPr>
              <a:t>x</a:t>
            </a:r>
            <a:r>
              <a:rPr sz="2600" spc="-45" dirty="0">
                <a:latin typeface="Times New Roman"/>
                <a:cs typeface="Times New Roman"/>
              </a:rPr>
              <a:t>)  </a:t>
            </a:r>
            <a:r>
              <a:rPr sz="2600" spc="-3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10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spc="-110" dirty="0">
                <a:latin typeface="Times New Roman"/>
                <a:cs typeface="Times New Roman"/>
              </a:rPr>
              <a:t>5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10" dirty="0">
                <a:latin typeface="Times New Roman"/>
                <a:cs typeface="Times New Roman"/>
              </a:rPr>
              <a:t>8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20" dirty="0">
                <a:latin typeface="Times New Roman"/>
                <a:cs typeface="Times New Roman"/>
              </a:rPr>
              <a:t>11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14" dirty="0">
                <a:latin typeface="Times New Roman"/>
                <a:cs typeface="Times New Roman"/>
              </a:rPr>
              <a:t>14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14" dirty="0">
                <a:latin typeface="Times New Roman"/>
                <a:cs typeface="Times New Roman"/>
              </a:rPr>
              <a:t>17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9073" y="202819"/>
            <a:ext cx="3081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Else</a:t>
            </a:r>
            <a:r>
              <a:rPr sz="3600" spc="-30" dirty="0"/>
              <a:t> in</a:t>
            </a:r>
            <a:r>
              <a:rPr sz="3600" spc="-25" dirty="0"/>
              <a:t> </a:t>
            </a:r>
            <a:r>
              <a:rPr sz="3600" spc="-45" dirty="0"/>
              <a:t>For</a:t>
            </a:r>
            <a:r>
              <a:rPr sz="3600" spc="-15" dirty="0"/>
              <a:t> </a:t>
            </a:r>
            <a:r>
              <a:rPr sz="3600" spc="-30" dirty="0"/>
              <a:t>Loop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857758"/>
            <a:ext cx="7398384" cy="537527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86385" marR="5080" indent="-274320">
              <a:lnSpc>
                <a:spcPct val="80000"/>
              </a:lnSpc>
              <a:spcBef>
                <a:spcPts val="620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spc="-114" dirty="0">
                <a:latin typeface="Times New Roman"/>
                <a:cs typeface="Times New Roman"/>
              </a:rPr>
              <a:t>The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else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25" dirty="0">
                <a:latin typeface="Times New Roman"/>
                <a:cs typeface="Times New Roman"/>
              </a:rPr>
              <a:t>keyword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in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75" dirty="0">
                <a:latin typeface="Times New Roman"/>
                <a:cs typeface="Times New Roman"/>
              </a:rPr>
              <a:t>a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for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0" dirty="0">
                <a:latin typeface="Times New Roman"/>
                <a:cs typeface="Times New Roman"/>
              </a:rPr>
              <a:t>loop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30" dirty="0">
                <a:latin typeface="Times New Roman"/>
                <a:cs typeface="Times New Roman"/>
              </a:rPr>
              <a:t>specifies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75" dirty="0">
                <a:latin typeface="Times New Roman"/>
                <a:cs typeface="Times New Roman"/>
              </a:rPr>
              <a:t>a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14" dirty="0">
                <a:latin typeface="Times New Roman"/>
                <a:cs typeface="Times New Roman"/>
              </a:rPr>
              <a:t>block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30" dirty="0">
                <a:latin typeface="Times New Roman"/>
                <a:cs typeface="Times New Roman"/>
              </a:rPr>
              <a:t>of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code</a:t>
            </a:r>
            <a:r>
              <a:rPr sz="2200" spc="-35" dirty="0">
                <a:latin typeface="Times New Roman"/>
                <a:cs typeface="Times New Roman"/>
              </a:rPr>
              <a:t> to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be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executed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114" dirty="0">
                <a:latin typeface="Times New Roman"/>
                <a:cs typeface="Times New Roman"/>
              </a:rPr>
              <a:t>when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the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l</a:t>
            </a:r>
            <a:r>
              <a:rPr sz="2200" spc="-110" dirty="0">
                <a:latin typeface="Times New Roman"/>
                <a:cs typeface="Times New Roman"/>
              </a:rPr>
              <a:t>o</a:t>
            </a:r>
            <a:r>
              <a:rPr sz="2200" spc="-95" dirty="0">
                <a:latin typeface="Times New Roman"/>
                <a:cs typeface="Times New Roman"/>
              </a:rPr>
              <a:t>op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40" dirty="0">
                <a:latin typeface="Times New Roman"/>
                <a:cs typeface="Times New Roman"/>
              </a:rPr>
              <a:t>is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0" dirty="0">
                <a:latin typeface="Times New Roman"/>
                <a:cs typeface="Times New Roman"/>
              </a:rPr>
              <a:t>finished.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375"/>
              </a:lnSpc>
              <a:spcBef>
                <a:spcPts val="75"/>
              </a:spcBef>
            </a:pPr>
            <a:r>
              <a:rPr sz="2200" spc="-150" dirty="0">
                <a:latin typeface="Times New Roman"/>
                <a:cs typeface="Times New Roman"/>
              </a:rPr>
              <a:t>Exam</a:t>
            </a:r>
            <a:r>
              <a:rPr sz="2200" spc="-125" dirty="0">
                <a:latin typeface="Times New Roman"/>
                <a:cs typeface="Times New Roman"/>
              </a:rPr>
              <a:t>p</a:t>
            </a:r>
            <a:r>
              <a:rPr sz="2200" spc="-60" dirty="0">
                <a:latin typeface="Times New Roman"/>
                <a:cs typeface="Times New Roman"/>
              </a:rPr>
              <a:t>le</a:t>
            </a:r>
            <a:r>
              <a:rPr sz="2200" spc="-40" dirty="0">
                <a:latin typeface="Times New Roman"/>
                <a:cs typeface="Times New Roman"/>
              </a:rPr>
              <a:t>:</a:t>
            </a:r>
            <a:r>
              <a:rPr sz="2200" spc="-130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P</a:t>
            </a:r>
            <a:r>
              <a:rPr sz="2200" spc="10" dirty="0">
                <a:latin typeface="Times New Roman"/>
                <a:cs typeface="Times New Roman"/>
              </a:rPr>
              <a:t>r</a:t>
            </a:r>
            <a:r>
              <a:rPr sz="2200" spc="-60" dirty="0">
                <a:latin typeface="Times New Roman"/>
                <a:cs typeface="Times New Roman"/>
              </a:rPr>
              <a:t>int </a:t>
            </a:r>
            <a:r>
              <a:rPr sz="2200" spc="-130" dirty="0">
                <a:latin typeface="Times New Roman"/>
                <a:cs typeface="Times New Roman"/>
              </a:rPr>
              <a:t>al</a:t>
            </a:r>
            <a:r>
              <a:rPr sz="2200" spc="-95" dirty="0">
                <a:latin typeface="Times New Roman"/>
                <a:cs typeface="Times New Roman"/>
              </a:rPr>
              <a:t>l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nu</a:t>
            </a:r>
            <a:r>
              <a:rPr sz="2200" spc="-140" dirty="0">
                <a:latin typeface="Times New Roman"/>
                <a:cs typeface="Times New Roman"/>
              </a:rPr>
              <a:t>m</a:t>
            </a:r>
            <a:r>
              <a:rPr sz="2200" spc="-70" dirty="0">
                <a:latin typeface="Times New Roman"/>
                <a:cs typeface="Times New Roman"/>
              </a:rPr>
              <a:t>be</a:t>
            </a:r>
            <a:r>
              <a:rPr sz="2200" spc="-10" dirty="0">
                <a:latin typeface="Times New Roman"/>
                <a:cs typeface="Times New Roman"/>
              </a:rPr>
              <a:t>r</a:t>
            </a:r>
            <a:r>
              <a:rPr sz="2200" spc="-170" dirty="0">
                <a:latin typeface="Times New Roman"/>
                <a:cs typeface="Times New Roman"/>
              </a:rPr>
              <a:t>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f</a:t>
            </a:r>
            <a:r>
              <a:rPr sz="2200" spc="-90" dirty="0">
                <a:latin typeface="Times New Roman"/>
                <a:cs typeface="Times New Roman"/>
              </a:rPr>
              <a:t>r</a:t>
            </a:r>
            <a:r>
              <a:rPr sz="2200" spc="-114" dirty="0">
                <a:latin typeface="Times New Roman"/>
                <a:cs typeface="Times New Roman"/>
              </a:rPr>
              <a:t>om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0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to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5,</a:t>
            </a:r>
            <a:r>
              <a:rPr sz="2200" spc="-135" dirty="0">
                <a:latin typeface="Times New Roman"/>
                <a:cs typeface="Times New Roman"/>
              </a:rPr>
              <a:t> </a:t>
            </a:r>
            <a:r>
              <a:rPr sz="2200" spc="-125" dirty="0">
                <a:latin typeface="Times New Roman"/>
                <a:cs typeface="Times New Roman"/>
              </a:rPr>
              <a:t>an</a:t>
            </a:r>
            <a:r>
              <a:rPr sz="2200" spc="-130" dirty="0">
                <a:latin typeface="Times New Roman"/>
                <a:cs typeface="Times New Roman"/>
              </a:rPr>
              <a:t>d</a:t>
            </a:r>
            <a:r>
              <a:rPr sz="2200" spc="-45" dirty="0">
                <a:latin typeface="Times New Roman"/>
                <a:cs typeface="Times New Roman"/>
              </a:rPr>
              <a:t> p</a:t>
            </a:r>
            <a:r>
              <a:rPr sz="2200" spc="15" dirty="0">
                <a:latin typeface="Times New Roman"/>
                <a:cs typeface="Times New Roman"/>
              </a:rPr>
              <a:t>r</a:t>
            </a:r>
            <a:r>
              <a:rPr sz="2200" spc="-60" dirty="0">
                <a:latin typeface="Times New Roman"/>
                <a:cs typeface="Times New Roman"/>
              </a:rPr>
              <a:t>int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75" dirty="0">
                <a:latin typeface="Times New Roman"/>
                <a:cs typeface="Times New Roman"/>
              </a:rPr>
              <a:t>a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0" dirty="0">
                <a:latin typeface="Times New Roman"/>
                <a:cs typeface="Times New Roman"/>
              </a:rPr>
              <a:t>message</a:t>
            </a:r>
            <a:endParaRPr sz="2200">
              <a:latin typeface="Times New Roman"/>
              <a:cs typeface="Times New Roman"/>
            </a:endParaRPr>
          </a:p>
          <a:p>
            <a:pPr marL="286385">
              <a:lnSpc>
                <a:spcPts val="2375"/>
              </a:lnSpc>
            </a:pPr>
            <a:r>
              <a:rPr sz="2200" spc="-130" dirty="0">
                <a:latin typeface="Times New Roman"/>
                <a:cs typeface="Times New Roman"/>
              </a:rPr>
              <a:t>wh</a:t>
            </a:r>
            <a:r>
              <a:rPr sz="2200" spc="-105" dirty="0">
                <a:latin typeface="Times New Roman"/>
                <a:cs typeface="Times New Roman"/>
              </a:rPr>
              <a:t>e</a:t>
            </a:r>
            <a:r>
              <a:rPr sz="2200" spc="-95" dirty="0">
                <a:latin typeface="Times New Roman"/>
                <a:cs typeface="Times New Roman"/>
              </a:rPr>
              <a:t>n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t</a:t>
            </a:r>
            <a:r>
              <a:rPr sz="2200" spc="-80" dirty="0">
                <a:latin typeface="Times New Roman"/>
                <a:cs typeface="Times New Roman"/>
              </a:rPr>
              <a:t>h</a:t>
            </a:r>
            <a:r>
              <a:rPr sz="2200" spc="-85" dirty="0">
                <a:latin typeface="Times New Roman"/>
                <a:cs typeface="Times New Roman"/>
              </a:rPr>
              <a:t>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lo</a:t>
            </a:r>
            <a:r>
              <a:rPr sz="2200" spc="-110" dirty="0">
                <a:latin typeface="Times New Roman"/>
                <a:cs typeface="Times New Roman"/>
              </a:rPr>
              <a:t>o</a:t>
            </a:r>
            <a:r>
              <a:rPr sz="2200" spc="-95" dirty="0">
                <a:latin typeface="Times New Roman"/>
                <a:cs typeface="Times New Roman"/>
              </a:rPr>
              <a:t>p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60" dirty="0">
                <a:latin typeface="Times New Roman"/>
                <a:cs typeface="Times New Roman"/>
              </a:rPr>
              <a:t>has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ende</a:t>
            </a:r>
            <a:r>
              <a:rPr sz="2200" spc="-5" dirty="0">
                <a:latin typeface="Times New Roman"/>
                <a:cs typeface="Times New Roman"/>
              </a:rPr>
              <a:t>d.</a:t>
            </a:r>
            <a:endParaRPr sz="2200">
              <a:latin typeface="Times New Roman"/>
              <a:cs typeface="Times New Roman"/>
            </a:endParaRPr>
          </a:p>
          <a:p>
            <a:pPr marL="393065" marR="5630545" indent="-381000">
              <a:lnSpc>
                <a:spcPct val="102699"/>
              </a:lnSpc>
              <a:spcBef>
                <a:spcPts val="5"/>
              </a:spcBef>
            </a:pPr>
            <a:r>
              <a:rPr sz="2200" spc="-130" dirty="0">
                <a:latin typeface="Times New Roman"/>
                <a:cs typeface="Times New Roman"/>
              </a:rPr>
              <a:t>fo</a:t>
            </a:r>
            <a:r>
              <a:rPr sz="2200" spc="20" dirty="0">
                <a:latin typeface="Times New Roman"/>
                <a:cs typeface="Times New Roman"/>
              </a:rPr>
              <a:t>r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x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in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range(6):  </a:t>
            </a:r>
            <a:r>
              <a:rPr sz="2200" spc="-50" dirty="0">
                <a:latin typeface="Times New Roman"/>
                <a:cs typeface="Times New Roman"/>
              </a:rPr>
              <a:t>print(x)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200" spc="-85" dirty="0">
                <a:latin typeface="Times New Roman"/>
                <a:cs typeface="Times New Roman"/>
              </a:rPr>
              <a:t>else:</a:t>
            </a:r>
            <a:endParaRPr sz="2200">
              <a:latin typeface="Times New Roman"/>
              <a:cs typeface="Times New Roman"/>
            </a:endParaRPr>
          </a:p>
          <a:p>
            <a:pPr marL="393065">
              <a:lnSpc>
                <a:spcPct val="100000"/>
              </a:lnSpc>
              <a:spcBef>
                <a:spcPts val="70"/>
              </a:spcBef>
            </a:pPr>
            <a:r>
              <a:rPr sz="2200" spc="-60" dirty="0">
                <a:latin typeface="Times New Roman"/>
                <a:cs typeface="Times New Roman"/>
              </a:rPr>
              <a:t>print("loop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finished!")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200" spc="-30" dirty="0">
                <a:latin typeface="Times New Roman"/>
                <a:cs typeface="Times New Roman"/>
              </a:rPr>
              <a:t>Output: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200" spc="-95" dirty="0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200" spc="-95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200" spc="-95" dirty="0">
                <a:latin typeface="Times New Roman"/>
                <a:cs typeface="Times New Roman"/>
              </a:rPr>
              <a:t>2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200" spc="-95" dirty="0">
                <a:latin typeface="Times New Roman"/>
                <a:cs typeface="Times New Roman"/>
              </a:rPr>
              <a:t>3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200" spc="-95" dirty="0">
                <a:latin typeface="Times New Roman"/>
                <a:cs typeface="Times New Roman"/>
              </a:rPr>
              <a:t>4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200" spc="-95" dirty="0">
                <a:latin typeface="Times New Roman"/>
                <a:cs typeface="Times New Roman"/>
              </a:rPr>
              <a:t>5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200" spc="-95" dirty="0">
                <a:latin typeface="Times New Roman"/>
                <a:cs typeface="Times New Roman"/>
              </a:rPr>
              <a:t>loo</a:t>
            </a:r>
            <a:r>
              <a:rPr sz="2200" spc="-105" dirty="0">
                <a:latin typeface="Times New Roman"/>
                <a:cs typeface="Times New Roman"/>
              </a:rPr>
              <a:t>p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fi</a:t>
            </a:r>
            <a:r>
              <a:rPr sz="2200" spc="-160" dirty="0">
                <a:latin typeface="Times New Roman"/>
                <a:cs typeface="Times New Roman"/>
              </a:rPr>
              <a:t>n</a:t>
            </a:r>
            <a:r>
              <a:rPr sz="2200" spc="-125" dirty="0">
                <a:latin typeface="Times New Roman"/>
                <a:cs typeface="Times New Roman"/>
              </a:rPr>
              <a:t>ish</a:t>
            </a:r>
            <a:r>
              <a:rPr sz="2200" spc="-150" dirty="0">
                <a:latin typeface="Times New Roman"/>
                <a:cs typeface="Times New Roman"/>
              </a:rPr>
              <a:t>e</a:t>
            </a:r>
            <a:r>
              <a:rPr sz="2200" spc="-95" dirty="0">
                <a:latin typeface="Times New Roman"/>
                <a:cs typeface="Times New Roman"/>
              </a:rPr>
              <a:t>d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261315"/>
            <a:ext cx="7092315" cy="597471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6385" marR="5080" indent="-274320">
              <a:lnSpc>
                <a:spcPts val="2810"/>
              </a:lnSpc>
              <a:spcBef>
                <a:spcPts val="45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dirty="0">
                <a:latin typeface="Times New Roman"/>
                <a:cs typeface="Times New Roman"/>
              </a:rPr>
              <a:t>No</a:t>
            </a:r>
            <a:r>
              <a:rPr sz="2600" b="1" spc="5" dirty="0">
                <a:latin typeface="Times New Roman"/>
                <a:cs typeface="Times New Roman"/>
              </a:rPr>
              <a:t>t</a:t>
            </a:r>
            <a:r>
              <a:rPr sz="2600" b="1" spc="-75" dirty="0">
                <a:latin typeface="Times New Roman"/>
                <a:cs typeface="Times New Roman"/>
              </a:rPr>
              <a:t>e</a:t>
            </a:r>
            <a:r>
              <a:rPr sz="2600" b="1" spc="-55" dirty="0">
                <a:latin typeface="Times New Roman"/>
                <a:cs typeface="Times New Roman"/>
              </a:rPr>
              <a:t>:</a:t>
            </a:r>
            <a:r>
              <a:rPr sz="2600" b="1" spc="-3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else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b</a:t>
            </a:r>
            <a:r>
              <a:rPr sz="2600" spc="-120" dirty="0">
                <a:latin typeface="Times New Roman"/>
                <a:cs typeface="Times New Roman"/>
              </a:rPr>
              <a:t>lo</a:t>
            </a:r>
            <a:r>
              <a:rPr sz="2600" spc="-100" dirty="0">
                <a:latin typeface="Times New Roman"/>
                <a:cs typeface="Times New Roman"/>
              </a:rPr>
              <a:t>c</a:t>
            </a:r>
            <a:r>
              <a:rPr sz="2600" spc="-160" dirty="0">
                <a:latin typeface="Times New Roman"/>
                <a:cs typeface="Times New Roman"/>
              </a:rPr>
              <a:t>k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will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N</a:t>
            </a:r>
            <a:r>
              <a:rPr sz="2600" spc="-16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be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155" dirty="0">
                <a:latin typeface="Times New Roman"/>
                <a:cs typeface="Times New Roman"/>
              </a:rPr>
              <a:t>x</a:t>
            </a:r>
            <a:r>
              <a:rPr sz="2600" spc="-125" dirty="0">
                <a:latin typeface="Times New Roman"/>
                <a:cs typeface="Times New Roman"/>
              </a:rPr>
              <a:t>e</a:t>
            </a:r>
            <a:r>
              <a:rPr sz="2600" spc="-135" dirty="0">
                <a:latin typeface="Times New Roman"/>
                <a:cs typeface="Times New Roman"/>
              </a:rPr>
              <a:t>c</a:t>
            </a:r>
            <a:r>
              <a:rPr sz="2600" spc="-45" dirty="0">
                <a:latin typeface="Times New Roman"/>
                <a:cs typeface="Times New Roman"/>
              </a:rPr>
              <a:t>u</a:t>
            </a:r>
            <a:r>
              <a:rPr sz="2600" spc="-40" dirty="0">
                <a:latin typeface="Times New Roman"/>
                <a:cs typeface="Times New Roman"/>
              </a:rPr>
              <a:t>t</a:t>
            </a:r>
            <a:r>
              <a:rPr sz="2600" spc="-105" dirty="0">
                <a:latin typeface="Times New Roman"/>
                <a:cs typeface="Times New Roman"/>
              </a:rPr>
              <a:t>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00" dirty="0">
                <a:latin typeface="Times New Roman"/>
                <a:cs typeface="Times New Roman"/>
              </a:rPr>
              <a:t>lo</a:t>
            </a:r>
            <a:r>
              <a:rPr sz="2600" spc="-140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is  </a:t>
            </a:r>
            <a:r>
              <a:rPr sz="2600" spc="-80" dirty="0">
                <a:latin typeface="Times New Roman"/>
                <a:cs typeface="Times New Roman"/>
              </a:rPr>
              <a:t>st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p</a:t>
            </a:r>
            <a:r>
              <a:rPr sz="2600" spc="-105" dirty="0">
                <a:latin typeface="Times New Roman"/>
                <a:cs typeface="Times New Roman"/>
              </a:rPr>
              <a:t>ed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b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b</a:t>
            </a:r>
            <a:r>
              <a:rPr sz="2600" spc="-70" dirty="0">
                <a:latin typeface="Times New Roman"/>
                <a:cs typeface="Times New Roman"/>
              </a:rPr>
              <a:t>r</a:t>
            </a:r>
            <a:r>
              <a:rPr sz="2600" spc="-155" dirty="0">
                <a:latin typeface="Times New Roman"/>
                <a:cs typeface="Times New Roman"/>
              </a:rPr>
              <a:t>eak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st</a:t>
            </a:r>
            <a:r>
              <a:rPr sz="2600" spc="-175" dirty="0">
                <a:latin typeface="Times New Roman"/>
                <a:cs typeface="Times New Roman"/>
              </a:rPr>
              <a:t>a</a:t>
            </a:r>
            <a:r>
              <a:rPr sz="2600" spc="-85" dirty="0">
                <a:latin typeface="Times New Roman"/>
                <a:cs typeface="Times New Roman"/>
              </a:rPr>
              <a:t>teme</a:t>
            </a:r>
            <a:r>
              <a:rPr sz="2600" spc="-100" dirty="0">
                <a:latin typeface="Times New Roman"/>
                <a:cs typeface="Times New Roman"/>
              </a:rPr>
              <a:t>n</a:t>
            </a:r>
            <a:r>
              <a:rPr sz="2600" spc="70" dirty="0">
                <a:latin typeface="Times New Roman"/>
                <a:cs typeface="Times New Roman"/>
              </a:rPr>
              <a:t>t.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2600" spc="-130" dirty="0">
                <a:latin typeface="Times New Roman"/>
                <a:cs typeface="Times New Roman"/>
              </a:rPr>
              <a:t>Example:</a:t>
            </a:r>
            <a:endParaRPr sz="2600">
              <a:latin typeface="Times New Roman"/>
              <a:cs typeface="Times New Roman"/>
            </a:endParaRPr>
          </a:p>
          <a:p>
            <a:pPr marL="311150" marR="5006975" indent="-299085">
              <a:lnSpc>
                <a:spcPct val="109200"/>
              </a:lnSpc>
            </a:pP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30" dirty="0">
                <a:latin typeface="Times New Roman"/>
                <a:cs typeface="Times New Roman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r</a:t>
            </a:r>
            <a:r>
              <a:rPr sz="2600" spc="-180" dirty="0">
                <a:latin typeface="Times New Roman"/>
                <a:cs typeface="Times New Roman"/>
              </a:rPr>
              <a:t>an</a:t>
            </a:r>
            <a:r>
              <a:rPr sz="2600" spc="-200" dirty="0">
                <a:latin typeface="Times New Roman"/>
                <a:cs typeface="Times New Roman"/>
              </a:rPr>
              <a:t>g</a:t>
            </a:r>
            <a:r>
              <a:rPr sz="2600" spc="-50" dirty="0">
                <a:latin typeface="Times New Roman"/>
                <a:cs typeface="Times New Roman"/>
              </a:rPr>
              <a:t>e(6):  </a:t>
            </a:r>
            <a:r>
              <a:rPr sz="2600" spc="-60" dirty="0">
                <a:latin typeface="Times New Roman"/>
                <a:cs typeface="Times New Roman"/>
              </a:rPr>
              <a:t>print(x)</a:t>
            </a:r>
            <a:endParaRPr sz="2600">
              <a:latin typeface="Times New Roman"/>
              <a:cs typeface="Times New Roman"/>
            </a:endParaRPr>
          </a:p>
          <a:p>
            <a:pPr marL="609600" marR="5563870" indent="-299085">
              <a:lnSpc>
                <a:spcPct val="109200"/>
              </a:lnSpc>
              <a:spcBef>
                <a:spcPts val="5"/>
              </a:spcBef>
            </a:pPr>
            <a:r>
              <a:rPr sz="2600" spc="-10" dirty="0">
                <a:latin typeface="Times New Roman"/>
                <a:cs typeface="Times New Roman"/>
              </a:rPr>
              <a:t>if(x==3):  </a:t>
            </a:r>
            <a:r>
              <a:rPr sz="2600" spc="-120" dirty="0">
                <a:latin typeface="Times New Roman"/>
                <a:cs typeface="Times New Roman"/>
              </a:rPr>
              <a:t>break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600" spc="-90" dirty="0">
                <a:latin typeface="Times New Roman"/>
                <a:cs typeface="Times New Roman"/>
              </a:rPr>
              <a:t>else:</a:t>
            </a:r>
            <a:endParaRPr sz="2600">
              <a:latin typeface="Times New Roman"/>
              <a:cs typeface="Times New Roman"/>
            </a:endParaRPr>
          </a:p>
          <a:p>
            <a:pPr marL="12700" marR="4075429" indent="298450">
              <a:lnSpc>
                <a:spcPct val="109200"/>
              </a:lnSpc>
              <a:spcBef>
                <a:spcPts val="5"/>
              </a:spcBef>
            </a:pP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int("lo</a:t>
            </a:r>
            <a:r>
              <a:rPr sz="2600" spc="-105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fi</a:t>
            </a:r>
            <a:r>
              <a:rPr sz="2600" spc="-204" dirty="0">
                <a:latin typeface="Times New Roman"/>
                <a:cs typeface="Times New Roman"/>
              </a:rPr>
              <a:t>n</a:t>
            </a:r>
            <a:r>
              <a:rPr sz="2600" spc="-100" dirty="0">
                <a:latin typeface="Times New Roman"/>
                <a:cs typeface="Times New Roman"/>
              </a:rPr>
              <a:t>ished!")  </a:t>
            </a:r>
            <a:r>
              <a:rPr sz="2600" spc="-3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600" spc="-110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spc="-11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spc="-110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spc="-110" dirty="0">
                <a:latin typeface="Times New Roman"/>
                <a:cs typeface="Times New Roman"/>
              </a:rPr>
              <a:t>3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3917" y="202819"/>
            <a:ext cx="3293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Nested </a:t>
            </a:r>
            <a:r>
              <a:rPr sz="3600" spc="-65" dirty="0"/>
              <a:t>for</a:t>
            </a:r>
            <a:r>
              <a:rPr sz="3600" spc="-25" dirty="0"/>
              <a:t> </a:t>
            </a:r>
            <a:r>
              <a:rPr sz="3600" spc="-20" dirty="0"/>
              <a:t>Loops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824839"/>
            <a:ext cx="6530975" cy="42017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35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nested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lo</a:t>
            </a:r>
            <a:r>
              <a:rPr sz="2600" spc="-140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loo</a:t>
            </a:r>
            <a:r>
              <a:rPr sz="2600" spc="-120" dirty="0">
                <a:latin typeface="Times New Roman"/>
                <a:cs typeface="Times New Roman"/>
              </a:rPr>
              <a:t>p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inside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lo</a:t>
            </a:r>
            <a:r>
              <a:rPr sz="2600" spc="-140" dirty="0">
                <a:latin typeface="Times New Roman"/>
                <a:cs typeface="Times New Roman"/>
              </a:rPr>
              <a:t>o</a:t>
            </a:r>
            <a:r>
              <a:rPr sz="2600" spc="-250" dirty="0">
                <a:latin typeface="Times New Roman"/>
                <a:cs typeface="Times New Roman"/>
              </a:rPr>
              <a:t>p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"inner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loop"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will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executed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one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time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for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each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600" spc="-70" dirty="0">
                <a:latin typeface="Times New Roman"/>
                <a:cs typeface="Times New Roman"/>
              </a:rPr>
              <a:t>iter</a:t>
            </a:r>
            <a:r>
              <a:rPr sz="2600" spc="-120" dirty="0">
                <a:latin typeface="Times New Roman"/>
                <a:cs typeface="Times New Roman"/>
              </a:rPr>
              <a:t>a</a:t>
            </a:r>
            <a:r>
              <a:rPr sz="2600" spc="-75" dirty="0">
                <a:latin typeface="Times New Roman"/>
                <a:cs typeface="Times New Roman"/>
              </a:rPr>
              <a:t>tion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"ou</a:t>
            </a:r>
            <a:r>
              <a:rPr sz="2600" spc="-45" dirty="0">
                <a:latin typeface="Times New Roman"/>
                <a:cs typeface="Times New Roman"/>
              </a:rPr>
              <a:t>t</a:t>
            </a:r>
            <a:r>
              <a:rPr sz="2600" spc="-35" dirty="0">
                <a:latin typeface="Times New Roman"/>
                <a:cs typeface="Times New Roman"/>
              </a:rPr>
              <a:t>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lo</a:t>
            </a:r>
            <a:r>
              <a:rPr sz="2600" spc="-140" dirty="0">
                <a:latin typeface="Times New Roman"/>
                <a:cs typeface="Times New Roman"/>
              </a:rPr>
              <a:t>o</a:t>
            </a:r>
            <a:r>
              <a:rPr sz="2600" spc="-114" dirty="0">
                <a:latin typeface="Times New Roman"/>
                <a:cs typeface="Times New Roman"/>
              </a:rPr>
              <a:t>p“.</a:t>
            </a:r>
            <a:endParaRPr sz="2600">
              <a:latin typeface="Times New Roman"/>
              <a:cs typeface="Times New Roman"/>
            </a:endParaRPr>
          </a:p>
          <a:p>
            <a:pPr marL="12700" marR="1546860">
              <a:lnSpc>
                <a:spcPct val="119200"/>
              </a:lnSpc>
            </a:pPr>
            <a:r>
              <a:rPr sz="2600" spc="-130" dirty="0">
                <a:latin typeface="Times New Roman"/>
                <a:cs typeface="Times New Roman"/>
              </a:rPr>
              <a:t>Example: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Print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each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color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for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every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fruit.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70" dirty="0">
                <a:latin typeface="Times New Roman"/>
                <a:cs typeface="Times New Roman"/>
              </a:rPr>
              <a:t>lo</a:t>
            </a:r>
            <a:r>
              <a:rPr sz="2600" spc="-55" dirty="0">
                <a:latin typeface="Times New Roman"/>
                <a:cs typeface="Times New Roman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["</a:t>
            </a:r>
            <a:r>
              <a:rPr sz="2600" spc="-65" dirty="0">
                <a:latin typeface="Times New Roman"/>
                <a:cs typeface="Times New Roman"/>
              </a:rPr>
              <a:t>r</a:t>
            </a:r>
            <a:r>
              <a:rPr sz="2600" spc="-25" dirty="0">
                <a:latin typeface="Times New Roman"/>
                <a:cs typeface="Times New Roman"/>
              </a:rPr>
              <a:t>ed",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"</a:t>
            </a:r>
            <a:r>
              <a:rPr sz="2600" spc="-110" dirty="0">
                <a:latin typeface="Times New Roman"/>
                <a:cs typeface="Times New Roman"/>
              </a:rPr>
              <a:t>b</a:t>
            </a:r>
            <a:r>
              <a:rPr sz="2600" spc="-50" dirty="0">
                <a:latin typeface="Times New Roman"/>
                <a:cs typeface="Times New Roman"/>
              </a:rPr>
              <a:t>lue"</a:t>
            </a:r>
            <a:r>
              <a:rPr sz="2600" spc="-30" dirty="0">
                <a:latin typeface="Times New Roman"/>
                <a:cs typeface="Times New Roman"/>
              </a:rPr>
              <a:t>,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"</a:t>
            </a:r>
            <a:r>
              <a:rPr sz="2600" spc="-80" dirty="0">
                <a:latin typeface="Times New Roman"/>
                <a:cs typeface="Times New Roman"/>
              </a:rPr>
              <a:t>g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een"]</a:t>
            </a:r>
            <a:endParaRPr sz="2600">
              <a:latin typeface="Times New Roman"/>
              <a:cs typeface="Times New Roman"/>
            </a:endParaRPr>
          </a:p>
          <a:p>
            <a:pPr marL="12700" marR="1974214">
              <a:lnSpc>
                <a:spcPts val="3720"/>
              </a:lnSpc>
              <a:spcBef>
                <a:spcPts val="225"/>
              </a:spcBef>
            </a:pPr>
            <a:r>
              <a:rPr sz="2600" spc="-80" dirty="0">
                <a:latin typeface="Times New Roman"/>
                <a:cs typeface="Times New Roman"/>
              </a:rPr>
              <a:t>f</a:t>
            </a:r>
            <a:r>
              <a:rPr sz="2600" spc="-2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uits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["appl</a:t>
            </a:r>
            <a:r>
              <a:rPr sz="2600" spc="-135" dirty="0">
                <a:latin typeface="Times New Roman"/>
                <a:cs typeface="Times New Roman"/>
              </a:rPr>
              <a:t>e</a:t>
            </a:r>
            <a:r>
              <a:rPr sz="2600" spc="60" dirty="0">
                <a:latin typeface="Times New Roman"/>
                <a:cs typeface="Times New Roman"/>
              </a:rPr>
              <a:t>"</a:t>
            </a:r>
            <a:r>
              <a:rPr sz="2600" spc="40" dirty="0">
                <a:latin typeface="Times New Roman"/>
                <a:cs typeface="Times New Roman"/>
              </a:rPr>
              <a:t>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14" dirty="0">
                <a:latin typeface="Times New Roman"/>
                <a:cs typeface="Times New Roman"/>
              </a:rPr>
              <a:t>y"] 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30" dirty="0">
                <a:latin typeface="Times New Roman"/>
                <a:cs typeface="Times New Roman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col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609600" marR="4392295" indent="-149860">
              <a:lnSpc>
                <a:spcPts val="3720"/>
              </a:lnSpc>
            </a:pP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30" dirty="0">
                <a:latin typeface="Times New Roman"/>
                <a:cs typeface="Times New Roman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f</a:t>
            </a:r>
            <a:r>
              <a:rPr sz="2600" spc="-20" dirty="0">
                <a:latin typeface="Times New Roman"/>
                <a:cs typeface="Times New Roman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uits:  </a:t>
            </a: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int(</a:t>
            </a:r>
            <a:r>
              <a:rPr sz="2600" spc="-105" dirty="0">
                <a:latin typeface="Times New Roman"/>
                <a:cs typeface="Times New Roman"/>
              </a:rPr>
              <a:t>x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y)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8261" y="202819"/>
            <a:ext cx="38849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The</a:t>
            </a:r>
            <a:r>
              <a:rPr sz="3600" spc="-15" dirty="0"/>
              <a:t> </a:t>
            </a:r>
            <a:r>
              <a:rPr sz="3600" spc="-5" dirty="0"/>
              <a:t>pass</a:t>
            </a:r>
            <a:r>
              <a:rPr sz="3600" spc="-20" dirty="0"/>
              <a:t> </a:t>
            </a:r>
            <a:r>
              <a:rPr sz="3600" spc="-60" dirty="0"/>
              <a:t>Statement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1052830"/>
            <a:ext cx="7541895" cy="3577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95" dirty="0">
                <a:latin typeface="Times New Roman"/>
                <a:cs typeface="Times New Roman"/>
              </a:rPr>
              <a:t>for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loops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cannot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empty,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but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you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for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some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reason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have</a:t>
            </a:r>
            <a:endParaRPr sz="2600">
              <a:latin typeface="Times New Roman"/>
              <a:cs typeface="Times New Roman"/>
            </a:endParaRPr>
          </a:p>
          <a:p>
            <a:pPr marL="286385" marR="5080">
              <a:lnSpc>
                <a:spcPct val="100000"/>
              </a:lnSpc>
            </a:pP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for </a:t>
            </a:r>
            <a:r>
              <a:rPr sz="2600" spc="-114" dirty="0">
                <a:latin typeface="Times New Roman"/>
                <a:cs typeface="Times New Roman"/>
              </a:rPr>
              <a:t>loop </a:t>
            </a:r>
            <a:r>
              <a:rPr sz="2600" spc="-100" dirty="0">
                <a:latin typeface="Times New Roman"/>
                <a:cs typeface="Times New Roman"/>
              </a:rPr>
              <a:t>with </a:t>
            </a:r>
            <a:r>
              <a:rPr sz="2600" spc="-110" dirty="0">
                <a:latin typeface="Times New Roman"/>
                <a:cs typeface="Times New Roman"/>
              </a:rPr>
              <a:t>no </a:t>
            </a:r>
            <a:r>
              <a:rPr sz="2600" spc="-55" dirty="0">
                <a:latin typeface="Times New Roman"/>
                <a:cs typeface="Times New Roman"/>
              </a:rPr>
              <a:t>content, </a:t>
            </a:r>
            <a:r>
              <a:rPr sz="2600" spc="-65" dirty="0">
                <a:latin typeface="Times New Roman"/>
                <a:cs typeface="Times New Roman"/>
              </a:rPr>
              <a:t>put </a:t>
            </a:r>
            <a:r>
              <a:rPr sz="2600" spc="-120" dirty="0">
                <a:latin typeface="Times New Roman"/>
                <a:cs typeface="Times New Roman"/>
              </a:rPr>
              <a:t>in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80" dirty="0">
                <a:latin typeface="Times New Roman"/>
                <a:cs typeface="Times New Roman"/>
              </a:rPr>
              <a:t>pass </a:t>
            </a:r>
            <a:r>
              <a:rPr sz="2600" spc="-90" dirty="0">
                <a:latin typeface="Times New Roman"/>
                <a:cs typeface="Times New Roman"/>
              </a:rPr>
              <a:t>statement </a:t>
            </a:r>
            <a:r>
              <a:rPr sz="2600" spc="-35" dirty="0">
                <a:latin typeface="Times New Roman"/>
                <a:cs typeface="Times New Roman"/>
              </a:rPr>
              <a:t>to </a:t>
            </a:r>
            <a:r>
              <a:rPr sz="2600" spc="-180" dirty="0">
                <a:latin typeface="Times New Roman"/>
                <a:cs typeface="Times New Roman"/>
              </a:rPr>
              <a:t>avoid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g</a:t>
            </a:r>
            <a:r>
              <a:rPr sz="2600" spc="-160" dirty="0">
                <a:latin typeface="Times New Roman"/>
                <a:cs typeface="Times New Roman"/>
              </a:rPr>
              <a:t>e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150" dirty="0">
                <a:latin typeface="Times New Roman"/>
                <a:cs typeface="Times New Roman"/>
              </a:rPr>
              <a:t>ing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a</a:t>
            </a:r>
            <a:r>
              <a:rPr sz="2600" spc="-165" dirty="0">
                <a:latin typeface="Times New Roman"/>
                <a:cs typeface="Times New Roman"/>
              </a:rPr>
              <a:t>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e</a:t>
            </a:r>
            <a:r>
              <a:rPr sz="2600" spc="15" dirty="0">
                <a:latin typeface="Times New Roman"/>
                <a:cs typeface="Times New Roman"/>
              </a:rPr>
              <a:t>r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200" dirty="0">
                <a:latin typeface="Times New Roman"/>
                <a:cs typeface="Times New Roman"/>
              </a:rPr>
              <a:t>r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30" dirty="0">
                <a:latin typeface="Times New Roman"/>
                <a:cs typeface="Times New Roman"/>
              </a:rPr>
              <a:t>Example:</a:t>
            </a:r>
            <a:endParaRPr sz="2600">
              <a:latin typeface="Times New Roman"/>
              <a:cs typeface="Times New Roman"/>
            </a:endParaRPr>
          </a:p>
          <a:p>
            <a:pPr marL="460375" marR="5532120" indent="-448309">
              <a:lnSpc>
                <a:spcPct val="119200"/>
              </a:lnSpc>
            </a:pP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30" dirty="0">
                <a:latin typeface="Times New Roman"/>
                <a:cs typeface="Times New Roman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[0,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1,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2</a:t>
            </a:r>
            <a:r>
              <a:rPr sz="2600" spc="-135" dirty="0">
                <a:latin typeface="Times New Roman"/>
                <a:cs typeface="Times New Roman"/>
              </a:rPr>
              <a:t>]</a:t>
            </a:r>
            <a:r>
              <a:rPr sz="2600" spc="35" dirty="0">
                <a:latin typeface="Times New Roman"/>
                <a:cs typeface="Times New Roman"/>
              </a:rPr>
              <a:t>:  </a:t>
            </a:r>
            <a:r>
              <a:rPr sz="2600" spc="-180" dirty="0">
                <a:latin typeface="Times New Roman"/>
                <a:cs typeface="Times New Roman"/>
              </a:rPr>
              <a:t>pass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spc="-10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25" dirty="0">
                <a:latin typeface="Times New Roman"/>
                <a:cs typeface="Times New Roman"/>
              </a:rPr>
              <a:t>No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0" dirty="0">
                <a:latin typeface="Times New Roman"/>
                <a:cs typeface="Times New Roman"/>
              </a:rPr>
              <a:t>u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p</a:t>
            </a:r>
            <a:r>
              <a:rPr sz="2600" spc="-35" dirty="0">
                <a:latin typeface="Times New Roman"/>
                <a:cs typeface="Times New Roman"/>
              </a:rPr>
              <a:t>ut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1452" y="490473"/>
            <a:ext cx="41827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Python</a:t>
            </a:r>
            <a:r>
              <a:rPr spc="-40" dirty="0"/>
              <a:t> </a:t>
            </a:r>
            <a:r>
              <a:rPr spc="-60" dirty="0"/>
              <a:t>Architecture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914400"/>
            <a:ext cx="8058911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3309" y="202819"/>
            <a:ext cx="2355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/>
              <a:t>Python</a:t>
            </a:r>
            <a:r>
              <a:rPr sz="3600" spc="-55" dirty="0"/>
              <a:t> </a:t>
            </a:r>
            <a:r>
              <a:rPr sz="3600" spc="-15" dirty="0"/>
              <a:t>Lists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911707"/>
            <a:ext cx="7572375" cy="46355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38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55" dirty="0">
                <a:latin typeface="Times New Roman"/>
                <a:cs typeface="Times New Roman"/>
              </a:rPr>
              <a:t>Lists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are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used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store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multiple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single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variable.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9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55" dirty="0">
                <a:latin typeface="Times New Roman"/>
                <a:cs typeface="Times New Roman"/>
              </a:rPr>
              <a:t>Lists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are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one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4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built-in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data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types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Python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used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store 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collections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data,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other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3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are</a:t>
            </a:r>
            <a:r>
              <a:rPr sz="2600" spc="-3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Tuple,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Set,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Dictionary,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al</a:t>
            </a:r>
            <a:r>
              <a:rPr sz="2600" spc="-114" dirty="0">
                <a:latin typeface="Times New Roman"/>
                <a:cs typeface="Times New Roman"/>
              </a:rPr>
              <a:t>l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diff</a:t>
            </a:r>
            <a:r>
              <a:rPr sz="2600" spc="-40" dirty="0">
                <a:latin typeface="Times New Roman"/>
                <a:cs typeface="Times New Roman"/>
              </a:rPr>
              <a:t>e</a:t>
            </a:r>
            <a:r>
              <a:rPr sz="2600" spc="-55" dirty="0">
                <a:latin typeface="Times New Roman"/>
                <a:cs typeface="Times New Roman"/>
              </a:rPr>
              <a:t>r</a:t>
            </a:r>
            <a:r>
              <a:rPr sz="2600" spc="-60" dirty="0">
                <a:latin typeface="Times New Roman"/>
                <a:cs typeface="Times New Roman"/>
              </a:rPr>
              <a:t>ent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qua</a:t>
            </a:r>
            <a:r>
              <a:rPr sz="2600" spc="-100" dirty="0">
                <a:latin typeface="Times New Roman"/>
                <a:cs typeface="Times New Roman"/>
              </a:rPr>
              <a:t>l</a:t>
            </a:r>
            <a:r>
              <a:rPr sz="2600" spc="-105" dirty="0">
                <a:latin typeface="Times New Roman"/>
                <a:cs typeface="Times New Roman"/>
              </a:rPr>
              <a:t>ities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180" dirty="0">
                <a:latin typeface="Times New Roman"/>
                <a:cs typeface="Times New Roman"/>
              </a:rPr>
              <a:t>sag</a:t>
            </a:r>
            <a:r>
              <a:rPr sz="2600" spc="-240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 marR="2659380">
              <a:lnSpc>
                <a:spcPct val="109200"/>
              </a:lnSpc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85" dirty="0">
                <a:latin typeface="Times New Roman"/>
                <a:cs typeface="Times New Roman"/>
              </a:rPr>
              <a:t>L</a:t>
            </a:r>
            <a:r>
              <a:rPr sz="2600" spc="-125" dirty="0">
                <a:latin typeface="Times New Roman"/>
                <a:cs typeface="Times New Roman"/>
              </a:rPr>
              <a:t>i</a:t>
            </a:r>
            <a:r>
              <a:rPr sz="2600" spc="-120" dirty="0">
                <a:latin typeface="Times New Roman"/>
                <a:cs typeface="Times New Roman"/>
              </a:rPr>
              <a:t>sts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re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r</a:t>
            </a:r>
            <a:r>
              <a:rPr sz="2600" spc="-155" dirty="0">
                <a:latin typeface="Times New Roman"/>
                <a:cs typeface="Times New Roman"/>
              </a:rPr>
              <a:t>e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ted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using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squ</a:t>
            </a:r>
            <a:r>
              <a:rPr sz="2600" spc="-170" dirty="0">
                <a:latin typeface="Times New Roman"/>
                <a:cs typeface="Times New Roman"/>
              </a:rPr>
              <a:t>a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bra</a:t>
            </a:r>
            <a:r>
              <a:rPr sz="2600" spc="-85" dirty="0">
                <a:latin typeface="Times New Roman"/>
                <a:cs typeface="Times New Roman"/>
              </a:rPr>
              <a:t>c</a:t>
            </a:r>
            <a:r>
              <a:rPr sz="2600" spc="-200" dirty="0">
                <a:latin typeface="Times New Roman"/>
                <a:cs typeface="Times New Roman"/>
              </a:rPr>
              <a:t>k</a:t>
            </a:r>
            <a:r>
              <a:rPr sz="2600" spc="-85" dirty="0">
                <a:latin typeface="Times New Roman"/>
                <a:cs typeface="Times New Roman"/>
              </a:rPr>
              <a:t>et</a:t>
            </a:r>
            <a:r>
              <a:rPr sz="2600" spc="-145" dirty="0">
                <a:latin typeface="Times New Roman"/>
                <a:cs typeface="Times New Roman"/>
              </a:rPr>
              <a:t>s</a:t>
            </a:r>
            <a:r>
              <a:rPr sz="2600" spc="110" dirty="0">
                <a:latin typeface="Times New Roman"/>
                <a:cs typeface="Times New Roman"/>
              </a:rPr>
              <a:t>.  </a:t>
            </a:r>
            <a:r>
              <a:rPr sz="2600" spc="-130" dirty="0">
                <a:latin typeface="Times New Roman"/>
                <a:cs typeface="Times New Roman"/>
              </a:rPr>
              <a:t>Example: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spc="-30" dirty="0">
                <a:latin typeface="Times New Roman"/>
                <a:cs typeface="Times New Roman"/>
              </a:rPr>
              <a:t>x=[1,2,3,4,5]</a:t>
            </a:r>
            <a:endParaRPr sz="2600">
              <a:latin typeface="Times New Roman"/>
              <a:cs typeface="Times New Roman"/>
            </a:endParaRPr>
          </a:p>
          <a:p>
            <a:pPr marL="12700" marR="6598920">
              <a:lnSpc>
                <a:spcPct val="109200"/>
              </a:lnSpc>
              <a:spcBef>
                <a:spcPts val="5"/>
              </a:spcBef>
            </a:pP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int(</a:t>
            </a:r>
            <a:r>
              <a:rPr sz="2600" spc="-105" dirty="0">
                <a:latin typeface="Times New Roman"/>
                <a:cs typeface="Times New Roman"/>
              </a:rPr>
              <a:t>x</a:t>
            </a:r>
            <a:r>
              <a:rPr sz="2600" spc="-45" dirty="0">
                <a:latin typeface="Times New Roman"/>
                <a:cs typeface="Times New Roman"/>
              </a:rPr>
              <a:t>)  </a:t>
            </a:r>
            <a:r>
              <a:rPr sz="2600" spc="-90" dirty="0">
                <a:latin typeface="Times New Roman"/>
                <a:cs typeface="Times New Roman"/>
              </a:rPr>
              <a:t>OR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600" spc="-135" dirty="0">
                <a:latin typeface="Times New Roman"/>
                <a:cs typeface="Times New Roman"/>
              </a:rPr>
              <a:t>List=[‘amit’,’rajan’,’sumit’]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spc="-85" dirty="0">
                <a:latin typeface="Times New Roman"/>
                <a:cs typeface="Times New Roman"/>
              </a:rPr>
              <a:t>Print(List)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4958" y="202819"/>
            <a:ext cx="1892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List</a:t>
            </a:r>
            <a:r>
              <a:rPr sz="3600" spc="-60" dirty="0"/>
              <a:t> </a:t>
            </a:r>
            <a:r>
              <a:rPr sz="3600" spc="-75" dirty="0"/>
              <a:t>Items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976630"/>
            <a:ext cx="7560309" cy="4766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741045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45" dirty="0">
                <a:latin typeface="Times New Roman"/>
                <a:cs typeface="Times New Roman"/>
              </a:rPr>
              <a:t>List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are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ordered,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changeable,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allow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duplicate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values.</a:t>
            </a:r>
            <a:endParaRPr sz="2600">
              <a:latin typeface="Times New Roman"/>
              <a:cs typeface="Times New Roman"/>
            </a:endParaRPr>
          </a:p>
          <a:p>
            <a:pPr marL="286385" marR="826769" indent="-274320">
              <a:lnSpc>
                <a:spcPct val="10000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45" dirty="0">
                <a:latin typeface="Times New Roman"/>
                <a:cs typeface="Times New Roman"/>
              </a:rPr>
              <a:t>List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are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indexed,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first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item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has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index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[0],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sec</a:t>
            </a:r>
            <a:r>
              <a:rPr sz="2600" spc="-175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nd</a:t>
            </a:r>
            <a:r>
              <a:rPr sz="2600" spc="-85" dirty="0">
                <a:latin typeface="Times New Roman"/>
                <a:cs typeface="Times New Roman"/>
              </a:rPr>
              <a:t> item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has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index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[1</a:t>
            </a:r>
            <a:r>
              <a:rPr sz="2600" spc="-140" dirty="0">
                <a:latin typeface="Times New Roman"/>
                <a:cs typeface="Times New Roman"/>
              </a:rPr>
              <a:t>]</a:t>
            </a:r>
            <a:r>
              <a:rPr sz="2600" spc="-70" dirty="0">
                <a:latin typeface="Times New Roman"/>
                <a:cs typeface="Times New Roman"/>
              </a:rPr>
              <a:t> et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b="1" spc="-45" dirty="0">
                <a:latin typeface="Times New Roman"/>
                <a:cs typeface="Times New Roman"/>
              </a:rPr>
              <a:t>Ordered:</a:t>
            </a:r>
            <a:endParaRPr sz="2600">
              <a:latin typeface="Times New Roman"/>
              <a:cs typeface="Times New Roman"/>
            </a:endParaRPr>
          </a:p>
          <a:p>
            <a:pPr marL="286385" marR="31750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10" dirty="0">
                <a:latin typeface="Times New Roman"/>
                <a:cs typeface="Times New Roman"/>
              </a:rPr>
              <a:t>When </a:t>
            </a:r>
            <a:r>
              <a:rPr sz="2600" spc="-170" dirty="0">
                <a:latin typeface="Times New Roman"/>
                <a:cs typeface="Times New Roman"/>
              </a:rPr>
              <a:t>we </a:t>
            </a:r>
            <a:r>
              <a:rPr sz="2600" spc="-240" dirty="0">
                <a:latin typeface="Times New Roman"/>
                <a:cs typeface="Times New Roman"/>
              </a:rPr>
              <a:t>say</a:t>
            </a:r>
            <a:r>
              <a:rPr sz="2600" spc="-23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that </a:t>
            </a:r>
            <a:r>
              <a:rPr sz="2600" spc="-120" dirty="0">
                <a:latin typeface="Times New Roman"/>
                <a:cs typeface="Times New Roman"/>
              </a:rPr>
              <a:t>lists </a:t>
            </a:r>
            <a:r>
              <a:rPr sz="2600" spc="-100" dirty="0">
                <a:latin typeface="Times New Roman"/>
                <a:cs typeface="Times New Roman"/>
              </a:rPr>
              <a:t>are </a:t>
            </a:r>
            <a:r>
              <a:rPr sz="2600" spc="-50" dirty="0">
                <a:latin typeface="Times New Roman"/>
                <a:cs typeface="Times New Roman"/>
              </a:rPr>
              <a:t>ordered, </a:t>
            </a:r>
            <a:r>
              <a:rPr sz="2600" spc="-45" dirty="0">
                <a:latin typeface="Times New Roman"/>
                <a:cs typeface="Times New Roman"/>
              </a:rPr>
              <a:t>it </a:t>
            </a:r>
            <a:r>
              <a:rPr sz="2600" spc="-155" dirty="0">
                <a:latin typeface="Times New Roman"/>
                <a:cs typeface="Times New Roman"/>
              </a:rPr>
              <a:t>means </a:t>
            </a:r>
            <a:r>
              <a:rPr sz="2600" spc="-85" dirty="0">
                <a:latin typeface="Times New Roman"/>
                <a:cs typeface="Times New Roman"/>
              </a:rPr>
              <a:t>that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10" dirty="0">
                <a:latin typeface="Times New Roman"/>
                <a:cs typeface="Times New Roman"/>
              </a:rPr>
              <a:t>items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have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defined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order,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that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order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will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not </a:t>
            </a:r>
            <a:r>
              <a:rPr sz="2600" spc="-125" dirty="0">
                <a:latin typeface="Times New Roman"/>
                <a:cs typeface="Times New Roman"/>
              </a:rPr>
              <a:t>change.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90" dirty="0">
                <a:latin typeface="Times New Roman"/>
                <a:cs typeface="Times New Roman"/>
              </a:rPr>
              <a:t>If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54" dirty="0">
                <a:latin typeface="Times New Roman"/>
                <a:cs typeface="Times New Roman"/>
              </a:rPr>
              <a:t>y</a:t>
            </a:r>
            <a:r>
              <a:rPr sz="2600" spc="-110" dirty="0">
                <a:latin typeface="Times New Roman"/>
                <a:cs typeface="Times New Roman"/>
              </a:rPr>
              <a:t>ou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add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40" dirty="0">
                <a:latin typeface="Times New Roman"/>
                <a:cs typeface="Times New Roman"/>
              </a:rPr>
              <a:t>e</a:t>
            </a:r>
            <a:r>
              <a:rPr sz="2600" spc="-145" dirty="0">
                <a:latin typeface="Times New Roman"/>
                <a:cs typeface="Times New Roman"/>
              </a:rPr>
              <a:t>w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it</a:t>
            </a:r>
            <a:r>
              <a:rPr sz="2600" spc="-95" dirty="0">
                <a:latin typeface="Times New Roman"/>
                <a:cs typeface="Times New Roman"/>
              </a:rPr>
              <a:t>e</a:t>
            </a:r>
            <a:r>
              <a:rPr sz="2600" spc="-240" dirty="0">
                <a:latin typeface="Times New Roman"/>
                <a:cs typeface="Times New Roman"/>
              </a:rPr>
              <a:t>m</a:t>
            </a:r>
            <a:r>
              <a:rPr sz="2600" spc="-120" dirty="0">
                <a:latin typeface="Times New Roman"/>
                <a:cs typeface="Times New Roman"/>
              </a:rPr>
              <a:t>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list</a:t>
            </a:r>
            <a:r>
              <a:rPr sz="2600" spc="-50" dirty="0">
                <a:latin typeface="Times New Roman"/>
                <a:cs typeface="Times New Roman"/>
              </a:rPr>
              <a:t>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n</a:t>
            </a:r>
            <a:r>
              <a:rPr sz="2600" spc="-140" dirty="0">
                <a:latin typeface="Times New Roman"/>
                <a:cs typeface="Times New Roman"/>
              </a:rPr>
              <a:t>e</a:t>
            </a:r>
            <a:r>
              <a:rPr sz="2600" spc="-145" dirty="0">
                <a:latin typeface="Times New Roman"/>
                <a:cs typeface="Times New Roman"/>
              </a:rPr>
              <a:t>w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it</a:t>
            </a:r>
            <a:r>
              <a:rPr sz="2600" spc="-95" dirty="0">
                <a:latin typeface="Times New Roman"/>
                <a:cs typeface="Times New Roman"/>
              </a:rPr>
              <a:t>e</a:t>
            </a:r>
            <a:r>
              <a:rPr sz="2600" spc="-240" dirty="0">
                <a:latin typeface="Times New Roman"/>
                <a:cs typeface="Times New Roman"/>
              </a:rPr>
              <a:t>m</a:t>
            </a:r>
            <a:r>
              <a:rPr sz="2600" spc="-120" dirty="0">
                <a:latin typeface="Times New Roman"/>
                <a:cs typeface="Times New Roman"/>
              </a:rPr>
              <a:t>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w</a:t>
            </a:r>
            <a:r>
              <a:rPr sz="2600" spc="-70" dirty="0">
                <a:latin typeface="Times New Roman"/>
                <a:cs typeface="Times New Roman"/>
              </a:rPr>
              <a:t>i</a:t>
            </a:r>
            <a:r>
              <a:rPr sz="2600" spc="-105" dirty="0">
                <a:latin typeface="Times New Roman"/>
                <a:cs typeface="Times New Roman"/>
              </a:rPr>
              <a:t>l</a:t>
            </a:r>
            <a:r>
              <a:rPr sz="2600" spc="-100" dirty="0">
                <a:latin typeface="Times New Roman"/>
                <a:cs typeface="Times New Roman"/>
              </a:rPr>
              <a:t>l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pl</a:t>
            </a:r>
            <a:r>
              <a:rPr sz="2600" spc="-160" dirty="0">
                <a:latin typeface="Times New Roman"/>
                <a:cs typeface="Times New Roman"/>
              </a:rPr>
              <a:t>a</a:t>
            </a:r>
            <a:r>
              <a:rPr sz="2600" spc="-120" dirty="0">
                <a:latin typeface="Times New Roman"/>
                <a:cs typeface="Times New Roman"/>
              </a:rPr>
              <a:t>ced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29" dirty="0">
                <a:latin typeface="Times New Roman"/>
                <a:cs typeface="Times New Roman"/>
              </a:rPr>
              <a:t>a</a:t>
            </a:r>
            <a:r>
              <a:rPr sz="2600" spc="35" dirty="0">
                <a:latin typeface="Times New Roman"/>
                <a:cs typeface="Times New Roman"/>
              </a:rPr>
              <a:t>t 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120" dirty="0">
                <a:latin typeface="Times New Roman"/>
                <a:cs typeface="Times New Roman"/>
              </a:rPr>
              <a:t>n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list.</a:t>
            </a:r>
            <a:endParaRPr sz="2600">
              <a:latin typeface="Times New Roman"/>
              <a:cs typeface="Times New Roman"/>
            </a:endParaRPr>
          </a:p>
          <a:p>
            <a:pPr marL="926465" marR="167640" indent="-914400">
              <a:lnSpc>
                <a:spcPct val="100000"/>
              </a:lnSpc>
              <a:spcBef>
                <a:spcPts val="600"/>
              </a:spcBef>
            </a:pPr>
            <a:r>
              <a:rPr sz="2600" b="1" spc="-25" dirty="0">
                <a:latin typeface="Times New Roman"/>
                <a:cs typeface="Times New Roman"/>
              </a:rPr>
              <a:t>Note: </a:t>
            </a:r>
            <a:r>
              <a:rPr sz="2600" spc="-95" dirty="0">
                <a:latin typeface="Times New Roman"/>
                <a:cs typeface="Times New Roman"/>
              </a:rPr>
              <a:t>There </a:t>
            </a:r>
            <a:r>
              <a:rPr sz="2600" spc="-100" dirty="0">
                <a:latin typeface="Times New Roman"/>
                <a:cs typeface="Times New Roman"/>
              </a:rPr>
              <a:t>are </a:t>
            </a:r>
            <a:r>
              <a:rPr sz="2600" spc="-140" dirty="0">
                <a:latin typeface="Times New Roman"/>
                <a:cs typeface="Times New Roman"/>
              </a:rPr>
              <a:t>some </a:t>
            </a:r>
            <a:r>
              <a:rPr sz="2600" spc="-100" dirty="0">
                <a:latin typeface="Times New Roman"/>
                <a:cs typeface="Times New Roman"/>
              </a:rPr>
              <a:t>list </a:t>
            </a:r>
            <a:r>
              <a:rPr sz="2600" spc="-120" dirty="0">
                <a:latin typeface="Times New Roman"/>
                <a:cs typeface="Times New Roman"/>
              </a:rPr>
              <a:t>methods </a:t>
            </a:r>
            <a:r>
              <a:rPr sz="2600" spc="-80" dirty="0">
                <a:latin typeface="Times New Roman"/>
                <a:cs typeface="Times New Roman"/>
              </a:rPr>
              <a:t>that </a:t>
            </a:r>
            <a:r>
              <a:rPr sz="2600" spc="-114" dirty="0">
                <a:latin typeface="Times New Roman"/>
                <a:cs typeface="Times New Roman"/>
              </a:rPr>
              <a:t>will </a:t>
            </a:r>
            <a:r>
              <a:rPr sz="2600" spc="-155" dirty="0">
                <a:latin typeface="Times New Roman"/>
                <a:cs typeface="Times New Roman"/>
              </a:rPr>
              <a:t>change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65" dirty="0">
                <a:latin typeface="Times New Roman"/>
                <a:cs typeface="Times New Roman"/>
              </a:rPr>
              <a:t>order,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but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general: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order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of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will</a:t>
            </a:r>
            <a:r>
              <a:rPr sz="2600" spc="-65" dirty="0">
                <a:latin typeface="Times New Roman"/>
                <a:cs typeface="Times New Roman"/>
              </a:rPr>
              <a:t> not </a:t>
            </a:r>
            <a:r>
              <a:rPr sz="2600" spc="-125" dirty="0">
                <a:latin typeface="Times New Roman"/>
                <a:cs typeface="Times New Roman"/>
              </a:rPr>
              <a:t>change.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214418"/>
            <a:ext cx="7833995" cy="601662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b="1" spc="-50" dirty="0">
                <a:latin typeface="Times New Roman"/>
                <a:cs typeface="Times New Roman"/>
              </a:rPr>
              <a:t>Changeable:</a:t>
            </a:r>
            <a:endParaRPr sz="2600">
              <a:latin typeface="Times New Roman"/>
              <a:cs typeface="Times New Roman"/>
            </a:endParaRPr>
          </a:p>
          <a:p>
            <a:pPr marL="286385" marR="39052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list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changeable,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meaning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that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we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change,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add,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30" dirty="0">
                <a:latin typeface="Times New Roman"/>
                <a:cs typeface="Times New Roman"/>
              </a:rPr>
              <a:t>em</a:t>
            </a:r>
            <a:r>
              <a:rPr sz="2600" spc="-185" dirty="0">
                <a:latin typeface="Times New Roman"/>
                <a:cs typeface="Times New Roman"/>
              </a:rPr>
              <a:t>o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af</a:t>
            </a:r>
            <a:r>
              <a:rPr sz="2600" spc="-105" dirty="0">
                <a:latin typeface="Times New Roman"/>
                <a:cs typeface="Times New Roman"/>
              </a:rPr>
              <a:t>t</a:t>
            </a:r>
            <a:r>
              <a:rPr sz="2600" spc="-35" dirty="0">
                <a:latin typeface="Times New Roman"/>
                <a:cs typeface="Times New Roman"/>
              </a:rPr>
              <a:t>er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has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been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r</a:t>
            </a:r>
            <a:r>
              <a:rPr sz="2600" spc="-155" dirty="0">
                <a:latin typeface="Times New Roman"/>
                <a:cs typeface="Times New Roman"/>
              </a:rPr>
              <a:t>e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50" dirty="0">
                <a:latin typeface="Times New Roman"/>
                <a:cs typeface="Times New Roman"/>
              </a:rPr>
              <a:t>te</a:t>
            </a:r>
            <a:r>
              <a:rPr sz="2600" spc="-85" dirty="0">
                <a:latin typeface="Times New Roman"/>
                <a:cs typeface="Times New Roman"/>
              </a:rPr>
              <a:t>d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spc="10" dirty="0">
                <a:latin typeface="Times New Roman"/>
                <a:cs typeface="Times New Roman"/>
              </a:rPr>
              <a:t>Allow</a:t>
            </a:r>
            <a:r>
              <a:rPr sz="2600" b="1" spc="-90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Times New Roman"/>
                <a:cs typeface="Times New Roman"/>
              </a:rPr>
              <a:t>Duplicates: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75" dirty="0">
                <a:latin typeface="Times New Roman"/>
                <a:cs typeface="Times New Roman"/>
              </a:rPr>
              <a:t>Since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lists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are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indexed,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lists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have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same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value.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r>
              <a:rPr sz="2600" b="1" spc="-185" dirty="0">
                <a:latin typeface="Times New Roman"/>
                <a:cs typeface="Times New Roman"/>
              </a:rPr>
              <a:t> </a:t>
            </a:r>
            <a:r>
              <a:rPr sz="2600" spc="-285" dirty="0">
                <a:latin typeface="Times New Roman"/>
                <a:cs typeface="Times New Roman"/>
              </a:rPr>
              <a:t>L</a:t>
            </a:r>
            <a:r>
              <a:rPr sz="2600" spc="-125" dirty="0">
                <a:latin typeface="Times New Roman"/>
                <a:cs typeface="Times New Roman"/>
              </a:rPr>
              <a:t>i</a:t>
            </a:r>
            <a:r>
              <a:rPr sz="2600" spc="-120" dirty="0">
                <a:latin typeface="Times New Roman"/>
                <a:cs typeface="Times New Roman"/>
              </a:rPr>
              <a:t>sts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all</a:t>
            </a:r>
            <a:r>
              <a:rPr sz="2600" spc="-254" dirty="0">
                <a:latin typeface="Times New Roman"/>
                <a:cs typeface="Times New Roman"/>
              </a:rPr>
              <a:t>o</a:t>
            </a:r>
            <a:r>
              <a:rPr sz="2600" spc="-145" dirty="0">
                <a:latin typeface="Times New Roman"/>
                <a:cs typeface="Times New Roman"/>
              </a:rPr>
              <a:t>w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d</a:t>
            </a:r>
            <a:r>
              <a:rPr sz="2600" spc="-110" dirty="0">
                <a:latin typeface="Times New Roman"/>
                <a:cs typeface="Times New Roman"/>
              </a:rPr>
              <a:t>u</a:t>
            </a:r>
            <a:r>
              <a:rPr sz="2600" spc="-125" dirty="0">
                <a:latin typeface="Times New Roman"/>
                <a:cs typeface="Times New Roman"/>
              </a:rPr>
              <a:t>p</a:t>
            </a:r>
            <a:r>
              <a:rPr sz="2600" spc="-140" dirty="0">
                <a:latin typeface="Times New Roman"/>
                <a:cs typeface="Times New Roman"/>
              </a:rPr>
              <a:t>lic</a:t>
            </a:r>
            <a:r>
              <a:rPr sz="2600" spc="-215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te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v</a:t>
            </a:r>
            <a:r>
              <a:rPr sz="2600" spc="-130" dirty="0">
                <a:latin typeface="Times New Roman"/>
                <a:cs typeface="Times New Roman"/>
              </a:rPr>
              <a:t>al</a:t>
            </a:r>
            <a:r>
              <a:rPr sz="2600" spc="-180" dirty="0">
                <a:latin typeface="Times New Roman"/>
                <a:cs typeface="Times New Roman"/>
              </a:rPr>
              <a:t>u</a:t>
            </a:r>
            <a:r>
              <a:rPr sz="2600" spc="-150" dirty="0">
                <a:latin typeface="Times New Roman"/>
                <a:cs typeface="Times New Roman"/>
              </a:rPr>
              <a:t>es</a:t>
            </a:r>
            <a:endParaRPr sz="2600">
              <a:latin typeface="Times New Roman"/>
              <a:cs typeface="Times New Roman"/>
            </a:endParaRPr>
          </a:p>
          <a:p>
            <a:pPr marL="12700" marR="1276350">
              <a:lnSpc>
                <a:spcPts val="3720"/>
              </a:lnSpc>
              <a:spcBef>
                <a:spcPts val="225"/>
              </a:spcBef>
            </a:pPr>
            <a:r>
              <a:rPr sz="2600" spc="-100" dirty="0">
                <a:latin typeface="Times New Roman"/>
                <a:cs typeface="Times New Roman"/>
              </a:rPr>
              <a:t>list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["apple",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"banana",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"cherry",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"apple",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"cherry"]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print(list)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b="1" spc="-100" dirty="0">
                <a:latin typeface="Times New Roman"/>
                <a:cs typeface="Times New Roman"/>
              </a:rPr>
              <a:t>List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204" dirty="0">
                <a:latin typeface="Times New Roman"/>
                <a:cs typeface="Times New Roman"/>
              </a:rPr>
              <a:t>L</a:t>
            </a:r>
            <a:r>
              <a:rPr sz="2600" b="1" spc="-135" dirty="0">
                <a:latin typeface="Times New Roman"/>
                <a:cs typeface="Times New Roman"/>
              </a:rPr>
              <a:t>e</a:t>
            </a:r>
            <a:r>
              <a:rPr sz="2600" b="1" spc="-20" dirty="0">
                <a:latin typeface="Times New Roman"/>
                <a:cs typeface="Times New Roman"/>
              </a:rPr>
              <a:t>ngth:</a:t>
            </a:r>
            <a:endParaRPr sz="2600">
              <a:latin typeface="Times New Roman"/>
              <a:cs typeface="Times New Roman"/>
            </a:endParaRPr>
          </a:p>
          <a:p>
            <a:pPr marL="286385" marR="46355" indent="-274320">
              <a:lnSpc>
                <a:spcPts val="3720"/>
              </a:lnSpc>
              <a:spcBef>
                <a:spcPts val="22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8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determine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how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many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list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has,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use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len()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function.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["apple",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35" dirty="0">
                <a:latin typeface="Times New Roman"/>
                <a:cs typeface="Times New Roman"/>
              </a:rPr>
              <a:t>y"]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ts val="2900"/>
              </a:lnSpc>
            </a:pPr>
            <a:r>
              <a:rPr sz="2600" spc="-75" dirty="0">
                <a:latin typeface="Times New Roman"/>
                <a:cs typeface="Times New Roman"/>
              </a:rPr>
              <a:t>print(len(list))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7757" y="202819"/>
            <a:ext cx="4347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List</a:t>
            </a:r>
            <a:r>
              <a:rPr sz="3600" dirty="0"/>
              <a:t> </a:t>
            </a:r>
            <a:r>
              <a:rPr sz="3600" spc="-75" dirty="0"/>
              <a:t>Items</a:t>
            </a:r>
            <a:r>
              <a:rPr sz="3600" spc="-20" dirty="0"/>
              <a:t> </a:t>
            </a:r>
            <a:r>
              <a:rPr sz="3600" spc="30" dirty="0"/>
              <a:t>-</a:t>
            </a:r>
            <a:r>
              <a:rPr sz="3600" spc="-10" dirty="0"/>
              <a:t> </a:t>
            </a:r>
            <a:r>
              <a:rPr sz="3600" spc="-45" dirty="0"/>
              <a:t>Data</a:t>
            </a:r>
            <a:r>
              <a:rPr sz="3600" spc="-5" dirty="0"/>
              <a:t> </a:t>
            </a:r>
            <a:r>
              <a:rPr sz="3600" spc="-70" dirty="0"/>
              <a:t>Types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824839"/>
            <a:ext cx="7461250" cy="380555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85" dirty="0">
                <a:latin typeface="Times New Roman"/>
                <a:cs typeface="Times New Roman"/>
              </a:rPr>
              <a:t>L</a:t>
            </a:r>
            <a:r>
              <a:rPr sz="2600" spc="-125" dirty="0">
                <a:latin typeface="Times New Roman"/>
                <a:cs typeface="Times New Roman"/>
              </a:rPr>
              <a:t>i</a:t>
            </a:r>
            <a:r>
              <a:rPr sz="2600" spc="-80" dirty="0">
                <a:latin typeface="Times New Roman"/>
                <a:cs typeface="Times New Roman"/>
              </a:rPr>
              <a:t>st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a</a:t>
            </a:r>
            <a:r>
              <a:rPr sz="2600" spc="-220" dirty="0">
                <a:latin typeface="Times New Roman"/>
                <a:cs typeface="Times New Roman"/>
              </a:rPr>
              <a:t>n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d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85" dirty="0">
                <a:latin typeface="Times New Roman"/>
                <a:cs typeface="Times New Roman"/>
              </a:rPr>
              <a:t>ta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-165" dirty="0">
                <a:latin typeface="Times New Roman"/>
                <a:cs typeface="Times New Roman"/>
              </a:rPr>
              <a:t>y</a:t>
            </a:r>
            <a:r>
              <a:rPr sz="2600" spc="-180" dirty="0">
                <a:latin typeface="Times New Roman"/>
                <a:cs typeface="Times New Roman"/>
              </a:rPr>
              <a:t>p</a:t>
            </a:r>
            <a:r>
              <a:rPr sz="2600" spc="-150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 marR="1651000">
              <a:lnSpc>
                <a:spcPct val="119200"/>
              </a:lnSpc>
              <a:tabLst>
                <a:tab pos="1840864" algn="l"/>
              </a:tabLst>
            </a:pPr>
            <a:r>
              <a:rPr sz="2600" spc="-130" dirty="0">
                <a:latin typeface="Times New Roman"/>
                <a:cs typeface="Times New Roman"/>
              </a:rPr>
              <a:t>Example:	</a:t>
            </a:r>
            <a:r>
              <a:rPr sz="2600" spc="-95" dirty="0">
                <a:latin typeface="Times New Roman"/>
                <a:cs typeface="Times New Roman"/>
              </a:rPr>
              <a:t>String,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int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boolean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data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types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list</a:t>
            </a:r>
            <a:r>
              <a:rPr sz="2600" spc="-145" dirty="0">
                <a:latin typeface="Times New Roman"/>
                <a:cs typeface="Times New Roman"/>
              </a:rPr>
              <a:t>1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["ap</a:t>
            </a:r>
            <a:r>
              <a:rPr sz="2600" spc="-150" dirty="0">
                <a:latin typeface="Times New Roman"/>
                <a:cs typeface="Times New Roman"/>
              </a:rPr>
              <a:t>p</a:t>
            </a:r>
            <a:r>
              <a:rPr sz="2600" spc="-30" dirty="0">
                <a:latin typeface="Times New Roman"/>
                <a:cs typeface="Times New Roman"/>
              </a:rPr>
              <a:t>le"</a:t>
            </a:r>
            <a:r>
              <a:rPr sz="2600" spc="-15" dirty="0">
                <a:latin typeface="Times New Roman"/>
                <a:cs typeface="Times New Roman"/>
              </a:rPr>
              <a:t>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"ba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-150" dirty="0">
                <a:latin typeface="Times New Roman"/>
                <a:cs typeface="Times New Roman"/>
              </a:rPr>
              <a:t>a</a:t>
            </a:r>
            <a:r>
              <a:rPr sz="2600" spc="-175" dirty="0">
                <a:latin typeface="Times New Roman"/>
                <a:cs typeface="Times New Roman"/>
              </a:rPr>
              <a:t>n</a:t>
            </a:r>
            <a:r>
              <a:rPr sz="2600" spc="-40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20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35" dirty="0">
                <a:latin typeface="Times New Roman"/>
                <a:cs typeface="Times New Roman"/>
              </a:rPr>
              <a:t>y"]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95" dirty="0">
                <a:latin typeface="Times New Roman"/>
                <a:cs typeface="Times New Roman"/>
              </a:rPr>
              <a:t>list</a:t>
            </a:r>
            <a:r>
              <a:rPr sz="2600" spc="-145" dirty="0">
                <a:latin typeface="Times New Roman"/>
                <a:cs typeface="Times New Roman"/>
              </a:rPr>
              <a:t>2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[1,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5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7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9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3]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95" dirty="0">
                <a:latin typeface="Times New Roman"/>
                <a:cs typeface="Times New Roman"/>
              </a:rPr>
              <a:t>list</a:t>
            </a:r>
            <a:r>
              <a:rPr sz="2600" spc="-145" dirty="0">
                <a:latin typeface="Times New Roman"/>
                <a:cs typeface="Times New Roman"/>
              </a:rPr>
              <a:t>3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[</a:t>
            </a:r>
            <a:r>
              <a:rPr sz="2600" spc="-310" dirty="0">
                <a:latin typeface="Times New Roman"/>
                <a:cs typeface="Times New Roman"/>
              </a:rPr>
              <a:t>T</a:t>
            </a:r>
            <a:r>
              <a:rPr sz="2600" spc="90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u</a:t>
            </a:r>
            <a:r>
              <a:rPr sz="2600" spc="-155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325" dirty="0">
                <a:latin typeface="Times New Roman"/>
                <a:cs typeface="Times New Roman"/>
              </a:rPr>
              <a:t>F</a:t>
            </a:r>
            <a:r>
              <a:rPr sz="2600" spc="-150" dirty="0">
                <a:latin typeface="Times New Roman"/>
                <a:cs typeface="Times New Roman"/>
              </a:rPr>
              <a:t>als</a:t>
            </a:r>
            <a:r>
              <a:rPr sz="2600" spc="-225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325" dirty="0">
                <a:latin typeface="Times New Roman"/>
                <a:cs typeface="Times New Roman"/>
              </a:rPr>
              <a:t>F</a:t>
            </a:r>
            <a:r>
              <a:rPr sz="2600" spc="-165" dirty="0">
                <a:latin typeface="Times New Roman"/>
                <a:cs typeface="Times New Roman"/>
              </a:rPr>
              <a:t>alse]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2600" spc="-330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5" dirty="0">
                <a:latin typeface="Times New Roman"/>
                <a:cs typeface="Times New Roman"/>
              </a:rPr>
              <a:t>o</a:t>
            </a:r>
            <a:r>
              <a:rPr sz="2600" spc="-45" dirty="0">
                <a:latin typeface="Times New Roman"/>
                <a:cs typeface="Times New Roman"/>
              </a:rPr>
              <a:t>n</a:t>
            </a:r>
            <a:r>
              <a:rPr sz="2600" spc="-40" dirty="0">
                <a:latin typeface="Times New Roman"/>
                <a:cs typeface="Times New Roman"/>
              </a:rPr>
              <a:t>t</a:t>
            </a:r>
            <a:r>
              <a:rPr sz="2600" spc="-135" dirty="0">
                <a:latin typeface="Times New Roman"/>
                <a:cs typeface="Times New Roman"/>
              </a:rPr>
              <a:t>ai</a:t>
            </a:r>
            <a:r>
              <a:rPr sz="2600" spc="-18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diff</a:t>
            </a:r>
            <a:r>
              <a:rPr sz="2600" spc="-180" dirty="0">
                <a:latin typeface="Times New Roman"/>
                <a:cs typeface="Times New Roman"/>
              </a:rPr>
              <a:t>e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120" dirty="0">
                <a:latin typeface="Times New Roman"/>
                <a:cs typeface="Times New Roman"/>
              </a:rPr>
              <a:t>n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d</a:t>
            </a:r>
            <a:r>
              <a:rPr sz="2600" spc="-235" dirty="0">
                <a:latin typeface="Times New Roman"/>
                <a:cs typeface="Times New Roman"/>
              </a:rPr>
              <a:t>a</a:t>
            </a:r>
            <a:r>
              <a:rPr sz="2600" spc="-85" dirty="0">
                <a:latin typeface="Times New Roman"/>
                <a:cs typeface="Times New Roman"/>
              </a:rPr>
              <a:t>ta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t</a:t>
            </a:r>
            <a:r>
              <a:rPr sz="2600" spc="-130" dirty="0">
                <a:latin typeface="Times New Roman"/>
                <a:cs typeface="Times New Roman"/>
              </a:rPr>
              <a:t>y</a:t>
            </a:r>
            <a:r>
              <a:rPr sz="2600" spc="-110" dirty="0">
                <a:latin typeface="Times New Roman"/>
                <a:cs typeface="Times New Roman"/>
              </a:rPr>
              <a:t>pe</a:t>
            </a:r>
            <a:r>
              <a:rPr sz="2600" spc="-250" dirty="0">
                <a:latin typeface="Times New Roman"/>
                <a:cs typeface="Times New Roman"/>
              </a:rPr>
              <a:t>s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19200"/>
              </a:lnSpc>
              <a:spcBef>
                <a:spcPts val="5"/>
              </a:spcBef>
              <a:tabLst>
                <a:tab pos="1840864" algn="l"/>
              </a:tabLst>
            </a:pPr>
            <a:r>
              <a:rPr sz="2600" spc="-130" dirty="0">
                <a:latin typeface="Times New Roman"/>
                <a:cs typeface="Times New Roman"/>
              </a:rPr>
              <a:t>Example:	</a:t>
            </a:r>
            <a:r>
              <a:rPr sz="2600" spc="-335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list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strings,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integers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boolean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values.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list</a:t>
            </a:r>
            <a:r>
              <a:rPr sz="2600" spc="-145" dirty="0">
                <a:latin typeface="Times New Roman"/>
                <a:cs typeface="Times New Roman"/>
              </a:rPr>
              <a:t>1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[</a:t>
            </a:r>
            <a:r>
              <a:rPr sz="2600" spc="-100" dirty="0">
                <a:latin typeface="Times New Roman"/>
                <a:cs typeface="Times New Roman"/>
              </a:rPr>
              <a:t>"</a:t>
            </a:r>
            <a:r>
              <a:rPr sz="2600" spc="-170" dirty="0">
                <a:latin typeface="Times New Roman"/>
                <a:cs typeface="Times New Roman"/>
              </a:rPr>
              <a:t>abc</a:t>
            </a:r>
            <a:r>
              <a:rPr sz="2600" spc="70" dirty="0">
                <a:latin typeface="Times New Roman"/>
                <a:cs typeface="Times New Roman"/>
              </a:rPr>
              <a:t>"</a:t>
            </a:r>
            <a:r>
              <a:rPr sz="2600" spc="40" dirty="0">
                <a:latin typeface="Times New Roman"/>
                <a:cs typeface="Times New Roman"/>
              </a:rPr>
              <a:t>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34</a:t>
            </a:r>
            <a:r>
              <a:rPr sz="2600" spc="140" dirty="0">
                <a:latin typeface="Times New Roman"/>
                <a:cs typeface="Times New Roman"/>
              </a:rPr>
              <a:t>,</a:t>
            </a:r>
            <a:r>
              <a:rPr sz="2600" spc="-310" dirty="0">
                <a:latin typeface="Times New Roman"/>
                <a:cs typeface="Times New Roman"/>
              </a:rPr>
              <a:t>T</a:t>
            </a:r>
            <a:r>
              <a:rPr sz="2600" spc="90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u</a:t>
            </a:r>
            <a:r>
              <a:rPr sz="2600" spc="-155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40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"male"]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4564" y="202819"/>
            <a:ext cx="5127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/>
              <a:t>Python</a:t>
            </a:r>
            <a:r>
              <a:rPr sz="3600" spc="-15" dirty="0"/>
              <a:t> </a:t>
            </a:r>
            <a:r>
              <a:rPr sz="3600" spc="-30" dirty="0"/>
              <a:t>Collections</a:t>
            </a:r>
            <a:r>
              <a:rPr sz="3600" spc="-35" dirty="0"/>
              <a:t> </a:t>
            </a:r>
            <a:r>
              <a:rPr sz="3600" spc="-60" dirty="0"/>
              <a:t>(Arrays)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900430"/>
            <a:ext cx="7377430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1183005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00" dirty="0">
                <a:latin typeface="Times New Roman"/>
                <a:cs typeface="Times New Roman"/>
              </a:rPr>
              <a:t>The</a:t>
            </a:r>
            <a:r>
              <a:rPr sz="2600" spc="-90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re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-40" dirty="0">
                <a:latin typeface="Times New Roman"/>
                <a:cs typeface="Times New Roman"/>
              </a:rPr>
              <a:t>ur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lle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80" dirty="0">
                <a:latin typeface="Times New Roman"/>
                <a:cs typeface="Times New Roman"/>
              </a:rPr>
              <a:t>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d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85" dirty="0">
                <a:latin typeface="Times New Roman"/>
                <a:cs typeface="Times New Roman"/>
              </a:rPr>
              <a:t>ta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typ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Pyth</a:t>
            </a:r>
            <a:r>
              <a:rPr sz="2600" spc="-145" dirty="0">
                <a:latin typeface="Times New Roman"/>
                <a:cs typeface="Times New Roman"/>
              </a:rPr>
              <a:t>o</a:t>
            </a:r>
            <a:r>
              <a:rPr sz="2600" spc="-75" dirty="0">
                <a:latin typeface="Times New Roman"/>
                <a:cs typeface="Times New Roman"/>
              </a:rPr>
              <a:t>n  </a:t>
            </a: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-60" dirty="0">
                <a:latin typeface="Times New Roman"/>
                <a:cs typeface="Times New Roman"/>
              </a:rPr>
              <a:t>r</a:t>
            </a:r>
            <a:r>
              <a:rPr sz="2600" spc="-165" dirty="0">
                <a:latin typeface="Times New Roman"/>
                <a:cs typeface="Times New Roman"/>
              </a:rPr>
              <a:t>o</a:t>
            </a:r>
            <a:r>
              <a:rPr sz="2600" spc="-135" dirty="0">
                <a:latin typeface="Times New Roman"/>
                <a:cs typeface="Times New Roman"/>
              </a:rPr>
              <a:t>g</a:t>
            </a:r>
            <a:r>
              <a:rPr sz="2600" spc="-140" dirty="0">
                <a:latin typeface="Times New Roman"/>
                <a:cs typeface="Times New Roman"/>
              </a:rPr>
              <a:t>rammin</a:t>
            </a:r>
            <a:r>
              <a:rPr sz="2600" spc="-130" dirty="0">
                <a:latin typeface="Times New Roman"/>
                <a:cs typeface="Times New Roman"/>
              </a:rPr>
              <a:t>g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la</a:t>
            </a:r>
            <a:r>
              <a:rPr sz="2600" spc="-180" dirty="0">
                <a:latin typeface="Times New Roman"/>
                <a:cs typeface="Times New Roman"/>
              </a:rPr>
              <a:t>n</a:t>
            </a:r>
            <a:r>
              <a:rPr sz="2600" spc="-165" dirty="0">
                <a:latin typeface="Times New Roman"/>
                <a:cs typeface="Times New Roman"/>
              </a:rPr>
              <a:t>g</a:t>
            </a:r>
            <a:r>
              <a:rPr sz="2600" spc="-180" dirty="0">
                <a:latin typeface="Times New Roman"/>
                <a:cs typeface="Times New Roman"/>
              </a:rPr>
              <a:t>u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235" dirty="0">
                <a:latin typeface="Times New Roman"/>
                <a:cs typeface="Times New Roman"/>
              </a:rPr>
              <a:t>g</a:t>
            </a:r>
            <a:r>
              <a:rPr sz="2600" spc="-30" dirty="0">
                <a:latin typeface="Times New Roman"/>
                <a:cs typeface="Times New Roman"/>
              </a:rPr>
              <a:t>e: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100" dirty="0">
                <a:latin typeface="Times New Roman"/>
                <a:cs typeface="Times New Roman"/>
              </a:rPr>
              <a:t>List </a:t>
            </a:r>
            <a:r>
              <a:rPr sz="2600" spc="-165" dirty="0">
                <a:latin typeface="Times New Roman"/>
                <a:cs typeface="Times New Roman"/>
              </a:rPr>
              <a:t>is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collection </a:t>
            </a:r>
            <a:r>
              <a:rPr sz="2600" spc="-140" dirty="0">
                <a:latin typeface="Times New Roman"/>
                <a:cs typeface="Times New Roman"/>
              </a:rPr>
              <a:t>which </a:t>
            </a:r>
            <a:r>
              <a:rPr sz="2600" spc="-165" dirty="0">
                <a:latin typeface="Times New Roman"/>
                <a:cs typeface="Times New Roman"/>
              </a:rPr>
              <a:t>is </a:t>
            </a:r>
            <a:r>
              <a:rPr sz="2600" spc="-75" dirty="0">
                <a:latin typeface="Times New Roman"/>
                <a:cs typeface="Times New Roman"/>
              </a:rPr>
              <a:t>ordered </a:t>
            </a:r>
            <a:r>
              <a:rPr sz="2600" spc="-145" dirty="0">
                <a:latin typeface="Times New Roman"/>
                <a:cs typeface="Times New Roman"/>
              </a:rPr>
              <a:t>and </a:t>
            </a:r>
            <a:r>
              <a:rPr sz="2600" spc="-135" dirty="0">
                <a:latin typeface="Times New Roman"/>
                <a:cs typeface="Times New Roman"/>
              </a:rPr>
              <a:t>changeable. </a:t>
            </a:r>
            <a:r>
              <a:rPr sz="2600" spc="-180" dirty="0">
                <a:latin typeface="Times New Roman"/>
                <a:cs typeface="Times New Roman"/>
              </a:rPr>
              <a:t>Allows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114" dirty="0">
                <a:latin typeface="Times New Roman"/>
                <a:cs typeface="Times New Roman"/>
              </a:rPr>
              <a:t>pli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235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te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mem</a:t>
            </a:r>
            <a:r>
              <a:rPr sz="2600" spc="-120" dirty="0">
                <a:latin typeface="Times New Roman"/>
                <a:cs typeface="Times New Roman"/>
              </a:rPr>
              <a:t>b</a:t>
            </a:r>
            <a:r>
              <a:rPr sz="2600" spc="-40" dirty="0">
                <a:latin typeface="Times New Roman"/>
                <a:cs typeface="Times New Roman"/>
              </a:rPr>
              <a:t>e</a:t>
            </a:r>
            <a:r>
              <a:rPr sz="2600" spc="20" dirty="0">
                <a:latin typeface="Times New Roman"/>
                <a:cs typeface="Times New Roman"/>
              </a:rPr>
              <a:t>r</a:t>
            </a:r>
            <a:r>
              <a:rPr sz="2600" spc="-250" dirty="0">
                <a:latin typeface="Times New Roman"/>
                <a:cs typeface="Times New Roman"/>
              </a:rPr>
              <a:t>s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6385" marR="27559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500" dirty="0">
                <a:latin typeface="Times New Roman"/>
                <a:cs typeface="Times New Roman"/>
              </a:rPr>
              <a:t>T</a:t>
            </a:r>
            <a:r>
              <a:rPr sz="2600" b="1" spc="40" dirty="0">
                <a:latin typeface="Times New Roman"/>
                <a:cs typeface="Times New Roman"/>
              </a:rPr>
              <a:t>up</a:t>
            </a:r>
            <a:r>
              <a:rPr sz="2600" b="1" spc="5" dirty="0">
                <a:latin typeface="Times New Roman"/>
                <a:cs typeface="Times New Roman"/>
              </a:rPr>
              <a:t>l</a:t>
            </a:r>
            <a:r>
              <a:rPr sz="2600" b="1" spc="65" dirty="0">
                <a:latin typeface="Times New Roman"/>
                <a:cs typeface="Times New Roman"/>
              </a:rPr>
              <a:t>e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coll</a:t>
            </a:r>
            <a:r>
              <a:rPr sz="2600" spc="-14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c</a:t>
            </a:r>
            <a:r>
              <a:rPr sz="2600" spc="-55" dirty="0">
                <a:latin typeface="Times New Roman"/>
                <a:cs typeface="Times New Roman"/>
              </a:rPr>
              <a:t>t</a:t>
            </a:r>
            <a:r>
              <a:rPr sz="2600" spc="-114" dirty="0">
                <a:latin typeface="Times New Roman"/>
                <a:cs typeface="Times New Roman"/>
              </a:rPr>
              <a:t>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whi</a:t>
            </a:r>
            <a:r>
              <a:rPr sz="2600" spc="-95" dirty="0">
                <a:latin typeface="Times New Roman"/>
                <a:cs typeface="Times New Roman"/>
              </a:rPr>
              <a:t>c</a:t>
            </a:r>
            <a:r>
              <a:rPr sz="2600" spc="-160" dirty="0">
                <a:latin typeface="Times New Roman"/>
                <a:cs typeface="Times New Roman"/>
              </a:rPr>
              <a:t>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orde</a:t>
            </a:r>
            <a:r>
              <a:rPr sz="2600" spc="-70" dirty="0">
                <a:latin typeface="Times New Roman"/>
                <a:cs typeface="Times New Roman"/>
              </a:rPr>
              <a:t>r</a:t>
            </a:r>
            <a:r>
              <a:rPr sz="2600" spc="-105" dirty="0">
                <a:latin typeface="Times New Roman"/>
                <a:cs typeface="Times New Roman"/>
              </a:rPr>
              <a:t>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un</a:t>
            </a:r>
            <a:r>
              <a:rPr sz="2600" spc="-85" dirty="0">
                <a:latin typeface="Times New Roman"/>
                <a:cs typeface="Times New Roman"/>
              </a:rPr>
              <a:t>c</a:t>
            </a:r>
            <a:r>
              <a:rPr sz="2600" spc="-170" dirty="0">
                <a:latin typeface="Times New Roman"/>
                <a:cs typeface="Times New Roman"/>
              </a:rPr>
              <a:t>han</a:t>
            </a:r>
            <a:r>
              <a:rPr sz="2600" spc="-195" dirty="0">
                <a:latin typeface="Times New Roman"/>
                <a:cs typeface="Times New Roman"/>
              </a:rPr>
              <a:t>g</a:t>
            </a:r>
            <a:r>
              <a:rPr sz="2600" spc="-140" dirty="0">
                <a:latin typeface="Times New Roman"/>
                <a:cs typeface="Times New Roman"/>
              </a:rPr>
              <a:t>ea</a:t>
            </a:r>
            <a:r>
              <a:rPr sz="2600" spc="-204" dirty="0">
                <a:latin typeface="Times New Roman"/>
                <a:cs typeface="Times New Roman"/>
              </a:rPr>
              <a:t>b</a:t>
            </a:r>
            <a:r>
              <a:rPr sz="2600" spc="-80" dirty="0">
                <a:latin typeface="Times New Roman"/>
                <a:cs typeface="Times New Roman"/>
              </a:rPr>
              <a:t>l</a:t>
            </a:r>
            <a:r>
              <a:rPr sz="2600" spc="-175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.  </a:t>
            </a:r>
            <a:r>
              <a:rPr sz="2600" spc="-160" dirty="0">
                <a:latin typeface="Times New Roman"/>
                <a:cs typeface="Times New Roman"/>
              </a:rPr>
              <a:t>All</a:t>
            </a:r>
            <a:r>
              <a:rPr sz="2600" spc="-260" dirty="0">
                <a:latin typeface="Times New Roman"/>
                <a:cs typeface="Times New Roman"/>
              </a:rPr>
              <a:t>o</a:t>
            </a:r>
            <a:r>
              <a:rPr sz="2600" spc="-170" dirty="0">
                <a:latin typeface="Times New Roman"/>
                <a:cs typeface="Times New Roman"/>
              </a:rPr>
              <a:t>ws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d</a:t>
            </a:r>
            <a:r>
              <a:rPr sz="2600" spc="-110" dirty="0">
                <a:latin typeface="Times New Roman"/>
                <a:cs typeface="Times New Roman"/>
              </a:rPr>
              <a:t>u</a:t>
            </a:r>
            <a:r>
              <a:rPr sz="2600" spc="-125" dirty="0">
                <a:latin typeface="Times New Roman"/>
                <a:cs typeface="Times New Roman"/>
              </a:rPr>
              <a:t>p</a:t>
            </a:r>
            <a:r>
              <a:rPr sz="2600" spc="-140" dirty="0">
                <a:latin typeface="Times New Roman"/>
                <a:cs typeface="Times New Roman"/>
              </a:rPr>
              <a:t>lic</a:t>
            </a:r>
            <a:r>
              <a:rPr sz="2600" spc="-215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te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membe</a:t>
            </a:r>
            <a:r>
              <a:rPr sz="2600" spc="-25" dirty="0">
                <a:latin typeface="Times New Roman"/>
                <a:cs typeface="Times New Roman"/>
              </a:rPr>
              <a:t>r</a:t>
            </a:r>
            <a:r>
              <a:rPr sz="2600" spc="-250" dirty="0">
                <a:latin typeface="Times New Roman"/>
                <a:cs typeface="Times New Roman"/>
              </a:rPr>
              <a:t>s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6385" marR="25209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55" dirty="0">
                <a:latin typeface="Times New Roman"/>
                <a:cs typeface="Times New Roman"/>
              </a:rPr>
              <a:t>Set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collection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which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unordered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unindexed.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No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114" dirty="0">
                <a:latin typeface="Times New Roman"/>
                <a:cs typeface="Times New Roman"/>
              </a:rPr>
              <a:t>pli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235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te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mem</a:t>
            </a:r>
            <a:r>
              <a:rPr sz="2600" spc="-120" dirty="0">
                <a:latin typeface="Times New Roman"/>
                <a:cs typeface="Times New Roman"/>
              </a:rPr>
              <a:t>b</a:t>
            </a:r>
            <a:r>
              <a:rPr sz="2600" spc="-40" dirty="0">
                <a:latin typeface="Times New Roman"/>
                <a:cs typeface="Times New Roman"/>
              </a:rPr>
              <a:t>e</a:t>
            </a:r>
            <a:r>
              <a:rPr sz="2600" spc="20" dirty="0">
                <a:latin typeface="Times New Roman"/>
                <a:cs typeface="Times New Roman"/>
              </a:rPr>
              <a:t>r</a:t>
            </a:r>
            <a:r>
              <a:rPr sz="2600" spc="-250" dirty="0">
                <a:latin typeface="Times New Roman"/>
                <a:cs typeface="Times New Roman"/>
              </a:rPr>
              <a:t>s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6385" marR="997585" indent="-274320">
              <a:lnSpc>
                <a:spcPct val="10000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5" dirty="0">
                <a:latin typeface="Times New Roman"/>
                <a:cs typeface="Times New Roman"/>
              </a:rPr>
              <a:t>Dictionary </a:t>
            </a:r>
            <a:r>
              <a:rPr sz="2600" spc="-165" dirty="0">
                <a:latin typeface="Times New Roman"/>
                <a:cs typeface="Times New Roman"/>
              </a:rPr>
              <a:t>is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collection </a:t>
            </a:r>
            <a:r>
              <a:rPr sz="2600" spc="-140" dirty="0">
                <a:latin typeface="Times New Roman"/>
                <a:cs typeface="Times New Roman"/>
              </a:rPr>
              <a:t>which </a:t>
            </a:r>
            <a:r>
              <a:rPr sz="2600" spc="-165" dirty="0">
                <a:latin typeface="Times New Roman"/>
                <a:cs typeface="Times New Roman"/>
              </a:rPr>
              <a:t>is </a:t>
            </a:r>
            <a:r>
              <a:rPr sz="2600" spc="-85" dirty="0">
                <a:latin typeface="Times New Roman"/>
                <a:cs typeface="Times New Roman"/>
              </a:rPr>
              <a:t>unordered </a:t>
            </a:r>
            <a:r>
              <a:rPr sz="2600" spc="-145" dirty="0">
                <a:latin typeface="Times New Roman"/>
                <a:cs typeface="Times New Roman"/>
              </a:rPr>
              <a:t>and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</a:t>
            </a:r>
            <a:r>
              <a:rPr sz="2600" spc="-155" dirty="0">
                <a:latin typeface="Times New Roman"/>
                <a:cs typeface="Times New Roman"/>
              </a:rPr>
              <a:t>ha</a:t>
            </a:r>
            <a:r>
              <a:rPr sz="2600" spc="-180" dirty="0">
                <a:latin typeface="Times New Roman"/>
                <a:cs typeface="Times New Roman"/>
              </a:rPr>
              <a:t>n</a:t>
            </a:r>
            <a:r>
              <a:rPr sz="2600" spc="-165" dirty="0">
                <a:latin typeface="Times New Roman"/>
                <a:cs typeface="Times New Roman"/>
              </a:rPr>
              <a:t>g</a:t>
            </a:r>
            <a:r>
              <a:rPr sz="2600" spc="-160" dirty="0">
                <a:latin typeface="Times New Roman"/>
                <a:cs typeface="Times New Roman"/>
              </a:rPr>
              <a:t>e</a:t>
            </a:r>
            <a:r>
              <a:rPr sz="2600" spc="-165" dirty="0">
                <a:latin typeface="Times New Roman"/>
                <a:cs typeface="Times New Roman"/>
              </a:rPr>
              <a:t>a</a:t>
            </a:r>
            <a:r>
              <a:rPr sz="2600" spc="-225" dirty="0">
                <a:latin typeface="Times New Roman"/>
                <a:cs typeface="Times New Roman"/>
              </a:rPr>
              <a:t>b</a:t>
            </a:r>
            <a:r>
              <a:rPr sz="2600" spc="-80" dirty="0">
                <a:latin typeface="Times New Roman"/>
                <a:cs typeface="Times New Roman"/>
              </a:rPr>
              <a:t>l</a:t>
            </a:r>
            <a:r>
              <a:rPr sz="2600" spc="-175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No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114" dirty="0">
                <a:latin typeface="Times New Roman"/>
                <a:cs typeface="Times New Roman"/>
              </a:rPr>
              <a:t>pli</a:t>
            </a:r>
            <a:r>
              <a:rPr sz="2600" spc="-160" dirty="0">
                <a:latin typeface="Times New Roman"/>
                <a:cs typeface="Times New Roman"/>
              </a:rPr>
              <a:t>c</a:t>
            </a:r>
            <a:r>
              <a:rPr sz="2600" spc="-235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te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membe</a:t>
            </a:r>
            <a:r>
              <a:rPr sz="2600" spc="-20" dirty="0">
                <a:latin typeface="Times New Roman"/>
                <a:cs typeface="Times New Roman"/>
              </a:rPr>
              <a:t>r</a:t>
            </a:r>
            <a:r>
              <a:rPr sz="2600" spc="-250" dirty="0">
                <a:latin typeface="Times New Roman"/>
                <a:cs typeface="Times New Roman"/>
              </a:rPr>
              <a:t>s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1620" y="202819"/>
            <a:ext cx="5001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/>
              <a:t>Python</a:t>
            </a:r>
            <a:r>
              <a:rPr sz="3600" spc="15" dirty="0"/>
              <a:t> </a:t>
            </a:r>
            <a:r>
              <a:rPr sz="3600" spc="30" dirty="0"/>
              <a:t>-</a:t>
            </a:r>
            <a:r>
              <a:rPr sz="3600" spc="-10" dirty="0"/>
              <a:t> </a:t>
            </a:r>
            <a:r>
              <a:rPr sz="3600" spc="-40" dirty="0"/>
              <a:t>Access</a:t>
            </a:r>
            <a:r>
              <a:rPr sz="3600" spc="-10" dirty="0"/>
              <a:t> </a:t>
            </a:r>
            <a:r>
              <a:rPr sz="3600" spc="-30" dirty="0"/>
              <a:t>List</a:t>
            </a:r>
            <a:r>
              <a:rPr sz="3600" spc="-10" dirty="0"/>
              <a:t> </a:t>
            </a:r>
            <a:r>
              <a:rPr sz="3600" spc="-75" dirty="0"/>
              <a:t>Items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871474"/>
            <a:ext cx="7372984" cy="538861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6385" marR="5080" indent="-274320">
              <a:lnSpc>
                <a:spcPts val="2810"/>
              </a:lnSpc>
              <a:spcBef>
                <a:spcPts val="45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45" dirty="0">
                <a:latin typeface="Times New Roman"/>
                <a:cs typeface="Times New Roman"/>
              </a:rPr>
              <a:t>List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are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indexed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you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access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them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by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referring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ind</a:t>
            </a:r>
            <a:r>
              <a:rPr sz="2600" spc="-125" dirty="0">
                <a:latin typeface="Times New Roman"/>
                <a:cs typeface="Times New Roman"/>
              </a:rPr>
              <a:t>e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135" dirty="0">
                <a:latin typeface="Times New Roman"/>
                <a:cs typeface="Times New Roman"/>
              </a:rPr>
              <a:t>mbe</a:t>
            </a:r>
            <a:r>
              <a:rPr sz="2600" spc="-200" dirty="0">
                <a:latin typeface="Times New Roman"/>
                <a:cs typeface="Times New Roman"/>
              </a:rPr>
              <a:t>r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  <a:tabLst>
                <a:tab pos="1840864" algn="l"/>
              </a:tabLst>
            </a:pPr>
            <a:r>
              <a:rPr sz="2600" spc="-160" dirty="0">
                <a:latin typeface="Times New Roman"/>
                <a:cs typeface="Times New Roman"/>
              </a:rPr>
              <a:t>Exa</a:t>
            </a:r>
            <a:r>
              <a:rPr sz="2600" spc="-250" dirty="0">
                <a:latin typeface="Times New Roman"/>
                <a:cs typeface="Times New Roman"/>
              </a:rPr>
              <a:t>m</a:t>
            </a:r>
            <a:r>
              <a:rPr sz="2600" spc="-100" dirty="0">
                <a:latin typeface="Times New Roman"/>
                <a:cs typeface="Times New Roman"/>
              </a:rPr>
              <a:t>pl</a:t>
            </a:r>
            <a:r>
              <a:rPr sz="2600" spc="-125" dirty="0">
                <a:latin typeface="Times New Roman"/>
                <a:cs typeface="Times New Roman"/>
              </a:rPr>
              <a:t>e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7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int 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130" dirty="0">
                <a:latin typeface="Times New Roman"/>
                <a:cs typeface="Times New Roman"/>
              </a:rPr>
              <a:t>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se</a:t>
            </a:r>
            <a:r>
              <a:rPr sz="2600" spc="-170" dirty="0">
                <a:latin typeface="Times New Roman"/>
                <a:cs typeface="Times New Roman"/>
              </a:rPr>
              <a:t>c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item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100" dirty="0">
                <a:latin typeface="Times New Roman"/>
                <a:cs typeface="Times New Roman"/>
              </a:rPr>
              <a:t>t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12700" marR="3095625">
              <a:lnSpc>
                <a:spcPct val="109200"/>
              </a:lnSpc>
            </a:pP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["apple",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14" dirty="0">
                <a:latin typeface="Times New Roman"/>
                <a:cs typeface="Times New Roman"/>
              </a:rPr>
              <a:t>y"]  </a:t>
            </a:r>
            <a:r>
              <a:rPr sz="2600" spc="-90" dirty="0">
                <a:latin typeface="Times New Roman"/>
                <a:cs typeface="Times New Roman"/>
              </a:rPr>
              <a:t>print(list[1])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290"/>
              </a:spcBef>
              <a:buClr>
                <a:srgbClr val="D24717"/>
              </a:buClr>
              <a:buSzPct val="84615"/>
              <a:buFont typeface="Wingdings"/>
              <a:buChar char=""/>
              <a:tabLst>
                <a:tab pos="287020" algn="l"/>
              </a:tabLst>
            </a:pPr>
            <a:r>
              <a:rPr sz="2600" spc="-175" dirty="0">
                <a:latin typeface="Times New Roman"/>
                <a:cs typeface="Times New Roman"/>
              </a:rPr>
              <a:t>Nega</a:t>
            </a:r>
            <a:r>
              <a:rPr sz="2600" spc="-80" dirty="0">
                <a:latin typeface="Times New Roman"/>
                <a:cs typeface="Times New Roman"/>
              </a:rPr>
              <a:t>ti</a:t>
            </a:r>
            <a:r>
              <a:rPr sz="2600" spc="-200" dirty="0">
                <a:latin typeface="Times New Roman"/>
                <a:cs typeface="Times New Roman"/>
              </a:rPr>
              <a:t>v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</a:t>
            </a:r>
            <a:r>
              <a:rPr sz="2600" spc="-190" dirty="0">
                <a:latin typeface="Times New Roman"/>
                <a:cs typeface="Times New Roman"/>
              </a:rPr>
              <a:t>n</a:t>
            </a:r>
            <a:r>
              <a:rPr sz="2600" spc="-105" dirty="0">
                <a:latin typeface="Times New Roman"/>
                <a:cs typeface="Times New Roman"/>
              </a:rPr>
              <a:t>de</a:t>
            </a:r>
            <a:r>
              <a:rPr sz="2600" spc="-125" dirty="0">
                <a:latin typeface="Times New Roman"/>
                <a:cs typeface="Times New Roman"/>
              </a:rPr>
              <a:t>x</a:t>
            </a:r>
            <a:r>
              <a:rPr sz="2600" spc="-150" dirty="0">
                <a:latin typeface="Times New Roman"/>
                <a:cs typeface="Times New Roman"/>
              </a:rPr>
              <a:t>ing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290"/>
              </a:spcBef>
              <a:buClr>
                <a:srgbClr val="D24717"/>
              </a:buClr>
              <a:buSzPct val="84615"/>
              <a:buFont typeface="Wingdings"/>
              <a:buChar char=""/>
              <a:tabLst>
                <a:tab pos="287020" algn="l"/>
              </a:tabLst>
            </a:pPr>
            <a:r>
              <a:rPr sz="2600" spc="-180" dirty="0">
                <a:latin typeface="Times New Roman"/>
                <a:cs typeface="Times New Roman"/>
              </a:rPr>
              <a:t>Ra</a:t>
            </a:r>
            <a:r>
              <a:rPr sz="2600" spc="-170" dirty="0">
                <a:latin typeface="Times New Roman"/>
                <a:cs typeface="Times New Roman"/>
              </a:rPr>
              <a:t>n</a:t>
            </a:r>
            <a:r>
              <a:rPr sz="2600" spc="-155" dirty="0">
                <a:latin typeface="Times New Roman"/>
                <a:cs typeface="Times New Roman"/>
              </a:rPr>
              <a:t>ge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</a:t>
            </a:r>
            <a:r>
              <a:rPr sz="2600" spc="-190" dirty="0">
                <a:latin typeface="Times New Roman"/>
                <a:cs typeface="Times New Roman"/>
              </a:rPr>
              <a:t>n</a:t>
            </a:r>
            <a:r>
              <a:rPr sz="2600" spc="-110" dirty="0">
                <a:latin typeface="Times New Roman"/>
                <a:cs typeface="Times New Roman"/>
              </a:rPr>
              <a:t>de</a:t>
            </a:r>
            <a:r>
              <a:rPr sz="2600" spc="-155" dirty="0">
                <a:latin typeface="Times New Roman"/>
                <a:cs typeface="Times New Roman"/>
              </a:rPr>
              <a:t>x</a:t>
            </a:r>
            <a:r>
              <a:rPr sz="2600" spc="-150" dirty="0">
                <a:latin typeface="Times New Roman"/>
                <a:cs typeface="Times New Roman"/>
              </a:rPr>
              <a:t>es</a:t>
            </a:r>
            <a:endParaRPr sz="2600">
              <a:latin typeface="Times New Roman"/>
              <a:cs typeface="Times New Roman"/>
            </a:endParaRPr>
          </a:p>
          <a:p>
            <a:pPr marL="12700" marR="416559">
              <a:lnSpc>
                <a:spcPct val="109200"/>
              </a:lnSpc>
            </a:pPr>
            <a:r>
              <a:rPr sz="2600" b="1" spc="-40" dirty="0">
                <a:latin typeface="Times New Roman"/>
                <a:cs typeface="Times New Roman"/>
              </a:rPr>
              <a:t>Che</a:t>
            </a:r>
            <a:r>
              <a:rPr sz="2600" b="1" spc="-20" dirty="0">
                <a:latin typeface="Times New Roman"/>
                <a:cs typeface="Times New Roman"/>
              </a:rPr>
              <a:t>c</a:t>
            </a:r>
            <a:r>
              <a:rPr sz="2600" b="1" spc="20" dirty="0">
                <a:latin typeface="Times New Roman"/>
                <a:cs typeface="Times New Roman"/>
              </a:rPr>
              <a:t>k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if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Times New Roman"/>
                <a:cs typeface="Times New Roman"/>
              </a:rPr>
              <a:t>Ite</a:t>
            </a:r>
            <a:r>
              <a:rPr sz="2600" b="1" spc="-20" dirty="0">
                <a:latin typeface="Times New Roman"/>
                <a:cs typeface="Times New Roman"/>
              </a:rPr>
              <a:t>m</a:t>
            </a:r>
            <a:r>
              <a:rPr sz="2600" b="1" spc="-55" dirty="0">
                <a:latin typeface="Times New Roman"/>
                <a:cs typeface="Times New Roman"/>
              </a:rPr>
              <a:t> </a:t>
            </a:r>
            <a:r>
              <a:rPr sz="2600" b="1" spc="-75" dirty="0">
                <a:latin typeface="Times New Roman"/>
                <a:cs typeface="Times New Roman"/>
              </a:rPr>
              <a:t>Exists:</a:t>
            </a:r>
            <a:r>
              <a:rPr sz="2600" b="1" spc="-165" dirty="0">
                <a:latin typeface="Times New Roman"/>
                <a:cs typeface="Times New Roman"/>
              </a:rPr>
              <a:t> </a:t>
            </a:r>
            <a:r>
              <a:rPr sz="2600" spc="-46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de</a:t>
            </a:r>
            <a:r>
              <a:rPr sz="2600" spc="-10" dirty="0">
                <a:latin typeface="Times New Roman"/>
                <a:cs typeface="Times New Roman"/>
              </a:rPr>
              <a:t>te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30" dirty="0">
                <a:latin typeface="Times New Roman"/>
                <a:cs typeface="Times New Roman"/>
              </a:rPr>
              <a:t>min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spe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130" dirty="0">
                <a:latin typeface="Times New Roman"/>
                <a:cs typeface="Times New Roman"/>
              </a:rPr>
              <a:t>ified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item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is  </a:t>
            </a: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-60" dirty="0">
                <a:latin typeface="Times New Roman"/>
                <a:cs typeface="Times New Roman"/>
              </a:rPr>
              <a:t>r</a:t>
            </a:r>
            <a:r>
              <a:rPr sz="2600" spc="-95" dirty="0">
                <a:latin typeface="Times New Roman"/>
                <a:cs typeface="Times New Roman"/>
              </a:rPr>
              <a:t>esent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use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k</a:t>
            </a:r>
            <a:r>
              <a:rPr sz="2600" spc="-140" dirty="0">
                <a:latin typeface="Times New Roman"/>
                <a:cs typeface="Times New Roman"/>
              </a:rPr>
              <a:t>e</a:t>
            </a:r>
            <a:r>
              <a:rPr sz="2600" spc="-150" dirty="0">
                <a:latin typeface="Times New Roman"/>
                <a:cs typeface="Times New Roman"/>
              </a:rPr>
              <a:t>y</a:t>
            </a:r>
            <a:r>
              <a:rPr sz="2600" spc="-310" dirty="0">
                <a:latin typeface="Times New Roman"/>
                <a:cs typeface="Times New Roman"/>
              </a:rPr>
              <a:t>w</a:t>
            </a:r>
            <a:r>
              <a:rPr sz="2600" spc="-20" dirty="0">
                <a:latin typeface="Times New Roman"/>
                <a:cs typeface="Times New Roman"/>
              </a:rPr>
              <a:t>ord.</a:t>
            </a:r>
            <a:endParaRPr sz="2600">
              <a:latin typeface="Times New Roman"/>
              <a:cs typeface="Times New Roman"/>
            </a:endParaRPr>
          </a:p>
          <a:p>
            <a:pPr marL="12700" marR="1065530">
              <a:lnSpc>
                <a:spcPts val="3410"/>
              </a:lnSpc>
              <a:spcBef>
                <a:spcPts val="160"/>
              </a:spcBef>
              <a:tabLst>
                <a:tab pos="1840864" algn="l"/>
              </a:tabLst>
            </a:pPr>
            <a:r>
              <a:rPr sz="2600" spc="-175" dirty="0">
                <a:latin typeface="Times New Roman"/>
                <a:cs typeface="Times New Roman"/>
              </a:rPr>
              <a:t>Exam</a:t>
            </a:r>
            <a:r>
              <a:rPr sz="2600" spc="-160" dirty="0">
                <a:latin typeface="Times New Roman"/>
                <a:cs typeface="Times New Roman"/>
              </a:rPr>
              <a:t>p</a:t>
            </a:r>
            <a:r>
              <a:rPr sz="2600" spc="-65" dirty="0">
                <a:latin typeface="Times New Roman"/>
                <a:cs typeface="Times New Roman"/>
              </a:rPr>
              <a:t>le</a:t>
            </a:r>
            <a:r>
              <a:rPr sz="2600" spc="-45" dirty="0">
                <a:latin typeface="Times New Roman"/>
                <a:cs typeface="Times New Roman"/>
              </a:rPr>
              <a:t>: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35" dirty="0">
                <a:latin typeface="Times New Roman"/>
                <a:cs typeface="Times New Roman"/>
              </a:rPr>
              <a:t>C</a:t>
            </a:r>
            <a:r>
              <a:rPr sz="2600" spc="-140" dirty="0">
                <a:latin typeface="Times New Roman"/>
                <a:cs typeface="Times New Roman"/>
              </a:rPr>
              <a:t>he</a:t>
            </a:r>
            <a:r>
              <a:rPr sz="2600" spc="-100" dirty="0">
                <a:latin typeface="Times New Roman"/>
                <a:cs typeface="Times New Roman"/>
              </a:rPr>
              <a:t>c</a:t>
            </a:r>
            <a:r>
              <a:rPr sz="2600" spc="-160" dirty="0">
                <a:latin typeface="Times New Roman"/>
                <a:cs typeface="Times New Roman"/>
              </a:rPr>
              <a:t>k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"apple</a:t>
            </a:r>
            <a:r>
              <a:rPr sz="2600" spc="-85" dirty="0">
                <a:latin typeface="Times New Roman"/>
                <a:cs typeface="Times New Roman"/>
              </a:rPr>
              <a:t>"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-55" dirty="0">
                <a:latin typeface="Times New Roman"/>
                <a:cs typeface="Times New Roman"/>
              </a:rPr>
              <a:t>r</a:t>
            </a:r>
            <a:r>
              <a:rPr sz="2600" spc="-95" dirty="0">
                <a:latin typeface="Times New Roman"/>
                <a:cs typeface="Times New Roman"/>
              </a:rPr>
              <a:t>esent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list:  </a:t>
            </a: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["apple",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35" dirty="0">
                <a:latin typeface="Times New Roman"/>
                <a:cs typeface="Times New Roman"/>
              </a:rPr>
              <a:t>y"]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ts val="2490"/>
              </a:lnSpc>
            </a:pP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"appl</a:t>
            </a:r>
            <a:r>
              <a:rPr sz="2600" spc="-120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"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list:</a:t>
            </a:r>
            <a:endParaRPr sz="2600">
              <a:latin typeface="Times New Roman"/>
              <a:cs typeface="Times New Roman"/>
            </a:endParaRPr>
          </a:p>
          <a:p>
            <a:pPr marL="436245">
              <a:lnSpc>
                <a:spcPts val="2965"/>
              </a:lnSpc>
            </a:pPr>
            <a:r>
              <a:rPr sz="2600" spc="-110" dirty="0">
                <a:latin typeface="Times New Roman"/>
                <a:cs typeface="Times New Roman"/>
              </a:rPr>
              <a:t>print("Yes,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'apple'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list")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9992" y="202819"/>
            <a:ext cx="5137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/>
              <a:t>Python</a:t>
            </a:r>
            <a:r>
              <a:rPr sz="3600" spc="-35" dirty="0"/>
              <a:t> </a:t>
            </a:r>
            <a:r>
              <a:rPr sz="3600" spc="30" dirty="0"/>
              <a:t>-</a:t>
            </a:r>
            <a:r>
              <a:rPr sz="3600" spc="-10" dirty="0"/>
              <a:t> </a:t>
            </a:r>
            <a:r>
              <a:rPr sz="3600" spc="-25" dirty="0"/>
              <a:t>Change</a:t>
            </a:r>
            <a:r>
              <a:rPr sz="3600" spc="-50" dirty="0"/>
              <a:t> </a:t>
            </a:r>
            <a:r>
              <a:rPr sz="3600" spc="-25" dirty="0"/>
              <a:t>List</a:t>
            </a:r>
            <a:r>
              <a:rPr sz="3600" spc="-35" dirty="0"/>
              <a:t> </a:t>
            </a:r>
            <a:r>
              <a:rPr sz="3600" spc="-70" dirty="0"/>
              <a:t>Items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900430"/>
            <a:ext cx="6955155" cy="2708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8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change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value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specific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item,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refer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index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number.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1840864" algn="l"/>
              </a:tabLst>
            </a:pPr>
            <a:r>
              <a:rPr sz="2600" spc="-160" dirty="0">
                <a:latin typeface="Times New Roman"/>
                <a:cs typeface="Times New Roman"/>
              </a:rPr>
              <a:t>Exa</a:t>
            </a:r>
            <a:r>
              <a:rPr sz="2600" spc="-250" dirty="0">
                <a:latin typeface="Times New Roman"/>
                <a:cs typeface="Times New Roman"/>
              </a:rPr>
              <a:t>m</a:t>
            </a:r>
            <a:r>
              <a:rPr sz="2600" spc="-100" dirty="0">
                <a:latin typeface="Times New Roman"/>
                <a:cs typeface="Times New Roman"/>
              </a:rPr>
              <a:t>pl</a:t>
            </a:r>
            <a:r>
              <a:rPr sz="2600" spc="-125" dirty="0">
                <a:latin typeface="Times New Roman"/>
                <a:cs typeface="Times New Roman"/>
              </a:rPr>
              <a:t>e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70" dirty="0">
                <a:latin typeface="Times New Roman"/>
                <a:cs typeface="Times New Roman"/>
              </a:rPr>
              <a:t>Chan</a:t>
            </a:r>
            <a:r>
              <a:rPr sz="2600" spc="-175" dirty="0">
                <a:latin typeface="Times New Roman"/>
                <a:cs typeface="Times New Roman"/>
              </a:rPr>
              <a:t>g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45" dirty="0">
                <a:latin typeface="Times New Roman"/>
                <a:cs typeface="Times New Roman"/>
              </a:rPr>
              <a:t>se</a:t>
            </a:r>
            <a:r>
              <a:rPr sz="2600" spc="-165" dirty="0">
                <a:latin typeface="Times New Roman"/>
                <a:cs typeface="Times New Roman"/>
              </a:rPr>
              <a:t>c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it</a:t>
            </a:r>
            <a:r>
              <a:rPr sz="2600" spc="-95" dirty="0">
                <a:latin typeface="Times New Roman"/>
                <a:cs typeface="Times New Roman"/>
              </a:rPr>
              <a:t>e</a:t>
            </a:r>
            <a:r>
              <a:rPr sz="2600" spc="-60" dirty="0">
                <a:latin typeface="Times New Roman"/>
                <a:cs typeface="Times New Roman"/>
              </a:rPr>
              <a:t>m:</a:t>
            </a:r>
            <a:endParaRPr sz="2600">
              <a:latin typeface="Times New Roman"/>
              <a:cs typeface="Times New Roman"/>
            </a:endParaRPr>
          </a:p>
          <a:p>
            <a:pPr marL="12700" marR="2678430">
              <a:lnSpc>
                <a:spcPct val="119200"/>
              </a:lnSpc>
              <a:spcBef>
                <a:spcPts val="5"/>
              </a:spcBef>
            </a:pP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["apple",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14" dirty="0">
                <a:latin typeface="Times New Roman"/>
                <a:cs typeface="Times New Roman"/>
              </a:rPr>
              <a:t>y"]  </a:t>
            </a:r>
            <a:r>
              <a:rPr sz="2600" spc="-110" dirty="0">
                <a:latin typeface="Times New Roman"/>
                <a:cs typeface="Times New Roman"/>
              </a:rPr>
              <a:t>list[</a:t>
            </a:r>
            <a:r>
              <a:rPr sz="2600" spc="-180" dirty="0">
                <a:latin typeface="Times New Roman"/>
                <a:cs typeface="Times New Roman"/>
              </a:rPr>
              <a:t>1</a:t>
            </a:r>
            <a:r>
              <a:rPr sz="2600" spc="-190" dirty="0">
                <a:latin typeface="Times New Roman"/>
                <a:cs typeface="Times New Roman"/>
              </a:rPr>
              <a:t>]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"</a:t>
            </a:r>
            <a:r>
              <a:rPr sz="2600" spc="-110" dirty="0">
                <a:latin typeface="Times New Roman"/>
                <a:cs typeface="Times New Roman"/>
              </a:rPr>
              <a:t>b</a:t>
            </a:r>
            <a:r>
              <a:rPr sz="2600" spc="-145" dirty="0">
                <a:latin typeface="Times New Roman"/>
                <a:cs typeface="Times New Roman"/>
              </a:rPr>
              <a:t>la</a:t>
            </a:r>
            <a:r>
              <a:rPr sz="2600" spc="-140" dirty="0">
                <a:latin typeface="Times New Roman"/>
                <a:cs typeface="Times New Roman"/>
              </a:rPr>
              <a:t>ckc</a:t>
            </a:r>
            <a:r>
              <a:rPr sz="2600" spc="-165" dirty="0">
                <a:latin typeface="Times New Roman"/>
                <a:cs typeface="Times New Roman"/>
              </a:rPr>
              <a:t>u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125" dirty="0">
                <a:latin typeface="Times New Roman"/>
                <a:cs typeface="Times New Roman"/>
              </a:rPr>
              <a:t>rant“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65" dirty="0">
                <a:latin typeface="Times New Roman"/>
                <a:cs typeface="Times New Roman"/>
              </a:rPr>
              <a:t>print(list)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1936" y="202819"/>
            <a:ext cx="6038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Change </a:t>
            </a:r>
            <a:r>
              <a:rPr sz="3600" spc="-45" dirty="0"/>
              <a:t>a</a:t>
            </a:r>
            <a:r>
              <a:rPr sz="3600" spc="-10" dirty="0"/>
              <a:t> </a:t>
            </a:r>
            <a:r>
              <a:rPr sz="3600" spc="-55" dirty="0"/>
              <a:t>Range</a:t>
            </a:r>
            <a:r>
              <a:rPr sz="3600" spc="-45" dirty="0"/>
              <a:t> </a:t>
            </a:r>
            <a:r>
              <a:rPr sz="3600" spc="-50" dirty="0"/>
              <a:t>of</a:t>
            </a:r>
            <a:r>
              <a:rPr sz="3600" spc="-10" dirty="0"/>
              <a:t> </a:t>
            </a:r>
            <a:r>
              <a:rPr sz="3600" spc="-100" dirty="0"/>
              <a:t>Item</a:t>
            </a:r>
            <a:r>
              <a:rPr sz="3600" spc="-10" dirty="0"/>
              <a:t> </a:t>
            </a:r>
            <a:r>
              <a:rPr sz="3600" spc="-35" dirty="0"/>
              <a:t>Values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900430"/>
            <a:ext cx="7459980" cy="4766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85" dirty="0">
                <a:latin typeface="Times New Roman"/>
                <a:cs typeface="Times New Roman"/>
              </a:rPr>
              <a:t>To</a:t>
            </a:r>
            <a:r>
              <a:rPr sz="2600" spc="-28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change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60" dirty="0">
                <a:latin typeface="Times New Roman"/>
                <a:cs typeface="Times New Roman"/>
              </a:rPr>
              <a:t>value </a:t>
            </a:r>
            <a:r>
              <a:rPr sz="2600" spc="-150" dirty="0">
                <a:latin typeface="Times New Roman"/>
                <a:cs typeface="Times New Roman"/>
              </a:rPr>
              <a:t>of </a:t>
            </a:r>
            <a:r>
              <a:rPr sz="2600" spc="-110" dirty="0">
                <a:latin typeface="Times New Roman"/>
                <a:cs typeface="Times New Roman"/>
              </a:rPr>
              <a:t>items </a:t>
            </a:r>
            <a:r>
              <a:rPr sz="2600" spc="-105" dirty="0">
                <a:latin typeface="Times New Roman"/>
                <a:cs typeface="Times New Roman"/>
              </a:rPr>
              <a:t>within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specific </a:t>
            </a:r>
            <a:r>
              <a:rPr sz="2600" spc="-95" dirty="0">
                <a:latin typeface="Times New Roman"/>
                <a:cs typeface="Times New Roman"/>
              </a:rPr>
              <a:t>range, </a:t>
            </a:r>
            <a:r>
              <a:rPr sz="2600" spc="-125" dirty="0">
                <a:latin typeface="Times New Roman"/>
                <a:cs typeface="Times New Roman"/>
              </a:rPr>
              <a:t>define </a:t>
            </a:r>
            <a:r>
              <a:rPr sz="2600" spc="-204" dirty="0">
                <a:latin typeface="Times New Roman"/>
                <a:cs typeface="Times New Roman"/>
              </a:rPr>
              <a:t>a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w</a:t>
            </a:r>
            <a:r>
              <a:rPr sz="2600" spc="-70" dirty="0">
                <a:latin typeface="Times New Roman"/>
                <a:cs typeface="Times New Roman"/>
              </a:rPr>
              <a:t>i</a:t>
            </a:r>
            <a:r>
              <a:rPr sz="2600" spc="-65" dirty="0">
                <a:latin typeface="Times New Roman"/>
                <a:cs typeface="Times New Roman"/>
              </a:rPr>
              <a:t>th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40" dirty="0">
                <a:latin typeface="Times New Roman"/>
                <a:cs typeface="Times New Roman"/>
              </a:rPr>
              <a:t>e</a:t>
            </a:r>
            <a:r>
              <a:rPr sz="2600" spc="-145" dirty="0">
                <a:latin typeface="Times New Roman"/>
                <a:cs typeface="Times New Roman"/>
              </a:rPr>
              <a:t>w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65" dirty="0">
                <a:latin typeface="Times New Roman"/>
                <a:cs typeface="Times New Roman"/>
              </a:rPr>
              <a:t>v</a:t>
            </a:r>
            <a:r>
              <a:rPr sz="2600" spc="-130" dirty="0">
                <a:latin typeface="Times New Roman"/>
                <a:cs typeface="Times New Roman"/>
              </a:rPr>
              <a:t>al</a:t>
            </a:r>
            <a:r>
              <a:rPr sz="2600" spc="-180" dirty="0">
                <a:latin typeface="Times New Roman"/>
                <a:cs typeface="Times New Roman"/>
              </a:rPr>
              <a:t>u</a:t>
            </a:r>
            <a:r>
              <a:rPr sz="2600" spc="-65" dirty="0">
                <a:latin typeface="Times New Roman"/>
                <a:cs typeface="Times New Roman"/>
              </a:rPr>
              <a:t>es,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r</a:t>
            </a:r>
            <a:r>
              <a:rPr sz="2600" spc="-90" dirty="0">
                <a:latin typeface="Times New Roman"/>
                <a:cs typeface="Times New Roman"/>
              </a:rPr>
              <a:t>efer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ran</a:t>
            </a:r>
            <a:r>
              <a:rPr sz="2600" spc="-155" dirty="0">
                <a:latin typeface="Times New Roman"/>
                <a:cs typeface="Times New Roman"/>
              </a:rPr>
              <a:t>g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index  </a:t>
            </a:r>
            <a:r>
              <a:rPr sz="2600" spc="-110" dirty="0">
                <a:latin typeface="Times New Roman"/>
                <a:cs typeface="Times New Roman"/>
              </a:rPr>
              <a:t>numbers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where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you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want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to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insert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30" dirty="0">
                <a:latin typeface="Times New Roman"/>
                <a:cs typeface="Times New Roman"/>
              </a:rPr>
              <a:t>new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values:</a:t>
            </a:r>
            <a:endParaRPr sz="2600">
              <a:latin typeface="Times New Roman"/>
              <a:cs typeface="Times New Roman"/>
            </a:endParaRPr>
          </a:p>
          <a:p>
            <a:pPr marL="12700" marR="79375">
              <a:lnSpc>
                <a:spcPct val="119200"/>
              </a:lnSpc>
              <a:tabLst>
                <a:tab pos="1840864" algn="l"/>
              </a:tabLst>
            </a:pPr>
            <a:r>
              <a:rPr sz="2600" b="1" spc="-65" dirty="0">
                <a:latin typeface="Times New Roman"/>
                <a:cs typeface="Times New Roman"/>
              </a:rPr>
              <a:t>Example:	</a:t>
            </a:r>
            <a:r>
              <a:rPr sz="2600" spc="-135" dirty="0">
                <a:latin typeface="Times New Roman"/>
                <a:cs typeface="Times New Roman"/>
              </a:rPr>
              <a:t>C</a:t>
            </a:r>
            <a:r>
              <a:rPr sz="2600" spc="-170" dirty="0">
                <a:latin typeface="Times New Roman"/>
                <a:cs typeface="Times New Roman"/>
              </a:rPr>
              <a:t>han</a:t>
            </a:r>
            <a:r>
              <a:rPr sz="2600" spc="-195" dirty="0">
                <a:latin typeface="Times New Roman"/>
                <a:cs typeface="Times New Roman"/>
              </a:rPr>
              <a:t>g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65" dirty="0">
                <a:latin typeface="Times New Roman"/>
                <a:cs typeface="Times New Roman"/>
              </a:rPr>
              <a:t>v</a:t>
            </a:r>
            <a:r>
              <a:rPr sz="2600" spc="-130" dirty="0">
                <a:latin typeface="Times New Roman"/>
                <a:cs typeface="Times New Roman"/>
              </a:rPr>
              <a:t>al</a:t>
            </a:r>
            <a:r>
              <a:rPr sz="2600" spc="-180" dirty="0">
                <a:latin typeface="Times New Roman"/>
                <a:cs typeface="Times New Roman"/>
              </a:rPr>
              <a:t>u</a:t>
            </a:r>
            <a:r>
              <a:rPr sz="2600" spc="-150" dirty="0">
                <a:latin typeface="Times New Roman"/>
                <a:cs typeface="Times New Roman"/>
              </a:rPr>
              <a:t>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110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"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20" dirty="0">
                <a:latin typeface="Times New Roman"/>
                <a:cs typeface="Times New Roman"/>
              </a:rPr>
              <a:t>a</a:t>
            </a:r>
            <a:r>
              <a:rPr sz="2600" spc="-110" dirty="0">
                <a:latin typeface="Times New Roman"/>
                <a:cs typeface="Times New Roman"/>
              </a:rPr>
              <a:t>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35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y"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w</a:t>
            </a:r>
            <a:r>
              <a:rPr sz="2600" spc="-70" dirty="0">
                <a:latin typeface="Times New Roman"/>
                <a:cs typeface="Times New Roman"/>
              </a:rPr>
              <a:t>i</a:t>
            </a:r>
            <a:r>
              <a:rPr sz="2600" spc="-50" dirty="0">
                <a:latin typeface="Times New Roman"/>
                <a:cs typeface="Times New Roman"/>
              </a:rPr>
              <a:t>th 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values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"blackcurrant"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"watermelon":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endParaRPr sz="2600">
              <a:latin typeface="Times New Roman"/>
              <a:cs typeface="Times New Roman"/>
            </a:endParaRPr>
          </a:p>
          <a:p>
            <a:pPr marL="286385" marR="222250">
              <a:lnSpc>
                <a:spcPct val="100000"/>
              </a:lnSpc>
              <a:spcBef>
                <a:spcPts val="5"/>
              </a:spcBef>
            </a:pPr>
            <a:r>
              <a:rPr sz="2600" spc="-120" dirty="0">
                <a:latin typeface="Times New Roman"/>
                <a:cs typeface="Times New Roman"/>
              </a:rPr>
              <a:t>["ap</a:t>
            </a:r>
            <a:r>
              <a:rPr sz="2600" spc="-150" dirty="0">
                <a:latin typeface="Times New Roman"/>
                <a:cs typeface="Times New Roman"/>
              </a:rPr>
              <a:t>p</a:t>
            </a:r>
            <a:r>
              <a:rPr sz="2600" spc="-30" dirty="0">
                <a:latin typeface="Times New Roman"/>
                <a:cs typeface="Times New Roman"/>
              </a:rPr>
              <a:t>le"</a:t>
            </a:r>
            <a:r>
              <a:rPr sz="2600" spc="-15" dirty="0">
                <a:latin typeface="Times New Roman"/>
                <a:cs typeface="Times New Roman"/>
              </a:rPr>
              <a:t>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35" dirty="0">
                <a:latin typeface="Times New Roman"/>
                <a:cs typeface="Times New Roman"/>
              </a:rPr>
              <a:t>y",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"orang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60" dirty="0">
                <a:latin typeface="Times New Roman"/>
                <a:cs typeface="Times New Roman"/>
              </a:rPr>
              <a:t>"</a:t>
            </a:r>
            <a:r>
              <a:rPr sz="2600" spc="40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"k</a:t>
            </a:r>
            <a:r>
              <a:rPr sz="2600" spc="-70" dirty="0">
                <a:latin typeface="Times New Roman"/>
                <a:cs typeface="Times New Roman"/>
              </a:rPr>
              <a:t>i</a:t>
            </a:r>
            <a:r>
              <a:rPr sz="2600" spc="-95" dirty="0">
                <a:latin typeface="Times New Roman"/>
                <a:cs typeface="Times New Roman"/>
              </a:rPr>
              <a:t>wi</a:t>
            </a:r>
            <a:r>
              <a:rPr sz="2600" spc="-70" dirty="0">
                <a:latin typeface="Times New Roman"/>
                <a:cs typeface="Times New Roman"/>
              </a:rPr>
              <a:t>"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"</a:t>
            </a:r>
            <a:r>
              <a:rPr sz="2600" spc="-130" dirty="0">
                <a:latin typeface="Times New Roman"/>
                <a:cs typeface="Times New Roman"/>
              </a:rPr>
              <a:t>mango"]  </a:t>
            </a:r>
            <a:r>
              <a:rPr sz="2600" spc="-110" dirty="0">
                <a:latin typeface="Times New Roman"/>
                <a:cs typeface="Times New Roman"/>
              </a:rPr>
              <a:t>list[</a:t>
            </a:r>
            <a:r>
              <a:rPr sz="2600" spc="-180" dirty="0">
                <a:latin typeface="Times New Roman"/>
                <a:cs typeface="Times New Roman"/>
              </a:rPr>
              <a:t>1</a:t>
            </a:r>
            <a:r>
              <a:rPr sz="2600" spc="-25" dirty="0">
                <a:latin typeface="Times New Roman"/>
                <a:cs typeface="Times New Roman"/>
              </a:rPr>
              <a:t>:</a:t>
            </a:r>
            <a:r>
              <a:rPr sz="2600" spc="-55" dirty="0">
                <a:latin typeface="Times New Roman"/>
                <a:cs typeface="Times New Roman"/>
              </a:rPr>
              <a:t>3</a:t>
            </a:r>
            <a:r>
              <a:rPr sz="2600" spc="-190" dirty="0">
                <a:latin typeface="Times New Roman"/>
                <a:cs typeface="Times New Roman"/>
              </a:rPr>
              <a:t>]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["</a:t>
            </a:r>
            <a:r>
              <a:rPr sz="2600" spc="-165" dirty="0">
                <a:latin typeface="Times New Roman"/>
                <a:cs typeface="Times New Roman"/>
              </a:rPr>
              <a:t>b</a:t>
            </a:r>
            <a:r>
              <a:rPr sz="2600" spc="-145" dirty="0">
                <a:latin typeface="Times New Roman"/>
                <a:cs typeface="Times New Roman"/>
              </a:rPr>
              <a:t>la</a:t>
            </a:r>
            <a:r>
              <a:rPr sz="2600" spc="-140" dirty="0">
                <a:latin typeface="Times New Roman"/>
                <a:cs typeface="Times New Roman"/>
              </a:rPr>
              <a:t>ckc</a:t>
            </a:r>
            <a:r>
              <a:rPr sz="2600" spc="-165" dirty="0">
                <a:latin typeface="Times New Roman"/>
                <a:cs typeface="Times New Roman"/>
              </a:rPr>
              <a:t>u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30" dirty="0">
                <a:latin typeface="Times New Roman"/>
                <a:cs typeface="Times New Roman"/>
              </a:rPr>
              <a:t>rant"</a:t>
            </a:r>
            <a:r>
              <a:rPr sz="2600" spc="-15" dirty="0">
                <a:latin typeface="Times New Roman"/>
                <a:cs typeface="Times New Roman"/>
              </a:rPr>
              <a:t>,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"</a:t>
            </a:r>
            <a:r>
              <a:rPr sz="2600" spc="-110" dirty="0">
                <a:latin typeface="Times New Roman"/>
                <a:cs typeface="Times New Roman"/>
              </a:rPr>
              <a:t>w</a:t>
            </a:r>
            <a:r>
              <a:rPr sz="2600" spc="-235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te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20" dirty="0">
                <a:latin typeface="Times New Roman"/>
                <a:cs typeface="Times New Roman"/>
              </a:rPr>
              <a:t>melo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-100" dirty="0">
                <a:latin typeface="Times New Roman"/>
                <a:cs typeface="Times New Roman"/>
              </a:rPr>
              <a:t>"]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600" spc="-65" dirty="0">
                <a:latin typeface="Times New Roman"/>
                <a:cs typeface="Times New Roman"/>
              </a:rPr>
              <a:t>print(list)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spc="-3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85" dirty="0">
                <a:latin typeface="Times New Roman"/>
                <a:cs typeface="Times New Roman"/>
              </a:rPr>
              <a:t>['apple',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'blackcurrant',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'watermelon',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'orange',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'kiwi',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'mango']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290271"/>
            <a:ext cx="7420609" cy="1215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90" dirty="0">
                <a:latin typeface="Times New Roman"/>
                <a:cs typeface="Times New Roman"/>
              </a:rPr>
              <a:t>If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you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insert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i="1" spc="-350" dirty="0">
                <a:latin typeface="Times New Roman"/>
                <a:cs typeface="Times New Roman"/>
              </a:rPr>
              <a:t>more</a:t>
            </a:r>
            <a:r>
              <a:rPr sz="2600" i="1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than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you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replace,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new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will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inserted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where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you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specified,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remaining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 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will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m</a:t>
            </a:r>
            <a:r>
              <a:rPr sz="2600" spc="-180" dirty="0">
                <a:latin typeface="Times New Roman"/>
                <a:cs typeface="Times New Roman"/>
              </a:rPr>
              <a:t>o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190" dirty="0">
                <a:latin typeface="Times New Roman"/>
                <a:cs typeface="Times New Roman"/>
              </a:rPr>
              <a:t>c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114" dirty="0">
                <a:latin typeface="Times New Roman"/>
                <a:cs typeface="Times New Roman"/>
              </a:rPr>
              <a:t>rding</a:t>
            </a:r>
            <a:r>
              <a:rPr sz="2600" spc="-135" dirty="0">
                <a:latin typeface="Times New Roman"/>
                <a:cs typeface="Times New Roman"/>
              </a:rPr>
              <a:t>l</a:t>
            </a:r>
            <a:r>
              <a:rPr sz="2600" spc="-90" dirty="0">
                <a:latin typeface="Times New Roman"/>
                <a:cs typeface="Times New Roman"/>
              </a:rPr>
              <a:t>y: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555750"/>
            <a:ext cx="11652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30" dirty="0">
                <a:latin typeface="Times New Roman"/>
                <a:cs typeface="Times New Roman"/>
              </a:rPr>
              <a:t>Example: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2194" y="1555750"/>
            <a:ext cx="4711065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spc="-135" dirty="0">
                <a:latin typeface="Times New Roman"/>
                <a:cs typeface="Times New Roman"/>
              </a:rPr>
              <a:t>C</a:t>
            </a:r>
            <a:r>
              <a:rPr sz="2600" spc="-170" dirty="0">
                <a:latin typeface="Times New Roman"/>
                <a:cs typeface="Times New Roman"/>
              </a:rPr>
              <a:t>han</a:t>
            </a:r>
            <a:r>
              <a:rPr sz="2600" spc="-195" dirty="0">
                <a:latin typeface="Times New Roman"/>
                <a:cs typeface="Times New Roman"/>
              </a:rPr>
              <a:t>g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se</a:t>
            </a:r>
            <a:r>
              <a:rPr sz="2600" spc="-175" dirty="0">
                <a:latin typeface="Times New Roman"/>
                <a:cs typeface="Times New Roman"/>
              </a:rPr>
              <a:t>c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v</a:t>
            </a:r>
            <a:r>
              <a:rPr sz="2600" spc="-130" dirty="0">
                <a:latin typeface="Times New Roman"/>
                <a:cs typeface="Times New Roman"/>
              </a:rPr>
              <a:t>al</a:t>
            </a:r>
            <a:r>
              <a:rPr sz="2600" spc="-180" dirty="0">
                <a:latin typeface="Times New Roman"/>
                <a:cs typeface="Times New Roman"/>
              </a:rPr>
              <a:t>u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b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25" dirty="0">
                <a:latin typeface="Times New Roman"/>
                <a:cs typeface="Times New Roman"/>
              </a:rPr>
              <a:t>epl</a:t>
            </a:r>
            <a:r>
              <a:rPr sz="2600" spc="-145" dirty="0">
                <a:latin typeface="Times New Roman"/>
                <a:cs typeface="Times New Roman"/>
              </a:rPr>
              <a:t>a</a:t>
            </a:r>
            <a:r>
              <a:rPr sz="2600" spc="-150" dirty="0">
                <a:latin typeface="Times New Roman"/>
                <a:cs typeface="Times New Roman"/>
              </a:rPr>
              <a:t>cing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  </a:t>
            </a:r>
            <a:r>
              <a:rPr sz="2600" spc="-195" dirty="0">
                <a:latin typeface="Times New Roman"/>
                <a:cs typeface="Times New Roman"/>
              </a:rPr>
              <a:t>w</a:t>
            </a:r>
            <a:r>
              <a:rPr sz="2600" spc="-70" dirty="0">
                <a:latin typeface="Times New Roman"/>
                <a:cs typeface="Times New Roman"/>
              </a:rPr>
              <a:t>i</a:t>
            </a:r>
            <a:r>
              <a:rPr sz="2600" spc="-65" dirty="0">
                <a:latin typeface="Times New Roman"/>
                <a:cs typeface="Times New Roman"/>
              </a:rPr>
              <a:t>th </a:t>
            </a:r>
            <a:r>
              <a:rPr sz="2600" i="1" spc="-135" dirty="0">
                <a:latin typeface="Times New Roman"/>
                <a:cs typeface="Times New Roman"/>
              </a:rPr>
              <a:t>t</a:t>
            </a:r>
            <a:r>
              <a:rPr sz="2600" i="1" spc="-350" dirty="0">
                <a:latin typeface="Times New Roman"/>
                <a:cs typeface="Times New Roman"/>
              </a:rPr>
              <a:t>wo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45" dirty="0">
                <a:latin typeface="Times New Roman"/>
                <a:cs typeface="Times New Roman"/>
              </a:rPr>
              <a:t>ew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65" dirty="0">
                <a:latin typeface="Times New Roman"/>
                <a:cs typeface="Times New Roman"/>
              </a:rPr>
              <a:t>v</a:t>
            </a:r>
            <a:r>
              <a:rPr sz="2600" spc="-130" dirty="0">
                <a:latin typeface="Times New Roman"/>
                <a:cs typeface="Times New Roman"/>
              </a:rPr>
              <a:t>al</a:t>
            </a:r>
            <a:r>
              <a:rPr sz="2600" spc="-180" dirty="0">
                <a:latin typeface="Times New Roman"/>
                <a:cs typeface="Times New Roman"/>
              </a:rPr>
              <a:t>u</a:t>
            </a:r>
            <a:r>
              <a:rPr sz="2600" spc="-90" dirty="0">
                <a:latin typeface="Times New Roman"/>
                <a:cs typeface="Times New Roman"/>
              </a:rPr>
              <a:t>es: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44" y="2349220"/>
            <a:ext cx="5505450" cy="2388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5285">
              <a:lnSpc>
                <a:spcPct val="119200"/>
              </a:lnSpc>
              <a:spcBef>
                <a:spcPts val="100"/>
              </a:spcBef>
            </a:pP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["apple",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14" dirty="0">
                <a:latin typeface="Times New Roman"/>
                <a:cs typeface="Times New Roman"/>
              </a:rPr>
              <a:t>y"]  </a:t>
            </a:r>
            <a:r>
              <a:rPr sz="2600" spc="-110" dirty="0">
                <a:latin typeface="Times New Roman"/>
                <a:cs typeface="Times New Roman"/>
              </a:rPr>
              <a:t>list[</a:t>
            </a:r>
            <a:r>
              <a:rPr sz="2600" spc="-180" dirty="0">
                <a:latin typeface="Times New Roman"/>
                <a:cs typeface="Times New Roman"/>
              </a:rPr>
              <a:t>1</a:t>
            </a:r>
            <a:r>
              <a:rPr sz="2600" spc="-25" dirty="0">
                <a:latin typeface="Times New Roman"/>
                <a:cs typeface="Times New Roman"/>
              </a:rPr>
              <a:t>:</a:t>
            </a:r>
            <a:r>
              <a:rPr sz="2600" spc="-55" dirty="0">
                <a:latin typeface="Times New Roman"/>
                <a:cs typeface="Times New Roman"/>
              </a:rPr>
              <a:t>2</a:t>
            </a:r>
            <a:r>
              <a:rPr sz="2600" spc="-190" dirty="0">
                <a:latin typeface="Times New Roman"/>
                <a:cs typeface="Times New Roman"/>
              </a:rPr>
              <a:t>]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["</a:t>
            </a:r>
            <a:r>
              <a:rPr sz="2600" spc="-165" dirty="0">
                <a:latin typeface="Times New Roman"/>
                <a:cs typeface="Times New Roman"/>
              </a:rPr>
              <a:t>b</a:t>
            </a:r>
            <a:r>
              <a:rPr sz="2600" spc="-145" dirty="0">
                <a:latin typeface="Times New Roman"/>
                <a:cs typeface="Times New Roman"/>
              </a:rPr>
              <a:t>la</a:t>
            </a:r>
            <a:r>
              <a:rPr sz="2600" spc="-140" dirty="0">
                <a:latin typeface="Times New Roman"/>
                <a:cs typeface="Times New Roman"/>
              </a:rPr>
              <a:t>ckc</a:t>
            </a:r>
            <a:r>
              <a:rPr sz="2600" spc="-165" dirty="0">
                <a:latin typeface="Times New Roman"/>
                <a:cs typeface="Times New Roman"/>
              </a:rPr>
              <a:t>u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30" dirty="0">
                <a:latin typeface="Times New Roman"/>
                <a:cs typeface="Times New Roman"/>
              </a:rPr>
              <a:t>rant"</a:t>
            </a:r>
            <a:r>
              <a:rPr sz="2600" spc="-15" dirty="0">
                <a:latin typeface="Times New Roman"/>
                <a:cs typeface="Times New Roman"/>
              </a:rPr>
              <a:t>,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"</a:t>
            </a:r>
            <a:r>
              <a:rPr sz="2600" spc="-110" dirty="0">
                <a:latin typeface="Times New Roman"/>
                <a:cs typeface="Times New Roman"/>
              </a:rPr>
              <a:t>w</a:t>
            </a:r>
            <a:r>
              <a:rPr sz="2600" spc="-235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te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20" dirty="0">
                <a:latin typeface="Times New Roman"/>
                <a:cs typeface="Times New Roman"/>
              </a:rPr>
              <a:t>melo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-85" dirty="0">
                <a:latin typeface="Times New Roman"/>
                <a:cs typeface="Times New Roman"/>
              </a:rPr>
              <a:t>"]  </a:t>
            </a:r>
            <a:r>
              <a:rPr sz="2600" spc="-70" dirty="0">
                <a:latin typeface="Times New Roman"/>
                <a:cs typeface="Times New Roman"/>
              </a:rPr>
              <a:t>print(list)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3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85" dirty="0">
                <a:latin typeface="Times New Roman"/>
                <a:cs typeface="Times New Roman"/>
              </a:rPr>
              <a:t>['apple',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'blackcurrant',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'watermelon',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'cherry']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519430"/>
            <a:ext cx="7266305" cy="1214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90" dirty="0">
                <a:latin typeface="Times New Roman"/>
                <a:cs typeface="Times New Roman"/>
              </a:rPr>
              <a:t>If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you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insert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i="1" spc="-295" dirty="0">
                <a:latin typeface="Times New Roman"/>
                <a:cs typeface="Times New Roman"/>
              </a:rPr>
              <a:t>less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than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you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replace,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35" dirty="0">
                <a:latin typeface="Times New Roman"/>
                <a:cs typeface="Times New Roman"/>
              </a:rPr>
              <a:t>new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will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inserted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where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you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specified,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remaining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 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will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m</a:t>
            </a:r>
            <a:r>
              <a:rPr sz="2600" spc="-180" dirty="0">
                <a:latin typeface="Times New Roman"/>
                <a:cs typeface="Times New Roman"/>
              </a:rPr>
              <a:t>o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190" dirty="0">
                <a:latin typeface="Times New Roman"/>
                <a:cs typeface="Times New Roman"/>
              </a:rPr>
              <a:t>c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114" dirty="0">
                <a:latin typeface="Times New Roman"/>
                <a:cs typeface="Times New Roman"/>
              </a:rPr>
              <a:t>rding</a:t>
            </a:r>
            <a:r>
              <a:rPr sz="2600" spc="-135" dirty="0">
                <a:latin typeface="Times New Roman"/>
                <a:cs typeface="Times New Roman"/>
              </a:rPr>
              <a:t>l</a:t>
            </a:r>
            <a:r>
              <a:rPr sz="2600" spc="-90" dirty="0">
                <a:latin typeface="Times New Roman"/>
                <a:cs typeface="Times New Roman"/>
              </a:rPr>
              <a:t>y: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784045"/>
            <a:ext cx="11652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30" dirty="0">
                <a:latin typeface="Times New Roman"/>
                <a:cs typeface="Times New Roman"/>
              </a:rPr>
              <a:t>Example: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2194" y="1784045"/>
            <a:ext cx="5618480" cy="819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spc="-160" dirty="0">
                <a:latin typeface="Times New Roman"/>
                <a:cs typeface="Times New Roman"/>
              </a:rPr>
              <a:t>Change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second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third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value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by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replacing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w</a:t>
            </a:r>
            <a:r>
              <a:rPr sz="2600" spc="-70" dirty="0">
                <a:latin typeface="Times New Roman"/>
                <a:cs typeface="Times New Roman"/>
              </a:rPr>
              <a:t>i</a:t>
            </a:r>
            <a:r>
              <a:rPr sz="2600" spc="-65" dirty="0">
                <a:latin typeface="Times New Roman"/>
                <a:cs typeface="Times New Roman"/>
              </a:rPr>
              <a:t>th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i="1" spc="-290" dirty="0">
                <a:latin typeface="Times New Roman"/>
                <a:cs typeface="Times New Roman"/>
              </a:rPr>
              <a:t>o</a:t>
            </a:r>
            <a:r>
              <a:rPr sz="2600" i="1" spc="-295" dirty="0">
                <a:latin typeface="Times New Roman"/>
                <a:cs typeface="Times New Roman"/>
              </a:rPr>
              <a:t>n</a:t>
            </a:r>
            <a:r>
              <a:rPr sz="2600" i="1" spc="-340" dirty="0">
                <a:latin typeface="Times New Roman"/>
                <a:cs typeface="Times New Roman"/>
              </a:rPr>
              <a:t>e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v</a:t>
            </a:r>
            <a:r>
              <a:rPr sz="2600" spc="-130" dirty="0">
                <a:latin typeface="Times New Roman"/>
                <a:cs typeface="Times New Roman"/>
              </a:rPr>
              <a:t>al</a:t>
            </a:r>
            <a:r>
              <a:rPr sz="2600" spc="-180" dirty="0">
                <a:latin typeface="Times New Roman"/>
                <a:cs typeface="Times New Roman"/>
              </a:rPr>
              <a:t>u</a:t>
            </a:r>
            <a:r>
              <a:rPr sz="2600" spc="-30" dirty="0">
                <a:latin typeface="Times New Roman"/>
                <a:cs typeface="Times New Roman"/>
              </a:rPr>
              <a:t>e: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44" y="2577820"/>
            <a:ext cx="4281805" cy="2388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95"/>
              </a:spcBef>
            </a:pP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["apple",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14" dirty="0">
                <a:latin typeface="Times New Roman"/>
                <a:cs typeface="Times New Roman"/>
              </a:rPr>
              <a:t>y"]  </a:t>
            </a:r>
            <a:r>
              <a:rPr sz="2600" spc="-110" dirty="0">
                <a:latin typeface="Times New Roman"/>
                <a:cs typeface="Times New Roman"/>
              </a:rPr>
              <a:t>list[</a:t>
            </a:r>
            <a:r>
              <a:rPr sz="2600" spc="-180" dirty="0">
                <a:latin typeface="Times New Roman"/>
                <a:cs typeface="Times New Roman"/>
              </a:rPr>
              <a:t>1</a:t>
            </a:r>
            <a:r>
              <a:rPr sz="2600" spc="-25" dirty="0">
                <a:latin typeface="Times New Roman"/>
                <a:cs typeface="Times New Roman"/>
              </a:rPr>
              <a:t>:</a:t>
            </a:r>
            <a:r>
              <a:rPr sz="2600" spc="-55" dirty="0">
                <a:latin typeface="Times New Roman"/>
                <a:cs typeface="Times New Roman"/>
              </a:rPr>
              <a:t>3</a:t>
            </a:r>
            <a:r>
              <a:rPr sz="2600" spc="-190" dirty="0">
                <a:latin typeface="Times New Roman"/>
                <a:cs typeface="Times New Roman"/>
              </a:rPr>
              <a:t>]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["</a:t>
            </a:r>
            <a:r>
              <a:rPr sz="2600" spc="-180" dirty="0">
                <a:latin typeface="Times New Roman"/>
                <a:cs typeface="Times New Roman"/>
              </a:rPr>
              <a:t>w</a:t>
            </a:r>
            <a:r>
              <a:rPr sz="2600" spc="-235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te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20" dirty="0">
                <a:latin typeface="Times New Roman"/>
                <a:cs typeface="Times New Roman"/>
              </a:rPr>
              <a:t>melo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-85" dirty="0">
                <a:latin typeface="Times New Roman"/>
                <a:cs typeface="Times New Roman"/>
              </a:rPr>
              <a:t>"]  </a:t>
            </a:r>
            <a:r>
              <a:rPr sz="2600" spc="-65" dirty="0">
                <a:latin typeface="Times New Roman"/>
                <a:cs typeface="Times New Roman"/>
              </a:rPr>
              <a:t>print(list)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3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05" dirty="0">
                <a:latin typeface="Times New Roman"/>
                <a:cs typeface="Times New Roman"/>
              </a:rPr>
              <a:t>['</a:t>
            </a:r>
            <a:r>
              <a:rPr sz="2600" spc="-195" dirty="0">
                <a:latin typeface="Times New Roman"/>
                <a:cs typeface="Times New Roman"/>
              </a:rPr>
              <a:t>a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p</a:t>
            </a:r>
            <a:r>
              <a:rPr sz="2600" spc="-30" dirty="0">
                <a:latin typeface="Times New Roman"/>
                <a:cs typeface="Times New Roman"/>
              </a:rPr>
              <a:t>le'</a:t>
            </a:r>
            <a:r>
              <a:rPr sz="2600" spc="-20" dirty="0">
                <a:latin typeface="Times New Roman"/>
                <a:cs typeface="Times New Roman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'</a:t>
            </a:r>
            <a:r>
              <a:rPr sz="2600" spc="-135" dirty="0">
                <a:latin typeface="Times New Roman"/>
                <a:cs typeface="Times New Roman"/>
              </a:rPr>
              <a:t>w</a:t>
            </a:r>
            <a:r>
              <a:rPr sz="2600" spc="-235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te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20" dirty="0">
                <a:latin typeface="Times New Roman"/>
                <a:cs typeface="Times New Roman"/>
              </a:rPr>
              <a:t>melo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-100" dirty="0">
                <a:latin typeface="Times New Roman"/>
                <a:cs typeface="Times New Roman"/>
              </a:rPr>
              <a:t>']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202819"/>
            <a:ext cx="72624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65" dirty="0"/>
              <a:t>Tasks</a:t>
            </a:r>
            <a:r>
              <a:rPr sz="3600" spc="-5" dirty="0"/>
              <a:t> </a:t>
            </a:r>
            <a:r>
              <a:rPr sz="3600" spc="-50" dirty="0"/>
              <a:t>of</a:t>
            </a:r>
            <a:r>
              <a:rPr sz="3600" spc="-5" dirty="0"/>
              <a:t> </a:t>
            </a:r>
            <a:r>
              <a:rPr sz="3600" spc="-60" dirty="0"/>
              <a:t>Python</a:t>
            </a:r>
            <a:r>
              <a:rPr sz="3600" spc="5" dirty="0"/>
              <a:t> </a:t>
            </a:r>
            <a:r>
              <a:rPr sz="3600" spc="-40" dirty="0"/>
              <a:t>interpreter</a:t>
            </a:r>
            <a:r>
              <a:rPr sz="3600" spc="-5" dirty="0"/>
              <a:t> </a:t>
            </a:r>
            <a:r>
              <a:rPr sz="3600" spc="-75" dirty="0"/>
              <a:t>to</a:t>
            </a:r>
            <a:r>
              <a:rPr sz="3600" spc="5" dirty="0"/>
              <a:t> </a:t>
            </a:r>
            <a:r>
              <a:rPr sz="3600" spc="-55" dirty="0"/>
              <a:t>execute </a:t>
            </a:r>
            <a:r>
              <a:rPr sz="3600" spc="-885" dirty="0"/>
              <a:t> </a:t>
            </a:r>
            <a:r>
              <a:rPr sz="3600" spc="-45" dirty="0"/>
              <a:t>a</a:t>
            </a:r>
            <a:r>
              <a:rPr sz="3600" spc="-5" dirty="0"/>
              <a:t> </a:t>
            </a:r>
            <a:r>
              <a:rPr sz="3600" spc="-60" dirty="0"/>
              <a:t>Python</a:t>
            </a:r>
            <a:r>
              <a:rPr sz="3600" spc="10" dirty="0"/>
              <a:t> </a:t>
            </a:r>
            <a:r>
              <a:rPr sz="3600" spc="-70" dirty="0"/>
              <a:t>program</a:t>
            </a:r>
            <a:r>
              <a:rPr sz="3600" spc="-20" dirty="0"/>
              <a:t> </a:t>
            </a:r>
            <a:r>
              <a:rPr sz="3600" spc="30" dirty="0"/>
              <a:t>: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467357"/>
            <a:ext cx="8070215" cy="4142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12065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30" dirty="0">
                <a:latin typeface="Times New Roman"/>
                <a:cs typeface="Times New Roman"/>
              </a:rPr>
              <a:t>Step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spc="-110" dirty="0">
                <a:latin typeface="Times New Roman"/>
                <a:cs typeface="Times New Roman"/>
              </a:rPr>
              <a:t>1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spc="-190" dirty="0">
                <a:latin typeface="Times New Roman"/>
                <a:cs typeface="Times New Roman"/>
              </a:rPr>
              <a:t>:</a:t>
            </a:r>
            <a:r>
              <a:rPr sz="2600" b="1" spc="-3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interpreter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reads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python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code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or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instruction.Then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verifies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that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80" dirty="0">
                <a:latin typeface="Times New Roman"/>
                <a:cs typeface="Times New Roman"/>
              </a:rPr>
              <a:t>instruction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well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formatted,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i.e.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checks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sy</a:t>
            </a:r>
            <a:r>
              <a:rPr sz="2600" spc="-204" dirty="0">
                <a:latin typeface="Times New Roman"/>
                <a:cs typeface="Times New Roman"/>
              </a:rPr>
              <a:t>n</a:t>
            </a:r>
            <a:r>
              <a:rPr sz="2600" spc="-95" dirty="0">
                <a:latin typeface="Times New Roman"/>
                <a:cs typeface="Times New Roman"/>
              </a:rPr>
              <a:t>tax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ea</a:t>
            </a:r>
            <a:r>
              <a:rPr sz="2600" spc="-120" dirty="0">
                <a:latin typeface="Times New Roman"/>
                <a:cs typeface="Times New Roman"/>
              </a:rPr>
              <a:t>c</a:t>
            </a:r>
            <a:r>
              <a:rPr sz="2600" spc="-160" dirty="0">
                <a:latin typeface="Times New Roman"/>
                <a:cs typeface="Times New Roman"/>
              </a:rPr>
              <a:t>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lin</a:t>
            </a:r>
            <a:r>
              <a:rPr sz="2600" spc="-185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If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enc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45" dirty="0">
                <a:latin typeface="Times New Roman"/>
                <a:cs typeface="Times New Roman"/>
              </a:rPr>
              <a:t>n</a:t>
            </a:r>
            <a:r>
              <a:rPr sz="2600" spc="-35" dirty="0">
                <a:latin typeface="Times New Roman"/>
                <a:cs typeface="Times New Roman"/>
              </a:rPr>
              <a:t>t</a:t>
            </a:r>
            <a:r>
              <a:rPr sz="2600" spc="-40" dirty="0">
                <a:latin typeface="Times New Roman"/>
                <a:cs typeface="Times New Roman"/>
              </a:rPr>
              <a:t>e</a:t>
            </a:r>
            <a:r>
              <a:rPr sz="2600" spc="20" dirty="0">
                <a:latin typeface="Times New Roman"/>
                <a:cs typeface="Times New Roman"/>
              </a:rPr>
              <a:t>r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a</a:t>
            </a:r>
            <a:r>
              <a:rPr sz="2600" spc="-220" dirty="0">
                <a:latin typeface="Times New Roman"/>
                <a:cs typeface="Times New Roman"/>
              </a:rPr>
              <a:t>n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e</a:t>
            </a:r>
            <a:r>
              <a:rPr sz="2600" spc="10" dirty="0">
                <a:latin typeface="Times New Roman"/>
                <a:cs typeface="Times New Roman"/>
              </a:rPr>
              <a:t>r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200" dirty="0">
                <a:latin typeface="Times New Roman"/>
                <a:cs typeface="Times New Roman"/>
              </a:rPr>
              <a:t>r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im</a:t>
            </a:r>
            <a:r>
              <a:rPr sz="2600" spc="-180" dirty="0">
                <a:latin typeface="Times New Roman"/>
                <a:cs typeface="Times New Roman"/>
              </a:rPr>
              <a:t>m</a:t>
            </a:r>
            <a:r>
              <a:rPr sz="2600" spc="-135" dirty="0">
                <a:latin typeface="Times New Roman"/>
                <a:cs typeface="Times New Roman"/>
              </a:rPr>
              <a:t>edi</a:t>
            </a:r>
            <a:r>
              <a:rPr sz="2600" spc="-175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te</a:t>
            </a:r>
            <a:r>
              <a:rPr sz="2600" spc="-100" dirty="0">
                <a:latin typeface="Times New Roman"/>
                <a:cs typeface="Times New Roman"/>
              </a:rPr>
              <a:t>l</a:t>
            </a:r>
            <a:r>
              <a:rPr sz="2600" spc="-145" dirty="0">
                <a:latin typeface="Times New Roman"/>
                <a:cs typeface="Times New Roman"/>
              </a:rPr>
              <a:t>y  </a:t>
            </a:r>
            <a:r>
              <a:rPr sz="2600" spc="-130" dirty="0">
                <a:latin typeface="Times New Roman"/>
                <a:cs typeface="Times New Roman"/>
              </a:rPr>
              <a:t>halts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translation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shows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an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error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message.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30" dirty="0">
                <a:latin typeface="Times New Roman"/>
                <a:cs typeface="Times New Roman"/>
              </a:rPr>
              <a:t>Step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110" dirty="0">
                <a:latin typeface="Times New Roman"/>
                <a:cs typeface="Times New Roman"/>
              </a:rPr>
              <a:t>2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spc="-190" dirty="0">
                <a:latin typeface="Times New Roman"/>
                <a:cs typeface="Times New Roman"/>
              </a:rPr>
              <a:t>:</a:t>
            </a:r>
            <a:r>
              <a:rPr sz="2600" b="1" spc="-17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If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there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error,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then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interpreter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translates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into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2600" spc="-95" dirty="0">
                <a:latin typeface="Times New Roman"/>
                <a:cs typeface="Times New Roman"/>
              </a:rPr>
              <a:t>its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equivalent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form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intermediate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language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called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“Byte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code”.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30" dirty="0">
                <a:latin typeface="Times New Roman"/>
                <a:cs typeface="Times New Roman"/>
              </a:rPr>
              <a:t>Step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110" dirty="0">
                <a:latin typeface="Times New Roman"/>
                <a:cs typeface="Times New Roman"/>
              </a:rPr>
              <a:t>3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190" dirty="0">
                <a:latin typeface="Times New Roman"/>
                <a:cs typeface="Times New Roman"/>
              </a:rPr>
              <a:t>:</a:t>
            </a:r>
            <a:r>
              <a:rPr sz="2600" b="1" spc="-180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Byte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c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d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s</a:t>
            </a:r>
            <a:r>
              <a:rPr sz="2600" spc="-60" dirty="0">
                <a:latin typeface="Times New Roman"/>
                <a:cs typeface="Times New Roman"/>
              </a:rPr>
              <a:t>ent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130" dirty="0">
                <a:latin typeface="Times New Roman"/>
                <a:cs typeface="Times New Roman"/>
              </a:rPr>
              <a:t>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Pyth</a:t>
            </a:r>
            <a:r>
              <a:rPr sz="2600" spc="-140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390" dirty="0">
                <a:latin typeface="Times New Roman"/>
                <a:cs typeface="Times New Roman"/>
              </a:rPr>
              <a:t> </a:t>
            </a:r>
            <a:r>
              <a:rPr sz="2600" spc="-370" dirty="0">
                <a:latin typeface="Times New Roman"/>
                <a:cs typeface="Times New Roman"/>
              </a:rPr>
              <a:t>V</a:t>
            </a:r>
            <a:r>
              <a:rPr sz="2600" spc="-45" dirty="0">
                <a:latin typeface="Times New Roman"/>
                <a:cs typeface="Times New Roman"/>
              </a:rPr>
              <a:t>i</a:t>
            </a:r>
            <a:r>
              <a:rPr sz="2600" spc="45" dirty="0">
                <a:latin typeface="Times New Roman"/>
                <a:cs typeface="Times New Roman"/>
              </a:rPr>
              <a:t>r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135" dirty="0">
                <a:latin typeface="Times New Roman"/>
                <a:cs typeface="Times New Roman"/>
              </a:rPr>
              <a:t>al  Machine(PVM).Here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again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byte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code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executed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PVM. </a:t>
            </a:r>
            <a:r>
              <a:rPr sz="2600" spc="-190" dirty="0">
                <a:latin typeface="Times New Roman"/>
                <a:cs typeface="Times New Roman"/>
              </a:rPr>
              <a:t>If 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an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error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occurs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during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this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execution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then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execution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halted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w</a:t>
            </a:r>
            <a:r>
              <a:rPr sz="2600" spc="-70" dirty="0">
                <a:latin typeface="Times New Roman"/>
                <a:cs typeface="Times New Roman"/>
              </a:rPr>
              <a:t>i</a:t>
            </a:r>
            <a:r>
              <a:rPr sz="2600" spc="-65" dirty="0">
                <a:latin typeface="Times New Roman"/>
                <a:cs typeface="Times New Roman"/>
              </a:rPr>
              <a:t>th </a:t>
            </a:r>
            <a:r>
              <a:rPr sz="2600" spc="-155" dirty="0">
                <a:latin typeface="Times New Roman"/>
                <a:cs typeface="Times New Roman"/>
              </a:rPr>
              <a:t>a</a:t>
            </a:r>
            <a:r>
              <a:rPr sz="2600" spc="-165" dirty="0">
                <a:latin typeface="Times New Roman"/>
                <a:cs typeface="Times New Roman"/>
              </a:rPr>
              <a:t>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e</a:t>
            </a:r>
            <a:r>
              <a:rPr sz="2600" spc="20" dirty="0">
                <a:latin typeface="Times New Roman"/>
                <a:cs typeface="Times New Roman"/>
              </a:rPr>
              <a:t>r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40" dirty="0">
                <a:latin typeface="Times New Roman"/>
                <a:cs typeface="Times New Roman"/>
              </a:rPr>
              <a:t>or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messag</a:t>
            </a:r>
            <a:r>
              <a:rPr sz="2600" spc="-210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2453" y="202819"/>
            <a:ext cx="2332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/>
              <a:t>Insert</a:t>
            </a:r>
            <a:r>
              <a:rPr sz="3600" spc="-95" dirty="0"/>
              <a:t> </a:t>
            </a:r>
            <a:r>
              <a:rPr sz="3600" spc="-70" dirty="0"/>
              <a:t>Items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976630"/>
            <a:ext cx="7233284" cy="41262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70865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46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inse</a:t>
            </a:r>
            <a:r>
              <a:rPr sz="2600" dirty="0">
                <a:latin typeface="Times New Roman"/>
                <a:cs typeface="Times New Roman"/>
              </a:rPr>
              <a:t>r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45" dirty="0">
                <a:latin typeface="Times New Roman"/>
                <a:cs typeface="Times New Roman"/>
              </a:rPr>
              <a:t>ew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item,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without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25" dirty="0">
                <a:latin typeface="Times New Roman"/>
                <a:cs typeface="Times New Roman"/>
              </a:rPr>
              <a:t>epl</a:t>
            </a:r>
            <a:r>
              <a:rPr sz="2600" spc="-145" dirty="0">
                <a:latin typeface="Times New Roman"/>
                <a:cs typeface="Times New Roman"/>
              </a:rPr>
              <a:t>a</a:t>
            </a:r>
            <a:r>
              <a:rPr sz="2600" spc="-150" dirty="0">
                <a:latin typeface="Times New Roman"/>
                <a:cs typeface="Times New Roman"/>
              </a:rPr>
              <a:t>cing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a</a:t>
            </a:r>
            <a:r>
              <a:rPr sz="2600" spc="-220" dirty="0">
                <a:latin typeface="Times New Roman"/>
                <a:cs typeface="Times New Roman"/>
              </a:rPr>
              <a:t>n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the  </a:t>
            </a:r>
            <a:r>
              <a:rPr sz="2600" spc="-120" dirty="0">
                <a:latin typeface="Times New Roman"/>
                <a:cs typeface="Times New Roman"/>
              </a:rPr>
              <a:t>existing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54" dirty="0">
                <a:latin typeface="Times New Roman"/>
                <a:cs typeface="Times New Roman"/>
              </a:rPr>
              <a:t>v</a:t>
            </a:r>
            <a:r>
              <a:rPr sz="2600" spc="-130" dirty="0">
                <a:latin typeface="Times New Roman"/>
                <a:cs typeface="Times New Roman"/>
              </a:rPr>
              <a:t>al</a:t>
            </a:r>
            <a:r>
              <a:rPr sz="2600" spc="-180" dirty="0">
                <a:latin typeface="Times New Roman"/>
                <a:cs typeface="Times New Roman"/>
              </a:rPr>
              <a:t>u</a:t>
            </a:r>
            <a:r>
              <a:rPr sz="2600" spc="-65" dirty="0">
                <a:latin typeface="Times New Roman"/>
                <a:cs typeface="Times New Roman"/>
              </a:rPr>
              <a:t>es,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240" dirty="0">
                <a:latin typeface="Times New Roman"/>
                <a:cs typeface="Times New Roman"/>
              </a:rPr>
              <a:t>w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use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ins</a:t>
            </a:r>
            <a:r>
              <a:rPr sz="2600" spc="-145" dirty="0">
                <a:latin typeface="Times New Roman"/>
                <a:cs typeface="Times New Roman"/>
              </a:rPr>
              <a:t>e</a:t>
            </a:r>
            <a:r>
              <a:rPr sz="2600" spc="125" dirty="0">
                <a:latin typeface="Times New Roman"/>
                <a:cs typeface="Times New Roman"/>
              </a:rPr>
              <a:t>r</a:t>
            </a:r>
            <a:r>
              <a:rPr sz="2600" spc="-25" dirty="0">
                <a:latin typeface="Times New Roman"/>
                <a:cs typeface="Times New Roman"/>
              </a:rPr>
              <a:t>t()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meth</a:t>
            </a:r>
            <a:r>
              <a:rPr sz="2600" spc="-114" dirty="0">
                <a:latin typeface="Times New Roman"/>
                <a:cs typeface="Times New Roman"/>
              </a:rPr>
              <a:t>o</a:t>
            </a:r>
            <a:r>
              <a:rPr sz="2600" dirty="0">
                <a:latin typeface="Times New Roman"/>
                <a:cs typeface="Times New Roman"/>
              </a:rPr>
              <a:t>d.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insert()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method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inserts </a:t>
            </a:r>
            <a:r>
              <a:rPr sz="2600" spc="-160" dirty="0">
                <a:latin typeface="Times New Roman"/>
                <a:cs typeface="Times New Roman"/>
              </a:rPr>
              <a:t>an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item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specified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index:</a:t>
            </a:r>
            <a:endParaRPr sz="2600">
              <a:latin typeface="Times New Roman"/>
              <a:cs typeface="Times New Roman"/>
            </a:endParaRPr>
          </a:p>
          <a:p>
            <a:pPr marL="12700" marR="782955">
              <a:lnSpc>
                <a:spcPct val="119200"/>
              </a:lnSpc>
              <a:spcBef>
                <a:spcPts val="5"/>
              </a:spcBef>
              <a:tabLst>
                <a:tab pos="1840864" algn="l"/>
              </a:tabLst>
            </a:pPr>
            <a:r>
              <a:rPr sz="2600" b="1" spc="-65" dirty="0">
                <a:latin typeface="Times New Roman"/>
                <a:cs typeface="Times New Roman"/>
              </a:rPr>
              <a:t>Example:	</a:t>
            </a:r>
            <a:r>
              <a:rPr sz="2600" spc="-120" dirty="0">
                <a:latin typeface="Times New Roman"/>
                <a:cs typeface="Times New Roman"/>
              </a:rPr>
              <a:t>I</a:t>
            </a:r>
            <a:r>
              <a:rPr sz="2600" spc="-190" dirty="0">
                <a:latin typeface="Times New Roman"/>
                <a:cs typeface="Times New Roman"/>
              </a:rPr>
              <a:t>n</a:t>
            </a:r>
            <a:r>
              <a:rPr sz="2600" spc="-95" dirty="0">
                <a:latin typeface="Times New Roman"/>
                <a:cs typeface="Times New Roman"/>
              </a:rPr>
              <a:t>se</a:t>
            </a:r>
            <a:r>
              <a:rPr sz="2600" spc="15" dirty="0">
                <a:latin typeface="Times New Roman"/>
                <a:cs typeface="Times New Roman"/>
              </a:rPr>
              <a:t>r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"</a:t>
            </a:r>
            <a:r>
              <a:rPr sz="2600" spc="-110" dirty="0">
                <a:latin typeface="Times New Roman"/>
                <a:cs typeface="Times New Roman"/>
              </a:rPr>
              <a:t>w</a:t>
            </a:r>
            <a:r>
              <a:rPr sz="2600" spc="-235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te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20" dirty="0">
                <a:latin typeface="Times New Roman"/>
                <a:cs typeface="Times New Roman"/>
              </a:rPr>
              <a:t>melo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"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20" dirty="0">
                <a:latin typeface="Times New Roman"/>
                <a:cs typeface="Times New Roman"/>
              </a:rPr>
              <a:t>a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-95" dirty="0">
                <a:latin typeface="Times New Roman"/>
                <a:cs typeface="Times New Roman"/>
              </a:rPr>
              <a:t>hird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i</a:t>
            </a:r>
            <a:r>
              <a:rPr sz="2600" spc="-40" dirty="0">
                <a:latin typeface="Times New Roman"/>
                <a:cs typeface="Times New Roman"/>
              </a:rPr>
              <a:t>tem:  </a:t>
            </a: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["apple",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35" dirty="0">
                <a:latin typeface="Times New Roman"/>
                <a:cs typeface="Times New Roman"/>
              </a:rPr>
              <a:t>y"]</a:t>
            </a:r>
            <a:endParaRPr sz="2600">
              <a:latin typeface="Times New Roman"/>
              <a:cs typeface="Times New Roman"/>
            </a:endParaRPr>
          </a:p>
          <a:p>
            <a:pPr marL="12700" marR="3844925">
              <a:lnSpc>
                <a:spcPts val="3720"/>
              </a:lnSpc>
              <a:spcBef>
                <a:spcPts val="225"/>
              </a:spcBef>
            </a:pPr>
            <a:r>
              <a:rPr sz="2600" spc="-55" dirty="0">
                <a:latin typeface="Times New Roman"/>
                <a:cs typeface="Times New Roman"/>
              </a:rPr>
              <a:t>list.insert(2,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"watermelon")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print(list)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600" b="1" spc="-6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85" dirty="0">
                <a:latin typeface="Times New Roman"/>
                <a:cs typeface="Times New Roman"/>
              </a:rPr>
              <a:t>['apple',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'banana',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'watermelon',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'cherry']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241" y="202819"/>
            <a:ext cx="2677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/>
              <a:t>Append</a:t>
            </a:r>
            <a:r>
              <a:rPr sz="3600" spc="-85" dirty="0"/>
              <a:t> </a:t>
            </a:r>
            <a:r>
              <a:rPr sz="3600" spc="-70" dirty="0"/>
              <a:t>Items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976630"/>
            <a:ext cx="7436484" cy="3181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23672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46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a</a:t>
            </a:r>
            <a:r>
              <a:rPr sz="2600" spc="-180" dirty="0">
                <a:latin typeface="Times New Roman"/>
                <a:cs typeface="Times New Roman"/>
              </a:rPr>
              <a:t>d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a</a:t>
            </a:r>
            <a:r>
              <a:rPr sz="2600" spc="-165" dirty="0">
                <a:latin typeface="Times New Roman"/>
                <a:cs typeface="Times New Roman"/>
              </a:rPr>
              <a:t>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item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05" dirty="0">
                <a:latin typeface="Times New Roman"/>
                <a:cs typeface="Times New Roman"/>
              </a:rPr>
              <a:t>end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130" dirty="0">
                <a:latin typeface="Times New Roman"/>
                <a:cs typeface="Times New Roman"/>
              </a:rPr>
              <a:t>he</a:t>
            </a:r>
            <a:r>
              <a:rPr sz="2600" spc="-65" dirty="0">
                <a:latin typeface="Times New Roman"/>
                <a:cs typeface="Times New Roman"/>
              </a:rPr>
              <a:t> list</a:t>
            </a:r>
            <a:r>
              <a:rPr sz="2600" spc="-50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use 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ap</a:t>
            </a:r>
            <a:r>
              <a:rPr sz="2600" spc="-160" dirty="0">
                <a:latin typeface="Times New Roman"/>
                <a:cs typeface="Times New Roman"/>
              </a:rPr>
              <a:t>p</a:t>
            </a:r>
            <a:r>
              <a:rPr sz="2600" spc="-105" dirty="0">
                <a:latin typeface="Times New Roman"/>
                <a:cs typeface="Times New Roman"/>
              </a:rPr>
              <a:t>en</a:t>
            </a:r>
            <a:r>
              <a:rPr sz="2600" spc="-120" dirty="0">
                <a:latin typeface="Times New Roman"/>
                <a:cs typeface="Times New Roman"/>
              </a:rPr>
              <a:t>d</a:t>
            </a:r>
            <a:r>
              <a:rPr sz="2600" spc="-55" dirty="0">
                <a:latin typeface="Times New Roman"/>
                <a:cs typeface="Times New Roman"/>
              </a:rPr>
              <a:t>()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meth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35" dirty="0">
                <a:latin typeface="Times New Roman"/>
                <a:cs typeface="Times New Roman"/>
              </a:rPr>
              <a:t>d: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ts val="3720"/>
              </a:lnSpc>
              <a:spcBef>
                <a:spcPts val="220"/>
              </a:spcBef>
              <a:tabLst>
                <a:tab pos="1840864" algn="l"/>
              </a:tabLst>
            </a:pPr>
            <a:r>
              <a:rPr sz="2600" b="1" spc="-65" dirty="0">
                <a:latin typeface="Times New Roman"/>
                <a:cs typeface="Times New Roman"/>
              </a:rPr>
              <a:t>Example:	</a:t>
            </a:r>
            <a:r>
              <a:rPr sz="2600" spc="-160" dirty="0">
                <a:latin typeface="Times New Roman"/>
                <a:cs typeface="Times New Roman"/>
              </a:rPr>
              <a:t>Using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append()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method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append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an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item: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["apple",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35" dirty="0">
                <a:latin typeface="Times New Roman"/>
                <a:cs typeface="Times New Roman"/>
              </a:rPr>
              <a:t>y"]</a:t>
            </a:r>
            <a:endParaRPr sz="2600">
              <a:latin typeface="Times New Roman"/>
              <a:cs typeface="Times New Roman"/>
            </a:endParaRPr>
          </a:p>
          <a:p>
            <a:pPr marL="12700" marR="4820920">
              <a:lnSpc>
                <a:spcPts val="3720"/>
              </a:lnSpc>
              <a:spcBef>
                <a:spcPts val="5"/>
              </a:spcBef>
            </a:pPr>
            <a:r>
              <a:rPr sz="2600" spc="-85" dirty="0">
                <a:latin typeface="Times New Roman"/>
                <a:cs typeface="Times New Roman"/>
              </a:rPr>
              <a:t>list.a</a:t>
            </a:r>
            <a:r>
              <a:rPr sz="2600" spc="-140" dirty="0">
                <a:latin typeface="Times New Roman"/>
                <a:cs typeface="Times New Roman"/>
              </a:rPr>
              <a:t>p</a:t>
            </a:r>
            <a:r>
              <a:rPr sz="2600" spc="-105" dirty="0">
                <a:latin typeface="Times New Roman"/>
                <a:cs typeface="Times New Roman"/>
              </a:rPr>
              <a:t>pe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-114" dirty="0">
                <a:latin typeface="Times New Roman"/>
                <a:cs typeface="Times New Roman"/>
              </a:rPr>
              <a:t>d</a:t>
            </a:r>
            <a:r>
              <a:rPr sz="2600" spc="-95" dirty="0">
                <a:latin typeface="Times New Roman"/>
                <a:cs typeface="Times New Roman"/>
              </a:rPr>
              <a:t>("orang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-30" dirty="0">
                <a:latin typeface="Times New Roman"/>
                <a:cs typeface="Times New Roman"/>
              </a:rPr>
              <a:t>")  </a:t>
            </a:r>
            <a:r>
              <a:rPr sz="2600" spc="-70" dirty="0">
                <a:latin typeface="Times New Roman"/>
                <a:cs typeface="Times New Roman"/>
              </a:rPr>
              <a:t>print(list)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840864" algn="l"/>
              </a:tabLst>
            </a:pPr>
            <a:r>
              <a:rPr sz="2600" b="1" spc="-65" dirty="0">
                <a:latin typeface="Times New Roman"/>
                <a:cs typeface="Times New Roman"/>
              </a:rPr>
              <a:t>OutPut:	</a:t>
            </a:r>
            <a:r>
              <a:rPr sz="2600" spc="-85" dirty="0">
                <a:latin typeface="Times New Roman"/>
                <a:cs typeface="Times New Roman"/>
              </a:rPr>
              <a:t>['apple',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'banana',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'cherry',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'orange']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3038" y="202819"/>
            <a:ext cx="2132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Extend</a:t>
            </a:r>
            <a:r>
              <a:rPr sz="3600" spc="-105" dirty="0"/>
              <a:t> </a:t>
            </a:r>
            <a:r>
              <a:rPr sz="3600" spc="-25" dirty="0"/>
              <a:t>List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976630"/>
            <a:ext cx="7326630" cy="41262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8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append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elements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from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i="1" spc="-250" dirty="0">
                <a:latin typeface="Times New Roman"/>
                <a:cs typeface="Times New Roman"/>
              </a:rPr>
              <a:t>another</a:t>
            </a:r>
            <a:r>
              <a:rPr sz="2600" i="1" spc="-55" dirty="0">
                <a:latin typeface="Times New Roman"/>
                <a:cs typeface="Times New Roman"/>
              </a:rPr>
              <a:t> </a:t>
            </a:r>
            <a:r>
              <a:rPr sz="2600" i="1" spc="-155" dirty="0">
                <a:latin typeface="Times New Roman"/>
                <a:cs typeface="Times New Roman"/>
              </a:rPr>
              <a:t>list</a:t>
            </a:r>
            <a:r>
              <a:rPr sz="2600" i="1" spc="-7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55" dirty="0">
                <a:latin typeface="Times New Roman"/>
                <a:cs typeface="Times New Roman"/>
              </a:rPr>
              <a:t>current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list,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use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80" dirty="0">
                <a:latin typeface="Times New Roman"/>
                <a:cs typeface="Times New Roman"/>
              </a:rPr>
              <a:t>extend()</a:t>
            </a:r>
            <a:r>
              <a:rPr sz="2600" spc="-75" dirty="0">
                <a:latin typeface="Times New Roman"/>
                <a:cs typeface="Times New Roman"/>
              </a:rPr>
              <a:t> method.</a:t>
            </a:r>
            <a:endParaRPr sz="2600">
              <a:latin typeface="Times New Roman"/>
              <a:cs typeface="Times New Roman"/>
            </a:endParaRPr>
          </a:p>
          <a:p>
            <a:pPr marL="12700" marR="817880">
              <a:lnSpc>
                <a:spcPts val="3720"/>
              </a:lnSpc>
              <a:spcBef>
                <a:spcPts val="220"/>
              </a:spcBef>
              <a:tabLst>
                <a:tab pos="1840864" algn="l"/>
              </a:tabLst>
            </a:pPr>
            <a:r>
              <a:rPr sz="2600" spc="-130" dirty="0">
                <a:latin typeface="Times New Roman"/>
                <a:cs typeface="Times New Roman"/>
              </a:rPr>
              <a:t>Example:	</a:t>
            </a:r>
            <a:r>
              <a:rPr sz="2600" spc="-185" dirty="0">
                <a:latin typeface="Times New Roman"/>
                <a:cs typeface="Times New Roman"/>
              </a:rPr>
              <a:t>Add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elements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tropical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thislist: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list</a:t>
            </a:r>
            <a:r>
              <a:rPr sz="2600" spc="-145" dirty="0">
                <a:latin typeface="Times New Roman"/>
                <a:cs typeface="Times New Roman"/>
              </a:rPr>
              <a:t>1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["ap</a:t>
            </a:r>
            <a:r>
              <a:rPr sz="2600" spc="-150" dirty="0">
                <a:latin typeface="Times New Roman"/>
                <a:cs typeface="Times New Roman"/>
              </a:rPr>
              <a:t>p</a:t>
            </a:r>
            <a:r>
              <a:rPr sz="2600" spc="-30" dirty="0">
                <a:latin typeface="Times New Roman"/>
                <a:cs typeface="Times New Roman"/>
              </a:rPr>
              <a:t>le"</a:t>
            </a:r>
            <a:r>
              <a:rPr sz="2600" spc="-15" dirty="0">
                <a:latin typeface="Times New Roman"/>
                <a:cs typeface="Times New Roman"/>
              </a:rPr>
              <a:t>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35" dirty="0">
                <a:latin typeface="Times New Roman"/>
                <a:cs typeface="Times New Roman"/>
              </a:rPr>
              <a:t>y"]</a:t>
            </a:r>
            <a:endParaRPr sz="2600">
              <a:latin typeface="Times New Roman"/>
              <a:cs typeface="Times New Roman"/>
            </a:endParaRPr>
          </a:p>
          <a:p>
            <a:pPr marL="12700" marR="2400935">
              <a:lnSpc>
                <a:spcPts val="3720"/>
              </a:lnSpc>
              <a:spcBef>
                <a:spcPts val="5"/>
              </a:spcBef>
            </a:pPr>
            <a:r>
              <a:rPr sz="2600" spc="-95" dirty="0">
                <a:latin typeface="Times New Roman"/>
                <a:cs typeface="Times New Roman"/>
              </a:rPr>
              <a:t>list</a:t>
            </a:r>
            <a:r>
              <a:rPr sz="2600" spc="-145" dirty="0">
                <a:latin typeface="Times New Roman"/>
                <a:cs typeface="Times New Roman"/>
              </a:rPr>
              <a:t>2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["man</a:t>
            </a:r>
            <a:r>
              <a:rPr sz="2600" spc="-160" dirty="0">
                <a:latin typeface="Times New Roman"/>
                <a:cs typeface="Times New Roman"/>
              </a:rPr>
              <a:t>g</a:t>
            </a:r>
            <a:r>
              <a:rPr sz="2600" dirty="0">
                <a:latin typeface="Times New Roman"/>
                <a:cs typeface="Times New Roman"/>
              </a:rPr>
              <a:t>o",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"pinea</a:t>
            </a:r>
            <a:r>
              <a:rPr sz="2600" spc="-135" dirty="0">
                <a:latin typeface="Times New Roman"/>
                <a:cs typeface="Times New Roman"/>
              </a:rPr>
              <a:t>p</a:t>
            </a:r>
            <a:r>
              <a:rPr sz="2600" spc="-40" dirty="0">
                <a:latin typeface="Times New Roman"/>
                <a:cs typeface="Times New Roman"/>
              </a:rPr>
              <a:t>ple",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"pap</a:t>
            </a:r>
            <a:r>
              <a:rPr sz="2600" spc="-310" dirty="0">
                <a:latin typeface="Times New Roman"/>
                <a:cs typeface="Times New Roman"/>
              </a:rPr>
              <a:t>a</a:t>
            </a:r>
            <a:r>
              <a:rPr sz="2600" spc="-245" dirty="0">
                <a:latin typeface="Times New Roman"/>
                <a:cs typeface="Times New Roman"/>
              </a:rPr>
              <a:t>y</a:t>
            </a:r>
            <a:r>
              <a:rPr sz="2600" spc="-120" dirty="0">
                <a:latin typeface="Times New Roman"/>
                <a:cs typeface="Times New Roman"/>
              </a:rPr>
              <a:t>a"]  </a:t>
            </a:r>
            <a:r>
              <a:rPr sz="2600" spc="-80" dirty="0">
                <a:latin typeface="Times New Roman"/>
                <a:cs typeface="Times New Roman"/>
              </a:rPr>
              <a:t>list1.extend(list2)</a:t>
            </a:r>
            <a:endParaRPr sz="2600">
              <a:latin typeface="Times New Roman"/>
              <a:cs typeface="Times New Roman"/>
            </a:endParaRPr>
          </a:p>
          <a:p>
            <a:pPr marL="12700" marR="5998845">
              <a:lnSpc>
                <a:spcPts val="3720"/>
              </a:lnSpc>
            </a:pP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80" dirty="0">
                <a:latin typeface="Times New Roman"/>
                <a:cs typeface="Times New Roman"/>
              </a:rPr>
              <a:t>int(list</a:t>
            </a:r>
            <a:r>
              <a:rPr sz="2600" spc="-135" dirty="0">
                <a:latin typeface="Times New Roman"/>
                <a:cs typeface="Times New Roman"/>
              </a:rPr>
              <a:t>1</a:t>
            </a:r>
            <a:r>
              <a:rPr sz="2600" spc="-45" dirty="0">
                <a:latin typeface="Times New Roman"/>
                <a:cs typeface="Times New Roman"/>
              </a:rPr>
              <a:t>)  </a:t>
            </a:r>
            <a:r>
              <a:rPr sz="2600" spc="-3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600" spc="-85" dirty="0">
                <a:latin typeface="Times New Roman"/>
                <a:cs typeface="Times New Roman"/>
              </a:rPr>
              <a:t>['apple',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'banana',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'cherry',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'mango',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'pineapple',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'papaya']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4689" y="202819"/>
            <a:ext cx="3132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/>
              <a:t>Add</a:t>
            </a:r>
            <a:r>
              <a:rPr sz="3600" spc="-65" dirty="0"/>
              <a:t> </a:t>
            </a:r>
            <a:r>
              <a:rPr sz="3600" spc="-130" dirty="0"/>
              <a:t>Any</a:t>
            </a:r>
            <a:r>
              <a:rPr sz="3600" spc="-70" dirty="0"/>
              <a:t> </a:t>
            </a:r>
            <a:r>
              <a:rPr sz="3600" spc="-35" dirty="0"/>
              <a:t>Iterable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824230"/>
            <a:ext cx="7335520" cy="38976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 </a:t>
            </a:r>
            <a:r>
              <a:rPr sz="2600" spc="-80" dirty="0">
                <a:latin typeface="Times New Roman"/>
                <a:cs typeface="Times New Roman"/>
              </a:rPr>
              <a:t>extend() </a:t>
            </a:r>
            <a:r>
              <a:rPr sz="2600" spc="-105" dirty="0">
                <a:latin typeface="Times New Roman"/>
                <a:cs typeface="Times New Roman"/>
              </a:rPr>
              <a:t>method </a:t>
            </a:r>
            <a:r>
              <a:rPr sz="2600" spc="-130" dirty="0">
                <a:latin typeface="Times New Roman"/>
                <a:cs typeface="Times New Roman"/>
              </a:rPr>
              <a:t>does </a:t>
            </a:r>
            <a:r>
              <a:rPr sz="2600" spc="-65" dirty="0">
                <a:latin typeface="Times New Roman"/>
                <a:cs typeface="Times New Roman"/>
              </a:rPr>
              <a:t>not </a:t>
            </a:r>
            <a:r>
              <a:rPr sz="2600" spc="-200" dirty="0">
                <a:latin typeface="Times New Roman"/>
                <a:cs typeface="Times New Roman"/>
              </a:rPr>
              <a:t>have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 </a:t>
            </a:r>
            <a:r>
              <a:rPr sz="2600" spc="-130" dirty="0">
                <a:latin typeface="Times New Roman"/>
                <a:cs typeface="Times New Roman"/>
              </a:rPr>
              <a:t>append </a:t>
            </a:r>
            <a:r>
              <a:rPr sz="2600" i="1" spc="-150" dirty="0">
                <a:latin typeface="Times New Roman"/>
                <a:cs typeface="Times New Roman"/>
              </a:rPr>
              <a:t>lists</a:t>
            </a:r>
            <a:r>
              <a:rPr sz="2600" spc="-150" dirty="0">
                <a:latin typeface="Times New Roman"/>
                <a:cs typeface="Times New Roman"/>
              </a:rPr>
              <a:t>, </a:t>
            </a:r>
            <a:r>
              <a:rPr sz="2600" spc="-160" dirty="0">
                <a:latin typeface="Times New Roman"/>
                <a:cs typeface="Times New Roman"/>
              </a:rPr>
              <a:t>you </a:t>
            </a:r>
            <a:r>
              <a:rPr sz="2600" spc="-155" dirty="0">
                <a:latin typeface="Times New Roman"/>
                <a:cs typeface="Times New Roman"/>
              </a:rPr>
              <a:t>can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add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any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iterable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object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(tuples,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sets,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dictionaries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etc.).</a:t>
            </a:r>
            <a:endParaRPr sz="2600">
              <a:latin typeface="Times New Roman"/>
              <a:cs typeface="Times New Roman"/>
            </a:endParaRPr>
          </a:p>
          <a:p>
            <a:pPr marL="286385" marR="1607185" indent="-274320">
              <a:lnSpc>
                <a:spcPts val="3720"/>
              </a:lnSpc>
              <a:spcBef>
                <a:spcPts val="220"/>
              </a:spcBef>
              <a:tabLst>
                <a:tab pos="1840864" algn="l"/>
              </a:tabLst>
            </a:pPr>
            <a:r>
              <a:rPr sz="2600" spc="-160" dirty="0">
                <a:latin typeface="Times New Roman"/>
                <a:cs typeface="Times New Roman"/>
              </a:rPr>
              <a:t>Exa</a:t>
            </a:r>
            <a:r>
              <a:rPr sz="2600" spc="-250" dirty="0">
                <a:latin typeface="Times New Roman"/>
                <a:cs typeface="Times New Roman"/>
              </a:rPr>
              <a:t>m</a:t>
            </a:r>
            <a:r>
              <a:rPr sz="2600" spc="-100" dirty="0">
                <a:latin typeface="Times New Roman"/>
                <a:cs typeface="Times New Roman"/>
              </a:rPr>
              <a:t>pl</a:t>
            </a:r>
            <a:r>
              <a:rPr sz="2600" spc="-125" dirty="0">
                <a:latin typeface="Times New Roman"/>
                <a:cs typeface="Times New Roman"/>
              </a:rPr>
              <a:t>e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00" dirty="0">
                <a:latin typeface="Times New Roman"/>
                <a:cs typeface="Times New Roman"/>
              </a:rPr>
              <a:t>Ad</a:t>
            </a:r>
            <a:r>
              <a:rPr sz="2600" spc="-160" dirty="0">
                <a:latin typeface="Times New Roman"/>
                <a:cs typeface="Times New Roman"/>
              </a:rPr>
              <a:t>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eleme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-80" dirty="0">
                <a:latin typeface="Times New Roman"/>
                <a:cs typeface="Times New Roman"/>
              </a:rPr>
              <a:t>ts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tu</a:t>
            </a:r>
            <a:r>
              <a:rPr sz="2600" spc="-85" dirty="0">
                <a:latin typeface="Times New Roman"/>
                <a:cs typeface="Times New Roman"/>
              </a:rPr>
              <a:t>p</a:t>
            </a:r>
            <a:r>
              <a:rPr sz="2600" spc="-80" dirty="0">
                <a:latin typeface="Times New Roman"/>
                <a:cs typeface="Times New Roman"/>
              </a:rPr>
              <a:t>l</a:t>
            </a:r>
            <a:r>
              <a:rPr sz="2600" spc="-120" dirty="0">
                <a:latin typeface="Times New Roman"/>
                <a:cs typeface="Times New Roman"/>
              </a:rPr>
              <a:t>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list:  </a:t>
            </a: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["apple",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35" dirty="0">
                <a:latin typeface="Times New Roman"/>
                <a:cs typeface="Times New Roman"/>
              </a:rPr>
              <a:t>y"]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ts val="2900"/>
              </a:lnSpc>
            </a:pP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105" dirty="0">
                <a:latin typeface="Times New Roman"/>
                <a:cs typeface="Times New Roman"/>
              </a:rPr>
              <a:t>ple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(</a:t>
            </a:r>
            <a:r>
              <a:rPr sz="2600" spc="-20" dirty="0">
                <a:latin typeface="Times New Roman"/>
                <a:cs typeface="Times New Roman"/>
              </a:rPr>
              <a:t>"</a:t>
            </a:r>
            <a:r>
              <a:rPr sz="2600" spc="-160" dirty="0">
                <a:latin typeface="Times New Roman"/>
                <a:cs typeface="Times New Roman"/>
              </a:rPr>
              <a:t>kiw</a:t>
            </a:r>
            <a:r>
              <a:rPr sz="2600" spc="-85" dirty="0">
                <a:latin typeface="Times New Roman"/>
                <a:cs typeface="Times New Roman"/>
              </a:rPr>
              <a:t>i</a:t>
            </a:r>
            <a:r>
              <a:rPr sz="2600" spc="60" dirty="0">
                <a:latin typeface="Times New Roman"/>
                <a:cs typeface="Times New Roman"/>
              </a:rPr>
              <a:t>"</a:t>
            </a:r>
            <a:r>
              <a:rPr sz="2600" spc="40" dirty="0">
                <a:latin typeface="Times New Roman"/>
                <a:cs typeface="Times New Roman"/>
              </a:rPr>
              <a:t>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"orang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-30" dirty="0">
                <a:latin typeface="Times New Roman"/>
                <a:cs typeface="Times New Roman"/>
              </a:rPr>
              <a:t>")</a:t>
            </a:r>
            <a:endParaRPr sz="2600">
              <a:latin typeface="Times New Roman"/>
              <a:cs typeface="Times New Roman"/>
            </a:endParaRPr>
          </a:p>
          <a:p>
            <a:pPr marL="286385" marR="4953635">
              <a:lnSpc>
                <a:spcPct val="100000"/>
              </a:lnSpc>
            </a:pPr>
            <a:r>
              <a:rPr sz="2600" spc="-70" dirty="0">
                <a:latin typeface="Times New Roman"/>
                <a:cs typeface="Times New Roman"/>
              </a:rPr>
              <a:t>list.e</a:t>
            </a:r>
            <a:r>
              <a:rPr sz="2600" spc="-114" dirty="0">
                <a:latin typeface="Times New Roman"/>
                <a:cs typeface="Times New Roman"/>
              </a:rPr>
              <a:t>x</a:t>
            </a:r>
            <a:r>
              <a:rPr sz="2600" spc="-50" dirty="0">
                <a:latin typeface="Times New Roman"/>
                <a:cs typeface="Times New Roman"/>
              </a:rPr>
              <a:t>te</a:t>
            </a:r>
            <a:r>
              <a:rPr sz="2600" spc="-85" dirty="0">
                <a:latin typeface="Times New Roman"/>
                <a:cs typeface="Times New Roman"/>
              </a:rPr>
              <a:t>n</a:t>
            </a:r>
            <a:r>
              <a:rPr sz="2600" spc="-114" dirty="0">
                <a:latin typeface="Times New Roman"/>
                <a:cs typeface="Times New Roman"/>
              </a:rPr>
              <a:t>d</a:t>
            </a:r>
            <a:r>
              <a:rPr sz="2600" spc="-55" dirty="0">
                <a:latin typeface="Times New Roman"/>
                <a:cs typeface="Times New Roman"/>
              </a:rPr>
              <a:t>(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100" dirty="0">
                <a:latin typeface="Times New Roman"/>
                <a:cs typeface="Times New Roman"/>
              </a:rPr>
              <a:t>pl</a:t>
            </a:r>
            <a:r>
              <a:rPr sz="2600" spc="-114" dirty="0">
                <a:latin typeface="Times New Roman"/>
                <a:cs typeface="Times New Roman"/>
              </a:rPr>
              <a:t>e</a:t>
            </a:r>
            <a:r>
              <a:rPr sz="2600" spc="-45" dirty="0">
                <a:latin typeface="Times New Roman"/>
                <a:cs typeface="Times New Roman"/>
              </a:rPr>
              <a:t>)  </a:t>
            </a:r>
            <a:r>
              <a:rPr sz="2600" spc="-70" dirty="0">
                <a:latin typeface="Times New Roman"/>
                <a:cs typeface="Times New Roman"/>
              </a:rPr>
              <a:t>print(list)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spc="-3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85" dirty="0">
                <a:latin typeface="Times New Roman"/>
                <a:cs typeface="Times New Roman"/>
              </a:rPr>
              <a:t>['apple',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'banana',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'cherry',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'kiwi',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'orange']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5797" y="202819"/>
            <a:ext cx="5225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/>
              <a:t>Python</a:t>
            </a:r>
            <a:r>
              <a:rPr sz="3600" spc="-30" dirty="0"/>
              <a:t> </a:t>
            </a:r>
            <a:r>
              <a:rPr sz="3600" spc="30" dirty="0"/>
              <a:t>-</a:t>
            </a:r>
            <a:r>
              <a:rPr sz="3600" spc="-10" dirty="0"/>
              <a:t> </a:t>
            </a:r>
            <a:r>
              <a:rPr sz="3600" spc="-85" dirty="0"/>
              <a:t>Remove</a:t>
            </a:r>
            <a:r>
              <a:rPr sz="3600" spc="-50" dirty="0"/>
              <a:t> </a:t>
            </a:r>
            <a:r>
              <a:rPr sz="3600" spc="-25" dirty="0"/>
              <a:t>List</a:t>
            </a:r>
            <a:r>
              <a:rPr sz="3600" spc="-35" dirty="0"/>
              <a:t> </a:t>
            </a:r>
            <a:r>
              <a:rPr sz="3600" spc="-70" dirty="0"/>
              <a:t>Items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759307"/>
            <a:ext cx="6272530" cy="57810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600" b="1" spc="-20" dirty="0">
                <a:latin typeface="Times New Roman"/>
                <a:cs typeface="Times New Roman"/>
              </a:rPr>
              <a:t>Remove</a:t>
            </a:r>
            <a:r>
              <a:rPr sz="2600" b="1" spc="-10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Specified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Item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09200"/>
              </a:lnSpc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  <a:tab pos="1840864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30" dirty="0">
                <a:latin typeface="Times New Roman"/>
                <a:cs typeface="Times New Roman"/>
              </a:rPr>
              <a:t>em</a:t>
            </a:r>
            <a:r>
              <a:rPr sz="2600" spc="-185" dirty="0">
                <a:latin typeface="Times New Roman"/>
                <a:cs typeface="Times New Roman"/>
              </a:rPr>
              <a:t>o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70" dirty="0">
                <a:latin typeface="Times New Roman"/>
                <a:cs typeface="Times New Roman"/>
              </a:rPr>
              <a:t>e()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metho</a:t>
            </a:r>
            <a:r>
              <a:rPr sz="2600" spc="-100" dirty="0">
                <a:latin typeface="Times New Roman"/>
                <a:cs typeface="Times New Roman"/>
              </a:rPr>
              <a:t>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r</a:t>
            </a:r>
            <a:r>
              <a:rPr sz="2600" spc="-130" dirty="0">
                <a:latin typeface="Times New Roman"/>
                <a:cs typeface="Times New Roman"/>
              </a:rPr>
              <a:t>em</a:t>
            </a:r>
            <a:r>
              <a:rPr sz="2600" spc="-175" dirty="0">
                <a:latin typeface="Times New Roman"/>
                <a:cs typeface="Times New Roman"/>
              </a:rPr>
              <a:t>o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150" dirty="0">
                <a:latin typeface="Times New Roman"/>
                <a:cs typeface="Times New Roman"/>
              </a:rPr>
              <a:t>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specif</a:t>
            </a:r>
            <a:r>
              <a:rPr sz="2600" spc="-100" dirty="0">
                <a:latin typeface="Times New Roman"/>
                <a:cs typeface="Times New Roman"/>
              </a:rPr>
              <a:t>i</a:t>
            </a:r>
            <a:r>
              <a:rPr sz="2600" spc="-105" dirty="0">
                <a:latin typeface="Times New Roman"/>
                <a:cs typeface="Times New Roman"/>
              </a:rPr>
              <a:t>ed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item.  </a:t>
            </a:r>
            <a:r>
              <a:rPr sz="2600" spc="-160" dirty="0">
                <a:latin typeface="Times New Roman"/>
                <a:cs typeface="Times New Roman"/>
              </a:rPr>
              <a:t>Exa</a:t>
            </a:r>
            <a:r>
              <a:rPr sz="2600" spc="-250" dirty="0">
                <a:latin typeface="Times New Roman"/>
                <a:cs typeface="Times New Roman"/>
              </a:rPr>
              <a:t>m</a:t>
            </a:r>
            <a:r>
              <a:rPr sz="2600" spc="-100" dirty="0">
                <a:latin typeface="Times New Roman"/>
                <a:cs typeface="Times New Roman"/>
              </a:rPr>
              <a:t>pl</a:t>
            </a:r>
            <a:r>
              <a:rPr sz="2600" spc="-125" dirty="0">
                <a:latin typeface="Times New Roman"/>
                <a:cs typeface="Times New Roman"/>
              </a:rPr>
              <a:t>e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50" dirty="0">
                <a:latin typeface="Times New Roman"/>
                <a:cs typeface="Times New Roman"/>
              </a:rPr>
              <a:t>Rem</a:t>
            </a:r>
            <a:r>
              <a:rPr sz="2600" spc="-195" dirty="0">
                <a:latin typeface="Times New Roman"/>
                <a:cs typeface="Times New Roman"/>
              </a:rPr>
              <a:t>o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"ba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-150" dirty="0">
                <a:latin typeface="Times New Roman"/>
                <a:cs typeface="Times New Roman"/>
              </a:rPr>
              <a:t>a</a:t>
            </a:r>
            <a:r>
              <a:rPr sz="2600" spc="-175" dirty="0">
                <a:latin typeface="Times New Roman"/>
                <a:cs typeface="Times New Roman"/>
              </a:rPr>
              <a:t>n</a:t>
            </a:r>
            <a:r>
              <a:rPr sz="2600" spc="-60" dirty="0">
                <a:latin typeface="Times New Roman"/>
                <a:cs typeface="Times New Roman"/>
              </a:rPr>
              <a:t>a":</a:t>
            </a:r>
            <a:endParaRPr sz="2600">
              <a:latin typeface="Times New Roman"/>
              <a:cs typeface="Times New Roman"/>
            </a:endParaRPr>
          </a:p>
          <a:p>
            <a:pPr marL="286385" marR="1720850">
              <a:lnSpc>
                <a:spcPts val="2810"/>
              </a:lnSpc>
              <a:spcBef>
                <a:spcPts val="645"/>
              </a:spcBef>
            </a:pP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["apple",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14" dirty="0">
                <a:latin typeface="Times New Roman"/>
                <a:cs typeface="Times New Roman"/>
              </a:rPr>
              <a:t>y"]  </a:t>
            </a:r>
            <a:r>
              <a:rPr sz="2600" spc="-105" dirty="0">
                <a:latin typeface="Times New Roman"/>
                <a:cs typeface="Times New Roman"/>
              </a:rPr>
              <a:t>list.remove("banana")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ts val="2765"/>
              </a:lnSpc>
            </a:pPr>
            <a:r>
              <a:rPr sz="2600" spc="-65" dirty="0">
                <a:latin typeface="Times New Roman"/>
                <a:cs typeface="Times New Roman"/>
              </a:rPr>
              <a:t>print(list)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spc="-50" dirty="0">
                <a:latin typeface="Times New Roman"/>
                <a:cs typeface="Times New Roman"/>
              </a:rPr>
              <a:t>Ou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p</a:t>
            </a:r>
            <a:r>
              <a:rPr sz="2600" spc="-45" dirty="0">
                <a:latin typeface="Times New Roman"/>
                <a:cs typeface="Times New Roman"/>
              </a:rPr>
              <a:t>u</a:t>
            </a:r>
            <a:r>
              <a:rPr sz="2600" spc="-40" dirty="0">
                <a:latin typeface="Times New Roman"/>
                <a:cs typeface="Times New Roman"/>
              </a:rPr>
              <a:t>t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['</a:t>
            </a:r>
            <a:r>
              <a:rPr sz="2600" spc="-195" dirty="0">
                <a:latin typeface="Times New Roman"/>
                <a:cs typeface="Times New Roman"/>
              </a:rPr>
              <a:t>a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p</a:t>
            </a:r>
            <a:r>
              <a:rPr sz="2600" spc="-30" dirty="0">
                <a:latin typeface="Times New Roman"/>
                <a:cs typeface="Times New Roman"/>
              </a:rPr>
              <a:t>le'</a:t>
            </a:r>
            <a:r>
              <a:rPr sz="2600" spc="-20" dirty="0">
                <a:latin typeface="Times New Roman"/>
                <a:cs typeface="Times New Roman"/>
              </a:rPr>
              <a:t>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'</a:t>
            </a:r>
            <a:r>
              <a:rPr sz="2600" spc="-75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20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60" dirty="0">
                <a:latin typeface="Times New Roman"/>
                <a:cs typeface="Times New Roman"/>
              </a:rPr>
              <a:t>y</a:t>
            </a:r>
            <a:r>
              <a:rPr sz="2600" spc="-70" dirty="0">
                <a:latin typeface="Times New Roman"/>
                <a:cs typeface="Times New Roman"/>
              </a:rPr>
              <a:t>'</a:t>
            </a:r>
            <a:r>
              <a:rPr sz="2600" spc="-190" dirty="0">
                <a:latin typeface="Times New Roman"/>
                <a:cs typeface="Times New Roman"/>
              </a:rPr>
              <a:t>]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b="1" spc="-20" dirty="0">
                <a:latin typeface="Times New Roman"/>
                <a:cs typeface="Times New Roman"/>
              </a:rPr>
              <a:t>Remove</a:t>
            </a:r>
            <a:r>
              <a:rPr sz="2600" b="1" spc="-10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Specified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35" dirty="0">
                <a:latin typeface="Times New Roman"/>
                <a:cs typeface="Times New Roman"/>
              </a:rPr>
              <a:t>Index</a:t>
            </a:r>
            <a:endParaRPr sz="2600">
              <a:latin typeface="Times New Roman"/>
              <a:cs typeface="Times New Roman"/>
            </a:endParaRPr>
          </a:p>
          <a:p>
            <a:pPr marL="12700" marR="604520">
              <a:lnSpc>
                <a:spcPct val="109200"/>
              </a:lnSpc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pop()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method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removes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specified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index.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Exam</a:t>
            </a:r>
            <a:r>
              <a:rPr sz="2600" spc="-160" dirty="0">
                <a:latin typeface="Times New Roman"/>
                <a:cs typeface="Times New Roman"/>
              </a:rPr>
              <a:t>p</a:t>
            </a:r>
            <a:r>
              <a:rPr sz="2600" spc="-65" dirty="0">
                <a:latin typeface="Times New Roman"/>
                <a:cs typeface="Times New Roman"/>
              </a:rPr>
              <a:t>le</a:t>
            </a:r>
            <a:r>
              <a:rPr sz="2600" spc="-45" dirty="0">
                <a:latin typeface="Times New Roman"/>
                <a:cs typeface="Times New Roman"/>
              </a:rPr>
              <a:t>: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Rem</a:t>
            </a:r>
            <a:r>
              <a:rPr sz="2600" spc="-195" dirty="0">
                <a:latin typeface="Times New Roman"/>
                <a:cs typeface="Times New Roman"/>
              </a:rPr>
              <a:t>o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se</a:t>
            </a:r>
            <a:r>
              <a:rPr sz="2600" spc="-175" dirty="0">
                <a:latin typeface="Times New Roman"/>
                <a:cs typeface="Times New Roman"/>
              </a:rPr>
              <a:t>c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item:</a:t>
            </a:r>
            <a:endParaRPr sz="2600">
              <a:latin typeface="Times New Roman"/>
              <a:cs typeface="Times New Roman"/>
            </a:endParaRPr>
          </a:p>
          <a:p>
            <a:pPr marL="286385" marR="1720214">
              <a:lnSpc>
                <a:spcPts val="2810"/>
              </a:lnSpc>
              <a:spcBef>
                <a:spcPts val="640"/>
              </a:spcBef>
            </a:pP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["a</a:t>
            </a:r>
            <a:r>
              <a:rPr sz="2600" spc="-160" dirty="0">
                <a:latin typeface="Times New Roman"/>
                <a:cs typeface="Times New Roman"/>
              </a:rPr>
              <a:t>p</a:t>
            </a:r>
            <a:r>
              <a:rPr sz="2600" spc="-100" dirty="0">
                <a:latin typeface="Times New Roman"/>
                <a:cs typeface="Times New Roman"/>
              </a:rPr>
              <a:t>pl</a:t>
            </a:r>
            <a:r>
              <a:rPr sz="2600" spc="-125" dirty="0">
                <a:latin typeface="Times New Roman"/>
                <a:cs typeface="Times New Roman"/>
              </a:rPr>
              <a:t>e</a:t>
            </a:r>
            <a:r>
              <a:rPr sz="2600" spc="65" dirty="0">
                <a:latin typeface="Times New Roman"/>
                <a:cs typeface="Times New Roman"/>
              </a:rPr>
              <a:t>"</a:t>
            </a:r>
            <a:r>
              <a:rPr sz="2600" spc="40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"ba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-150" dirty="0">
                <a:latin typeface="Times New Roman"/>
                <a:cs typeface="Times New Roman"/>
              </a:rPr>
              <a:t>a</a:t>
            </a:r>
            <a:r>
              <a:rPr sz="2600" spc="-175" dirty="0">
                <a:latin typeface="Times New Roman"/>
                <a:cs typeface="Times New Roman"/>
              </a:rPr>
              <a:t>n</a:t>
            </a:r>
            <a:r>
              <a:rPr sz="2600" spc="-40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20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14" dirty="0">
                <a:latin typeface="Times New Roman"/>
                <a:cs typeface="Times New Roman"/>
              </a:rPr>
              <a:t>y"]  </a:t>
            </a:r>
            <a:r>
              <a:rPr sz="2600" spc="-80" dirty="0">
                <a:latin typeface="Times New Roman"/>
                <a:cs typeface="Times New Roman"/>
              </a:rPr>
              <a:t>list.pop(1)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ts val="2765"/>
              </a:lnSpc>
            </a:pPr>
            <a:r>
              <a:rPr sz="2600" spc="-65" dirty="0">
                <a:latin typeface="Times New Roman"/>
                <a:cs typeface="Times New Roman"/>
              </a:rPr>
              <a:t>print(list)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285"/>
              </a:spcBef>
            </a:pPr>
            <a:r>
              <a:rPr sz="2600" spc="-20" dirty="0">
                <a:latin typeface="Times New Roman"/>
                <a:cs typeface="Times New Roman"/>
              </a:rPr>
              <a:t>Ou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35" dirty="0">
                <a:latin typeface="Times New Roman"/>
                <a:cs typeface="Times New Roman"/>
              </a:rPr>
              <a:t>t: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["ap</a:t>
            </a:r>
            <a:r>
              <a:rPr sz="2600" spc="-150" dirty="0">
                <a:latin typeface="Times New Roman"/>
                <a:cs typeface="Times New Roman"/>
              </a:rPr>
              <a:t>p</a:t>
            </a:r>
            <a:r>
              <a:rPr sz="2600" spc="-30" dirty="0">
                <a:latin typeface="Times New Roman"/>
                <a:cs typeface="Times New Roman"/>
              </a:rPr>
              <a:t>le"</a:t>
            </a:r>
            <a:r>
              <a:rPr sz="2600" spc="-15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35" dirty="0">
                <a:latin typeface="Times New Roman"/>
                <a:cs typeface="Times New Roman"/>
              </a:rPr>
              <a:t>y"]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214071"/>
            <a:ext cx="7229475" cy="5712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90" dirty="0">
                <a:latin typeface="Times New Roman"/>
                <a:cs typeface="Times New Roman"/>
              </a:rPr>
              <a:t>If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you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not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specify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index,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pop()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method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removes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las</a:t>
            </a:r>
            <a:r>
              <a:rPr sz="2600" spc="-95" dirty="0">
                <a:latin typeface="Times New Roman"/>
                <a:cs typeface="Times New Roman"/>
              </a:rPr>
              <a:t>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item.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75" dirty="0">
                <a:latin typeface="Times New Roman"/>
                <a:cs typeface="Times New Roman"/>
              </a:rPr>
              <a:t>Exam</a:t>
            </a:r>
            <a:r>
              <a:rPr sz="2600" spc="-160" dirty="0">
                <a:latin typeface="Times New Roman"/>
                <a:cs typeface="Times New Roman"/>
              </a:rPr>
              <a:t>p</a:t>
            </a:r>
            <a:r>
              <a:rPr sz="2600" spc="-65" dirty="0">
                <a:latin typeface="Times New Roman"/>
                <a:cs typeface="Times New Roman"/>
              </a:rPr>
              <a:t>le</a:t>
            </a:r>
            <a:r>
              <a:rPr sz="2600" spc="-45" dirty="0">
                <a:latin typeface="Times New Roman"/>
                <a:cs typeface="Times New Roman"/>
              </a:rPr>
              <a:t>: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Rem</a:t>
            </a:r>
            <a:r>
              <a:rPr sz="2600" spc="-195" dirty="0">
                <a:latin typeface="Times New Roman"/>
                <a:cs typeface="Times New Roman"/>
              </a:rPr>
              <a:t>o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las</a:t>
            </a:r>
            <a:r>
              <a:rPr sz="2600" spc="-95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item:</a:t>
            </a:r>
            <a:endParaRPr sz="2600">
              <a:latin typeface="Times New Roman"/>
              <a:cs typeface="Times New Roman"/>
            </a:endParaRPr>
          </a:p>
          <a:p>
            <a:pPr marL="286385" marR="2677795">
              <a:lnSpc>
                <a:spcPct val="100000"/>
              </a:lnSpc>
              <a:spcBef>
                <a:spcPts val="600"/>
              </a:spcBef>
            </a:pP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["apple",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14" dirty="0">
                <a:latin typeface="Times New Roman"/>
                <a:cs typeface="Times New Roman"/>
              </a:rPr>
              <a:t>y"]  </a:t>
            </a:r>
            <a:r>
              <a:rPr sz="2600" spc="-75" dirty="0">
                <a:latin typeface="Times New Roman"/>
                <a:cs typeface="Times New Roman"/>
              </a:rPr>
              <a:t>list.pop()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2600" spc="-65" dirty="0">
                <a:latin typeface="Times New Roman"/>
                <a:cs typeface="Times New Roman"/>
              </a:rPr>
              <a:t>print(list)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20" dirty="0">
                <a:latin typeface="Times New Roman"/>
                <a:cs typeface="Times New Roman"/>
              </a:rPr>
              <a:t>Ou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35" dirty="0">
                <a:latin typeface="Times New Roman"/>
                <a:cs typeface="Times New Roman"/>
              </a:rPr>
              <a:t>t: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["ap</a:t>
            </a:r>
            <a:r>
              <a:rPr sz="2600" spc="-150" dirty="0">
                <a:latin typeface="Times New Roman"/>
                <a:cs typeface="Times New Roman"/>
              </a:rPr>
              <a:t>p</a:t>
            </a:r>
            <a:r>
              <a:rPr sz="2600" spc="-30" dirty="0">
                <a:latin typeface="Times New Roman"/>
                <a:cs typeface="Times New Roman"/>
              </a:rPr>
              <a:t>le"</a:t>
            </a:r>
            <a:r>
              <a:rPr sz="2600" spc="-15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75" dirty="0">
                <a:latin typeface="Times New Roman"/>
                <a:cs typeface="Times New Roman"/>
              </a:rPr>
              <a:t>a"</a:t>
            </a:r>
            <a:r>
              <a:rPr sz="2600" spc="-65" dirty="0">
                <a:latin typeface="Times New Roman"/>
                <a:cs typeface="Times New Roman"/>
              </a:rPr>
              <a:t>"</a:t>
            </a:r>
            <a:r>
              <a:rPr sz="2600" spc="-190" dirty="0">
                <a:latin typeface="Times New Roman"/>
                <a:cs typeface="Times New Roman"/>
              </a:rPr>
              <a:t>]</a:t>
            </a:r>
            <a:endParaRPr sz="2600">
              <a:latin typeface="Times New Roman"/>
              <a:cs typeface="Times New Roman"/>
            </a:endParaRPr>
          </a:p>
          <a:p>
            <a:pPr marL="12700" marR="937260">
              <a:lnSpc>
                <a:spcPts val="3720"/>
              </a:lnSpc>
              <a:spcBef>
                <a:spcPts val="22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de</a:t>
            </a:r>
            <a:r>
              <a:rPr sz="2600" spc="-100" dirty="0">
                <a:latin typeface="Times New Roman"/>
                <a:cs typeface="Times New Roman"/>
              </a:rPr>
              <a:t>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k</a:t>
            </a:r>
            <a:r>
              <a:rPr sz="2600" spc="-140" dirty="0">
                <a:latin typeface="Times New Roman"/>
                <a:cs typeface="Times New Roman"/>
              </a:rPr>
              <a:t>e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245" dirty="0">
                <a:latin typeface="Times New Roman"/>
                <a:cs typeface="Times New Roman"/>
              </a:rPr>
              <a:t>w</a:t>
            </a:r>
            <a:r>
              <a:rPr sz="2600" spc="-65" dirty="0">
                <a:latin typeface="Times New Roman"/>
                <a:cs typeface="Times New Roman"/>
              </a:rPr>
              <a:t>ord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als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r</a:t>
            </a:r>
            <a:r>
              <a:rPr sz="2600" spc="-125" dirty="0">
                <a:latin typeface="Times New Roman"/>
                <a:cs typeface="Times New Roman"/>
              </a:rPr>
              <a:t>em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150" dirty="0">
                <a:latin typeface="Times New Roman"/>
                <a:cs typeface="Times New Roman"/>
              </a:rPr>
              <a:t>es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40" dirty="0">
                <a:latin typeface="Times New Roman"/>
                <a:cs typeface="Times New Roman"/>
              </a:rPr>
              <a:t>spe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130" dirty="0">
                <a:latin typeface="Times New Roman"/>
                <a:cs typeface="Times New Roman"/>
              </a:rPr>
              <a:t>ified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in</a:t>
            </a:r>
            <a:r>
              <a:rPr sz="2600" spc="-145" dirty="0">
                <a:latin typeface="Times New Roman"/>
                <a:cs typeface="Times New Roman"/>
              </a:rPr>
              <a:t>d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120" dirty="0">
                <a:latin typeface="Times New Roman"/>
                <a:cs typeface="Times New Roman"/>
              </a:rPr>
              <a:t>x</a:t>
            </a:r>
            <a:r>
              <a:rPr sz="2600" spc="35" dirty="0">
                <a:latin typeface="Times New Roman"/>
                <a:cs typeface="Times New Roman"/>
              </a:rPr>
              <a:t>:  </a:t>
            </a:r>
            <a:r>
              <a:rPr sz="2600" spc="-175" dirty="0">
                <a:latin typeface="Times New Roman"/>
                <a:cs typeface="Times New Roman"/>
              </a:rPr>
              <a:t>Exam</a:t>
            </a:r>
            <a:r>
              <a:rPr sz="2600" spc="-160" dirty="0">
                <a:latin typeface="Times New Roman"/>
                <a:cs typeface="Times New Roman"/>
              </a:rPr>
              <a:t>p</a:t>
            </a:r>
            <a:r>
              <a:rPr sz="2600" spc="-65" dirty="0">
                <a:latin typeface="Times New Roman"/>
                <a:cs typeface="Times New Roman"/>
              </a:rPr>
              <a:t>le</a:t>
            </a:r>
            <a:r>
              <a:rPr sz="2600" spc="-45" dirty="0">
                <a:latin typeface="Times New Roman"/>
                <a:cs typeface="Times New Roman"/>
              </a:rPr>
              <a:t>: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Rem</a:t>
            </a:r>
            <a:r>
              <a:rPr sz="2600" spc="-195" dirty="0">
                <a:latin typeface="Times New Roman"/>
                <a:cs typeface="Times New Roman"/>
              </a:rPr>
              <a:t>o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f</a:t>
            </a:r>
            <a:r>
              <a:rPr sz="2600" spc="-45" dirty="0">
                <a:latin typeface="Times New Roman"/>
                <a:cs typeface="Times New Roman"/>
              </a:rPr>
              <a:t>i</a:t>
            </a:r>
            <a:r>
              <a:rPr sz="2600" spc="-5" dirty="0">
                <a:latin typeface="Times New Roman"/>
                <a:cs typeface="Times New Roman"/>
              </a:rPr>
              <a:t>r</a:t>
            </a:r>
            <a:r>
              <a:rPr sz="2600" spc="-80" dirty="0">
                <a:latin typeface="Times New Roman"/>
                <a:cs typeface="Times New Roman"/>
              </a:rPr>
              <a:t>st</a:t>
            </a:r>
            <a:r>
              <a:rPr sz="2600" spc="-60" dirty="0">
                <a:latin typeface="Times New Roman"/>
                <a:cs typeface="Times New Roman"/>
              </a:rPr>
              <a:t> item:</a:t>
            </a:r>
            <a:endParaRPr sz="2600">
              <a:latin typeface="Times New Roman"/>
              <a:cs typeface="Times New Roman"/>
            </a:endParaRPr>
          </a:p>
          <a:p>
            <a:pPr marL="286385" marR="2677795">
              <a:lnSpc>
                <a:spcPct val="100000"/>
              </a:lnSpc>
              <a:spcBef>
                <a:spcPts val="375"/>
              </a:spcBef>
            </a:pP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["apple",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14" dirty="0">
                <a:latin typeface="Times New Roman"/>
                <a:cs typeface="Times New Roman"/>
              </a:rPr>
              <a:t>y"]  </a:t>
            </a:r>
            <a:r>
              <a:rPr sz="2600" spc="-105" dirty="0">
                <a:latin typeface="Times New Roman"/>
                <a:cs typeface="Times New Roman"/>
              </a:rPr>
              <a:t>del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list[</a:t>
            </a:r>
            <a:r>
              <a:rPr sz="2600" spc="-180" dirty="0">
                <a:latin typeface="Times New Roman"/>
                <a:cs typeface="Times New Roman"/>
              </a:rPr>
              <a:t>0</a:t>
            </a:r>
            <a:r>
              <a:rPr sz="2600" spc="-190" dirty="0">
                <a:latin typeface="Times New Roman"/>
                <a:cs typeface="Times New Roman"/>
              </a:rPr>
              <a:t>]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600" spc="-70" dirty="0">
                <a:latin typeface="Times New Roman"/>
                <a:cs typeface="Times New Roman"/>
              </a:rPr>
              <a:t>print(list)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spc="-20" dirty="0">
                <a:latin typeface="Times New Roman"/>
                <a:cs typeface="Times New Roman"/>
              </a:rPr>
              <a:t>Ou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35" dirty="0">
                <a:latin typeface="Times New Roman"/>
                <a:cs typeface="Times New Roman"/>
              </a:rPr>
              <a:t>t: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["ba</a:t>
            </a:r>
            <a:r>
              <a:rPr sz="2600" spc="-155" dirty="0">
                <a:latin typeface="Times New Roman"/>
                <a:cs typeface="Times New Roman"/>
              </a:rPr>
              <a:t>n</a:t>
            </a:r>
            <a:r>
              <a:rPr sz="2600" spc="-180" dirty="0">
                <a:latin typeface="Times New Roman"/>
                <a:cs typeface="Times New Roman"/>
              </a:rPr>
              <a:t>ana</a:t>
            </a:r>
            <a:r>
              <a:rPr sz="2600" spc="60" dirty="0">
                <a:latin typeface="Times New Roman"/>
                <a:cs typeface="Times New Roman"/>
              </a:rPr>
              <a:t>"</a:t>
            </a:r>
            <a:r>
              <a:rPr sz="2600" spc="40" dirty="0">
                <a:latin typeface="Times New Roman"/>
                <a:cs typeface="Times New Roman"/>
              </a:rPr>
              <a:t>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35" dirty="0">
                <a:latin typeface="Times New Roman"/>
                <a:cs typeface="Times New Roman"/>
              </a:rPr>
              <a:t>y"]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8218"/>
            <a:ext cx="6447155" cy="594042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de</a:t>
            </a:r>
            <a:r>
              <a:rPr sz="2600" spc="-100" dirty="0">
                <a:latin typeface="Times New Roman"/>
                <a:cs typeface="Times New Roman"/>
              </a:rPr>
              <a:t>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k</a:t>
            </a:r>
            <a:r>
              <a:rPr sz="2600" spc="-140" dirty="0">
                <a:latin typeface="Times New Roman"/>
                <a:cs typeface="Times New Roman"/>
              </a:rPr>
              <a:t>e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245" dirty="0">
                <a:latin typeface="Times New Roman"/>
                <a:cs typeface="Times New Roman"/>
              </a:rPr>
              <a:t>w</a:t>
            </a:r>
            <a:r>
              <a:rPr sz="2600" spc="-65" dirty="0">
                <a:latin typeface="Times New Roman"/>
                <a:cs typeface="Times New Roman"/>
              </a:rPr>
              <a:t>ord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25" dirty="0">
                <a:latin typeface="Times New Roman"/>
                <a:cs typeface="Times New Roman"/>
              </a:rPr>
              <a:t>l</a:t>
            </a:r>
            <a:r>
              <a:rPr sz="2600" spc="-155" dirty="0">
                <a:latin typeface="Times New Roman"/>
                <a:cs typeface="Times New Roman"/>
              </a:rPr>
              <a:t>so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d</a:t>
            </a:r>
            <a:r>
              <a:rPr sz="2600" spc="-70" dirty="0">
                <a:latin typeface="Times New Roman"/>
                <a:cs typeface="Times New Roman"/>
              </a:rPr>
              <a:t>ele</a:t>
            </a:r>
            <a:r>
              <a:rPr sz="2600" spc="-60" dirty="0">
                <a:latin typeface="Times New Roman"/>
                <a:cs typeface="Times New Roman"/>
              </a:rPr>
              <a:t>t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5" dirty="0">
                <a:latin typeface="Times New Roman"/>
                <a:cs typeface="Times New Roman"/>
              </a:rPr>
              <a:t>o</a:t>
            </a:r>
            <a:r>
              <a:rPr sz="2600" spc="-150" dirty="0">
                <a:latin typeface="Times New Roman"/>
                <a:cs typeface="Times New Roman"/>
              </a:rPr>
              <a:t>mp</a:t>
            </a:r>
            <a:r>
              <a:rPr sz="2600" spc="-80" dirty="0">
                <a:latin typeface="Times New Roman"/>
                <a:cs typeface="Times New Roman"/>
              </a:rPr>
              <a:t>l</a:t>
            </a:r>
            <a:r>
              <a:rPr sz="2600" spc="-50" dirty="0">
                <a:latin typeface="Times New Roman"/>
                <a:cs typeface="Times New Roman"/>
              </a:rPr>
              <a:t>et</a:t>
            </a:r>
            <a:r>
              <a:rPr sz="2600" spc="-70" dirty="0">
                <a:latin typeface="Times New Roman"/>
                <a:cs typeface="Times New Roman"/>
              </a:rPr>
              <a:t>e</a:t>
            </a:r>
            <a:r>
              <a:rPr sz="2600" spc="-155" dirty="0">
                <a:latin typeface="Times New Roman"/>
                <a:cs typeface="Times New Roman"/>
              </a:rPr>
              <a:t>l</a:t>
            </a:r>
            <a:r>
              <a:rPr sz="2600" spc="-490" dirty="0">
                <a:latin typeface="Times New Roman"/>
                <a:cs typeface="Times New Roman"/>
              </a:rPr>
              <a:t>y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r>
              <a:rPr sz="2600" b="1" spc="-18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Delete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120" dirty="0">
                <a:latin typeface="Times New Roman"/>
                <a:cs typeface="Times New Roman"/>
              </a:rPr>
              <a:t>n</a:t>
            </a:r>
            <a:r>
              <a:rPr sz="2600" spc="-20" dirty="0">
                <a:latin typeface="Times New Roman"/>
                <a:cs typeface="Times New Roman"/>
              </a:rPr>
              <a:t>ti</a:t>
            </a:r>
            <a:r>
              <a:rPr sz="2600" spc="-50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list:</a:t>
            </a:r>
            <a:endParaRPr sz="2600">
              <a:latin typeface="Times New Roman"/>
              <a:cs typeface="Times New Roman"/>
            </a:endParaRPr>
          </a:p>
          <a:p>
            <a:pPr marL="286385" marR="1895475">
              <a:lnSpc>
                <a:spcPct val="100000"/>
              </a:lnSpc>
              <a:spcBef>
                <a:spcPts val="600"/>
              </a:spcBef>
            </a:pP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["apple",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14" dirty="0">
                <a:latin typeface="Times New Roman"/>
                <a:cs typeface="Times New Roman"/>
              </a:rPr>
              <a:t>y"]  </a:t>
            </a:r>
            <a:r>
              <a:rPr sz="2600" spc="-105" dirty="0">
                <a:latin typeface="Times New Roman"/>
                <a:cs typeface="Times New Roman"/>
              </a:rPr>
              <a:t>del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list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20" dirty="0">
                <a:latin typeface="Times New Roman"/>
                <a:cs typeface="Times New Roman"/>
              </a:rPr>
              <a:t>Ou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35" dirty="0">
                <a:latin typeface="Times New Roman"/>
                <a:cs typeface="Times New Roman"/>
              </a:rPr>
              <a:t>t: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NameE</a:t>
            </a:r>
            <a:r>
              <a:rPr sz="2600" spc="-35" dirty="0">
                <a:latin typeface="Times New Roman"/>
                <a:cs typeface="Times New Roman"/>
              </a:rPr>
              <a:t>r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50" dirty="0">
                <a:latin typeface="Times New Roman"/>
                <a:cs typeface="Times New Roman"/>
              </a:rPr>
              <a:t>o</a:t>
            </a:r>
            <a:r>
              <a:rPr sz="2600" spc="-55" dirty="0">
                <a:latin typeface="Times New Roman"/>
                <a:cs typeface="Times New Roman"/>
              </a:rPr>
              <a:t>r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name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'list</a:t>
            </a:r>
            <a:r>
              <a:rPr sz="2600" spc="-45" dirty="0">
                <a:latin typeface="Times New Roman"/>
                <a:cs typeface="Times New Roman"/>
              </a:rPr>
              <a:t>'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not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defin</a:t>
            </a:r>
            <a:r>
              <a:rPr sz="2600" spc="-150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d.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spc="-85" dirty="0">
                <a:latin typeface="Times New Roman"/>
                <a:cs typeface="Times New Roman"/>
              </a:rPr>
              <a:t>Clea</a:t>
            </a:r>
            <a:r>
              <a:rPr sz="2600" b="1" spc="-70" dirty="0">
                <a:latin typeface="Times New Roman"/>
                <a:cs typeface="Times New Roman"/>
              </a:rPr>
              <a:t>r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30" dirty="0">
                <a:latin typeface="Times New Roman"/>
                <a:cs typeface="Times New Roman"/>
              </a:rPr>
              <a:t>th</a:t>
            </a:r>
            <a:r>
              <a:rPr sz="2600" b="1" spc="35" dirty="0">
                <a:latin typeface="Times New Roman"/>
                <a:cs typeface="Times New Roman"/>
              </a:rPr>
              <a:t>e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spc="-405" dirty="0">
                <a:latin typeface="Times New Roman"/>
                <a:cs typeface="Times New Roman"/>
              </a:rPr>
              <a:t>L</a:t>
            </a:r>
            <a:r>
              <a:rPr sz="2600" b="1" dirty="0">
                <a:latin typeface="Times New Roman"/>
                <a:cs typeface="Times New Roman"/>
              </a:rPr>
              <a:t>ist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cl</a:t>
            </a:r>
            <a:r>
              <a:rPr sz="2600" spc="-145" dirty="0">
                <a:latin typeface="Times New Roman"/>
                <a:cs typeface="Times New Roman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ar(</a:t>
            </a:r>
            <a:r>
              <a:rPr sz="2600" spc="-65" dirty="0">
                <a:latin typeface="Times New Roman"/>
                <a:cs typeface="Times New Roman"/>
              </a:rPr>
              <a:t>)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meth</a:t>
            </a:r>
            <a:r>
              <a:rPr sz="2600" spc="-114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em</a:t>
            </a:r>
            <a:r>
              <a:rPr sz="2600" spc="-114" dirty="0">
                <a:latin typeface="Times New Roman"/>
                <a:cs typeface="Times New Roman"/>
              </a:rPr>
              <a:t>p</a:t>
            </a:r>
            <a:r>
              <a:rPr sz="2600" spc="-100" dirty="0">
                <a:latin typeface="Times New Roman"/>
                <a:cs typeface="Times New Roman"/>
              </a:rPr>
              <a:t>ties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list.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list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still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remains,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but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has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content.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r>
              <a:rPr sz="2600" b="1" spc="-18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Clea</a:t>
            </a:r>
            <a:r>
              <a:rPr sz="2600" spc="-80" dirty="0">
                <a:latin typeface="Times New Roman"/>
                <a:cs typeface="Times New Roman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-130" dirty="0">
                <a:latin typeface="Times New Roman"/>
                <a:cs typeface="Times New Roman"/>
              </a:rPr>
              <a:t>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45" dirty="0">
                <a:latin typeface="Times New Roman"/>
                <a:cs typeface="Times New Roman"/>
              </a:rPr>
              <a:t>n</a:t>
            </a:r>
            <a:r>
              <a:rPr sz="2600" spc="-35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en</a:t>
            </a:r>
            <a:r>
              <a:rPr sz="2600" spc="-50" dirty="0">
                <a:latin typeface="Times New Roman"/>
                <a:cs typeface="Times New Roman"/>
              </a:rPr>
              <a:t>t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286385" marR="1895475">
              <a:lnSpc>
                <a:spcPct val="100000"/>
              </a:lnSpc>
              <a:spcBef>
                <a:spcPts val="600"/>
              </a:spcBef>
            </a:pP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["apple",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14" dirty="0">
                <a:latin typeface="Times New Roman"/>
                <a:cs typeface="Times New Roman"/>
              </a:rPr>
              <a:t>y"]  </a:t>
            </a:r>
            <a:r>
              <a:rPr sz="2600" spc="-80" dirty="0">
                <a:latin typeface="Times New Roman"/>
                <a:cs typeface="Times New Roman"/>
              </a:rPr>
              <a:t>list.clear()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600" spc="-65" dirty="0">
                <a:latin typeface="Times New Roman"/>
                <a:cs typeface="Times New Roman"/>
              </a:rPr>
              <a:t>print(list)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20" dirty="0">
                <a:latin typeface="Times New Roman"/>
                <a:cs typeface="Times New Roman"/>
              </a:rPr>
              <a:t>Ou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35" dirty="0">
                <a:latin typeface="Times New Roman"/>
                <a:cs typeface="Times New Roman"/>
              </a:rPr>
              <a:t>t: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[]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4838" y="202819"/>
            <a:ext cx="3806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Loop</a:t>
            </a:r>
            <a:r>
              <a:rPr sz="3600" spc="-60" dirty="0"/>
              <a:t> </a:t>
            </a:r>
            <a:r>
              <a:rPr sz="3600" spc="-25" dirty="0"/>
              <a:t>Through</a:t>
            </a:r>
            <a:r>
              <a:rPr sz="3600" spc="-55" dirty="0"/>
              <a:t> </a:t>
            </a:r>
            <a:r>
              <a:rPr sz="3600" spc="-45" dirty="0"/>
              <a:t>a</a:t>
            </a:r>
            <a:r>
              <a:rPr sz="3600" spc="-40" dirty="0"/>
              <a:t> </a:t>
            </a:r>
            <a:r>
              <a:rPr sz="3600" spc="-25" dirty="0"/>
              <a:t>List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748639"/>
            <a:ext cx="6815455" cy="412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200"/>
              </a:lnSpc>
              <a:spcBef>
                <a:spcPts val="1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10" dirty="0">
                <a:latin typeface="Times New Roman"/>
                <a:cs typeface="Times New Roman"/>
              </a:rPr>
              <a:t>You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loop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through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list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by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using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for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loop: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Example: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Print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all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list,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one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by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one:</a:t>
            </a:r>
            <a:endParaRPr sz="2600">
              <a:latin typeface="Times New Roman"/>
              <a:cs typeface="Times New Roman"/>
            </a:endParaRPr>
          </a:p>
          <a:p>
            <a:pPr marL="286385" marR="2263775">
              <a:lnSpc>
                <a:spcPct val="100000"/>
              </a:lnSpc>
              <a:spcBef>
                <a:spcPts val="600"/>
              </a:spcBef>
            </a:pP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["a</a:t>
            </a:r>
            <a:r>
              <a:rPr sz="2600" spc="-160" dirty="0">
                <a:latin typeface="Times New Roman"/>
                <a:cs typeface="Times New Roman"/>
              </a:rPr>
              <a:t>p</a:t>
            </a:r>
            <a:r>
              <a:rPr sz="2600" spc="-100" dirty="0">
                <a:latin typeface="Times New Roman"/>
                <a:cs typeface="Times New Roman"/>
              </a:rPr>
              <a:t>pl</a:t>
            </a:r>
            <a:r>
              <a:rPr sz="2600" spc="-125" dirty="0">
                <a:latin typeface="Times New Roman"/>
                <a:cs typeface="Times New Roman"/>
              </a:rPr>
              <a:t>e</a:t>
            </a:r>
            <a:r>
              <a:rPr sz="2600" spc="65" dirty="0">
                <a:latin typeface="Times New Roman"/>
                <a:cs typeface="Times New Roman"/>
              </a:rPr>
              <a:t>"</a:t>
            </a:r>
            <a:r>
              <a:rPr sz="2600" spc="40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"ba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-150" dirty="0">
                <a:latin typeface="Times New Roman"/>
                <a:cs typeface="Times New Roman"/>
              </a:rPr>
              <a:t>a</a:t>
            </a:r>
            <a:r>
              <a:rPr sz="2600" spc="-175" dirty="0">
                <a:latin typeface="Times New Roman"/>
                <a:cs typeface="Times New Roman"/>
              </a:rPr>
              <a:t>n</a:t>
            </a:r>
            <a:r>
              <a:rPr sz="2600" spc="-40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20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14" dirty="0">
                <a:latin typeface="Times New Roman"/>
                <a:cs typeface="Times New Roman"/>
              </a:rPr>
              <a:t>y"]  </a:t>
            </a:r>
            <a:r>
              <a:rPr sz="2600" spc="-105" dirty="0">
                <a:latin typeface="Times New Roman"/>
                <a:cs typeface="Times New Roman"/>
              </a:rPr>
              <a:t>fo</a:t>
            </a:r>
            <a:r>
              <a:rPr sz="2600" spc="-80" dirty="0">
                <a:latin typeface="Times New Roman"/>
                <a:cs typeface="Times New Roman"/>
              </a:rPr>
              <a:t>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list:</a:t>
            </a:r>
            <a:endParaRPr sz="2600">
              <a:latin typeface="Times New Roman"/>
              <a:cs typeface="Times New Roman"/>
            </a:endParaRPr>
          </a:p>
          <a:p>
            <a:pPr marL="436245">
              <a:lnSpc>
                <a:spcPct val="100000"/>
              </a:lnSpc>
            </a:pPr>
            <a:r>
              <a:rPr sz="2600" spc="-60" dirty="0">
                <a:latin typeface="Times New Roman"/>
                <a:cs typeface="Times New Roman"/>
              </a:rPr>
              <a:t>print(x)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3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12700" marR="5936615">
              <a:lnSpc>
                <a:spcPct val="119200"/>
              </a:lnSpc>
              <a:spcBef>
                <a:spcPts val="5"/>
              </a:spcBef>
            </a:pPr>
            <a:r>
              <a:rPr sz="2600" spc="-155" dirty="0">
                <a:latin typeface="Times New Roman"/>
                <a:cs typeface="Times New Roman"/>
              </a:rPr>
              <a:t>Apple 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210" dirty="0">
                <a:latin typeface="Times New Roman"/>
                <a:cs typeface="Times New Roman"/>
              </a:rPr>
              <a:t>Banana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Che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5341" y="202819"/>
            <a:ext cx="6424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Loop</a:t>
            </a:r>
            <a:r>
              <a:rPr sz="3600" spc="-50" dirty="0"/>
              <a:t> </a:t>
            </a:r>
            <a:r>
              <a:rPr sz="3600" spc="-25" dirty="0"/>
              <a:t>Through</a:t>
            </a:r>
            <a:r>
              <a:rPr sz="3600" spc="-40" dirty="0"/>
              <a:t> </a:t>
            </a:r>
            <a:r>
              <a:rPr sz="3600" spc="-20" dirty="0"/>
              <a:t>the</a:t>
            </a:r>
            <a:r>
              <a:rPr sz="3600" spc="-35" dirty="0"/>
              <a:t> </a:t>
            </a:r>
            <a:r>
              <a:rPr sz="3600" spc="-40" dirty="0"/>
              <a:t>Index</a:t>
            </a:r>
            <a:r>
              <a:rPr sz="3600" spc="-55" dirty="0"/>
              <a:t> </a:t>
            </a:r>
            <a:r>
              <a:rPr sz="3600" spc="-20" dirty="0"/>
              <a:t>Numbers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976630"/>
            <a:ext cx="7431405" cy="38976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10" dirty="0">
                <a:latin typeface="Times New Roman"/>
                <a:cs typeface="Times New Roman"/>
              </a:rPr>
              <a:t>You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also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loop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through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list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by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referring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to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their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index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135" dirty="0">
                <a:latin typeface="Times New Roman"/>
                <a:cs typeface="Times New Roman"/>
              </a:rPr>
              <a:t>mbe</a:t>
            </a:r>
            <a:r>
              <a:rPr sz="2600" spc="-200" dirty="0">
                <a:latin typeface="Times New Roman"/>
                <a:cs typeface="Times New Roman"/>
              </a:rPr>
              <a:t>r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6385" marR="693420" indent="-274320">
              <a:lnSpc>
                <a:spcPct val="10000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45" dirty="0">
                <a:latin typeface="Times New Roman"/>
                <a:cs typeface="Times New Roman"/>
              </a:rPr>
              <a:t>Use</a:t>
            </a:r>
            <a:r>
              <a:rPr sz="2600" spc="-75" dirty="0">
                <a:latin typeface="Times New Roman"/>
                <a:cs typeface="Times New Roman"/>
              </a:rPr>
              <a:t> the </a:t>
            </a:r>
            <a:r>
              <a:rPr sz="2600" spc="-105" dirty="0">
                <a:latin typeface="Times New Roman"/>
                <a:cs typeface="Times New Roman"/>
              </a:rPr>
              <a:t>range()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len()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functions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create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suitable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iterable.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spc="-150" dirty="0">
                <a:latin typeface="Times New Roman"/>
                <a:cs typeface="Times New Roman"/>
              </a:rPr>
              <a:t>Example</a:t>
            </a:r>
            <a:endParaRPr sz="2600">
              <a:latin typeface="Times New Roman"/>
              <a:cs typeface="Times New Roman"/>
            </a:endParaRPr>
          </a:p>
          <a:p>
            <a:pPr marL="286385" marR="1151890" indent="-274320">
              <a:lnSpc>
                <a:spcPts val="3720"/>
              </a:lnSpc>
              <a:spcBef>
                <a:spcPts val="22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5" dirty="0">
                <a:latin typeface="Times New Roman"/>
                <a:cs typeface="Times New Roman"/>
              </a:rPr>
              <a:t>Print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all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by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referring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to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their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index</a:t>
            </a:r>
            <a:r>
              <a:rPr sz="2600" spc="-85" dirty="0">
                <a:latin typeface="Times New Roman"/>
                <a:cs typeface="Times New Roman"/>
              </a:rPr>
              <a:t> number: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["apple",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35" dirty="0">
                <a:latin typeface="Times New Roman"/>
                <a:cs typeface="Times New Roman"/>
              </a:rPr>
              <a:t>y"]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ts val="2900"/>
              </a:lnSpc>
            </a:pPr>
            <a:r>
              <a:rPr sz="2600" spc="-105" dirty="0">
                <a:latin typeface="Times New Roman"/>
                <a:cs typeface="Times New Roman"/>
              </a:rPr>
              <a:t>fo</a:t>
            </a:r>
            <a:r>
              <a:rPr sz="2600" spc="-80" dirty="0">
                <a:latin typeface="Times New Roman"/>
                <a:cs typeface="Times New Roman"/>
              </a:rPr>
              <a:t>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ran</a:t>
            </a:r>
            <a:r>
              <a:rPr sz="2600" spc="-150" dirty="0">
                <a:latin typeface="Times New Roman"/>
                <a:cs typeface="Times New Roman"/>
              </a:rPr>
              <a:t>g</a:t>
            </a:r>
            <a:r>
              <a:rPr sz="2600" spc="-75" dirty="0">
                <a:latin typeface="Times New Roman"/>
                <a:cs typeface="Times New Roman"/>
              </a:rPr>
              <a:t>e(</a:t>
            </a:r>
            <a:r>
              <a:rPr sz="2600" spc="-90" dirty="0">
                <a:latin typeface="Times New Roman"/>
                <a:cs typeface="Times New Roman"/>
              </a:rPr>
              <a:t>le</a:t>
            </a:r>
            <a:r>
              <a:rPr sz="2600" spc="-135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(list)):</a:t>
            </a:r>
            <a:endParaRPr sz="2600">
              <a:latin typeface="Times New Roman"/>
              <a:cs typeface="Times New Roman"/>
            </a:endParaRPr>
          </a:p>
          <a:p>
            <a:pPr marL="436245">
              <a:lnSpc>
                <a:spcPct val="100000"/>
              </a:lnSpc>
            </a:pPr>
            <a:r>
              <a:rPr sz="2600" spc="-95" dirty="0">
                <a:latin typeface="Times New Roman"/>
                <a:cs typeface="Times New Roman"/>
              </a:rPr>
              <a:t>print(list[i]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2750" y="202819"/>
            <a:ext cx="3690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Using</a:t>
            </a:r>
            <a:r>
              <a:rPr sz="3600" spc="-60" dirty="0"/>
              <a:t> </a:t>
            </a:r>
            <a:r>
              <a:rPr sz="3600" spc="-45" dirty="0"/>
              <a:t>a</a:t>
            </a:r>
            <a:r>
              <a:rPr sz="3600" spc="-40" dirty="0"/>
              <a:t> </a:t>
            </a:r>
            <a:r>
              <a:rPr sz="3600" spc="-70" dirty="0"/>
              <a:t>While </a:t>
            </a:r>
            <a:r>
              <a:rPr sz="3600" spc="-25" dirty="0"/>
              <a:t>Loop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748639"/>
            <a:ext cx="7270750" cy="51625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4320" algn="just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705" dirty="0">
                <a:latin typeface="Times New Roman"/>
                <a:cs typeface="Times New Roman"/>
              </a:rPr>
              <a:t>Y</a:t>
            </a:r>
            <a:r>
              <a:rPr sz="2600" spc="-110" dirty="0">
                <a:latin typeface="Times New Roman"/>
                <a:cs typeface="Times New Roman"/>
              </a:rPr>
              <a:t>ou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lo</a:t>
            </a:r>
            <a:r>
              <a:rPr sz="2600" spc="-135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th</a:t>
            </a:r>
            <a:r>
              <a:rPr sz="2600" spc="-60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190" dirty="0">
                <a:latin typeface="Times New Roman"/>
                <a:cs typeface="Times New Roman"/>
              </a:rPr>
              <a:t>gh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i</a:t>
            </a:r>
            <a:r>
              <a:rPr sz="2600" spc="-105" dirty="0">
                <a:latin typeface="Times New Roman"/>
                <a:cs typeface="Times New Roman"/>
              </a:rPr>
              <a:t>tems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b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u</a:t>
            </a:r>
            <a:r>
              <a:rPr sz="2600" spc="-165" dirty="0">
                <a:latin typeface="Times New Roman"/>
                <a:cs typeface="Times New Roman"/>
              </a:rPr>
              <a:t>sing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while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lo</a:t>
            </a:r>
            <a:r>
              <a:rPr sz="2600" spc="-140" dirty="0">
                <a:latin typeface="Times New Roman"/>
                <a:cs typeface="Times New Roman"/>
              </a:rPr>
              <a:t>o</a:t>
            </a:r>
            <a:r>
              <a:rPr sz="2600" spc="-250" dirty="0">
                <a:latin typeface="Times New Roman"/>
                <a:cs typeface="Times New Roman"/>
              </a:rPr>
              <a:t>p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6385" marR="85090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45" dirty="0">
                <a:latin typeface="Times New Roman"/>
                <a:cs typeface="Times New Roman"/>
              </a:rPr>
              <a:t>Use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130" dirty="0">
                <a:latin typeface="Times New Roman"/>
                <a:cs typeface="Times New Roman"/>
              </a:rPr>
              <a:t>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len</a:t>
            </a:r>
            <a:r>
              <a:rPr sz="2600" spc="-55" dirty="0">
                <a:latin typeface="Times New Roman"/>
                <a:cs typeface="Times New Roman"/>
              </a:rPr>
              <a:t>()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fun</a:t>
            </a:r>
            <a:r>
              <a:rPr sz="2600" spc="-150" dirty="0">
                <a:latin typeface="Times New Roman"/>
                <a:cs typeface="Times New Roman"/>
              </a:rPr>
              <a:t>c</a:t>
            </a:r>
            <a:r>
              <a:rPr sz="2600" spc="-80" dirty="0">
                <a:latin typeface="Times New Roman"/>
                <a:cs typeface="Times New Roman"/>
              </a:rPr>
              <a:t>tion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dete</a:t>
            </a:r>
            <a:r>
              <a:rPr sz="2600" spc="35" dirty="0">
                <a:latin typeface="Times New Roman"/>
                <a:cs typeface="Times New Roman"/>
              </a:rPr>
              <a:t>r</a:t>
            </a:r>
            <a:r>
              <a:rPr sz="2600" spc="-210" dirty="0">
                <a:latin typeface="Times New Roman"/>
                <a:cs typeface="Times New Roman"/>
              </a:rPr>
              <a:t>m</a:t>
            </a:r>
            <a:r>
              <a:rPr sz="2600" spc="-75" dirty="0">
                <a:latin typeface="Times New Roman"/>
                <a:cs typeface="Times New Roman"/>
              </a:rPr>
              <a:t>i</a:t>
            </a:r>
            <a:r>
              <a:rPr sz="2600" spc="-105" dirty="0">
                <a:latin typeface="Times New Roman"/>
                <a:cs typeface="Times New Roman"/>
              </a:rPr>
              <a:t>ne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leng</a:t>
            </a:r>
            <a:r>
              <a:rPr sz="2600" spc="-80" dirty="0">
                <a:latin typeface="Times New Roman"/>
                <a:cs typeface="Times New Roman"/>
              </a:rPr>
              <a:t>t</a:t>
            </a:r>
            <a:r>
              <a:rPr sz="2600" spc="-160" dirty="0">
                <a:latin typeface="Times New Roman"/>
                <a:cs typeface="Times New Roman"/>
              </a:rPr>
              <a:t>h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l</a:t>
            </a:r>
            <a:r>
              <a:rPr sz="2600" spc="-110" dirty="0">
                <a:latin typeface="Times New Roman"/>
                <a:cs typeface="Times New Roman"/>
              </a:rPr>
              <a:t>i</a:t>
            </a:r>
            <a:r>
              <a:rPr sz="2600" spc="-15" dirty="0">
                <a:latin typeface="Times New Roman"/>
                <a:cs typeface="Times New Roman"/>
              </a:rPr>
              <a:t>st,  </a:t>
            </a:r>
            <a:r>
              <a:rPr sz="2600" spc="-85" dirty="0">
                <a:latin typeface="Times New Roman"/>
                <a:cs typeface="Times New Roman"/>
              </a:rPr>
              <a:t>then </a:t>
            </a:r>
            <a:r>
              <a:rPr sz="2600" spc="-45" dirty="0">
                <a:latin typeface="Times New Roman"/>
                <a:cs typeface="Times New Roman"/>
              </a:rPr>
              <a:t>start </a:t>
            </a:r>
            <a:r>
              <a:rPr sz="2600" spc="-100" dirty="0">
                <a:latin typeface="Times New Roman"/>
                <a:cs typeface="Times New Roman"/>
              </a:rPr>
              <a:t>at </a:t>
            </a:r>
            <a:r>
              <a:rPr sz="2600" spc="-110" dirty="0">
                <a:latin typeface="Times New Roman"/>
                <a:cs typeface="Times New Roman"/>
              </a:rPr>
              <a:t>0 </a:t>
            </a:r>
            <a:r>
              <a:rPr sz="2600" spc="-145" dirty="0">
                <a:latin typeface="Times New Roman"/>
                <a:cs typeface="Times New Roman"/>
              </a:rPr>
              <a:t>and </a:t>
            </a:r>
            <a:r>
              <a:rPr sz="2600" spc="-110" dirty="0">
                <a:latin typeface="Times New Roman"/>
                <a:cs typeface="Times New Roman"/>
              </a:rPr>
              <a:t>loop </a:t>
            </a:r>
            <a:r>
              <a:rPr sz="2600" spc="-114" dirty="0">
                <a:latin typeface="Times New Roman"/>
                <a:cs typeface="Times New Roman"/>
              </a:rPr>
              <a:t>your </a:t>
            </a:r>
            <a:r>
              <a:rPr sz="2600" spc="-225" dirty="0">
                <a:latin typeface="Times New Roman"/>
                <a:cs typeface="Times New Roman"/>
              </a:rPr>
              <a:t>way </a:t>
            </a:r>
            <a:r>
              <a:rPr sz="2600" spc="-105" dirty="0">
                <a:latin typeface="Times New Roman"/>
                <a:cs typeface="Times New Roman"/>
              </a:rPr>
              <a:t>through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00" dirty="0">
                <a:latin typeface="Times New Roman"/>
                <a:cs typeface="Times New Roman"/>
              </a:rPr>
              <a:t>list </a:t>
            </a:r>
            <a:r>
              <a:rPr sz="2600" spc="-110" dirty="0">
                <a:latin typeface="Times New Roman"/>
                <a:cs typeface="Times New Roman"/>
              </a:rPr>
              <a:t>items </a:t>
            </a:r>
            <a:r>
              <a:rPr sz="2600" spc="-204" dirty="0">
                <a:latin typeface="Times New Roman"/>
                <a:cs typeface="Times New Roman"/>
              </a:rPr>
              <a:t>by 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95" dirty="0">
                <a:latin typeface="Times New Roman"/>
                <a:cs typeface="Times New Roman"/>
              </a:rPr>
              <a:t>efe</a:t>
            </a:r>
            <a:r>
              <a:rPr sz="2600" spc="-40" dirty="0">
                <a:latin typeface="Times New Roman"/>
                <a:cs typeface="Times New Roman"/>
              </a:rPr>
              <a:t>r</a:t>
            </a:r>
            <a:r>
              <a:rPr sz="2600" spc="-150" dirty="0">
                <a:latin typeface="Times New Roman"/>
                <a:cs typeface="Times New Roman"/>
              </a:rPr>
              <a:t>ing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their </a:t>
            </a:r>
            <a:r>
              <a:rPr sz="2600" spc="-125" dirty="0">
                <a:latin typeface="Times New Roman"/>
                <a:cs typeface="Times New Roman"/>
              </a:rPr>
              <a:t>i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d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155" dirty="0">
                <a:latin typeface="Times New Roman"/>
                <a:cs typeface="Times New Roman"/>
              </a:rPr>
              <a:t>x</a:t>
            </a:r>
            <a:r>
              <a:rPr sz="2600" spc="-160" dirty="0">
                <a:latin typeface="Times New Roman"/>
                <a:cs typeface="Times New Roman"/>
              </a:rPr>
              <a:t>e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6385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25" dirty="0">
                <a:latin typeface="Times New Roman"/>
                <a:cs typeface="Times New Roman"/>
              </a:rPr>
              <a:t>Remembe</a:t>
            </a:r>
            <a:r>
              <a:rPr sz="2600" spc="-70" dirty="0">
                <a:latin typeface="Times New Roman"/>
                <a:cs typeface="Times New Roman"/>
              </a:rPr>
              <a:t>r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inc</a:t>
            </a:r>
            <a:r>
              <a:rPr sz="2600" spc="-110" dirty="0">
                <a:latin typeface="Times New Roman"/>
                <a:cs typeface="Times New Roman"/>
              </a:rPr>
              <a:t>r</a:t>
            </a:r>
            <a:r>
              <a:rPr sz="2600" spc="-150" dirty="0">
                <a:latin typeface="Times New Roman"/>
                <a:cs typeface="Times New Roman"/>
              </a:rPr>
              <a:t>ease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in</a:t>
            </a:r>
            <a:r>
              <a:rPr sz="2600" spc="-150" dirty="0">
                <a:latin typeface="Times New Roman"/>
                <a:cs typeface="Times New Roman"/>
              </a:rPr>
              <a:t>d</a:t>
            </a:r>
            <a:r>
              <a:rPr sz="2600" spc="-105" dirty="0">
                <a:latin typeface="Times New Roman"/>
                <a:cs typeface="Times New Roman"/>
              </a:rPr>
              <a:t>ex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b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1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af</a:t>
            </a:r>
            <a:r>
              <a:rPr sz="2600" spc="-110" dirty="0">
                <a:latin typeface="Times New Roman"/>
                <a:cs typeface="Times New Roman"/>
              </a:rPr>
              <a:t>t</a:t>
            </a:r>
            <a:r>
              <a:rPr sz="2600" spc="-35" dirty="0">
                <a:latin typeface="Times New Roman"/>
                <a:cs typeface="Times New Roman"/>
              </a:rPr>
              <a:t>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ea</a:t>
            </a:r>
            <a:r>
              <a:rPr sz="2600" spc="-120" dirty="0">
                <a:latin typeface="Times New Roman"/>
                <a:cs typeface="Times New Roman"/>
              </a:rPr>
              <a:t>c</a:t>
            </a:r>
            <a:r>
              <a:rPr sz="2600" spc="-160" dirty="0">
                <a:latin typeface="Times New Roman"/>
                <a:cs typeface="Times New Roman"/>
              </a:rPr>
              <a:t>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iter</a:t>
            </a:r>
            <a:r>
              <a:rPr sz="2600" spc="-11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tio</a:t>
            </a:r>
            <a:r>
              <a:rPr sz="2600" spc="-114" dirty="0">
                <a:latin typeface="Times New Roman"/>
                <a:cs typeface="Times New Roman"/>
              </a:rPr>
              <a:t>n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926465" marR="5080" indent="-914400" algn="just">
              <a:lnSpc>
                <a:spcPct val="100000"/>
              </a:lnSpc>
              <a:spcBef>
                <a:spcPts val="600"/>
              </a:spcBef>
            </a:pPr>
            <a:r>
              <a:rPr sz="2600" spc="-130" dirty="0">
                <a:latin typeface="Times New Roman"/>
                <a:cs typeface="Times New Roman"/>
              </a:rPr>
              <a:t>Example: </a:t>
            </a:r>
            <a:r>
              <a:rPr sz="2600" spc="-55" dirty="0">
                <a:latin typeface="Times New Roman"/>
                <a:cs typeface="Times New Roman"/>
              </a:rPr>
              <a:t>Print </a:t>
            </a:r>
            <a:r>
              <a:rPr sz="2600" spc="-140" dirty="0">
                <a:latin typeface="Times New Roman"/>
                <a:cs typeface="Times New Roman"/>
              </a:rPr>
              <a:t>all </a:t>
            </a:r>
            <a:r>
              <a:rPr sz="2600" spc="-70" dirty="0">
                <a:latin typeface="Times New Roman"/>
                <a:cs typeface="Times New Roman"/>
              </a:rPr>
              <a:t>items, </a:t>
            </a:r>
            <a:r>
              <a:rPr sz="2600" spc="-155" dirty="0">
                <a:latin typeface="Times New Roman"/>
                <a:cs typeface="Times New Roman"/>
              </a:rPr>
              <a:t>using </a:t>
            </a:r>
            <a:r>
              <a:rPr sz="2600" spc="-204" dirty="0">
                <a:latin typeface="Times New Roman"/>
                <a:cs typeface="Times New Roman"/>
              </a:rPr>
              <a:t>a </a:t>
            </a:r>
            <a:r>
              <a:rPr sz="2600" spc="-125" dirty="0">
                <a:latin typeface="Times New Roman"/>
                <a:cs typeface="Times New Roman"/>
              </a:rPr>
              <a:t>while </a:t>
            </a:r>
            <a:r>
              <a:rPr sz="2600" spc="-114" dirty="0">
                <a:latin typeface="Times New Roman"/>
                <a:cs typeface="Times New Roman"/>
              </a:rPr>
              <a:t>loop </a:t>
            </a:r>
            <a:r>
              <a:rPr sz="2600" spc="-35" dirty="0">
                <a:latin typeface="Times New Roman"/>
                <a:cs typeface="Times New Roman"/>
              </a:rPr>
              <a:t>to </a:t>
            </a:r>
            <a:r>
              <a:rPr sz="2600" spc="-165" dirty="0">
                <a:latin typeface="Times New Roman"/>
                <a:cs typeface="Times New Roman"/>
              </a:rPr>
              <a:t>go </a:t>
            </a:r>
            <a:r>
              <a:rPr sz="2600" spc="-105" dirty="0">
                <a:latin typeface="Times New Roman"/>
                <a:cs typeface="Times New Roman"/>
              </a:rPr>
              <a:t>through </a:t>
            </a:r>
            <a:r>
              <a:rPr sz="2600" spc="-140" dirty="0">
                <a:latin typeface="Times New Roman"/>
                <a:cs typeface="Times New Roman"/>
              </a:rPr>
              <a:t>all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10" dirty="0">
                <a:latin typeface="Times New Roman"/>
                <a:cs typeface="Times New Roman"/>
              </a:rPr>
              <a:t>ind</a:t>
            </a:r>
            <a:r>
              <a:rPr sz="2600" spc="-125" dirty="0">
                <a:latin typeface="Times New Roman"/>
                <a:cs typeface="Times New Roman"/>
              </a:rPr>
              <a:t>e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145" dirty="0">
                <a:latin typeface="Times New Roman"/>
                <a:cs typeface="Times New Roman"/>
              </a:rPr>
              <a:t>mb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  <a:p>
            <a:pPr marL="286385" marR="2719070">
              <a:lnSpc>
                <a:spcPct val="100000"/>
              </a:lnSpc>
              <a:spcBef>
                <a:spcPts val="605"/>
              </a:spcBef>
            </a:pP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["apple",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14" dirty="0">
                <a:latin typeface="Times New Roman"/>
                <a:cs typeface="Times New Roman"/>
              </a:rPr>
              <a:t>y"]  </a:t>
            </a:r>
            <a:r>
              <a:rPr sz="2600" spc="-130" dirty="0">
                <a:latin typeface="Times New Roman"/>
                <a:cs typeface="Times New Roman"/>
              </a:rPr>
              <a:t>i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  <a:p>
            <a:pPr marL="436245" marR="4777105" indent="-149860">
              <a:lnSpc>
                <a:spcPct val="100000"/>
              </a:lnSpc>
            </a:pPr>
            <a:r>
              <a:rPr sz="2600" spc="-125" dirty="0">
                <a:latin typeface="Times New Roman"/>
                <a:cs typeface="Times New Roman"/>
              </a:rPr>
              <a:t>while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&lt;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len</a:t>
            </a:r>
            <a:r>
              <a:rPr sz="2600" spc="-65" dirty="0">
                <a:latin typeface="Times New Roman"/>
                <a:cs typeface="Times New Roman"/>
              </a:rPr>
              <a:t>(list):  </a:t>
            </a:r>
            <a:r>
              <a:rPr sz="2600" spc="-90" dirty="0">
                <a:latin typeface="Times New Roman"/>
                <a:cs typeface="Times New Roman"/>
              </a:rPr>
              <a:t>print(list[i])</a:t>
            </a:r>
            <a:endParaRPr sz="2600">
              <a:latin typeface="Times New Roman"/>
              <a:cs typeface="Times New Roman"/>
            </a:endParaRPr>
          </a:p>
          <a:p>
            <a:pPr marL="436245">
              <a:lnSpc>
                <a:spcPct val="100000"/>
              </a:lnSpc>
            </a:pPr>
            <a:r>
              <a:rPr sz="2600" spc="-130" dirty="0">
                <a:latin typeface="Times New Roman"/>
                <a:cs typeface="Times New Roman"/>
              </a:rPr>
              <a:t>i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+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9489" y="688974"/>
            <a:ext cx="40665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Python</a:t>
            </a:r>
            <a:r>
              <a:rPr spc="-60" dirty="0"/>
              <a:t> </a:t>
            </a:r>
            <a:r>
              <a:rPr spc="-35" dirty="0"/>
              <a:t>Indentation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42265" indent="-27432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42265" algn="l"/>
              </a:tabLst>
            </a:pPr>
            <a:r>
              <a:rPr spc="-120" dirty="0"/>
              <a:t>I</a:t>
            </a:r>
            <a:r>
              <a:rPr spc="-190" dirty="0"/>
              <a:t>n</a:t>
            </a:r>
            <a:r>
              <a:rPr spc="-105" dirty="0"/>
              <a:t>de</a:t>
            </a:r>
            <a:r>
              <a:rPr spc="-125" dirty="0"/>
              <a:t>n</a:t>
            </a:r>
            <a:r>
              <a:rPr spc="-65" dirty="0"/>
              <a:t>t</a:t>
            </a:r>
            <a:r>
              <a:rPr spc="-140" dirty="0"/>
              <a:t>a</a:t>
            </a:r>
            <a:r>
              <a:rPr spc="-80" dirty="0"/>
              <a:t>tion</a:t>
            </a:r>
            <a:r>
              <a:rPr spc="-65" dirty="0"/>
              <a:t> </a:t>
            </a:r>
            <a:r>
              <a:rPr spc="5" dirty="0"/>
              <a:t>r</a:t>
            </a:r>
            <a:r>
              <a:rPr spc="-95" dirty="0"/>
              <a:t>efe</a:t>
            </a:r>
            <a:r>
              <a:rPr spc="-40" dirty="0"/>
              <a:t>r</a:t>
            </a:r>
            <a:r>
              <a:rPr spc="-200" dirty="0"/>
              <a:t>s</a:t>
            </a:r>
            <a:r>
              <a:rPr spc="-75" dirty="0"/>
              <a:t> </a:t>
            </a:r>
            <a:r>
              <a:rPr spc="-35" dirty="0"/>
              <a:t>to</a:t>
            </a:r>
            <a:r>
              <a:rPr spc="-75" dirty="0"/>
              <a:t> the</a:t>
            </a:r>
            <a:r>
              <a:rPr spc="-65" dirty="0"/>
              <a:t> </a:t>
            </a:r>
            <a:r>
              <a:rPr spc="-170" dirty="0"/>
              <a:t>sp</a:t>
            </a:r>
            <a:r>
              <a:rPr spc="-180" dirty="0"/>
              <a:t>a</a:t>
            </a:r>
            <a:r>
              <a:rPr spc="-150" dirty="0"/>
              <a:t>ces</a:t>
            </a:r>
            <a:r>
              <a:rPr spc="-80" dirty="0"/>
              <a:t> </a:t>
            </a:r>
            <a:r>
              <a:rPr spc="-235" dirty="0"/>
              <a:t>a</a:t>
            </a:r>
            <a:r>
              <a:rPr spc="35" dirty="0"/>
              <a:t>t</a:t>
            </a:r>
            <a:r>
              <a:rPr spc="-60" dirty="0"/>
              <a:t> </a:t>
            </a:r>
            <a:r>
              <a:rPr spc="-75" dirty="0"/>
              <a:t>the</a:t>
            </a:r>
            <a:r>
              <a:rPr spc="-65" dirty="0"/>
              <a:t> </a:t>
            </a:r>
            <a:r>
              <a:rPr spc="-125" dirty="0"/>
              <a:t>b</a:t>
            </a:r>
            <a:r>
              <a:rPr spc="-120" dirty="0"/>
              <a:t>e</a:t>
            </a:r>
            <a:r>
              <a:rPr spc="-180" dirty="0"/>
              <a:t>g</a:t>
            </a:r>
            <a:r>
              <a:rPr spc="-135" dirty="0"/>
              <a:t>inning</a:t>
            </a:r>
            <a:r>
              <a:rPr spc="-80" dirty="0"/>
              <a:t> </a:t>
            </a:r>
            <a:r>
              <a:rPr spc="-150" dirty="0"/>
              <a:t>of</a:t>
            </a:r>
            <a:r>
              <a:rPr spc="-65" dirty="0"/>
              <a:t> </a:t>
            </a:r>
            <a:r>
              <a:rPr spc="-204" dirty="0"/>
              <a:t>a</a:t>
            </a:r>
            <a:r>
              <a:rPr spc="-70" dirty="0"/>
              <a:t> </a:t>
            </a:r>
            <a:r>
              <a:rPr spc="-120" dirty="0"/>
              <a:t>co</a:t>
            </a:r>
            <a:r>
              <a:rPr spc="-140" dirty="0"/>
              <a:t>d</a:t>
            </a:r>
            <a:r>
              <a:rPr spc="-100" dirty="0"/>
              <a:t>e</a:t>
            </a:r>
            <a:r>
              <a:rPr spc="-75" dirty="0"/>
              <a:t> </a:t>
            </a:r>
            <a:r>
              <a:rPr spc="-110" dirty="0"/>
              <a:t>lin</a:t>
            </a:r>
            <a:r>
              <a:rPr spc="-185" dirty="0"/>
              <a:t>e</a:t>
            </a:r>
            <a:r>
              <a:rPr spc="110" dirty="0"/>
              <a:t>.</a:t>
            </a:r>
          </a:p>
          <a:p>
            <a:pPr marL="341630" marR="508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42265" algn="l"/>
              </a:tabLst>
            </a:pPr>
            <a:r>
              <a:rPr spc="-85" dirty="0"/>
              <a:t>Where</a:t>
            </a:r>
            <a:r>
              <a:rPr spc="-70" dirty="0"/>
              <a:t> </a:t>
            </a:r>
            <a:r>
              <a:rPr spc="-120" dirty="0"/>
              <a:t>in</a:t>
            </a:r>
            <a:r>
              <a:rPr spc="-65" dirty="0"/>
              <a:t> other</a:t>
            </a:r>
            <a:r>
              <a:rPr spc="-55" dirty="0"/>
              <a:t> </a:t>
            </a:r>
            <a:r>
              <a:rPr spc="-125" dirty="0"/>
              <a:t>programming</a:t>
            </a:r>
            <a:r>
              <a:rPr spc="-45" dirty="0"/>
              <a:t> </a:t>
            </a:r>
            <a:r>
              <a:rPr spc="-170" dirty="0"/>
              <a:t>languages</a:t>
            </a:r>
            <a:r>
              <a:rPr spc="-45" dirty="0"/>
              <a:t> </a:t>
            </a:r>
            <a:r>
              <a:rPr spc="-75" dirty="0"/>
              <a:t>the</a:t>
            </a:r>
            <a:r>
              <a:rPr spc="-55" dirty="0"/>
              <a:t> </a:t>
            </a:r>
            <a:r>
              <a:rPr spc="-100" dirty="0"/>
              <a:t>indentation</a:t>
            </a:r>
            <a:r>
              <a:rPr spc="-65" dirty="0"/>
              <a:t> </a:t>
            </a:r>
            <a:r>
              <a:rPr spc="-120" dirty="0"/>
              <a:t>in</a:t>
            </a:r>
            <a:r>
              <a:rPr spc="-55" dirty="0"/>
              <a:t> </a:t>
            </a:r>
            <a:r>
              <a:rPr spc="-120" dirty="0"/>
              <a:t>code</a:t>
            </a:r>
            <a:r>
              <a:rPr spc="-55" dirty="0"/>
              <a:t> </a:t>
            </a:r>
            <a:r>
              <a:rPr spc="-165" dirty="0"/>
              <a:t>is </a:t>
            </a:r>
            <a:r>
              <a:rPr spc="-635" dirty="0"/>
              <a:t> </a:t>
            </a:r>
            <a:r>
              <a:rPr spc="-95" dirty="0"/>
              <a:t>for</a:t>
            </a:r>
            <a:r>
              <a:rPr spc="-65" dirty="0"/>
              <a:t> </a:t>
            </a:r>
            <a:r>
              <a:rPr spc="-120" dirty="0"/>
              <a:t>readability</a:t>
            </a:r>
            <a:r>
              <a:rPr spc="-60" dirty="0"/>
              <a:t> </a:t>
            </a:r>
            <a:r>
              <a:rPr spc="-155" dirty="0"/>
              <a:t>only,</a:t>
            </a:r>
            <a:r>
              <a:rPr spc="-170" dirty="0"/>
              <a:t> </a:t>
            </a:r>
            <a:r>
              <a:rPr spc="-75" dirty="0"/>
              <a:t>the</a:t>
            </a:r>
            <a:r>
              <a:rPr spc="-60" dirty="0"/>
              <a:t> </a:t>
            </a:r>
            <a:r>
              <a:rPr spc="-100" dirty="0"/>
              <a:t>indentation</a:t>
            </a:r>
            <a:r>
              <a:rPr spc="-60" dirty="0"/>
              <a:t> </a:t>
            </a:r>
            <a:r>
              <a:rPr spc="-120" dirty="0"/>
              <a:t>in</a:t>
            </a:r>
            <a:r>
              <a:rPr spc="-70" dirty="0"/>
              <a:t> </a:t>
            </a:r>
            <a:r>
              <a:rPr spc="-120" dirty="0"/>
              <a:t>Python</a:t>
            </a:r>
            <a:r>
              <a:rPr spc="-55" dirty="0"/>
              <a:t> </a:t>
            </a:r>
            <a:r>
              <a:rPr spc="-165" dirty="0"/>
              <a:t>is</a:t>
            </a:r>
            <a:r>
              <a:rPr spc="-60" dirty="0"/>
              <a:t> </a:t>
            </a:r>
            <a:r>
              <a:rPr spc="-135" dirty="0"/>
              <a:t>very</a:t>
            </a:r>
            <a:r>
              <a:rPr spc="-55" dirty="0"/>
              <a:t> important.</a:t>
            </a:r>
          </a:p>
          <a:p>
            <a:pPr marL="34226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42265" algn="l"/>
              </a:tabLst>
            </a:pPr>
            <a:r>
              <a:rPr spc="-120" dirty="0"/>
              <a:t>Python</a:t>
            </a:r>
            <a:r>
              <a:rPr spc="-65" dirty="0"/>
              <a:t> </a:t>
            </a:r>
            <a:r>
              <a:rPr spc="-150" dirty="0"/>
              <a:t>uses</a:t>
            </a:r>
            <a:r>
              <a:rPr spc="-80" dirty="0"/>
              <a:t> </a:t>
            </a:r>
            <a:r>
              <a:rPr spc="-100" dirty="0"/>
              <a:t>indentation</a:t>
            </a:r>
            <a:r>
              <a:rPr spc="-75" dirty="0"/>
              <a:t> </a:t>
            </a:r>
            <a:r>
              <a:rPr spc="-35" dirty="0"/>
              <a:t>to</a:t>
            </a:r>
            <a:r>
              <a:rPr spc="-65" dirty="0"/>
              <a:t> </a:t>
            </a:r>
            <a:r>
              <a:rPr spc="-120" dirty="0"/>
              <a:t>indicate</a:t>
            </a:r>
            <a:r>
              <a:rPr spc="-65" dirty="0"/>
              <a:t> </a:t>
            </a:r>
            <a:r>
              <a:rPr spc="-204" dirty="0"/>
              <a:t>a</a:t>
            </a:r>
            <a:r>
              <a:rPr spc="-70" dirty="0"/>
              <a:t> </a:t>
            </a:r>
            <a:r>
              <a:rPr spc="-135" dirty="0"/>
              <a:t>block</a:t>
            </a:r>
            <a:r>
              <a:rPr spc="-65" dirty="0"/>
              <a:t> </a:t>
            </a:r>
            <a:r>
              <a:rPr spc="-150" dirty="0"/>
              <a:t>of</a:t>
            </a:r>
            <a:r>
              <a:rPr spc="-75" dirty="0"/>
              <a:t> </a:t>
            </a:r>
            <a:r>
              <a:rPr spc="-85" dirty="0"/>
              <a:t>code.</a:t>
            </a:r>
          </a:p>
          <a:p>
            <a:pPr marL="34226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42265" algn="l"/>
              </a:tabLst>
            </a:pPr>
            <a:r>
              <a:rPr spc="-130" dirty="0"/>
              <a:t>Example:</a:t>
            </a:r>
          </a:p>
          <a:p>
            <a:pPr marL="34226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42265" algn="l"/>
              </a:tabLst>
            </a:pPr>
            <a:r>
              <a:rPr spc="-160" dirty="0"/>
              <a:t>if</a:t>
            </a:r>
            <a:r>
              <a:rPr spc="-65" dirty="0"/>
              <a:t> </a:t>
            </a:r>
            <a:r>
              <a:rPr spc="-80" dirty="0"/>
              <a:t>(5</a:t>
            </a:r>
            <a:r>
              <a:rPr spc="-70" dirty="0"/>
              <a:t> </a:t>
            </a:r>
            <a:r>
              <a:rPr spc="270" dirty="0"/>
              <a:t>&gt;</a:t>
            </a:r>
            <a:r>
              <a:rPr spc="-60" dirty="0"/>
              <a:t> </a:t>
            </a:r>
            <a:r>
              <a:rPr spc="-40" dirty="0"/>
              <a:t>2):</a:t>
            </a:r>
          </a:p>
          <a:p>
            <a:pPr marL="491490">
              <a:lnSpc>
                <a:spcPct val="100000"/>
              </a:lnSpc>
            </a:pPr>
            <a:r>
              <a:rPr spc="-50" dirty="0"/>
              <a:t>p</a:t>
            </a:r>
            <a:r>
              <a:rPr spc="5" dirty="0"/>
              <a:t>r</a:t>
            </a:r>
            <a:r>
              <a:rPr spc="-105" dirty="0"/>
              <a:t>int("Fi</a:t>
            </a:r>
            <a:r>
              <a:rPr spc="-190" dirty="0"/>
              <a:t>v</a:t>
            </a:r>
            <a:r>
              <a:rPr spc="-100" dirty="0"/>
              <a:t>e</a:t>
            </a:r>
            <a:r>
              <a:rPr spc="-65" dirty="0"/>
              <a:t> </a:t>
            </a:r>
            <a:r>
              <a:rPr spc="-165" dirty="0"/>
              <a:t>is</a:t>
            </a:r>
            <a:r>
              <a:rPr spc="-65" dirty="0"/>
              <a:t> </a:t>
            </a:r>
            <a:r>
              <a:rPr spc="-185" dirty="0"/>
              <a:t>g</a:t>
            </a:r>
            <a:r>
              <a:rPr spc="5" dirty="0"/>
              <a:t>r</a:t>
            </a:r>
            <a:r>
              <a:rPr spc="-155" dirty="0"/>
              <a:t>e</a:t>
            </a:r>
            <a:r>
              <a:rPr spc="-185" dirty="0"/>
              <a:t>a</a:t>
            </a:r>
            <a:r>
              <a:rPr spc="-10" dirty="0"/>
              <a:t>ter</a:t>
            </a:r>
            <a:r>
              <a:rPr spc="-55" dirty="0"/>
              <a:t> </a:t>
            </a:r>
            <a:r>
              <a:rPr spc="-110" dirty="0"/>
              <a:t>than</a:t>
            </a:r>
            <a:r>
              <a:rPr spc="-80" dirty="0"/>
              <a:t> </a:t>
            </a:r>
            <a:r>
              <a:rPr spc="-30" dirty="0"/>
              <a:t>t</a:t>
            </a:r>
            <a:r>
              <a:rPr spc="-175" dirty="0"/>
              <a:t>w</a:t>
            </a:r>
            <a:r>
              <a:rPr spc="-130" dirty="0"/>
              <a:t>o</a:t>
            </a:r>
            <a:r>
              <a:rPr spc="-100" dirty="0"/>
              <a:t>!</a:t>
            </a:r>
            <a:r>
              <a:rPr spc="-30" dirty="0"/>
              <a:t>")</a:t>
            </a:r>
          </a:p>
          <a:p>
            <a:pPr marL="34226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42265" algn="l"/>
              </a:tabLst>
            </a:pPr>
            <a:r>
              <a:rPr spc="-160" dirty="0"/>
              <a:t>if</a:t>
            </a:r>
            <a:r>
              <a:rPr spc="-65" dirty="0"/>
              <a:t> </a:t>
            </a:r>
            <a:r>
              <a:rPr spc="-110" dirty="0"/>
              <a:t>5</a:t>
            </a:r>
            <a:r>
              <a:rPr spc="-70" dirty="0"/>
              <a:t> </a:t>
            </a:r>
            <a:r>
              <a:rPr spc="270" dirty="0"/>
              <a:t>&gt;</a:t>
            </a:r>
            <a:r>
              <a:rPr spc="-60" dirty="0"/>
              <a:t> </a:t>
            </a:r>
            <a:r>
              <a:rPr spc="-40" dirty="0"/>
              <a:t>2:</a:t>
            </a:r>
          </a:p>
          <a:p>
            <a:pPr marL="341630">
              <a:lnSpc>
                <a:spcPct val="100000"/>
              </a:lnSpc>
            </a:pPr>
            <a:r>
              <a:rPr spc="-45" dirty="0"/>
              <a:t>p</a:t>
            </a:r>
            <a:r>
              <a:rPr spc="10" dirty="0"/>
              <a:t>r</a:t>
            </a:r>
            <a:r>
              <a:rPr spc="-80" dirty="0"/>
              <a:t>int("</a:t>
            </a:r>
            <a:r>
              <a:rPr spc="-130" dirty="0"/>
              <a:t>F</a:t>
            </a:r>
            <a:r>
              <a:rPr spc="-125" dirty="0"/>
              <a:t>i</a:t>
            </a:r>
            <a:r>
              <a:rPr spc="-275" dirty="0"/>
              <a:t>v</a:t>
            </a:r>
            <a:r>
              <a:rPr spc="-100" dirty="0"/>
              <a:t>e</a:t>
            </a:r>
            <a:r>
              <a:rPr spc="-65" dirty="0"/>
              <a:t> </a:t>
            </a:r>
            <a:r>
              <a:rPr spc="-165" dirty="0"/>
              <a:t>is</a:t>
            </a:r>
            <a:r>
              <a:rPr spc="-65" dirty="0"/>
              <a:t> </a:t>
            </a:r>
            <a:r>
              <a:rPr spc="-185" dirty="0"/>
              <a:t>g</a:t>
            </a:r>
            <a:r>
              <a:rPr spc="5" dirty="0"/>
              <a:t>r</a:t>
            </a:r>
            <a:r>
              <a:rPr spc="-150" dirty="0"/>
              <a:t>e</a:t>
            </a:r>
            <a:r>
              <a:rPr spc="-180" dirty="0"/>
              <a:t>a</a:t>
            </a:r>
            <a:r>
              <a:rPr spc="-10" dirty="0"/>
              <a:t>ter</a:t>
            </a:r>
            <a:r>
              <a:rPr spc="-60" dirty="0"/>
              <a:t> </a:t>
            </a:r>
            <a:r>
              <a:rPr spc="-105" dirty="0"/>
              <a:t>th</a:t>
            </a:r>
            <a:r>
              <a:rPr spc="-135" dirty="0"/>
              <a:t>a</a:t>
            </a:r>
            <a:r>
              <a:rPr spc="-110" dirty="0"/>
              <a:t>n</a:t>
            </a:r>
            <a:r>
              <a:rPr spc="-65" dirty="0"/>
              <a:t> </a:t>
            </a:r>
            <a:r>
              <a:rPr spc="20" dirty="0"/>
              <a:t>t</a:t>
            </a:r>
            <a:r>
              <a:rPr spc="-235" dirty="0"/>
              <a:t>w</a:t>
            </a:r>
            <a:r>
              <a:rPr spc="-130" dirty="0"/>
              <a:t>o</a:t>
            </a:r>
            <a:r>
              <a:rPr spc="-100" dirty="0"/>
              <a:t>!</a:t>
            </a:r>
            <a:r>
              <a:rPr spc="-30" dirty="0"/>
              <a:t>")</a:t>
            </a:r>
          </a:p>
          <a:p>
            <a:pPr marL="34226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42265" algn="l"/>
              </a:tabLst>
            </a:pPr>
            <a:r>
              <a:rPr spc="-305" dirty="0"/>
              <a:t>S</a:t>
            </a:r>
            <a:r>
              <a:rPr spc="-290" dirty="0"/>
              <a:t>y</a:t>
            </a:r>
            <a:r>
              <a:rPr spc="-45" dirty="0"/>
              <a:t>n</a:t>
            </a:r>
            <a:r>
              <a:rPr spc="-35" dirty="0"/>
              <a:t>t</a:t>
            </a:r>
            <a:r>
              <a:rPr spc="-155" dirty="0"/>
              <a:t>a</a:t>
            </a:r>
            <a:r>
              <a:rPr spc="-165" dirty="0"/>
              <a:t>x</a:t>
            </a:r>
            <a:r>
              <a:rPr spc="-50" dirty="0"/>
              <a:t> </a:t>
            </a:r>
            <a:r>
              <a:rPr spc="-150" dirty="0"/>
              <a:t>E</a:t>
            </a:r>
            <a:r>
              <a:rPr spc="-30" dirty="0"/>
              <a:t>r</a:t>
            </a:r>
            <a:r>
              <a:rPr spc="5" dirty="0"/>
              <a:t>r</a:t>
            </a:r>
            <a:r>
              <a:rPr spc="-50" dirty="0"/>
              <a:t>o</a:t>
            </a:r>
            <a:r>
              <a:rPr spc="-60" dirty="0"/>
              <a:t>r</a:t>
            </a:r>
            <a:r>
              <a:rPr spc="35" dirty="0"/>
              <a:t>: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5882" y="202819"/>
            <a:ext cx="3866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List</a:t>
            </a:r>
            <a:r>
              <a:rPr sz="3600" spc="-70" dirty="0"/>
              <a:t> </a:t>
            </a:r>
            <a:r>
              <a:rPr sz="3600" spc="-30" dirty="0"/>
              <a:t>Comprehension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900430"/>
            <a:ext cx="7579995" cy="5086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45" dirty="0">
                <a:latin typeface="Times New Roman"/>
                <a:cs typeface="Times New Roman"/>
              </a:rPr>
              <a:t>List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comprehension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offers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shorter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syntax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when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you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want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create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new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list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based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on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values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an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existing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list.</a:t>
            </a:r>
            <a:endParaRPr sz="2600">
              <a:latin typeface="Times New Roman"/>
              <a:cs typeface="Times New Roman"/>
            </a:endParaRPr>
          </a:p>
          <a:p>
            <a:pPr marL="286385" marR="243840" indent="-274320">
              <a:lnSpc>
                <a:spcPct val="100000"/>
              </a:lnSpc>
              <a:spcBef>
                <a:spcPts val="595"/>
              </a:spcBef>
              <a:tabLst>
                <a:tab pos="1840864" algn="l"/>
              </a:tabLst>
            </a:pPr>
            <a:r>
              <a:rPr sz="2600" spc="-130" dirty="0">
                <a:latin typeface="Times New Roman"/>
                <a:cs typeface="Times New Roman"/>
              </a:rPr>
              <a:t>Example: </a:t>
            </a:r>
            <a:r>
              <a:rPr sz="2600" spc="-204" dirty="0">
                <a:latin typeface="Times New Roman"/>
                <a:cs typeface="Times New Roman"/>
              </a:rPr>
              <a:t>Based </a:t>
            </a:r>
            <a:r>
              <a:rPr sz="2600" spc="-110" dirty="0">
                <a:latin typeface="Times New Roman"/>
                <a:cs typeface="Times New Roman"/>
              </a:rPr>
              <a:t>on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list </a:t>
            </a:r>
            <a:r>
              <a:rPr sz="2600" spc="-150" dirty="0">
                <a:latin typeface="Times New Roman"/>
                <a:cs typeface="Times New Roman"/>
              </a:rPr>
              <a:t>of </a:t>
            </a:r>
            <a:r>
              <a:rPr sz="2600" spc="-55" dirty="0">
                <a:latin typeface="Times New Roman"/>
                <a:cs typeface="Times New Roman"/>
              </a:rPr>
              <a:t>fruits, </a:t>
            </a:r>
            <a:r>
              <a:rPr sz="2600" spc="-160" dirty="0">
                <a:latin typeface="Times New Roman"/>
                <a:cs typeface="Times New Roman"/>
              </a:rPr>
              <a:t>you </a:t>
            </a:r>
            <a:r>
              <a:rPr sz="2600" spc="-114" dirty="0">
                <a:latin typeface="Times New Roman"/>
                <a:cs typeface="Times New Roman"/>
              </a:rPr>
              <a:t>want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new </a:t>
            </a:r>
            <a:r>
              <a:rPr sz="2600" spc="-60" dirty="0">
                <a:latin typeface="Times New Roman"/>
                <a:cs typeface="Times New Roman"/>
              </a:rPr>
              <a:t>list, 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45" dirty="0">
                <a:latin typeface="Times New Roman"/>
                <a:cs typeface="Times New Roman"/>
              </a:rPr>
              <a:t>n</a:t>
            </a:r>
            <a:r>
              <a:rPr sz="2600" spc="-35" dirty="0">
                <a:latin typeface="Times New Roman"/>
                <a:cs typeface="Times New Roman"/>
              </a:rPr>
              <a:t>t</a:t>
            </a:r>
            <a:r>
              <a:rPr sz="2600" spc="-150" dirty="0">
                <a:latin typeface="Times New Roman"/>
                <a:cs typeface="Times New Roman"/>
              </a:rPr>
              <a:t>ainin</a:t>
            </a:r>
            <a:r>
              <a:rPr sz="2600" spc="-180" dirty="0">
                <a:latin typeface="Times New Roman"/>
                <a:cs typeface="Times New Roman"/>
              </a:rPr>
              <a:t>g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-155" dirty="0">
                <a:latin typeface="Times New Roman"/>
                <a:cs typeface="Times New Roman"/>
              </a:rPr>
              <a:t>l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-130" dirty="0">
                <a:latin typeface="Times New Roman"/>
                <a:cs typeface="Times New Roman"/>
              </a:rPr>
              <a:t>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f</a:t>
            </a:r>
            <a:r>
              <a:rPr sz="2600" spc="-2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uits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w</a:t>
            </a:r>
            <a:r>
              <a:rPr sz="2600" spc="-70" dirty="0">
                <a:latin typeface="Times New Roman"/>
                <a:cs typeface="Times New Roman"/>
              </a:rPr>
              <a:t>i</a:t>
            </a:r>
            <a:r>
              <a:rPr sz="2600" spc="-65" dirty="0">
                <a:latin typeface="Times New Roman"/>
                <a:cs typeface="Times New Roman"/>
              </a:rPr>
              <a:t>th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40" dirty="0">
                <a:latin typeface="Times New Roman"/>
                <a:cs typeface="Times New Roman"/>
              </a:rPr>
              <a:t>lett</a:t>
            </a:r>
            <a:r>
              <a:rPr sz="2600" spc="-35" dirty="0">
                <a:latin typeface="Times New Roman"/>
                <a:cs typeface="Times New Roman"/>
              </a:rPr>
              <a:t>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"</a:t>
            </a:r>
            <a:r>
              <a:rPr sz="2600" spc="-110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"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130" dirty="0">
                <a:latin typeface="Times New Roman"/>
                <a:cs typeface="Times New Roman"/>
              </a:rPr>
              <a:t>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nam</a:t>
            </a:r>
            <a:r>
              <a:rPr sz="2600" spc="-170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spc="-130" dirty="0">
                <a:latin typeface="Times New Roman"/>
                <a:cs typeface="Times New Roman"/>
              </a:rPr>
              <a:t>Example:</a:t>
            </a:r>
            <a:endParaRPr sz="2600">
              <a:latin typeface="Times New Roman"/>
              <a:cs typeface="Times New Roman"/>
            </a:endParaRPr>
          </a:p>
          <a:p>
            <a:pPr marL="286385" marR="57594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80" dirty="0">
                <a:latin typeface="Times New Roman"/>
                <a:cs typeface="Times New Roman"/>
              </a:rPr>
              <a:t>f</a:t>
            </a:r>
            <a:r>
              <a:rPr sz="2600" spc="-2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uits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["appl</a:t>
            </a:r>
            <a:r>
              <a:rPr sz="2600" spc="-135" dirty="0">
                <a:latin typeface="Times New Roman"/>
                <a:cs typeface="Times New Roman"/>
              </a:rPr>
              <a:t>e</a:t>
            </a:r>
            <a:r>
              <a:rPr sz="2600" spc="60" dirty="0">
                <a:latin typeface="Times New Roman"/>
                <a:cs typeface="Times New Roman"/>
              </a:rPr>
              <a:t>"</a:t>
            </a:r>
            <a:r>
              <a:rPr sz="2600" spc="40" dirty="0">
                <a:latin typeface="Times New Roman"/>
                <a:cs typeface="Times New Roman"/>
              </a:rPr>
              <a:t>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35" dirty="0">
                <a:latin typeface="Times New Roman"/>
                <a:cs typeface="Times New Roman"/>
              </a:rPr>
              <a:t>y",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"k</a:t>
            </a:r>
            <a:r>
              <a:rPr sz="2600" spc="-70" dirty="0">
                <a:latin typeface="Times New Roman"/>
                <a:cs typeface="Times New Roman"/>
              </a:rPr>
              <a:t>i</a:t>
            </a:r>
            <a:r>
              <a:rPr sz="2600" spc="-95" dirty="0">
                <a:latin typeface="Times New Roman"/>
                <a:cs typeface="Times New Roman"/>
              </a:rPr>
              <a:t>wi</a:t>
            </a:r>
            <a:r>
              <a:rPr sz="2600" spc="-70" dirty="0">
                <a:latin typeface="Times New Roman"/>
                <a:cs typeface="Times New Roman"/>
              </a:rPr>
              <a:t>"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"mango</a:t>
            </a:r>
            <a:r>
              <a:rPr sz="2600" spc="-85" dirty="0">
                <a:latin typeface="Times New Roman"/>
                <a:cs typeface="Times New Roman"/>
              </a:rPr>
              <a:t>"]  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45" dirty="0">
                <a:latin typeface="Times New Roman"/>
                <a:cs typeface="Times New Roman"/>
              </a:rPr>
              <a:t>e</a:t>
            </a:r>
            <a:r>
              <a:rPr sz="2600" spc="-105" dirty="0">
                <a:latin typeface="Times New Roman"/>
                <a:cs typeface="Times New Roman"/>
              </a:rPr>
              <a:t>wlist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[]</a:t>
            </a:r>
            <a:endParaRPr sz="2600">
              <a:latin typeface="Times New Roman"/>
              <a:cs typeface="Times New Roman"/>
            </a:endParaRPr>
          </a:p>
          <a:p>
            <a:pPr marL="436245" marR="5601335" indent="-149860">
              <a:lnSpc>
                <a:spcPct val="100000"/>
              </a:lnSpc>
            </a:pPr>
            <a:r>
              <a:rPr sz="2600" spc="-105" dirty="0">
                <a:latin typeface="Times New Roman"/>
                <a:cs typeface="Times New Roman"/>
              </a:rPr>
              <a:t>fo</a:t>
            </a:r>
            <a:r>
              <a:rPr sz="2600" spc="-80" dirty="0">
                <a:latin typeface="Times New Roman"/>
                <a:cs typeface="Times New Roman"/>
              </a:rPr>
              <a:t>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f</a:t>
            </a:r>
            <a:r>
              <a:rPr sz="2600" spc="-25" dirty="0">
                <a:latin typeface="Times New Roman"/>
                <a:cs typeface="Times New Roman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uits:  </a:t>
            </a: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"a</a:t>
            </a:r>
            <a:r>
              <a:rPr sz="2600" spc="-65" dirty="0">
                <a:latin typeface="Times New Roman"/>
                <a:cs typeface="Times New Roman"/>
              </a:rPr>
              <a:t>"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x:</a:t>
            </a:r>
            <a:endParaRPr sz="2600">
              <a:latin typeface="Times New Roman"/>
              <a:cs typeface="Times New Roman"/>
            </a:endParaRPr>
          </a:p>
          <a:p>
            <a:pPr marL="286385" marR="4816475" indent="298450">
              <a:lnSpc>
                <a:spcPct val="100000"/>
              </a:lnSpc>
            </a:pP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45" dirty="0">
                <a:latin typeface="Times New Roman"/>
                <a:cs typeface="Times New Roman"/>
              </a:rPr>
              <a:t>e</a:t>
            </a:r>
            <a:r>
              <a:rPr sz="2600" spc="-90" dirty="0">
                <a:latin typeface="Times New Roman"/>
                <a:cs typeface="Times New Roman"/>
              </a:rPr>
              <a:t>wlist.a</a:t>
            </a:r>
            <a:r>
              <a:rPr sz="2600" spc="-130" dirty="0">
                <a:latin typeface="Times New Roman"/>
                <a:cs typeface="Times New Roman"/>
              </a:rPr>
              <a:t>p</a:t>
            </a:r>
            <a:r>
              <a:rPr sz="2600" spc="-105" dirty="0">
                <a:latin typeface="Times New Roman"/>
                <a:cs typeface="Times New Roman"/>
              </a:rPr>
              <a:t>pe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-114" dirty="0">
                <a:latin typeface="Times New Roman"/>
                <a:cs typeface="Times New Roman"/>
              </a:rPr>
              <a:t>d</a:t>
            </a:r>
            <a:r>
              <a:rPr sz="2600" spc="-60" dirty="0">
                <a:latin typeface="Times New Roman"/>
                <a:cs typeface="Times New Roman"/>
              </a:rPr>
              <a:t>(x)  </a:t>
            </a:r>
            <a:r>
              <a:rPr sz="2600" spc="-80" dirty="0">
                <a:latin typeface="Times New Roman"/>
                <a:cs typeface="Times New Roman"/>
              </a:rPr>
              <a:t>print(newlist)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spc="-35" dirty="0">
                <a:latin typeface="Times New Roman"/>
                <a:cs typeface="Times New Roman"/>
              </a:rPr>
              <a:t>Output: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['apple',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'banana',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'mango']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290271"/>
            <a:ext cx="7194550" cy="6017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90" dirty="0">
                <a:latin typeface="Times New Roman"/>
                <a:cs typeface="Times New Roman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list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comprehension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you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do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all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that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only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one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lin</a:t>
            </a:r>
            <a:r>
              <a:rPr sz="2600" spc="-130" dirty="0">
                <a:latin typeface="Times New Roman"/>
                <a:cs typeface="Times New Roman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60" dirty="0">
                <a:latin typeface="Times New Roman"/>
                <a:cs typeface="Times New Roman"/>
              </a:rPr>
              <a:t>de: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30" dirty="0">
                <a:latin typeface="Times New Roman"/>
                <a:cs typeface="Times New Roman"/>
              </a:rPr>
              <a:t>Example:</a:t>
            </a:r>
            <a:endParaRPr sz="2600">
              <a:latin typeface="Times New Roman"/>
              <a:cs typeface="Times New Roman"/>
            </a:endParaRPr>
          </a:p>
          <a:p>
            <a:pPr marL="12700" marR="464820">
              <a:lnSpc>
                <a:spcPts val="3720"/>
              </a:lnSpc>
              <a:spcBef>
                <a:spcPts val="225"/>
              </a:spcBef>
            </a:pPr>
            <a:r>
              <a:rPr sz="2600" spc="-80" dirty="0">
                <a:latin typeface="Times New Roman"/>
                <a:cs typeface="Times New Roman"/>
              </a:rPr>
              <a:t>f</a:t>
            </a:r>
            <a:r>
              <a:rPr sz="2600" spc="-2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uits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["appl</a:t>
            </a:r>
            <a:r>
              <a:rPr sz="2600" spc="-135" dirty="0">
                <a:latin typeface="Times New Roman"/>
                <a:cs typeface="Times New Roman"/>
              </a:rPr>
              <a:t>e</a:t>
            </a:r>
            <a:r>
              <a:rPr sz="2600" spc="60" dirty="0">
                <a:latin typeface="Times New Roman"/>
                <a:cs typeface="Times New Roman"/>
              </a:rPr>
              <a:t>"</a:t>
            </a:r>
            <a:r>
              <a:rPr sz="2600" spc="40" dirty="0">
                <a:latin typeface="Times New Roman"/>
                <a:cs typeface="Times New Roman"/>
              </a:rPr>
              <a:t>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35" dirty="0">
                <a:latin typeface="Times New Roman"/>
                <a:cs typeface="Times New Roman"/>
              </a:rPr>
              <a:t>y",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"k</a:t>
            </a:r>
            <a:r>
              <a:rPr sz="2600" spc="-70" dirty="0">
                <a:latin typeface="Times New Roman"/>
                <a:cs typeface="Times New Roman"/>
              </a:rPr>
              <a:t>i</a:t>
            </a:r>
            <a:r>
              <a:rPr sz="2600" spc="-95" dirty="0">
                <a:latin typeface="Times New Roman"/>
                <a:cs typeface="Times New Roman"/>
              </a:rPr>
              <a:t>wi</a:t>
            </a:r>
            <a:r>
              <a:rPr sz="2600" spc="-70" dirty="0">
                <a:latin typeface="Times New Roman"/>
                <a:cs typeface="Times New Roman"/>
              </a:rPr>
              <a:t>"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"mango</a:t>
            </a:r>
            <a:r>
              <a:rPr sz="2600" spc="-85" dirty="0">
                <a:latin typeface="Times New Roman"/>
                <a:cs typeface="Times New Roman"/>
              </a:rPr>
              <a:t>"]  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45" dirty="0">
                <a:latin typeface="Times New Roman"/>
                <a:cs typeface="Times New Roman"/>
              </a:rPr>
              <a:t>e</a:t>
            </a:r>
            <a:r>
              <a:rPr sz="2600" spc="-105" dirty="0">
                <a:latin typeface="Times New Roman"/>
                <a:cs typeface="Times New Roman"/>
              </a:rPr>
              <a:t>wlist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[x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fo</a:t>
            </a:r>
            <a:r>
              <a:rPr sz="2600" spc="-80" dirty="0">
                <a:latin typeface="Times New Roman"/>
                <a:cs typeface="Times New Roman"/>
              </a:rPr>
              <a:t>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f</a:t>
            </a:r>
            <a:r>
              <a:rPr sz="2600" spc="-2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uits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"a</a:t>
            </a:r>
            <a:r>
              <a:rPr sz="2600" spc="-65" dirty="0">
                <a:latin typeface="Times New Roman"/>
                <a:cs typeface="Times New Roman"/>
              </a:rPr>
              <a:t>"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x]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600" spc="-80" dirty="0">
                <a:latin typeface="Times New Roman"/>
                <a:cs typeface="Times New Roman"/>
              </a:rPr>
              <a:t>print(newlist)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35" dirty="0">
                <a:latin typeface="Times New Roman"/>
                <a:cs typeface="Times New Roman"/>
              </a:rPr>
              <a:t>Output: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['apple',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'banana',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'mango']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-705" dirty="0">
                <a:latin typeface="Times New Roman"/>
                <a:cs typeface="Times New Roman"/>
              </a:rPr>
              <a:t>Y</a:t>
            </a:r>
            <a:r>
              <a:rPr sz="2600" spc="-110" dirty="0">
                <a:latin typeface="Times New Roman"/>
                <a:cs typeface="Times New Roman"/>
              </a:rPr>
              <a:t>ou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set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-45" dirty="0">
                <a:latin typeface="Times New Roman"/>
                <a:cs typeface="Times New Roman"/>
              </a:rPr>
              <a:t>u</a:t>
            </a:r>
            <a:r>
              <a:rPr sz="2600" spc="-35" dirty="0">
                <a:latin typeface="Times New Roman"/>
                <a:cs typeface="Times New Roman"/>
              </a:rPr>
              <a:t>t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165" dirty="0">
                <a:latin typeface="Times New Roman"/>
                <a:cs typeface="Times New Roman"/>
              </a:rPr>
              <a:t>m</a:t>
            </a:r>
            <a:r>
              <a:rPr sz="2600" spc="-90" dirty="0">
                <a:latin typeface="Times New Roman"/>
                <a:cs typeface="Times New Roman"/>
              </a:rPr>
              <a:t>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wh</a:t>
            </a:r>
            <a:r>
              <a:rPr sz="2600" spc="-160" dirty="0">
                <a:latin typeface="Times New Roman"/>
                <a:cs typeface="Times New Roman"/>
              </a:rPr>
              <a:t>a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85" dirty="0">
                <a:latin typeface="Times New Roman"/>
                <a:cs typeface="Times New Roman"/>
              </a:rPr>
              <a:t>e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35" dirty="0">
                <a:latin typeface="Times New Roman"/>
                <a:cs typeface="Times New Roman"/>
              </a:rPr>
              <a:t>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65" dirty="0">
                <a:latin typeface="Times New Roman"/>
                <a:cs typeface="Times New Roman"/>
              </a:rPr>
              <a:t>y</a:t>
            </a:r>
            <a:r>
              <a:rPr sz="2600" spc="-110" dirty="0">
                <a:latin typeface="Times New Roman"/>
                <a:cs typeface="Times New Roman"/>
              </a:rPr>
              <a:t>ou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li</a:t>
            </a:r>
            <a:r>
              <a:rPr sz="2600" spc="-220" dirty="0">
                <a:latin typeface="Times New Roman"/>
                <a:cs typeface="Times New Roman"/>
              </a:rPr>
              <a:t>k</a:t>
            </a:r>
            <a:r>
              <a:rPr sz="2600" spc="-150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 marR="468630">
              <a:lnSpc>
                <a:spcPct val="119200"/>
              </a:lnSpc>
            </a:pPr>
            <a:r>
              <a:rPr sz="2600" spc="-80" dirty="0">
                <a:latin typeface="Times New Roman"/>
                <a:cs typeface="Times New Roman"/>
              </a:rPr>
              <a:t>f</a:t>
            </a:r>
            <a:r>
              <a:rPr sz="2600" spc="-2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uits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["appl</a:t>
            </a:r>
            <a:r>
              <a:rPr sz="2600" spc="-135" dirty="0">
                <a:latin typeface="Times New Roman"/>
                <a:cs typeface="Times New Roman"/>
              </a:rPr>
              <a:t>e</a:t>
            </a:r>
            <a:r>
              <a:rPr sz="2600" spc="60" dirty="0">
                <a:latin typeface="Times New Roman"/>
                <a:cs typeface="Times New Roman"/>
              </a:rPr>
              <a:t>"</a:t>
            </a:r>
            <a:r>
              <a:rPr sz="2600" spc="40" dirty="0">
                <a:latin typeface="Times New Roman"/>
                <a:cs typeface="Times New Roman"/>
              </a:rPr>
              <a:t>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"bana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a"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he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35" dirty="0">
                <a:latin typeface="Times New Roman"/>
                <a:cs typeface="Times New Roman"/>
              </a:rPr>
              <a:t>y",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"k</a:t>
            </a:r>
            <a:r>
              <a:rPr sz="2600" spc="-70" dirty="0">
                <a:latin typeface="Times New Roman"/>
                <a:cs typeface="Times New Roman"/>
              </a:rPr>
              <a:t>i</a:t>
            </a:r>
            <a:r>
              <a:rPr sz="2600" spc="-95" dirty="0">
                <a:latin typeface="Times New Roman"/>
                <a:cs typeface="Times New Roman"/>
              </a:rPr>
              <a:t>wi</a:t>
            </a:r>
            <a:r>
              <a:rPr sz="2600" spc="-70" dirty="0">
                <a:latin typeface="Times New Roman"/>
                <a:cs typeface="Times New Roman"/>
              </a:rPr>
              <a:t>"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"mango</a:t>
            </a:r>
            <a:r>
              <a:rPr sz="2600" spc="-85" dirty="0">
                <a:latin typeface="Times New Roman"/>
                <a:cs typeface="Times New Roman"/>
              </a:rPr>
              <a:t>"]  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45" dirty="0">
                <a:latin typeface="Times New Roman"/>
                <a:cs typeface="Times New Roman"/>
              </a:rPr>
              <a:t>e</a:t>
            </a:r>
            <a:r>
              <a:rPr sz="2600" spc="-105" dirty="0">
                <a:latin typeface="Times New Roman"/>
                <a:cs typeface="Times New Roman"/>
              </a:rPr>
              <a:t>wlist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['he</a:t>
            </a:r>
            <a:r>
              <a:rPr sz="2600" spc="-100" dirty="0">
                <a:latin typeface="Times New Roman"/>
                <a:cs typeface="Times New Roman"/>
              </a:rPr>
              <a:t>l</a:t>
            </a:r>
            <a:r>
              <a:rPr sz="2600" spc="-90" dirty="0">
                <a:latin typeface="Times New Roman"/>
                <a:cs typeface="Times New Roman"/>
              </a:rPr>
              <a:t>lo</a:t>
            </a:r>
            <a:r>
              <a:rPr sz="2600" spc="-40" dirty="0">
                <a:latin typeface="Times New Roman"/>
                <a:cs typeface="Times New Roman"/>
              </a:rPr>
              <a:t>'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30" dirty="0">
                <a:latin typeface="Times New Roman"/>
                <a:cs typeface="Times New Roman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f</a:t>
            </a:r>
            <a:r>
              <a:rPr sz="2600" spc="-25" dirty="0">
                <a:latin typeface="Times New Roman"/>
                <a:cs typeface="Times New Roman"/>
              </a:rPr>
              <a:t>r</a:t>
            </a:r>
            <a:r>
              <a:rPr sz="2600" spc="-120" dirty="0">
                <a:latin typeface="Times New Roman"/>
                <a:cs typeface="Times New Roman"/>
              </a:rPr>
              <a:t>uits]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spc="-80" dirty="0">
                <a:latin typeface="Times New Roman"/>
                <a:cs typeface="Times New Roman"/>
              </a:rPr>
              <a:t>print(newlist)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35" dirty="0">
                <a:latin typeface="Times New Roman"/>
                <a:cs typeface="Times New Roman"/>
              </a:rPr>
              <a:t>Output: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['hello',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'hello',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'hello',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'hello',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'hello']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2017" y="202819"/>
            <a:ext cx="3215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/>
              <a:t>Sort</a:t>
            </a:r>
            <a:r>
              <a:rPr sz="3600" spc="-90" dirty="0"/>
              <a:t> </a:t>
            </a:r>
            <a:r>
              <a:rPr sz="3600" spc="-20" dirty="0"/>
              <a:t>Descending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900430"/>
            <a:ext cx="7078345" cy="3181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85" dirty="0">
                <a:latin typeface="Times New Roman"/>
                <a:cs typeface="Times New Roman"/>
              </a:rPr>
              <a:t>To</a:t>
            </a:r>
            <a:r>
              <a:rPr sz="2600" spc="-28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sort </a:t>
            </a:r>
            <a:r>
              <a:rPr sz="2600" spc="-120" dirty="0">
                <a:latin typeface="Times New Roman"/>
                <a:cs typeface="Times New Roman"/>
              </a:rPr>
              <a:t>descending, </a:t>
            </a:r>
            <a:r>
              <a:rPr sz="2600" spc="-135" dirty="0">
                <a:latin typeface="Times New Roman"/>
                <a:cs typeface="Times New Roman"/>
              </a:rPr>
              <a:t>use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40" dirty="0">
                <a:latin typeface="Times New Roman"/>
                <a:cs typeface="Times New Roman"/>
              </a:rPr>
              <a:t>keyword </a:t>
            </a:r>
            <a:r>
              <a:rPr sz="2600" spc="-110" dirty="0">
                <a:latin typeface="Times New Roman"/>
                <a:cs typeface="Times New Roman"/>
              </a:rPr>
              <a:t>argument </a:t>
            </a:r>
            <a:r>
              <a:rPr sz="2600" spc="-105" dirty="0">
                <a:latin typeface="Times New Roman"/>
                <a:cs typeface="Times New Roman"/>
              </a:rPr>
              <a:t>reverse </a:t>
            </a:r>
            <a:r>
              <a:rPr sz="2600" spc="270" dirty="0">
                <a:latin typeface="Times New Roman"/>
                <a:cs typeface="Times New Roman"/>
              </a:rPr>
              <a:t>=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True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600" spc="-160" dirty="0">
                <a:latin typeface="Times New Roman"/>
                <a:cs typeface="Times New Roman"/>
              </a:rPr>
              <a:t>Exa</a:t>
            </a:r>
            <a:r>
              <a:rPr sz="2600" spc="-250" dirty="0">
                <a:latin typeface="Times New Roman"/>
                <a:cs typeface="Times New Roman"/>
              </a:rPr>
              <a:t>m</a:t>
            </a:r>
            <a:r>
              <a:rPr sz="2600" spc="-100" dirty="0">
                <a:latin typeface="Times New Roman"/>
                <a:cs typeface="Times New Roman"/>
              </a:rPr>
              <a:t>pl</a:t>
            </a:r>
            <a:r>
              <a:rPr sz="2600" spc="-125" dirty="0">
                <a:latin typeface="Times New Roman"/>
                <a:cs typeface="Times New Roman"/>
              </a:rPr>
              <a:t>e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250" dirty="0">
                <a:latin typeface="Times New Roman"/>
                <a:cs typeface="Times New Roman"/>
              </a:rPr>
              <a:t>S</a:t>
            </a:r>
            <a:r>
              <a:rPr sz="2600" spc="-240" dirty="0">
                <a:latin typeface="Times New Roman"/>
                <a:cs typeface="Times New Roman"/>
              </a:rPr>
              <a:t>o</a:t>
            </a:r>
            <a:r>
              <a:rPr sz="2600" spc="125" dirty="0">
                <a:latin typeface="Times New Roman"/>
                <a:cs typeface="Times New Roman"/>
              </a:rPr>
              <a:t>r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de</a:t>
            </a:r>
            <a:r>
              <a:rPr sz="2600" spc="-145" dirty="0">
                <a:latin typeface="Times New Roman"/>
                <a:cs typeface="Times New Roman"/>
              </a:rPr>
              <a:t>sc</a:t>
            </a:r>
            <a:r>
              <a:rPr sz="2600" spc="-170" dirty="0">
                <a:latin typeface="Times New Roman"/>
                <a:cs typeface="Times New Roman"/>
              </a:rPr>
              <a:t>e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d</a:t>
            </a:r>
            <a:r>
              <a:rPr sz="2600" spc="-140" dirty="0">
                <a:latin typeface="Times New Roman"/>
                <a:cs typeface="Times New Roman"/>
              </a:rPr>
              <a:t>in</a:t>
            </a:r>
            <a:r>
              <a:rPr sz="2600" spc="-190" dirty="0">
                <a:latin typeface="Times New Roman"/>
                <a:cs typeface="Times New Roman"/>
              </a:rPr>
              <a:t>g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12700" marR="95250">
              <a:lnSpc>
                <a:spcPct val="119200"/>
              </a:lnSpc>
              <a:spcBef>
                <a:spcPts val="5"/>
              </a:spcBef>
            </a:pPr>
            <a:r>
              <a:rPr sz="2600" spc="-100" dirty="0">
                <a:latin typeface="Times New Roman"/>
                <a:cs typeface="Times New Roman"/>
              </a:rPr>
              <a:t>list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["orange",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"mango",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"kiwi",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"pineapple",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"banana"]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list.sort(reverse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37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True)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65" dirty="0">
                <a:latin typeface="Times New Roman"/>
                <a:cs typeface="Times New Roman"/>
              </a:rPr>
              <a:t>print(list)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spc="-20" dirty="0">
                <a:latin typeface="Times New Roman"/>
                <a:cs typeface="Times New Roman"/>
              </a:rPr>
              <a:t>Ou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35" dirty="0">
                <a:latin typeface="Times New Roman"/>
                <a:cs typeface="Times New Roman"/>
              </a:rPr>
              <a:t>t: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['</a:t>
            </a:r>
            <a:r>
              <a:rPr sz="2600" spc="-16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inea</a:t>
            </a:r>
            <a:r>
              <a:rPr sz="2600" spc="-165" dirty="0">
                <a:latin typeface="Times New Roman"/>
                <a:cs typeface="Times New Roman"/>
              </a:rPr>
              <a:t>p</a:t>
            </a:r>
            <a:r>
              <a:rPr sz="2600" spc="-40" dirty="0">
                <a:latin typeface="Times New Roman"/>
                <a:cs typeface="Times New Roman"/>
              </a:rPr>
              <a:t>ple',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'ora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35" dirty="0">
                <a:latin typeface="Times New Roman"/>
                <a:cs typeface="Times New Roman"/>
              </a:rPr>
              <a:t>ge</a:t>
            </a:r>
            <a:r>
              <a:rPr sz="2600" spc="-60" dirty="0">
                <a:latin typeface="Times New Roman"/>
                <a:cs typeface="Times New Roman"/>
              </a:rPr>
              <a:t>'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'ma</a:t>
            </a:r>
            <a:r>
              <a:rPr sz="2600" spc="-135" dirty="0">
                <a:latin typeface="Times New Roman"/>
                <a:cs typeface="Times New Roman"/>
              </a:rPr>
              <a:t>n</a:t>
            </a:r>
            <a:r>
              <a:rPr sz="2600" spc="-165" dirty="0">
                <a:latin typeface="Times New Roman"/>
                <a:cs typeface="Times New Roman"/>
              </a:rPr>
              <a:t>g</a:t>
            </a:r>
            <a:r>
              <a:rPr sz="2600" spc="-180" dirty="0">
                <a:latin typeface="Times New Roman"/>
                <a:cs typeface="Times New Roman"/>
              </a:rPr>
              <a:t>o</a:t>
            </a:r>
            <a:r>
              <a:rPr sz="2600" spc="40" dirty="0">
                <a:latin typeface="Times New Roman"/>
                <a:cs typeface="Times New Roman"/>
              </a:rPr>
              <a:t>'</a:t>
            </a:r>
            <a:r>
              <a:rPr sz="2600" spc="60" dirty="0">
                <a:latin typeface="Times New Roman"/>
                <a:cs typeface="Times New Roman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'kiw</a:t>
            </a:r>
            <a:r>
              <a:rPr sz="2600" spc="-75" dirty="0">
                <a:latin typeface="Times New Roman"/>
                <a:cs typeface="Times New Roman"/>
              </a:rPr>
              <a:t>i</a:t>
            </a:r>
            <a:r>
              <a:rPr sz="2600" spc="40" dirty="0">
                <a:latin typeface="Times New Roman"/>
                <a:cs typeface="Times New Roman"/>
              </a:rPr>
              <a:t>'</a:t>
            </a:r>
            <a:r>
              <a:rPr sz="2600" spc="60" dirty="0">
                <a:latin typeface="Times New Roman"/>
                <a:cs typeface="Times New Roman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'ba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180" dirty="0">
                <a:latin typeface="Times New Roman"/>
                <a:cs typeface="Times New Roman"/>
              </a:rPr>
              <a:t>ana</a:t>
            </a:r>
            <a:r>
              <a:rPr sz="2600" spc="-100" dirty="0">
                <a:latin typeface="Times New Roman"/>
                <a:cs typeface="Times New Roman"/>
              </a:rPr>
              <a:t>']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7236" y="202819"/>
            <a:ext cx="5041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/>
              <a:t>Sort</a:t>
            </a:r>
            <a:r>
              <a:rPr sz="3600" spc="-45" dirty="0"/>
              <a:t> </a:t>
            </a:r>
            <a:r>
              <a:rPr sz="3600" spc="-25" dirty="0"/>
              <a:t>List</a:t>
            </a:r>
            <a:r>
              <a:rPr sz="3600" spc="-40" dirty="0"/>
              <a:t> </a:t>
            </a:r>
            <a:r>
              <a:rPr sz="3600" spc="-60" dirty="0"/>
              <a:t>Alphanumerically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947674"/>
            <a:ext cx="6987540" cy="510857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6385" marR="315595" indent="-274320">
              <a:lnSpc>
                <a:spcPts val="2810"/>
              </a:lnSpc>
              <a:spcBef>
                <a:spcPts val="45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45" dirty="0">
                <a:latin typeface="Times New Roman"/>
                <a:cs typeface="Times New Roman"/>
              </a:rPr>
              <a:t>List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objects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have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sort()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method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that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will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sort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list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alphanumerically,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ascending,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by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default: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2600" spc="-160" dirty="0">
                <a:latin typeface="Times New Roman"/>
                <a:cs typeface="Times New Roman"/>
              </a:rPr>
              <a:t>Exa</a:t>
            </a:r>
            <a:r>
              <a:rPr sz="2600" spc="-250" dirty="0">
                <a:latin typeface="Times New Roman"/>
                <a:cs typeface="Times New Roman"/>
              </a:rPr>
              <a:t>m</a:t>
            </a:r>
            <a:r>
              <a:rPr sz="2600" spc="-100" dirty="0">
                <a:latin typeface="Times New Roman"/>
                <a:cs typeface="Times New Roman"/>
              </a:rPr>
              <a:t>pl</a:t>
            </a:r>
            <a:r>
              <a:rPr sz="2600" spc="-125" dirty="0">
                <a:latin typeface="Times New Roman"/>
                <a:cs typeface="Times New Roman"/>
              </a:rPr>
              <a:t>e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250" dirty="0">
                <a:latin typeface="Times New Roman"/>
                <a:cs typeface="Times New Roman"/>
              </a:rPr>
              <a:t>S</a:t>
            </a:r>
            <a:r>
              <a:rPr sz="2600" spc="-240" dirty="0">
                <a:latin typeface="Times New Roman"/>
                <a:cs typeface="Times New Roman"/>
              </a:rPr>
              <a:t>o</a:t>
            </a:r>
            <a:r>
              <a:rPr sz="2600" spc="125" dirty="0">
                <a:latin typeface="Times New Roman"/>
                <a:cs typeface="Times New Roman"/>
              </a:rPr>
              <a:t>r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al</a:t>
            </a:r>
            <a:r>
              <a:rPr sz="2600" spc="-185" dirty="0">
                <a:latin typeface="Times New Roman"/>
                <a:cs typeface="Times New Roman"/>
              </a:rPr>
              <a:t>p</a:t>
            </a:r>
            <a:r>
              <a:rPr sz="2600" spc="-165" dirty="0">
                <a:latin typeface="Times New Roman"/>
                <a:cs typeface="Times New Roman"/>
              </a:rPr>
              <a:t>ha</a:t>
            </a:r>
            <a:r>
              <a:rPr sz="2600" spc="-185" dirty="0">
                <a:latin typeface="Times New Roman"/>
                <a:cs typeface="Times New Roman"/>
              </a:rPr>
              <a:t>b</a:t>
            </a:r>
            <a:r>
              <a:rPr sz="2600" spc="-80" dirty="0">
                <a:latin typeface="Times New Roman"/>
                <a:cs typeface="Times New Roman"/>
              </a:rPr>
              <a:t>eti</a:t>
            </a:r>
            <a:r>
              <a:rPr sz="2600" spc="-114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al</a:t>
            </a:r>
            <a:r>
              <a:rPr sz="2600" spc="-170" dirty="0">
                <a:latin typeface="Times New Roman"/>
                <a:cs typeface="Times New Roman"/>
              </a:rPr>
              <a:t>l</a:t>
            </a:r>
            <a:r>
              <a:rPr sz="2600" spc="-90" dirty="0">
                <a:latin typeface="Times New Roman"/>
                <a:cs typeface="Times New Roman"/>
              </a:rPr>
              <a:t>y: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09200"/>
              </a:lnSpc>
            </a:pPr>
            <a:r>
              <a:rPr sz="2600" spc="-100" dirty="0">
                <a:latin typeface="Times New Roman"/>
                <a:cs typeface="Times New Roman"/>
              </a:rPr>
              <a:t>list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["orange",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"mango",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"kiwi",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"pineapple",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"banana"]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list.sort()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spc="-65" dirty="0">
                <a:latin typeface="Times New Roman"/>
                <a:cs typeface="Times New Roman"/>
              </a:rPr>
              <a:t>print(list)</a:t>
            </a:r>
            <a:endParaRPr sz="2600">
              <a:latin typeface="Times New Roman"/>
              <a:cs typeface="Times New Roman"/>
            </a:endParaRPr>
          </a:p>
          <a:p>
            <a:pPr marL="12700" marR="446405">
              <a:lnSpc>
                <a:spcPts val="3410"/>
              </a:lnSpc>
              <a:spcBef>
                <a:spcPts val="160"/>
              </a:spcBef>
            </a:pPr>
            <a:r>
              <a:rPr sz="2600" spc="-35" dirty="0">
                <a:latin typeface="Times New Roman"/>
                <a:cs typeface="Times New Roman"/>
              </a:rPr>
              <a:t>Output: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['banana',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'kiwi',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'mango',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'orange',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'pineapple']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Exam</a:t>
            </a:r>
            <a:r>
              <a:rPr sz="2600" spc="-160" dirty="0">
                <a:latin typeface="Times New Roman"/>
                <a:cs typeface="Times New Roman"/>
              </a:rPr>
              <a:t>p</a:t>
            </a:r>
            <a:r>
              <a:rPr sz="2600" spc="-65" dirty="0">
                <a:latin typeface="Times New Roman"/>
                <a:cs typeface="Times New Roman"/>
              </a:rPr>
              <a:t>le</a:t>
            </a:r>
            <a:r>
              <a:rPr sz="2600" spc="-45" dirty="0">
                <a:latin typeface="Times New Roman"/>
                <a:cs typeface="Times New Roman"/>
              </a:rPr>
              <a:t>: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250" dirty="0">
                <a:latin typeface="Times New Roman"/>
                <a:cs typeface="Times New Roman"/>
              </a:rPr>
              <a:t>S</a:t>
            </a:r>
            <a:r>
              <a:rPr sz="2600" spc="-235" dirty="0">
                <a:latin typeface="Times New Roman"/>
                <a:cs typeface="Times New Roman"/>
              </a:rPr>
              <a:t>o</a:t>
            </a:r>
            <a:r>
              <a:rPr sz="2600" spc="125" dirty="0">
                <a:latin typeface="Times New Roman"/>
                <a:cs typeface="Times New Roman"/>
              </a:rPr>
              <a:t>r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90" dirty="0">
                <a:latin typeface="Times New Roman"/>
                <a:cs typeface="Times New Roman"/>
              </a:rPr>
              <a:t>me</a:t>
            </a:r>
            <a:r>
              <a:rPr sz="2600" spc="-5" dirty="0">
                <a:latin typeface="Times New Roman"/>
                <a:cs typeface="Times New Roman"/>
              </a:rPr>
              <a:t>r</a:t>
            </a:r>
            <a:r>
              <a:rPr sz="2600" spc="-145" dirty="0">
                <a:latin typeface="Times New Roman"/>
                <a:cs typeface="Times New Roman"/>
              </a:rPr>
              <a:t>ical</a:t>
            </a:r>
            <a:r>
              <a:rPr sz="2600" spc="-165" dirty="0">
                <a:latin typeface="Times New Roman"/>
                <a:cs typeface="Times New Roman"/>
              </a:rPr>
              <a:t>l</a:t>
            </a:r>
            <a:r>
              <a:rPr sz="2600" spc="-90" dirty="0">
                <a:latin typeface="Times New Roman"/>
                <a:cs typeface="Times New Roman"/>
              </a:rPr>
              <a:t>y: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[10</a:t>
            </a:r>
            <a:r>
              <a:rPr sz="2600" spc="-155" dirty="0">
                <a:latin typeface="Times New Roman"/>
                <a:cs typeface="Times New Roman"/>
              </a:rPr>
              <a:t>0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50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65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82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23]</a:t>
            </a:r>
            <a:endParaRPr sz="2600">
              <a:latin typeface="Times New Roman"/>
              <a:cs typeface="Times New Roman"/>
            </a:endParaRPr>
          </a:p>
          <a:p>
            <a:pPr marL="12700" marR="5810250">
              <a:lnSpc>
                <a:spcPts val="3410"/>
              </a:lnSpc>
              <a:spcBef>
                <a:spcPts val="160"/>
              </a:spcBef>
            </a:pPr>
            <a:r>
              <a:rPr sz="2600" spc="-50" dirty="0">
                <a:latin typeface="Times New Roman"/>
                <a:cs typeface="Times New Roman"/>
              </a:rPr>
              <a:t>list.sort()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80" dirty="0">
                <a:latin typeface="Times New Roman"/>
                <a:cs typeface="Times New Roman"/>
              </a:rPr>
              <a:t>int(list)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-20" dirty="0">
                <a:latin typeface="Times New Roman"/>
                <a:cs typeface="Times New Roman"/>
              </a:rPr>
              <a:t>Ou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35" dirty="0">
                <a:latin typeface="Times New Roman"/>
                <a:cs typeface="Times New Roman"/>
              </a:rPr>
              <a:t>t: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[</a:t>
            </a:r>
            <a:r>
              <a:rPr sz="2600" spc="-190" dirty="0">
                <a:latin typeface="Times New Roman"/>
                <a:cs typeface="Times New Roman"/>
              </a:rPr>
              <a:t>2</a:t>
            </a:r>
            <a:r>
              <a:rPr sz="2600" dirty="0">
                <a:latin typeface="Times New Roman"/>
                <a:cs typeface="Times New Roman"/>
              </a:rPr>
              <a:t>3,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5</a:t>
            </a:r>
            <a:r>
              <a:rPr sz="2600" spc="-125" dirty="0">
                <a:latin typeface="Times New Roman"/>
                <a:cs typeface="Times New Roman"/>
              </a:rPr>
              <a:t>0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6</a:t>
            </a:r>
            <a:r>
              <a:rPr sz="2600" spc="-125" dirty="0">
                <a:latin typeface="Times New Roman"/>
                <a:cs typeface="Times New Roman"/>
              </a:rPr>
              <a:t>5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8</a:t>
            </a:r>
            <a:r>
              <a:rPr sz="2600" spc="-125" dirty="0">
                <a:latin typeface="Times New Roman"/>
                <a:cs typeface="Times New Roman"/>
              </a:rPr>
              <a:t>2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10</a:t>
            </a:r>
            <a:r>
              <a:rPr sz="2600" spc="-125" dirty="0">
                <a:latin typeface="Times New Roman"/>
                <a:cs typeface="Times New Roman"/>
              </a:rPr>
              <a:t>0</a:t>
            </a:r>
            <a:r>
              <a:rPr sz="2600" spc="-190" dirty="0">
                <a:latin typeface="Times New Roman"/>
                <a:cs typeface="Times New Roman"/>
              </a:rPr>
              <a:t>]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8820" y="202819"/>
            <a:ext cx="4084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Case</a:t>
            </a:r>
            <a:r>
              <a:rPr sz="3600" spc="-75" dirty="0"/>
              <a:t> </a:t>
            </a:r>
            <a:r>
              <a:rPr sz="3600" spc="-15" dirty="0"/>
              <a:t>Insensitive</a:t>
            </a:r>
            <a:r>
              <a:rPr sz="3600" spc="-70" dirty="0"/>
              <a:t> </a:t>
            </a:r>
            <a:r>
              <a:rPr sz="3600" spc="10" dirty="0"/>
              <a:t>Sort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976630"/>
            <a:ext cx="7459345" cy="3028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31115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15" dirty="0">
                <a:latin typeface="Times New Roman"/>
                <a:cs typeface="Times New Roman"/>
              </a:rPr>
              <a:t>By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default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sort()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method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case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sensitive,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resulting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in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all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capital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letters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being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sorted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before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lower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case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letters: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ts val="3720"/>
              </a:lnSpc>
              <a:spcBef>
                <a:spcPts val="220"/>
              </a:spcBef>
            </a:pPr>
            <a:r>
              <a:rPr sz="2600" spc="-130" dirty="0">
                <a:latin typeface="Times New Roman"/>
                <a:cs typeface="Times New Roman"/>
              </a:rPr>
              <a:t>Example: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Case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sensitive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sorting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give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an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unexpected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result: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list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["banana",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"Orange",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"Kiwi",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"cherry"]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ts val="2900"/>
              </a:lnSpc>
            </a:pPr>
            <a:r>
              <a:rPr sz="2600" spc="-55" dirty="0">
                <a:latin typeface="Times New Roman"/>
                <a:cs typeface="Times New Roman"/>
              </a:rPr>
              <a:t>list.sort()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600" spc="-65" dirty="0">
                <a:latin typeface="Times New Roman"/>
                <a:cs typeface="Times New Roman"/>
              </a:rPr>
              <a:t>print(list)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spc="-35" dirty="0">
                <a:latin typeface="Times New Roman"/>
                <a:cs typeface="Times New Roman"/>
              </a:rPr>
              <a:t>Output: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['Kiwi',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'Orange',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'banana',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'cherry']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0053" y="202819"/>
            <a:ext cx="2637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Join</a:t>
            </a:r>
            <a:r>
              <a:rPr sz="3600" spc="-80" dirty="0"/>
              <a:t> </a:t>
            </a:r>
            <a:r>
              <a:rPr sz="3600" spc="-145" dirty="0"/>
              <a:t>Two</a:t>
            </a:r>
            <a:r>
              <a:rPr sz="3600" spc="-70" dirty="0"/>
              <a:t> </a:t>
            </a:r>
            <a:r>
              <a:rPr sz="3600" spc="-10" dirty="0"/>
              <a:t>Lists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801370"/>
            <a:ext cx="7596505" cy="55346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6385" marR="5080" indent="-274320">
              <a:lnSpc>
                <a:spcPts val="2590"/>
              </a:lnSpc>
              <a:spcBef>
                <a:spcPts val="42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145" dirty="0">
                <a:latin typeface="Times New Roman"/>
                <a:cs typeface="Times New Roman"/>
              </a:rPr>
              <a:t>T</a:t>
            </a:r>
            <a:r>
              <a:rPr sz="2400" spc="-114" dirty="0">
                <a:latin typeface="Times New Roman"/>
                <a:cs typeface="Times New Roman"/>
              </a:rPr>
              <a:t>h</a:t>
            </a:r>
            <a:r>
              <a:rPr sz="2400" spc="-40" dirty="0">
                <a:latin typeface="Times New Roman"/>
                <a:cs typeface="Times New Roman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r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a</a:t>
            </a:r>
            <a:r>
              <a:rPr sz="2400" spc="-95" dirty="0">
                <a:latin typeface="Times New Roman"/>
                <a:cs typeface="Times New Roman"/>
              </a:rPr>
              <a:t>re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s</a:t>
            </a:r>
            <a:r>
              <a:rPr sz="2400" spc="-190" dirty="0">
                <a:latin typeface="Times New Roman"/>
                <a:cs typeface="Times New Roman"/>
              </a:rPr>
              <a:t>e</a:t>
            </a:r>
            <a:r>
              <a:rPr sz="2400" spc="-254" dirty="0">
                <a:latin typeface="Times New Roman"/>
                <a:cs typeface="Times New Roman"/>
              </a:rPr>
              <a:t>v</a:t>
            </a:r>
            <a:r>
              <a:rPr sz="2400" spc="-90" dirty="0">
                <a:latin typeface="Times New Roman"/>
                <a:cs typeface="Times New Roman"/>
              </a:rPr>
              <a:t>eral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65" dirty="0">
                <a:latin typeface="Times New Roman"/>
                <a:cs typeface="Times New Roman"/>
              </a:rPr>
              <a:t>w</a:t>
            </a:r>
            <a:r>
              <a:rPr sz="2400" spc="-275" dirty="0">
                <a:latin typeface="Times New Roman"/>
                <a:cs typeface="Times New Roman"/>
              </a:rPr>
              <a:t>a</a:t>
            </a:r>
            <a:r>
              <a:rPr sz="2400" spc="-195" dirty="0">
                <a:latin typeface="Times New Roman"/>
                <a:cs typeface="Times New Roman"/>
              </a:rPr>
              <a:t>ys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jo</a:t>
            </a:r>
            <a:r>
              <a:rPr sz="2400" spc="-40" dirty="0">
                <a:latin typeface="Times New Roman"/>
                <a:cs typeface="Times New Roman"/>
              </a:rPr>
              <a:t>in,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c</a:t>
            </a:r>
            <a:r>
              <a:rPr sz="2400" spc="-120" dirty="0">
                <a:latin typeface="Times New Roman"/>
                <a:cs typeface="Times New Roman"/>
              </a:rPr>
              <a:t>o</a:t>
            </a:r>
            <a:r>
              <a:rPr sz="2400" spc="-150" dirty="0">
                <a:latin typeface="Times New Roman"/>
                <a:cs typeface="Times New Roman"/>
              </a:rPr>
              <a:t>nc</a:t>
            </a:r>
            <a:r>
              <a:rPr sz="2400" spc="-160" dirty="0">
                <a:latin typeface="Times New Roman"/>
                <a:cs typeface="Times New Roman"/>
              </a:rPr>
              <a:t>a</a:t>
            </a:r>
            <a:r>
              <a:rPr sz="2400" spc="-85" dirty="0">
                <a:latin typeface="Times New Roman"/>
                <a:cs typeface="Times New Roman"/>
              </a:rPr>
              <a:t>ten</a:t>
            </a:r>
            <a:r>
              <a:rPr sz="2400" spc="-125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t</a:t>
            </a:r>
            <a:r>
              <a:rPr sz="2400" spc="-100" dirty="0">
                <a:latin typeface="Times New Roman"/>
                <a:cs typeface="Times New Roman"/>
              </a:rPr>
              <a:t>e</a:t>
            </a:r>
            <a:r>
              <a:rPr sz="2400" spc="100" dirty="0">
                <a:latin typeface="Times New Roman"/>
                <a:cs typeface="Times New Roman"/>
              </a:rPr>
              <a:t>,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</a:t>
            </a:r>
            <a:r>
              <a:rPr sz="2400" spc="-170" dirty="0">
                <a:latin typeface="Times New Roman"/>
                <a:cs typeface="Times New Roman"/>
              </a:rPr>
              <a:t>w</a:t>
            </a:r>
            <a:r>
              <a:rPr sz="2400" spc="-105" dirty="0">
                <a:latin typeface="Times New Roman"/>
                <a:cs typeface="Times New Roman"/>
              </a:rPr>
              <a:t>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o</a:t>
            </a:r>
            <a:r>
              <a:rPr sz="2400" spc="25" dirty="0">
                <a:latin typeface="Times New Roman"/>
                <a:cs typeface="Times New Roman"/>
              </a:rPr>
              <a:t>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mo</a:t>
            </a:r>
            <a:r>
              <a:rPr sz="2400" spc="-60" dirty="0">
                <a:latin typeface="Times New Roman"/>
                <a:cs typeface="Times New Roman"/>
              </a:rPr>
              <a:t>r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li</a:t>
            </a:r>
            <a:r>
              <a:rPr sz="2400" spc="-165" dirty="0">
                <a:latin typeface="Times New Roman"/>
                <a:cs typeface="Times New Roman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ts </a:t>
            </a:r>
            <a:r>
              <a:rPr sz="2400" spc="-90" dirty="0">
                <a:latin typeface="Times New Roman"/>
                <a:cs typeface="Times New Roman"/>
              </a:rPr>
              <a:t>in  </a:t>
            </a:r>
            <a:r>
              <a:rPr sz="2400" spc="-80" dirty="0">
                <a:latin typeface="Times New Roman"/>
                <a:cs typeface="Times New Roman"/>
              </a:rPr>
              <a:t>Python.</a:t>
            </a:r>
            <a:endParaRPr sz="2400">
              <a:latin typeface="Times New Roman"/>
              <a:cs typeface="Times New Roman"/>
            </a:endParaRPr>
          </a:p>
          <a:p>
            <a:pPr marL="12700" marR="1609725">
              <a:lnSpc>
                <a:spcPts val="3190"/>
              </a:lnSpc>
              <a:spcBef>
                <a:spcPts val="12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45" dirty="0">
                <a:latin typeface="Times New Roman"/>
                <a:cs typeface="Times New Roman"/>
              </a:rPr>
              <a:t>On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70" dirty="0">
                <a:latin typeface="Times New Roman"/>
                <a:cs typeface="Times New Roman"/>
              </a:rPr>
              <a:t> 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easiest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65" dirty="0">
                <a:latin typeface="Times New Roman"/>
                <a:cs typeface="Times New Roman"/>
              </a:rPr>
              <a:t>w</a:t>
            </a:r>
            <a:r>
              <a:rPr sz="2400" spc="-275" dirty="0">
                <a:latin typeface="Times New Roman"/>
                <a:cs typeface="Times New Roman"/>
              </a:rPr>
              <a:t>a</a:t>
            </a:r>
            <a:r>
              <a:rPr sz="2400" spc="-195" dirty="0">
                <a:latin typeface="Times New Roman"/>
                <a:cs typeface="Times New Roman"/>
              </a:rPr>
              <a:t>ys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a</a:t>
            </a:r>
            <a:r>
              <a:rPr sz="2400" spc="-95" dirty="0">
                <a:latin typeface="Times New Roman"/>
                <a:cs typeface="Times New Roman"/>
              </a:rPr>
              <a:t>re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75" dirty="0">
                <a:latin typeface="Times New Roman"/>
                <a:cs typeface="Times New Roman"/>
              </a:rPr>
              <a:t>b</a:t>
            </a:r>
            <a:r>
              <a:rPr sz="2400" spc="-200" dirty="0">
                <a:latin typeface="Times New Roman"/>
                <a:cs typeface="Times New Roman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usi</a:t>
            </a:r>
            <a:r>
              <a:rPr sz="2400" spc="-150" dirty="0">
                <a:latin typeface="Times New Roman"/>
                <a:cs typeface="Times New Roman"/>
              </a:rPr>
              <a:t>ng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+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o</a:t>
            </a:r>
            <a:r>
              <a:rPr sz="2400" spc="-100" dirty="0">
                <a:latin typeface="Times New Roman"/>
                <a:cs typeface="Times New Roman"/>
              </a:rPr>
              <a:t>p</a:t>
            </a:r>
            <a:r>
              <a:rPr sz="2400" spc="-85" dirty="0">
                <a:latin typeface="Times New Roman"/>
                <a:cs typeface="Times New Roman"/>
              </a:rPr>
              <a:t>er</a:t>
            </a:r>
            <a:r>
              <a:rPr sz="2400" spc="-120" dirty="0">
                <a:latin typeface="Times New Roman"/>
                <a:cs typeface="Times New Roman"/>
              </a:rPr>
              <a:t>a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190" dirty="0">
                <a:latin typeface="Times New Roman"/>
                <a:cs typeface="Times New Roman"/>
              </a:rPr>
              <a:t>r</a:t>
            </a:r>
            <a:r>
              <a:rPr sz="2400" spc="100" dirty="0">
                <a:latin typeface="Times New Roman"/>
                <a:cs typeface="Times New Roman"/>
              </a:rPr>
              <a:t>.  </a:t>
            </a:r>
            <a:r>
              <a:rPr sz="2400" spc="-114" dirty="0">
                <a:latin typeface="Times New Roman"/>
                <a:cs typeface="Times New Roman"/>
              </a:rPr>
              <a:t>Example: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204" dirty="0">
                <a:latin typeface="Times New Roman"/>
                <a:cs typeface="Times New Roman"/>
              </a:rPr>
              <a:t>J</a:t>
            </a:r>
            <a:r>
              <a:rPr sz="2400" spc="-110" dirty="0">
                <a:latin typeface="Times New Roman"/>
                <a:cs typeface="Times New Roman"/>
              </a:rPr>
              <a:t>oin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</a:t>
            </a:r>
            <a:r>
              <a:rPr sz="2400" spc="-170" dirty="0">
                <a:latin typeface="Times New Roman"/>
                <a:cs typeface="Times New Roman"/>
              </a:rPr>
              <a:t>w</a:t>
            </a:r>
            <a:r>
              <a:rPr sz="2400" spc="-100" dirty="0">
                <a:latin typeface="Times New Roman"/>
                <a:cs typeface="Times New Roman"/>
              </a:rPr>
              <a:t>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li</a:t>
            </a:r>
            <a:r>
              <a:rPr sz="2400" spc="-155" dirty="0">
                <a:latin typeface="Times New Roman"/>
                <a:cs typeface="Times New Roman"/>
              </a:rPr>
              <a:t>s</a:t>
            </a:r>
            <a:r>
              <a:rPr sz="2400" spc="30" dirty="0">
                <a:latin typeface="Times New Roman"/>
                <a:cs typeface="Times New Roman"/>
              </a:rPr>
              <a:t>t:</a:t>
            </a:r>
            <a:endParaRPr sz="2400">
              <a:latin typeface="Times New Roman"/>
              <a:cs typeface="Times New Roman"/>
            </a:endParaRPr>
          </a:p>
          <a:p>
            <a:pPr marL="286385" marR="4936490">
              <a:lnSpc>
                <a:spcPts val="2590"/>
              </a:lnSpc>
              <a:spcBef>
                <a:spcPts val="484"/>
              </a:spcBef>
            </a:pPr>
            <a:r>
              <a:rPr sz="2400" spc="-120" dirty="0">
                <a:latin typeface="Times New Roman"/>
                <a:cs typeface="Times New Roman"/>
              </a:rPr>
              <a:t>li</a:t>
            </a:r>
            <a:r>
              <a:rPr sz="2400" spc="-165" dirty="0">
                <a:latin typeface="Times New Roman"/>
                <a:cs typeface="Times New Roman"/>
              </a:rPr>
              <a:t>s</a:t>
            </a:r>
            <a:r>
              <a:rPr sz="2400" spc="-35" dirty="0">
                <a:latin typeface="Times New Roman"/>
                <a:cs typeface="Times New Roman"/>
              </a:rPr>
              <a:t>t1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["a",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"b",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"c</a:t>
            </a:r>
            <a:r>
              <a:rPr sz="2400" spc="-45" dirty="0">
                <a:latin typeface="Times New Roman"/>
                <a:cs typeface="Times New Roman"/>
              </a:rPr>
              <a:t>"</a:t>
            </a:r>
            <a:r>
              <a:rPr sz="2400" spc="-150" dirty="0">
                <a:latin typeface="Times New Roman"/>
                <a:cs typeface="Times New Roman"/>
              </a:rPr>
              <a:t>]  </a:t>
            </a:r>
            <a:r>
              <a:rPr sz="2400" spc="-120" dirty="0">
                <a:latin typeface="Times New Roman"/>
                <a:cs typeface="Times New Roman"/>
              </a:rPr>
              <a:t>li</a:t>
            </a:r>
            <a:r>
              <a:rPr sz="2400" spc="-165" dirty="0">
                <a:latin typeface="Times New Roman"/>
                <a:cs typeface="Times New Roman"/>
              </a:rPr>
              <a:t>s</a:t>
            </a:r>
            <a:r>
              <a:rPr sz="2400" spc="-35" dirty="0">
                <a:latin typeface="Times New Roman"/>
                <a:cs typeface="Times New Roman"/>
              </a:rPr>
              <a:t>t2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60" dirty="0">
                <a:latin typeface="Times New Roman"/>
                <a:cs typeface="Times New Roman"/>
              </a:rPr>
              <a:t> [1,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2,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3]</a:t>
            </a:r>
            <a:endParaRPr sz="2400">
              <a:latin typeface="Times New Roman"/>
              <a:cs typeface="Times New Roman"/>
            </a:endParaRPr>
          </a:p>
          <a:p>
            <a:pPr marL="286385" marR="5222875">
              <a:lnSpc>
                <a:spcPts val="2590"/>
              </a:lnSpc>
              <a:spcBef>
                <a:spcPts val="5"/>
              </a:spcBef>
            </a:pPr>
            <a:r>
              <a:rPr sz="2400" spc="-120" dirty="0">
                <a:latin typeface="Times New Roman"/>
                <a:cs typeface="Times New Roman"/>
              </a:rPr>
              <a:t>li</a:t>
            </a:r>
            <a:r>
              <a:rPr sz="2400" spc="-165" dirty="0">
                <a:latin typeface="Times New Roman"/>
                <a:cs typeface="Times New Roman"/>
              </a:rPr>
              <a:t>s</a:t>
            </a:r>
            <a:r>
              <a:rPr sz="2400" spc="-35" dirty="0">
                <a:latin typeface="Times New Roman"/>
                <a:cs typeface="Times New Roman"/>
              </a:rPr>
              <a:t>t3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list</a:t>
            </a:r>
            <a:r>
              <a:rPr sz="2400" spc="-135" dirty="0">
                <a:latin typeface="Times New Roman"/>
                <a:cs typeface="Times New Roman"/>
              </a:rPr>
              <a:t>1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+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list2  </a:t>
            </a:r>
            <a:r>
              <a:rPr sz="2400" spc="-65" dirty="0">
                <a:latin typeface="Times New Roman"/>
                <a:cs typeface="Times New Roman"/>
              </a:rPr>
              <a:t>print(list3)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400" spc="-45" dirty="0">
                <a:latin typeface="Times New Roman"/>
                <a:cs typeface="Times New Roman"/>
              </a:rPr>
              <a:t>Ou</a:t>
            </a:r>
            <a:r>
              <a:rPr sz="2400" spc="-20" dirty="0">
                <a:latin typeface="Times New Roman"/>
                <a:cs typeface="Times New Roman"/>
              </a:rPr>
              <a:t>tput: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['a',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'b'</a:t>
            </a:r>
            <a:r>
              <a:rPr sz="2400" spc="-10" dirty="0">
                <a:latin typeface="Times New Roman"/>
                <a:cs typeface="Times New Roman"/>
              </a:rPr>
              <a:t>,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'c'</a:t>
            </a:r>
            <a:r>
              <a:rPr sz="2400" spc="-10" dirty="0">
                <a:latin typeface="Times New Roman"/>
                <a:cs typeface="Times New Roman"/>
              </a:rPr>
              <a:t>,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1,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2,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3]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>
              <a:latin typeface="Times New Roman"/>
              <a:cs typeface="Times New Roman"/>
            </a:endParaRPr>
          </a:p>
          <a:p>
            <a:pPr marL="286385" marR="353060" indent="-274320">
              <a:lnSpc>
                <a:spcPct val="110800"/>
              </a:lnSpc>
            </a:pPr>
            <a:r>
              <a:rPr sz="2400" spc="-114" dirty="0">
                <a:latin typeface="Times New Roman"/>
                <a:cs typeface="Times New Roman"/>
              </a:rPr>
              <a:t>Example: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Use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extend()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method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add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list2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at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end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list1: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list</a:t>
            </a:r>
            <a:r>
              <a:rPr sz="2400" spc="-135" dirty="0">
                <a:latin typeface="Times New Roman"/>
                <a:cs typeface="Times New Roman"/>
              </a:rPr>
              <a:t>1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[</a:t>
            </a:r>
            <a:r>
              <a:rPr sz="2400" spc="-30" dirty="0">
                <a:latin typeface="Times New Roman"/>
                <a:cs typeface="Times New Roman"/>
              </a:rPr>
              <a:t>"a"</a:t>
            </a:r>
            <a:r>
              <a:rPr sz="2400" spc="-15" dirty="0">
                <a:latin typeface="Times New Roman"/>
                <a:cs typeface="Times New Roman"/>
              </a:rPr>
              <a:t>,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"b"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,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"c"]</a:t>
            </a:r>
            <a:endParaRPr sz="2400">
              <a:latin typeface="Times New Roman"/>
              <a:cs typeface="Times New Roman"/>
            </a:endParaRPr>
          </a:p>
          <a:p>
            <a:pPr marL="286385" marR="5332095">
              <a:lnSpc>
                <a:spcPts val="2590"/>
              </a:lnSpc>
              <a:spcBef>
                <a:spcPts val="45"/>
              </a:spcBef>
            </a:pPr>
            <a:r>
              <a:rPr sz="2400" spc="-120" dirty="0">
                <a:latin typeface="Times New Roman"/>
                <a:cs typeface="Times New Roman"/>
              </a:rPr>
              <a:t>li</a:t>
            </a:r>
            <a:r>
              <a:rPr sz="2400" spc="-165" dirty="0">
                <a:latin typeface="Times New Roman"/>
                <a:cs typeface="Times New Roman"/>
              </a:rPr>
              <a:t>s</a:t>
            </a:r>
            <a:r>
              <a:rPr sz="2400" spc="-35" dirty="0">
                <a:latin typeface="Times New Roman"/>
                <a:cs typeface="Times New Roman"/>
              </a:rPr>
              <a:t>t2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60" dirty="0">
                <a:latin typeface="Times New Roman"/>
                <a:cs typeface="Times New Roman"/>
              </a:rPr>
              <a:t> [1,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2,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3]  </a:t>
            </a:r>
            <a:r>
              <a:rPr sz="2400" spc="-120" dirty="0">
                <a:latin typeface="Times New Roman"/>
                <a:cs typeface="Times New Roman"/>
              </a:rPr>
              <a:t>li</a:t>
            </a:r>
            <a:r>
              <a:rPr sz="2400" spc="-165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t2.</a:t>
            </a:r>
            <a:r>
              <a:rPr sz="2400" spc="-30" dirty="0">
                <a:latin typeface="Times New Roman"/>
                <a:cs typeface="Times New Roman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xtend</a:t>
            </a:r>
            <a:r>
              <a:rPr sz="2400" spc="-90" dirty="0">
                <a:latin typeface="Times New Roman"/>
                <a:cs typeface="Times New Roman"/>
              </a:rPr>
              <a:t>(li</a:t>
            </a:r>
            <a:r>
              <a:rPr sz="2400" spc="-70" dirty="0">
                <a:latin typeface="Times New Roman"/>
                <a:cs typeface="Times New Roman"/>
              </a:rPr>
              <a:t>st1)  </a:t>
            </a:r>
            <a:r>
              <a:rPr sz="2400" spc="-65" dirty="0">
                <a:latin typeface="Times New Roman"/>
                <a:cs typeface="Times New Roman"/>
              </a:rPr>
              <a:t>print(list2)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9990" y="81483"/>
            <a:ext cx="22409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/>
              <a:t>List</a:t>
            </a:r>
            <a:r>
              <a:rPr sz="3200" spc="-80" dirty="0"/>
              <a:t> </a:t>
            </a:r>
            <a:r>
              <a:rPr sz="3200" spc="-10" dirty="0"/>
              <a:t>Methods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93444" y="748030"/>
            <a:ext cx="752157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20" dirty="0">
                <a:latin typeface="Times New Roman"/>
                <a:cs typeface="Times New Roman"/>
              </a:rPr>
              <a:t>Python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has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set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of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built-in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methods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that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you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use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lists.</a:t>
            </a:r>
            <a:endParaRPr sz="26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0" y="1289050"/>
          <a:ext cx="9147175" cy="5568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2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896"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Method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749"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spc="-100" dirty="0">
                          <a:latin typeface="Times New Roman"/>
                          <a:cs typeface="Times New Roman"/>
                        </a:rPr>
                        <a:t>append()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dds</a:t>
                      </a:r>
                      <a:r>
                        <a:rPr sz="24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element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he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end</a:t>
                      </a:r>
                      <a:r>
                        <a:rPr sz="2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li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749"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spc="-85" dirty="0">
                          <a:latin typeface="Times New Roman"/>
                          <a:cs typeface="Times New Roman"/>
                        </a:rPr>
                        <a:t>clear()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Rem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es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al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elements</a:t>
                      </a:r>
                      <a:r>
                        <a:rPr sz="2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om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li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st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621"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spc="-114" dirty="0">
                          <a:latin typeface="Times New Roman"/>
                          <a:cs typeface="Times New Roman"/>
                        </a:rPr>
                        <a:t>copy()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Retu</a:t>
                      </a:r>
                      <a:r>
                        <a:rPr sz="2400" spc="7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ns</a:t>
                      </a:r>
                      <a:r>
                        <a:rPr sz="2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co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list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7161"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extend()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5549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175" dirty="0">
                          <a:latin typeface="Times New Roman"/>
                          <a:cs typeface="Times New Roman"/>
                        </a:rPr>
                        <a:t>Add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7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95" dirty="0">
                          <a:latin typeface="Times New Roman"/>
                          <a:cs typeface="Times New Roman"/>
                        </a:rPr>
                        <a:t>elements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4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9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95" dirty="0">
                          <a:latin typeface="Times New Roman"/>
                          <a:cs typeface="Times New Roman"/>
                        </a:rPr>
                        <a:t>list</a:t>
                      </a:r>
                      <a:r>
                        <a:rPr sz="2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(or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80" dirty="0">
                          <a:latin typeface="Times New Roman"/>
                          <a:cs typeface="Times New Roman"/>
                        </a:rPr>
                        <a:t>any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iterable),</a:t>
                      </a:r>
                      <a:r>
                        <a:rPr sz="2400" spc="-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0" dirty="0">
                          <a:latin typeface="Times New Roman"/>
                          <a:cs typeface="Times New Roman"/>
                        </a:rPr>
                        <a:t>end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4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7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400" spc="-5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current</a:t>
                      </a:r>
                      <a:r>
                        <a:rPr sz="24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95" dirty="0">
                          <a:latin typeface="Times New Roman"/>
                          <a:cs typeface="Times New Roman"/>
                        </a:rPr>
                        <a:t>list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622"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insert()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dds</a:t>
                      </a:r>
                      <a:r>
                        <a:rPr sz="24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element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he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specified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sition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1748"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80" dirty="0">
                          <a:latin typeface="Times New Roman"/>
                          <a:cs typeface="Times New Roman"/>
                        </a:rPr>
                        <a:t>pop()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Rem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es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el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men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ecified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position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1749"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110" dirty="0">
                          <a:latin typeface="Times New Roman"/>
                          <a:cs typeface="Times New Roman"/>
                        </a:rPr>
                        <a:t>remove()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Rem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es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item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ith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ecified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alue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1723"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90" dirty="0">
                          <a:latin typeface="Times New Roman"/>
                          <a:cs typeface="Times New Roman"/>
                        </a:rPr>
                        <a:t>reverse()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400" spc="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ses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er</a:t>
                      </a:r>
                      <a:r>
                        <a:rPr sz="2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li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5577"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sort()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So</a:t>
                      </a:r>
                      <a:r>
                        <a:rPr sz="2400" spc="8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ts</a:t>
                      </a:r>
                      <a:r>
                        <a:rPr sz="2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list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2534" y="202819"/>
            <a:ext cx="1055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/>
              <a:t>T</a:t>
            </a:r>
            <a:r>
              <a:rPr sz="3600" spc="-5" dirty="0"/>
              <a:t>u</a:t>
            </a:r>
            <a:r>
              <a:rPr sz="3600" spc="5" dirty="0"/>
              <a:t>p</a:t>
            </a:r>
            <a:r>
              <a:rPr sz="3600" spc="-50" dirty="0"/>
              <a:t>l</a:t>
            </a:r>
            <a:r>
              <a:rPr sz="3600" spc="-15" dirty="0"/>
              <a:t>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748639"/>
            <a:ext cx="7564755" cy="53911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4320" algn="just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75" dirty="0">
                <a:latin typeface="Times New Roman"/>
                <a:cs typeface="Times New Roman"/>
              </a:rPr>
              <a:t>Tuples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are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used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store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multiple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single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variable.</a:t>
            </a:r>
            <a:endParaRPr sz="2600">
              <a:latin typeface="Times New Roman"/>
              <a:cs typeface="Times New Roman"/>
            </a:endParaRPr>
          </a:p>
          <a:p>
            <a:pPr marL="286385" marR="174625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65" dirty="0">
                <a:latin typeface="Times New Roman"/>
                <a:cs typeface="Times New Roman"/>
              </a:rPr>
              <a:t>Tuple is </a:t>
            </a:r>
            <a:r>
              <a:rPr sz="2600" spc="-110" dirty="0">
                <a:latin typeface="Times New Roman"/>
                <a:cs typeface="Times New Roman"/>
              </a:rPr>
              <a:t>one </a:t>
            </a:r>
            <a:r>
              <a:rPr sz="2600" spc="-155" dirty="0">
                <a:latin typeface="Times New Roman"/>
                <a:cs typeface="Times New Roman"/>
              </a:rPr>
              <a:t>of </a:t>
            </a:r>
            <a:r>
              <a:rPr sz="2600" spc="-110" dirty="0">
                <a:latin typeface="Times New Roman"/>
                <a:cs typeface="Times New Roman"/>
              </a:rPr>
              <a:t>4 </a:t>
            </a:r>
            <a:r>
              <a:rPr sz="2600" spc="-95" dirty="0">
                <a:latin typeface="Times New Roman"/>
                <a:cs typeface="Times New Roman"/>
              </a:rPr>
              <a:t>built-in </a:t>
            </a:r>
            <a:r>
              <a:rPr sz="2600" spc="-130" dirty="0">
                <a:latin typeface="Times New Roman"/>
                <a:cs typeface="Times New Roman"/>
              </a:rPr>
              <a:t>data </a:t>
            </a:r>
            <a:r>
              <a:rPr sz="2600" spc="-125" dirty="0">
                <a:latin typeface="Times New Roman"/>
                <a:cs typeface="Times New Roman"/>
              </a:rPr>
              <a:t>types </a:t>
            </a:r>
            <a:r>
              <a:rPr sz="2600" spc="-120" dirty="0">
                <a:latin typeface="Times New Roman"/>
                <a:cs typeface="Times New Roman"/>
              </a:rPr>
              <a:t>in Python </a:t>
            </a:r>
            <a:r>
              <a:rPr sz="2600" spc="-130" dirty="0">
                <a:latin typeface="Times New Roman"/>
                <a:cs typeface="Times New Roman"/>
              </a:rPr>
              <a:t>used </a:t>
            </a:r>
            <a:r>
              <a:rPr sz="2600" spc="-35" dirty="0">
                <a:latin typeface="Times New Roman"/>
                <a:cs typeface="Times New Roman"/>
              </a:rPr>
              <a:t>to </a:t>
            </a:r>
            <a:r>
              <a:rPr sz="2600" spc="-75" dirty="0">
                <a:latin typeface="Times New Roman"/>
                <a:cs typeface="Times New Roman"/>
              </a:rPr>
              <a:t>store 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collections </a:t>
            </a:r>
            <a:r>
              <a:rPr sz="2600" spc="-150" dirty="0">
                <a:latin typeface="Times New Roman"/>
                <a:cs typeface="Times New Roman"/>
              </a:rPr>
              <a:t>of </a:t>
            </a:r>
            <a:r>
              <a:rPr sz="2600" spc="-85" dirty="0">
                <a:latin typeface="Times New Roman"/>
                <a:cs typeface="Times New Roman"/>
              </a:rPr>
              <a:t>data,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65" dirty="0">
                <a:latin typeface="Times New Roman"/>
                <a:cs typeface="Times New Roman"/>
              </a:rPr>
              <a:t>other </a:t>
            </a:r>
            <a:r>
              <a:rPr sz="2600" spc="-110" dirty="0">
                <a:latin typeface="Times New Roman"/>
                <a:cs typeface="Times New Roman"/>
              </a:rPr>
              <a:t>3 </a:t>
            </a:r>
            <a:r>
              <a:rPr sz="2600" spc="-105" dirty="0">
                <a:latin typeface="Times New Roman"/>
                <a:cs typeface="Times New Roman"/>
              </a:rPr>
              <a:t>are </a:t>
            </a:r>
            <a:r>
              <a:rPr sz="2600" spc="-95" dirty="0">
                <a:latin typeface="Times New Roman"/>
                <a:cs typeface="Times New Roman"/>
              </a:rPr>
              <a:t>List, </a:t>
            </a:r>
            <a:r>
              <a:rPr sz="2600" spc="-80" dirty="0">
                <a:latin typeface="Times New Roman"/>
                <a:cs typeface="Times New Roman"/>
              </a:rPr>
              <a:t>Set, </a:t>
            </a:r>
            <a:r>
              <a:rPr sz="2600" spc="-145" dirty="0">
                <a:latin typeface="Times New Roman"/>
                <a:cs typeface="Times New Roman"/>
              </a:rPr>
              <a:t>and </a:t>
            </a:r>
            <a:r>
              <a:rPr sz="2600" spc="-114" dirty="0">
                <a:latin typeface="Times New Roman"/>
                <a:cs typeface="Times New Roman"/>
              </a:rPr>
              <a:t>Dictionary,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al</a:t>
            </a:r>
            <a:r>
              <a:rPr sz="2600" spc="-114" dirty="0">
                <a:latin typeface="Times New Roman"/>
                <a:cs typeface="Times New Roman"/>
              </a:rPr>
              <a:t>l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diff</a:t>
            </a:r>
            <a:r>
              <a:rPr sz="2600" spc="-40" dirty="0">
                <a:latin typeface="Times New Roman"/>
                <a:cs typeface="Times New Roman"/>
              </a:rPr>
              <a:t>e</a:t>
            </a:r>
            <a:r>
              <a:rPr sz="2600" spc="-55" dirty="0">
                <a:latin typeface="Times New Roman"/>
                <a:cs typeface="Times New Roman"/>
              </a:rPr>
              <a:t>r</a:t>
            </a:r>
            <a:r>
              <a:rPr sz="2600" spc="-60" dirty="0">
                <a:latin typeface="Times New Roman"/>
                <a:cs typeface="Times New Roman"/>
              </a:rPr>
              <a:t>ent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qua</a:t>
            </a:r>
            <a:r>
              <a:rPr sz="2600" spc="-100" dirty="0">
                <a:latin typeface="Times New Roman"/>
                <a:cs typeface="Times New Roman"/>
              </a:rPr>
              <a:t>l</a:t>
            </a:r>
            <a:r>
              <a:rPr sz="2600" spc="-105" dirty="0">
                <a:latin typeface="Times New Roman"/>
                <a:cs typeface="Times New Roman"/>
              </a:rPr>
              <a:t>ities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180" dirty="0">
                <a:latin typeface="Times New Roman"/>
                <a:cs typeface="Times New Roman"/>
              </a:rPr>
              <a:t>sag</a:t>
            </a:r>
            <a:r>
              <a:rPr sz="2600" spc="-240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6385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35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tuple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collection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which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ordered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b="1" spc="10" dirty="0">
                <a:latin typeface="Times New Roman"/>
                <a:cs typeface="Times New Roman"/>
              </a:rPr>
              <a:t>unchangeable</a:t>
            </a:r>
            <a:r>
              <a:rPr sz="2600" spc="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6385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9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u</a:t>
            </a:r>
            <a:r>
              <a:rPr sz="2600" spc="-125" dirty="0">
                <a:latin typeface="Times New Roman"/>
                <a:cs typeface="Times New Roman"/>
              </a:rPr>
              <a:t>p</a:t>
            </a:r>
            <a:r>
              <a:rPr sz="2600" spc="-135" dirty="0">
                <a:latin typeface="Times New Roman"/>
                <a:cs typeface="Times New Roman"/>
              </a:rPr>
              <a:t>le</a:t>
            </a:r>
            <a:r>
              <a:rPr sz="2600" spc="-140" dirty="0">
                <a:latin typeface="Times New Roman"/>
                <a:cs typeface="Times New Roman"/>
              </a:rPr>
              <a:t>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re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w</a:t>
            </a:r>
            <a:r>
              <a:rPr sz="2600" spc="15" dirty="0">
                <a:latin typeface="Times New Roman"/>
                <a:cs typeface="Times New Roman"/>
              </a:rPr>
              <a:t>r</a:t>
            </a:r>
            <a:r>
              <a:rPr sz="2600" spc="-55" dirty="0">
                <a:latin typeface="Times New Roman"/>
                <a:cs typeface="Times New Roman"/>
              </a:rPr>
              <a:t>itten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w</a:t>
            </a:r>
            <a:r>
              <a:rPr sz="2600" spc="-70" dirty="0">
                <a:latin typeface="Times New Roman"/>
                <a:cs typeface="Times New Roman"/>
              </a:rPr>
              <a:t>i</a:t>
            </a:r>
            <a:r>
              <a:rPr sz="2600" spc="-65" dirty="0">
                <a:latin typeface="Times New Roman"/>
                <a:cs typeface="Times New Roman"/>
              </a:rPr>
              <a:t>th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110" dirty="0">
                <a:latin typeface="Times New Roman"/>
                <a:cs typeface="Times New Roman"/>
              </a:rPr>
              <a:t>nd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bra</a:t>
            </a:r>
            <a:r>
              <a:rPr sz="2600" spc="-85" dirty="0">
                <a:latin typeface="Times New Roman"/>
                <a:cs typeface="Times New Roman"/>
              </a:rPr>
              <a:t>c</a:t>
            </a:r>
            <a:r>
              <a:rPr sz="2600" spc="-200" dirty="0">
                <a:latin typeface="Times New Roman"/>
                <a:cs typeface="Times New Roman"/>
              </a:rPr>
              <a:t>k</a:t>
            </a:r>
            <a:r>
              <a:rPr sz="2600" spc="-85" dirty="0">
                <a:latin typeface="Times New Roman"/>
                <a:cs typeface="Times New Roman"/>
              </a:rPr>
              <a:t>et</a:t>
            </a:r>
            <a:r>
              <a:rPr sz="2600" spc="-145" dirty="0">
                <a:latin typeface="Times New Roman"/>
                <a:cs typeface="Times New Roman"/>
              </a:rPr>
              <a:t>s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24717"/>
              </a:buClr>
              <a:buFont typeface="Segoe UI Symbol"/>
              <a:buChar char="⚫"/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b="1" spc="-70" dirty="0">
                <a:latin typeface="Times New Roman"/>
                <a:cs typeface="Times New Roman"/>
              </a:rPr>
              <a:t>Tuple</a:t>
            </a:r>
            <a:r>
              <a:rPr sz="2600" b="1" spc="-95" dirty="0">
                <a:latin typeface="Times New Roman"/>
                <a:cs typeface="Times New Roman"/>
              </a:rPr>
              <a:t> </a:t>
            </a:r>
            <a:r>
              <a:rPr sz="2600" b="1" spc="-30" dirty="0">
                <a:latin typeface="Times New Roman"/>
                <a:cs typeface="Times New Roman"/>
              </a:rPr>
              <a:t>Items</a:t>
            </a:r>
            <a:endParaRPr sz="2600">
              <a:latin typeface="Times New Roman"/>
              <a:cs typeface="Times New Roman"/>
            </a:endParaRPr>
          </a:p>
          <a:p>
            <a:pPr marL="286385" marR="217804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65" dirty="0">
                <a:latin typeface="Times New Roman"/>
                <a:cs typeface="Times New Roman"/>
              </a:rPr>
              <a:t>Tuple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are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ordered,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unchangeable,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allow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duplicate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values.</a:t>
            </a:r>
            <a:endParaRPr sz="2600">
              <a:latin typeface="Times New Roman"/>
              <a:cs typeface="Times New Roman"/>
            </a:endParaRPr>
          </a:p>
          <a:p>
            <a:pPr marL="286385" marR="60261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65" dirty="0">
                <a:latin typeface="Times New Roman"/>
                <a:cs typeface="Times New Roman"/>
              </a:rPr>
              <a:t>Tuple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are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indexed,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first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item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has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index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[0],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sec</a:t>
            </a:r>
            <a:r>
              <a:rPr sz="2600" spc="-175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nd</a:t>
            </a:r>
            <a:r>
              <a:rPr sz="2600" spc="-85" dirty="0">
                <a:latin typeface="Times New Roman"/>
                <a:cs typeface="Times New Roman"/>
              </a:rPr>
              <a:t> item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has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index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[1</a:t>
            </a:r>
            <a:r>
              <a:rPr sz="2600" spc="-140" dirty="0">
                <a:latin typeface="Times New Roman"/>
                <a:cs typeface="Times New Roman"/>
              </a:rPr>
              <a:t>]</a:t>
            </a:r>
            <a:r>
              <a:rPr sz="2600" spc="-70" dirty="0">
                <a:latin typeface="Times New Roman"/>
                <a:cs typeface="Times New Roman"/>
              </a:rPr>
              <a:t> et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8218"/>
            <a:ext cx="7505700" cy="53917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b="1" spc="-25" dirty="0">
                <a:latin typeface="Times New Roman"/>
                <a:cs typeface="Times New Roman"/>
              </a:rPr>
              <a:t>Ordered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10" dirty="0">
                <a:latin typeface="Times New Roman"/>
                <a:cs typeface="Times New Roman"/>
              </a:rPr>
              <a:t>When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we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40" dirty="0">
                <a:latin typeface="Times New Roman"/>
                <a:cs typeface="Times New Roman"/>
              </a:rPr>
              <a:t>say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that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tuples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are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ordered,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means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that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have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defined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order,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that</a:t>
            </a:r>
            <a:r>
              <a:rPr sz="2600" spc="-55" dirty="0">
                <a:latin typeface="Times New Roman"/>
                <a:cs typeface="Times New Roman"/>
              </a:rPr>
              <a:t> order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will</a:t>
            </a:r>
            <a:r>
              <a:rPr sz="2600" spc="-65" dirty="0">
                <a:latin typeface="Times New Roman"/>
                <a:cs typeface="Times New Roman"/>
              </a:rPr>
              <a:t> not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change.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spc="-5" dirty="0">
                <a:latin typeface="Times New Roman"/>
                <a:cs typeface="Times New Roman"/>
              </a:rPr>
              <a:t>Unchangeable</a:t>
            </a:r>
            <a:endParaRPr sz="2600">
              <a:latin typeface="Times New Roman"/>
              <a:cs typeface="Times New Roman"/>
            </a:endParaRPr>
          </a:p>
          <a:p>
            <a:pPr marL="286385" marR="36576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75" dirty="0">
                <a:latin typeface="Times New Roman"/>
                <a:cs typeface="Times New Roman"/>
              </a:rPr>
              <a:t>Tuples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are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unchangeable,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meaning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that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we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cannot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change,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add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or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r</a:t>
            </a:r>
            <a:r>
              <a:rPr sz="2600" spc="-130" dirty="0">
                <a:latin typeface="Times New Roman"/>
                <a:cs typeface="Times New Roman"/>
              </a:rPr>
              <a:t>em</a:t>
            </a:r>
            <a:r>
              <a:rPr sz="2600" spc="-185" dirty="0">
                <a:latin typeface="Times New Roman"/>
                <a:cs typeface="Times New Roman"/>
              </a:rPr>
              <a:t>o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af</a:t>
            </a:r>
            <a:r>
              <a:rPr sz="2600" spc="-110" dirty="0">
                <a:latin typeface="Times New Roman"/>
                <a:cs typeface="Times New Roman"/>
              </a:rPr>
              <a:t>t</a:t>
            </a:r>
            <a:r>
              <a:rPr sz="2600" spc="-35" dirty="0">
                <a:latin typeface="Times New Roman"/>
                <a:cs typeface="Times New Roman"/>
              </a:rPr>
              <a:t>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105" dirty="0">
                <a:latin typeface="Times New Roman"/>
                <a:cs typeface="Times New Roman"/>
              </a:rPr>
              <a:t>ple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has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been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r</a:t>
            </a:r>
            <a:r>
              <a:rPr sz="2600" spc="-155" dirty="0">
                <a:latin typeface="Times New Roman"/>
                <a:cs typeface="Times New Roman"/>
              </a:rPr>
              <a:t>e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50" dirty="0">
                <a:latin typeface="Times New Roman"/>
                <a:cs typeface="Times New Roman"/>
              </a:rPr>
              <a:t>te</a:t>
            </a:r>
            <a:r>
              <a:rPr sz="2600" spc="-85" dirty="0">
                <a:latin typeface="Times New Roman"/>
                <a:cs typeface="Times New Roman"/>
              </a:rPr>
              <a:t>d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spc="10" dirty="0">
                <a:latin typeface="Times New Roman"/>
                <a:cs typeface="Times New Roman"/>
              </a:rPr>
              <a:t>Allow</a:t>
            </a:r>
            <a:r>
              <a:rPr sz="2600" b="1" spc="-100" dirty="0">
                <a:latin typeface="Times New Roman"/>
                <a:cs typeface="Times New Roman"/>
              </a:rPr>
              <a:t> </a:t>
            </a:r>
            <a:r>
              <a:rPr sz="2600" b="1" spc="5" dirty="0">
                <a:latin typeface="Times New Roman"/>
                <a:cs typeface="Times New Roman"/>
              </a:rPr>
              <a:t>Duplicates</a:t>
            </a:r>
            <a:endParaRPr sz="2600">
              <a:latin typeface="Times New Roman"/>
              <a:cs typeface="Times New Roman"/>
            </a:endParaRPr>
          </a:p>
          <a:p>
            <a:pPr marL="286385" marR="4064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75" dirty="0">
                <a:latin typeface="Times New Roman"/>
                <a:cs typeface="Times New Roman"/>
              </a:rPr>
              <a:t>Since </a:t>
            </a:r>
            <a:r>
              <a:rPr sz="2600" spc="-80" dirty="0">
                <a:latin typeface="Times New Roman"/>
                <a:cs typeface="Times New Roman"/>
              </a:rPr>
              <a:t>tuple </a:t>
            </a:r>
            <a:r>
              <a:rPr sz="2600" spc="-100" dirty="0">
                <a:latin typeface="Times New Roman"/>
                <a:cs typeface="Times New Roman"/>
              </a:rPr>
              <a:t>are </a:t>
            </a:r>
            <a:r>
              <a:rPr sz="2600" spc="-90" dirty="0">
                <a:latin typeface="Times New Roman"/>
                <a:cs typeface="Times New Roman"/>
              </a:rPr>
              <a:t>indexed, </a:t>
            </a:r>
            <a:r>
              <a:rPr sz="2600" spc="-100" dirty="0">
                <a:latin typeface="Times New Roman"/>
                <a:cs typeface="Times New Roman"/>
              </a:rPr>
              <a:t>tuples </a:t>
            </a:r>
            <a:r>
              <a:rPr sz="2600" spc="-155" dirty="0">
                <a:latin typeface="Times New Roman"/>
                <a:cs typeface="Times New Roman"/>
              </a:rPr>
              <a:t>can </a:t>
            </a:r>
            <a:r>
              <a:rPr sz="2600" spc="-200" dirty="0">
                <a:latin typeface="Times New Roman"/>
                <a:cs typeface="Times New Roman"/>
              </a:rPr>
              <a:t>have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items </a:t>
            </a:r>
            <a:r>
              <a:rPr sz="2600" spc="-95" dirty="0">
                <a:latin typeface="Times New Roman"/>
                <a:cs typeface="Times New Roman"/>
              </a:rPr>
              <a:t>with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65" dirty="0">
                <a:latin typeface="Times New Roman"/>
                <a:cs typeface="Times New Roman"/>
              </a:rPr>
              <a:t>same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value.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b="1" spc="-70" dirty="0">
                <a:latin typeface="Times New Roman"/>
                <a:cs typeface="Times New Roman"/>
              </a:rPr>
              <a:t>Tuple</a:t>
            </a:r>
            <a:r>
              <a:rPr sz="2600" b="1" spc="-95" dirty="0">
                <a:latin typeface="Times New Roman"/>
                <a:cs typeface="Times New Roman"/>
              </a:rPr>
              <a:t> </a:t>
            </a:r>
            <a:r>
              <a:rPr sz="2600" b="1" spc="-45" dirty="0">
                <a:latin typeface="Times New Roman"/>
                <a:cs typeface="Times New Roman"/>
              </a:rPr>
              <a:t>Length</a:t>
            </a:r>
            <a:endParaRPr sz="2600">
              <a:latin typeface="Times New Roman"/>
              <a:cs typeface="Times New Roman"/>
            </a:endParaRPr>
          </a:p>
          <a:p>
            <a:pPr marL="286385" marR="171450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46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de</a:t>
            </a:r>
            <a:r>
              <a:rPr sz="2600" spc="-10" dirty="0">
                <a:latin typeface="Times New Roman"/>
                <a:cs typeface="Times New Roman"/>
              </a:rPr>
              <a:t>te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30" dirty="0">
                <a:latin typeface="Times New Roman"/>
                <a:cs typeface="Times New Roman"/>
              </a:rPr>
              <a:t>min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h</a:t>
            </a:r>
            <a:r>
              <a:rPr sz="2600" spc="-215" dirty="0">
                <a:latin typeface="Times New Roman"/>
                <a:cs typeface="Times New Roman"/>
              </a:rPr>
              <a:t>o</a:t>
            </a:r>
            <a:r>
              <a:rPr sz="2600" spc="-145" dirty="0">
                <a:latin typeface="Times New Roman"/>
                <a:cs typeface="Times New Roman"/>
              </a:rPr>
              <a:t>w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29" dirty="0">
                <a:latin typeface="Times New Roman"/>
                <a:cs typeface="Times New Roman"/>
              </a:rPr>
              <a:t>m</a:t>
            </a:r>
            <a:r>
              <a:rPr sz="2600" spc="-145" dirty="0">
                <a:latin typeface="Times New Roman"/>
                <a:cs typeface="Times New Roman"/>
              </a:rPr>
              <a:t>a</a:t>
            </a:r>
            <a:r>
              <a:rPr sz="2600" spc="-165" dirty="0">
                <a:latin typeface="Times New Roman"/>
                <a:cs typeface="Times New Roman"/>
              </a:rPr>
              <a:t>n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105" dirty="0">
                <a:latin typeface="Times New Roman"/>
                <a:cs typeface="Times New Roman"/>
              </a:rPr>
              <a:t>ple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has,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use 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85" dirty="0">
                <a:latin typeface="Times New Roman"/>
                <a:cs typeface="Times New Roman"/>
              </a:rPr>
              <a:t>len()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function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8218"/>
            <a:ext cx="7584440" cy="610806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b="1" spc="-110" dirty="0">
                <a:latin typeface="Times New Roman"/>
                <a:cs typeface="Times New Roman"/>
              </a:rPr>
              <a:t>Cre</a:t>
            </a:r>
            <a:r>
              <a:rPr sz="2600" b="1" spc="-130" dirty="0">
                <a:latin typeface="Times New Roman"/>
                <a:cs typeface="Times New Roman"/>
              </a:rPr>
              <a:t>a</a:t>
            </a:r>
            <a:r>
              <a:rPr sz="2600" b="1" spc="35" dirty="0">
                <a:latin typeface="Times New Roman"/>
                <a:cs typeface="Times New Roman"/>
              </a:rPr>
              <a:t>t</a:t>
            </a:r>
            <a:r>
              <a:rPr sz="2600" b="1" spc="55" dirty="0">
                <a:latin typeface="Times New Roman"/>
                <a:cs typeface="Times New Roman"/>
              </a:rPr>
              <a:t>e</a:t>
            </a:r>
            <a:r>
              <a:rPr sz="2600" b="1" spc="-380" dirty="0">
                <a:latin typeface="Times New Roman"/>
                <a:cs typeface="Times New Roman"/>
              </a:rPr>
              <a:t> </a:t>
            </a:r>
            <a:r>
              <a:rPr sz="2600" b="1" spc="-505" dirty="0">
                <a:latin typeface="Times New Roman"/>
                <a:cs typeface="Times New Roman"/>
              </a:rPr>
              <a:t>T</a:t>
            </a:r>
            <a:r>
              <a:rPr sz="2600" b="1" spc="30" dirty="0">
                <a:latin typeface="Times New Roman"/>
                <a:cs typeface="Times New Roman"/>
              </a:rPr>
              <a:t>u</a:t>
            </a:r>
            <a:r>
              <a:rPr sz="2600" b="1" spc="20" dirty="0">
                <a:latin typeface="Times New Roman"/>
                <a:cs typeface="Times New Roman"/>
              </a:rPr>
              <a:t>p</a:t>
            </a:r>
            <a:r>
              <a:rPr sz="2600" b="1" spc="50" dirty="0">
                <a:latin typeface="Times New Roman"/>
                <a:cs typeface="Times New Roman"/>
              </a:rPr>
              <a:t>le</a:t>
            </a:r>
            <a:r>
              <a:rPr sz="2600" b="1" spc="-390" dirty="0">
                <a:latin typeface="Times New Roman"/>
                <a:cs typeface="Times New Roman"/>
              </a:rPr>
              <a:t> </a:t>
            </a:r>
            <a:r>
              <a:rPr sz="2600" b="1" spc="-215" dirty="0">
                <a:latin typeface="Times New Roman"/>
                <a:cs typeface="Times New Roman"/>
              </a:rPr>
              <a:t>W</a:t>
            </a:r>
            <a:r>
              <a:rPr sz="2600" b="1" spc="30" dirty="0">
                <a:latin typeface="Times New Roman"/>
                <a:cs typeface="Times New Roman"/>
              </a:rPr>
              <a:t>ith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30" dirty="0">
                <a:latin typeface="Times New Roman"/>
                <a:cs typeface="Times New Roman"/>
              </a:rPr>
              <a:t>On</a:t>
            </a:r>
            <a:r>
              <a:rPr sz="2600" b="1" spc="-15" dirty="0">
                <a:latin typeface="Times New Roman"/>
                <a:cs typeface="Times New Roman"/>
              </a:rPr>
              <a:t>e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Times New Roman"/>
                <a:cs typeface="Times New Roman"/>
              </a:rPr>
              <a:t>Item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85" dirty="0">
                <a:latin typeface="Times New Roman"/>
                <a:cs typeface="Times New Roman"/>
              </a:rPr>
              <a:t>To</a:t>
            </a:r>
            <a:r>
              <a:rPr sz="2600" spc="-28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create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24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tuple </a:t>
            </a:r>
            <a:r>
              <a:rPr sz="2600" spc="-100" dirty="0">
                <a:latin typeface="Times New Roman"/>
                <a:cs typeface="Times New Roman"/>
              </a:rPr>
              <a:t>with </a:t>
            </a:r>
            <a:r>
              <a:rPr sz="2600" spc="-150" dirty="0">
                <a:latin typeface="Times New Roman"/>
                <a:cs typeface="Times New Roman"/>
              </a:rPr>
              <a:t>only </a:t>
            </a:r>
            <a:r>
              <a:rPr sz="2600" spc="-110" dirty="0">
                <a:latin typeface="Times New Roman"/>
                <a:cs typeface="Times New Roman"/>
              </a:rPr>
              <a:t>one </a:t>
            </a:r>
            <a:r>
              <a:rPr sz="2600" spc="-45" dirty="0">
                <a:latin typeface="Times New Roman"/>
                <a:cs typeface="Times New Roman"/>
              </a:rPr>
              <a:t>item, </a:t>
            </a:r>
            <a:r>
              <a:rPr sz="2600" spc="-160" dirty="0">
                <a:latin typeface="Times New Roman"/>
                <a:cs typeface="Times New Roman"/>
              </a:rPr>
              <a:t>you </a:t>
            </a:r>
            <a:r>
              <a:rPr sz="2600" spc="-204" dirty="0">
                <a:latin typeface="Times New Roman"/>
                <a:cs typeface="Times New Roman"/>
              </a:rPr>
              <a:t>have </a:t>
            </a:r>
            <a:r>
              <a:rPr sz="2600" spc="-35" dirty="0">
                <a:latin typeface="Times New Roman"/>
                <a:cs typeface="Times New Roman"/>
              </a:rPr>
              <a:t>to </a:t>
            </a:r>
            <a:r>
              <a:rPr sz="2600" spc="-145" dirty="0">
                <a:latin typeface="Times New Roman"/>
                <a:cs typeface="Times New Roman"/>
              </a:rPr>
              <a:t>add </a:t>
            </a:r>
            <a:r>
              <a:rPr sz="2600" spc="-204" dirty="0">
                <a:latin typeface="Times New Roman"/>
                <a:cs typeface="Times New Roman"/>
              </a:rPr>
              <a:t>a 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comma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after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item,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otherwise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Python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will</a:t>
            </a:r>
            <a:r>
              <a:rPr sz="2600" spc="-60" dirty="0">
                <a:latin typeface="Times New Roman"/>
                <a:cs typeface="Times New Roman"/>
              </a:rPr>
              <a:t> not </a:t>
            </a:r>
            <a:r>
              <a:rPr sz="2600" spc="-130" dirty="0">
                <a:latin typeface="Times New Roman"/>
                <a:cs typeface="Times New Roman"/>
              </a:rPr>
              <a:t>recognize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220" dirty="0">
                <a:latin typeface="Times New Roman"/>
                <a:cs typeface="Times New Roman"/>
              </a:rPr>
              <a:t>a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100" dirty="0">
                <a:latin typeface="Times New Roman"/>
                <a:cs typeface="Times New Roman"/>
              </a:rPr>
              <a:t>pl</a:t>
            </a:r>
            <a:r>
              <a:rPr sz="2600" spc="-170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r>
              <a:rPr sz="2600" b="1" spc="-18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One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item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tuple,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remember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commma:</a:t>
            </a:r>
            <a:endParaRPr sz="2600">
              <a:latin typeface="Times New Roman"/>
              <a:cs typeface="Times New Roman"/>
            </a:endParaRPr>
          </a:p>
          <a:p>
            <a:pPr marL="286385" marR="509841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105" dirty="0">
                <a:latin typeface="Times New Roman"/>
                <a:cs typeface="Times New Roman"/>
              </a:rPr>
              <a:t>ple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(</a:t>
            </a:r>
            <a:r>
              <a:rPr sz="2600" spc="-20" dirty="0">
                <a:latin typeface="Times New Roman"/>
                <a:cs typeface="Times New Roman"/>
              </a:rPr>
              <a:t>"</a:t>
            </a:r>
            <a:r>
              <a:rPr sz="2600" spc="-145" dirty="0">
                <a:latin typeface="Times New Roman"/>
                <a:cs typeface="Times New Roman"/>
              </a:rPr>
              <a:t>ap</a:t>
            </a:r>
            <a:r>
              <a:rPr sz="2600" spc="-160" dirty="0">
                <a:latin typeface="Times New Roman"/>
                <a:cs typeface="Times New Roman"/>
              </a:rPr>
              <a:t>p</a:t>
            </a:r>
            <a:r>
              <a:rPr sz="2600" spc="-30" dirty="0">
                <a:latin typeface="Times New Roman"/>
                <a:cs typeface="Times New Roman"/>
              </a:rPr>
              <a:t>le",)  </a:t>
            </a:r>
            <a:r>
              <a:rPr sz="2600" spc="-70" dirty="0">
                <a:latin typeface="Times New Roman"/>
                <a:cs typeface="Times New Roman"/>
              </a:rPr>
              <a:t>print(type(tuple))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Times New Roman"/>
              <a:cs typeface="Times New Roman"/>
            </a:endParaRPr>
          </a:p>
          <a:p>
            <a:pPr marL="286385" marR="5046980">
              <a:lnSpc>
                <a:spcPct val="100000"/>
              </a:lnSpc>
            </a:pPr>
            <a:r>
              <a:rPr sz="2600" spc="100" dirty="0">
                <a:latin typeface="Times New Roman"/>
                <a:cs typeface="Times New Roman"/>
              </a:rPr>
              <a:t>#N</a:t>
            </a:r>
            <a:r>
              <a:rPr sz="2600" spc="2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85" dirty="0">
                <a:latin typeface="Times New Roman"/>
                <a:cs typeface="Times New Roman"/>
              </a:rPr>
              <a:t>ple  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105" dirty="0">
                <a:latin typeface="Times New Roman"/>
                <a:cs typeface="Times New Roman"/>
              </a:rPr>
              <a:t>ple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(</a:t>
            </a:r>
            <a:r>
              <a:rPr sz="2600" spc="-20" dirty="0">
                <a:latin typeface="Times New Roman"/>
                <a:cs typeface="Times New Roman"/>
              </a:rPr>
              <a:t>"</a:t>
            </a:r>
            <a:r>
              <a:rPr sz="2600" spc="-145" dirty="0">
                <a:latin typeface="Times New Roman"/>
                <a:cs typeface="Times New Roman"/>
              </a:rPr>
              <a:t>ap</a:t>
            </a:r>
            <a:r>
              <a:rPr sz="2600" spc="-160" dirty="0">
                <a:latin typeface="Times New Roman"/>
                <a:cs typeface="Times New Roman"/>
              </a:rPr>
              <a:t>p</a:t>
            </a:r>
            <a:r>
              <a:rPr sz="2600" spc="-60" dirty="0">
                <a:latin typeface="Times New Roman"/>
                <a:cs typeface="Times New Roman"/>
              </a:rPr>
              <a:t>le")  </a:t>
            </a: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45" dirty="0">
                <a:latin typeface="Times New Roman"/>
                <a:cs typeface="Times New Roman"/>
              </a:rPr>
              <a:t>int(t</a:t>
            </a:r>
            <a:r>
              <a:rPr sz="2600" spc="-165" dirty="0">
                <a:latin typeface="Times New Roman"/>
                <a:cs typeface="Times New Roman"/>
              </a:rPr>
              <a:t>y</a:t>
            </a:r>
            <a:r>
              <a:rPr sz="2600" spc="-180" dirty="0">
                <a:latin typeface="Times New Roman"/>
                <a:cs typeface="Times New Roman"/>
              </a:rPr>
              <a:t>p</a:t>
            </a:r>
            <a:r>
              <a:rPr sz="2600" spc="-75" dirty="0">
                <a:latin typeface="Times New Roman"/>
                <a:cs typeface="Times New Roman"/>
              </a:rPr>
              <a:t>e(</a:t>
            </a:r>
            <a:r>
              <a:rPr sz="2600" spc="-80" dirty="0">
                <a:latin typeface="Times New Roman"/>
                <a:cs typeface="Times New Roman"/>
              </a:rPr>
              <a:t>st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100" dirty="0">
                <a:latin typeface="Times New Roman"/>
                <a:cs typeface="Times New Roman"/>
              </a:rPr>
              <a:t>pl</a:t>
            </a:r>
            <a:r>
              <a:rPr sz="2600" spc="-114" dirty="0">
                <a:latin typeface="Times New Roman"/>
                <a:cs typeface="Times New Roman"/>
              </a:rPr>
              <a:t>e</a:t>
            </a:r>
            <a:r>
              <a:rPr sz="2600" spc="-55" dirty="0">
                <a:latin typeface="Times New Roman"/>
                <a:cs typeface="Times New Roman"/>
              </a:rPr>
              <a:t>))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spc="-3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00" dirty="0">
                <a:latin typeface="Times New Roman"/>
                <a:cs typeface="Times New Roman"/>
              </a:rPr>
              <a:t>&lt;class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'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100" dirty="0">
                <a:latin typeface="Times New Roman"/>
                <a:cs typeface="Times New Roman"/>
              </a:rPr>
              <a:t>pl</a:t>
            </a:r>
            <a:r>
              <a:rPr sz="2600" spc="-120" dirty="0">
                <a:latin typeface="Times New Roman"/>
                <a:cs typeface="Times New Roman"/>
              </a:rPr>
              <a:t>e</a:t>
            </a:r>
            <a:r>
              <a:rPr sz="2600" spc="130" dirty="0">
                <a:latin typeface="Times New Roman"/>
                <a:cs typeface="Times New Roman"/>
              </a:rPr>
              <a:t>'&gt;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00" dirty="0">
                <a:latin typeface="Times New Roman"/>
                <a:cs typeface="Times New Roman"/>
              </a:rPr>
              <a:t>&lt;class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'</a:t>
            </a:r>
            <a:r>
              <a:rPr sz="2600" spc="-45" dirty="0">
                <a:latin typeface="Times New Roman"/>
                <a:cs typeface="Times New Roman"/>
              </a:rPr>
              <a:t>str</a:t>
            </a:r>
            <a:r>
              <a:rPr sz="2600" spc="130" dirty="0">
                <a:latin typeface="Times New Roman"/>
                <a:cs typeface="Times New Roman"/>
              </a:rPr>
              <a:t>'&gt;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8375</Words>
  <Application>Microsoft Office PowerPoint</Application>
  <PresentationFormat>On-screen Show (4:3)</PresentationFormat>
  <Paragraphs>1003</Paragraphs>
  <Slides>110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17" baseType="lpstr">
      <vt:lpstr>Arial MT</vt:lpstr>
      <vt:lpstr>Calibri</vt:lpstr>
      <vt:lpstr>Franklin Gothic Medium</vt:lpstr>
      <vt:lpstr>Segoe UI Symbol</vt:lpstr>
      <vt:lpstr>Times New Roman</vt:lpstr>
      <vt:lpstr>Wingdings</vt:lpstr>
      <vt:lpstr>Office Theme</vt:lpstr>
      <vt:lpstr>UNIT-1: INTRODUCTION</vt:lpstr>
      <vt:lpstr>FEATURES OF PYTHON</vt:lpstr>
      <vt:lpstr>Why Python?</vt:lpstr>
      <vt:lpstr>What can Python do?</vt:lpstr>
      <vt:lpstr>Example</vt:lpstr>
      <vt:lpstr>PYTHON ARCHITECTURE</vt:lpstr>
      <vt:lpstr>Python Architecture</vt:lpstr>
      <vt:lpstr>Tasks of Python interpreter to execute  a Python program :</vt:lpstr>
      <vt:lpstr>Python Indentation</vt:lpstr>
      <vt:lpstr>Python Indentation</vt:lpstr>
      <vt:lpstr>Python Indentation</vt:lpstr>
      <vt:lpstr>Python Variables</vt:lpstr>
      <vt:lpstr>Comments Python has commenting capability for the  purpose of in-code documentation.</vt:lpstr>
      <vt:lpstr>Exercise</vt:lpstr>
      <vt:lpstr>Get the type of a variable</vt:lpstr>
      <vt:lpstr>Case-Sensitive</vt:lpstr>
      <vt:lpstr>Python - Variable Names</vt:lpstr>
      <vt:lpstr>Multi Words Variable Names</vt:lpstr>
      <vt:lpstr>Python Variables - Assign Multiple Values</vt:lpstr>
      <vt:lpstr>One Value to Multiple Variables</vt:lpstr>
      <vt:lpstr>Unpack a Collection</vt:lpstr>
      <vt:lpstr>Python - Output Variables</vt:lpstr>
      <vt:lpstr>Python - Output Variables</vt:lpstr>
      <vt:lpstr>If you try to combine a string and a number,  Python will give you an error.</vt:lpstr>
      <vt:lpstr>PYTHON DATATYPES</vt:lpstr>
      <vt:lpstr>Setting the Data Type In Python, the data type is set when you assign  a value to a variable.</vt:lpstr>
      <vt:lpstr>Setting the Specific Data Type</vt:lpstr>
      <vt:lpstr>Python Numbers</vt:lpstr>
      <vt:lpstr>Python Numbers</vt:lpstr>
      <vt:lpstr>Type Conversion</vt:lpstr>
      <vt:lpstr>Random Number</vt:lpstr>
      <vt:lpstr>Python-Strings</vt:lpstr>
      <vt:lpstr>Strings are Arrays</vt:lpstr>
      <vt:lpstr>String Length</vt:lpstr>
      <vt:lpstr>Python - Slicing Strings</vt:lpstr>
      <vt:lpstr>Slice From the Start</vt:lpstr>
      <vt:lpstr>Negative Indexing</vt:lpstr>
      <vt:lpstr>Python - Modify Strings</vt:lpstr>
      <vt:lpstr>Remove Whitespace</vt:lpstr>
      <vt:lpstr>Python - String Concatenation</vt:lpstr>
      <vt:lpstr>String Format</vt:lpstr>
      <vt:lpstr>Python Operators</vt:lpstr>
      <vt:lpstr>Python Arithmetic Operators</vt:lpstr>
      <vt:lpstr>Python Assignment Operators</vt:lpstr>
      <vt:lpstr>Python Comparison Operators</vt:lpstr>
      <vt:lpstr>Python Logical Operators</vt:lpstr>
      <vt:lpstr>PYTHON-CONDITIONAL STATEMENTS</vt:lpstr>
      <vt:lpstr>PowerPoint Presentation</vt:lpstr>
      <vt:lpstr>Else:</vt:lpstr>
      <vt:lpstr>PowerPoint Presentation</vt:lpstr>
      <vt:lpstr>PowerPoint Presentation</vt:lpstr>
      <vt:lpstr>PowerPoint Presentation</vt:lpstr>
      <vt:lpstr>Nested If</vt:lpstr>
      <vt:lpstr>Python Loops</vt:lpstr>
      <vt:lpstr>PowerPoint Presentation</vt:lpstr>
      <vt:lpstr>PowerPoint Presentation</vt:lpstr>
      <vt:lpstr>PowerPoint Presentation</vt:lpstr>
      <vt:lpstr>Python For Loops</vt:lpstr>
      <vt:lpstr>Looping Through a String</vt:lpstr>
      <vt:lpstr>The break Statement in for loop</vt:lpstr>
      <vt:lpstr>PowerPoint Presentation</vt:lpstr>
      <vt:lpstr>The continue Statement with for loop</vt:lpstr>
      <vt:lpstr>The range() Function</vt:lpstr>
      <vt:lpstr>PowerPoint Presentation</vt:lpstr>
      <vt:lpstr>PowerPoint Presentation</vt:lpstr>
      <vt:lpstr>Else in For Loop</vt:lpstr>
      <vt:lpstr>PowerPoint Presentation</vt:lpstr>
      <vt:lpstr>Nested for Loops</vt:lpstr>
      <vt:lpstr>The pass Statement</vt:lpstr>
      <vt:lpstr>Python Lists</vt:lpstr>
      <vt:lpstr>List Items</vt:lpstr>
      <vt:lpstr>PowerPoint Presentation</vt:lpstr>
      <vt:lpstr>List Items - Data Types</vt:lpstr>
      <vt:lpstr>Python Collections (Arrays)</vt:lpstr>
      <vt:lpstr>Python - Access List Items</vt:lpstr>
      <vt:lpstr>Python - Change List Items</vt:lpstr>
      <vt:lpstr>Change a Range of Item Values</vt:lpstr>
      <vt:lpstr>PowerPoint Presentation</vt:lpstr>
      <vt:lpstr>PowerPoint Presentation</vt:lpstr>
      <vt:lpstr>Insert Items</vt:lpstr>
      <vt:lpstr>Append Items</vt:lpstr>
      <vt:lpstr>Extend List</vt:lpstr>
      <vt:lpstr>Add Any Iterable</vt:lpstr>
      <vt:lpstr>Python - Remove List Items</vt:lpstr>
      <vt:lpstr>PowerPoint Presentation</vt:lpstr>
      <vt:lpstr>PowerPoint Presentation</vt:lpstr>
      <vt:lpstr>Loop Through a List</vt:lpstr>
      <vt:lpstr>Loop Through the Index Numbers</vt:lpstr>
      <vt:lpstr>Using a While Loop</vt:lpstr>
      <vt:lpstr>List Comprehension</vt:lpstr>
      <vt:lpstr>PowerPoint Presentation</vt:lpstr>
      <vt:lpstr>Sort Descending</vt:lpstr>
      <vt:lpstr>Sort List Alphanumerically</vt:lpstr>
      <vt:lpstr>Case Insensitive Sort</vt:lpstr>
      <vt:lpstr>Join Two Lists</vt:lpstr>
      <vt:lpstr>List Methods</vt:lpstr>
      <vt:lpstr>Tuple</vt:lpstr>
      <vt:lpstr>PowerPoint Presentation</vt:lpstr>
      <vt:lpstr>PowerPoint Presentation</vt:lpstr>
      <vt:lpstr>Tuple Items - Data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Tuple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ANALYSIS OF ALGORITHMS SUB CODE: MCA-172</dc:title>
  <dc:creator>COMPAQ</dc:creator>
  <cp:lastModifiedBy>Sharif</cp:lastModifiedBy>
  <cp:revision>7</cp:revision>
  <dcterms:created xsi:type="dcterms:W3CDTF">2021-08-16T02:24:23Z</dcterms:created>
  <dcterms:modified xsi:type="dcterms:W3CDTF">2022-03-03T12:10:59Z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2021-08-16T00:00:00Z</vt:filetime>
  </property>
</Properties>
</file>