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57" r:id="rId3"/>
    <p:sldId id="266" r:id="rId4"/>
    <p:sldId id="268" r:id="rId5"/>
    <p:sldId id="267" r:id="rId6"/>
    <p:sldId id="265" r:id="rId7"/>
    <p:sldId id="270" r:id="rId8"/>
    <p:sldId id="271" r:id="rId9"/>
    <p:sldId id="272" r:id="rId10"/>
    <p:sldId id="273" r:id="rId11"/>
    <p:sldId id="274" r:id="rId12"/>
    <p:sldId id="275" r:id="rId13"/>
    <p:sldId id="279" r:id="rId14"/>
    <p:sldId id="276"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1BC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p:cViewPr>
        <p:scale>
          <a:sx n="81" d="100"/>
          <a:sy n="81" d="100"/>
        </p:scale>
        <p:origin x="-1080"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2F21F-8529-4823-8E90-E6A26402EBAB}" type="datetimeFigureOut">
              <a:rPr lang="en-US" smtClean="0"/>
              <a:pPr/>
              <a:t>3/2/2024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D26C3-56C8-4D59-97DD-11714C099EE0}" type="slidenum">
              <a:rPr lang="en-US" smtClean="0"/>
              <a:pPr/>
              <a:t>‹#›</a:t>
            </a:fld>
            <a:endParaRPr lang="en-US" dirty="0"/>
          </a:p>
        </p:txBody>
      </p:sp>
    </p:spTree>
    <p:extLst>
      <p:ext uri="{BB962C8B-B14F-4D97-AF65-F5344CB8AC3E}">
        <p14:creationId xmlns:p14="http://schemas.microsoft.com/office/powerpoint/2010/main" val="41298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3E25465-EFC6-4F97-93DB-7D0F69CEC55F}"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E25465-EFC6-4F97-93DB-7D0F69CEC5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E25465-EFC6-4F97-93DB-7D0F69CEC5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E25465-EFC6-4F97-93DB-7D0F69CEC55F}"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3E25465-EFC6-4F97-93DB-7D0F69CEC55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E25465-EFC6-4F97-93DB-7D0F69CEC55F}"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E25465-EFC6-4F97-93DB-7D0F69CEC55F}"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E25465-EFC6-4F97-93DB-7D0F69CEC5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E25465-EFC6-4F97-93DB-7D0F69CEC5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E25465-EFC6-4F97-93DB-7D0F69CEC55F}"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AEFB9E-BAD7-4E85-B554-8BD9F4B7BD1C}" type="datetimeFigureOut">
              <a:rPr lang="en-US" smtClean="0"/>
              <a:pPr/>
              <a:t>3/2/2024</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3E25465-EFC6-4F97-93DB-7D0F69CEC55F}"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5AEFB9E-BAD7-4E85-B554-8BD9F4B7BD1C}" type="datetimeFigureOut">
              <a:rPr lang="en-US" smtClean="0"/>
              <a:pPr/>
              <a:t>3/2/2024</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3E25465-EFC6-4F97-93DB-7D0F69CEC5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657600"/>
            <a:ext cx="7772400" cy="2209800"/>
          </a:xfrm>
        </p:spPr>
        <p:txBody>
          <a:bodyPr>
            <a:normAutofit fontScale="85000" lnSpcReduction="10000"/>
          </a:bodyPr>
          <a:lstStyle/>
          <a:p>
            <a:r>
              <a:rPr lang="en-US" sz="3200" dirty="0"/>
              <a:t>A Guide to Organizing Data for Efficiency and </a:t>
            </a:r>
            <a:r>
              <a:rPr lang="en-US" sz="3200" dirty="0" smtClean="0"/>
              <a:t>Integrity</a:t>
            </a:r>
          </a:p>
          <a:p>
            <a:endParaRPr lang="en-US" dirty="0"/>
          </a:p>
          <a:p>
            <a:endParaRPr lang="en-US" dirty="0" smtClean="0"/>
          </a:p>
          <a:p>
            <a:r>
              <a:rPr lang="en-US" dirty="0" smtClean="0"/>
              <a:t>SOM IT TUTORIALS</a:t>
            </a:r>
          </a:p>
          <a:p>
            <a:r>
              <a:rPr lang="en-US" dirty="0" smtClean="0"/>
              <a:t>02</a:t>
            </a:r>
            <a:r>
              <a:rPr lang="en-US" dirty="0" smtClean="0"/>
              <a:t>/03/2014</a:t>
            </a:r>
            <a:endParaRPr lang="en-US" dirty="0"/>
          </a:p>
        </p:txBody>
      </p:sp>
      <p:sp>
        <p:nvSpPr>
          <p:cNvPr id="2" name="Title 1"/>
          <p:cNvSpPr>
            <a:spLocks noGrp="1"/>
          </p:cNvSpPr>
          <p:nvPr>
            <p:ph type="ctrTitle"/>
          </p:nvPr>
        </p:nvSpPr>
        <p:spPr>
          <a:xfrm>
            <a:off x="685800" y="1066800"/>
            <a:ext cx="7772400" cy="2210763"/>
          </a:xfrm>
        </p:spPr>
        <p:txBody>
          <a:bodyPr>
            <a:normAutofit/>
          </a:bodyPr>
          <a:lstStyle/>
          <a:p>
            <a:r>
              <a:rPr lang="en-IN" dirty="0"/>
              <a:t>Understanding Data Normalization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US" b="1" dirty="0" smtClean="0"/>
              <a:t>What is dependency ?</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smtClean="0"/>
              <a:t>Let’s see the table below which has student id, first name, last name columns</a:t>
            </a:r>
          </a:p>
          <a:p>
            <a:endParaRPr lang="en-US" sz="2400" dirty="0" smtClean="0"/>
          </a:p>
          <a:p>
            <a:endParaRPr lang="en-US" sz="2400" dirty="0"/>
          </a:p>
          <a:p>
            <a:endParaRPr lang="en-US" sz="2400" dirty="0" smtClean="0"/>
          </a:p>
          <a:p>
            <a:endParaRPr lang="en-US" sz="2400" dirty="0"/>
          </a:p>
          <a:p>
            <a:pPr marL="0" indent="0">
              <a:buNone/>
            </a:pPr>
            <a:endParaRPr lang="en-US" sz="2400" dirty="0"/>
          </a:p>
          <a:p>
            <a:r>
              <a:rPr lang="en-US" sz="2400" dirty="0"/>
              <a:t>In this table, </a:t>
            </a:r>
            <a:r>
              <a:rPr lang="en-US" sz="2400" dirty="0" smtClean="0"/>
              <a:t>student id</a:t>
            </a:r>
            <a:r>
              <a:rPr lang="en-US" sz="2400" dirty="0"/>
              <a:t> is the primary key and will be unique for every row, hence we can use </a:t>
            </a:r>
            <a:r>
              <a:rPr lang="en-US" sz="2400" dirty="0" smtClean="0"/>
              <a:t>student id</a:t>
            </a:r>
            <a:r>
              <a:rPr lang="en-US" sz="2400" dirty="0"/>
              <a:t> to fetch any row of data from this </a:t>
            </a:r>
            <a:r>
              <a:rPr lang="en-US" sz="2400" dirty="0" smtClean="0"/>
              <a:t>table</a:t>
            </a:r>
          </a:p>
          <a:p>
            <a:r>
              <a:rPr lang="en-US" sz="2400" dirty="0"/>
              <a:t>This is </a:t>
            </a:r>
            <a:r>
              <a:rPr lang="en-US" sz="2400" b="1" dirty="0"/>
              <a:t>Dependency</a:t>
            </a:r>
            <a:r>
              <a:rPr lang="en-US" sz="2400" dirty="0"/>
              <a:t> and </a:t>
            </a:r>
            <a:r>
              <a:rPr lang="en-US" sz="2400" dirty="0" smtClean="0"/>
              <a:t>it is called </a:t>
            </a:r>
            <a:r>
              <a:rPr lang="en-US" sz="2400" dirty="0"/>
              <a:t> </a:t>
            </a:r>
            <a:r>
              <a:rPr lang="en-US" sz="2400" b="1" dirty="0"/>
              <a:t>Functional Dependency</a:t>
            </a:r>
            <a:r>
              <a:rPr lang="en-US" sz="2400" dirty="0"/>
              <a:t>.</a:t>
            </a:r>
            <a:endParaRPr lang="en-US" sz="2400" dirty="0"/>
          </a:p>
          <a:p>
            <a:pPr marL="0" indent="0">
              <a:buNone/>
            </a:pPr>
            <a:endParaRPr lang="en-US" sz="2200" b="1" dirty="0"/>
          </a:p>
        </p:txBody>
      </p:sp>
      <p:graphicFrame>
        <p:nvGraphicFramePr>
          <p:cNvPr id="4" name="Table 3"/>
          <p:cNvGraphicFramePr>
            <a:graphicFrameLocks noGrp="1"/>
          </p:cNvGraphicFramePr>
          <p:nvPr>
            <p:extLst>
              <p:ext uri="{D42A27DB-BD31-4B8C-83A1-F6EECF244321}">
                <p14:modId xmlns:p14="http://schemas.microsoft.com/office/powerpoint/2010/main" val="4255919654"/>
              </p:ext>
            </p:extLst>
          </p:nvPr>
        </p:nvGraphicFramePr>
        <p:xfrm>
          <a:off x="2133600" y="2209800"/>
          <a:ext cx="5200650" cy="1843701"/>
        </p:xfrm>
        <a:graphic>
          <a:graphicData uri="http://schemas.openxmlformats.org/drawingml/2006/table">
            <a:tbl>
              <a:tblPr firstRow="1" bandRow="1">
                <a:tableStyleId>{5C22544A-7EE6-4342-B048-85BDC9FD1C3A}</a:tableStyleId>
              </a:tblPr>
              <a:tblGrid>
                <a:gridCol w="1733550"/>
                <a:gridCol w="1733550"/>
                <a:gridCol w="1733550"/>
              </a:tblGrid>
              <a:tr h="589952">
                <a:tc>
                  <a:txBody>
                    <a:bodyPr/>
                    <a:lstStyle/>
                    <a:p>
                      <a:r>
                        <a:rPr kumimoji="0" lang="en-IN" b="1" i="0" kern="1200" dirty="0" smtClean="0">
                          <a:solidFill>
                            <a:schemeClr val="lt1"/>
                          </a:solidFill>
                          <a:effectLst/>
                          <a:latin typeface="+mn-lt"/>
                          <a:ea typeface="+mn-ea"/>
                          <a:cs typeface="+mn-cs"/>
                        </a:rPr>
                        <a:t>Student id</a:t>
                      </a:r>
                      <a:endParaRPr lang="en-IN" dirty="0"/>
                    </a:p>
                  </a:txBody>
                  <a:tcPr/>
                </a:tc>
                <a:tc>
                  <a:txBody>
                    <a:bodyPr/>
                    <a:lstStyle/>
                    <a:p>
                      <a:r>
                        <a:rPr lang="en-US" dirty="0" smtClean="0"/>
                        <a:t>First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Last name</a:t>
                      </a:r>
                      <a:endParaRPr lang="en-IN" dirty="0" smtClean="0"/>
                    </a:p>
                    <a:p>
                      <a:endParaRPr lang="en-IN" dirty="0"/>
                    </a:p>
                  </a:txBody>
                  <a:tcPr/>
                </a:tc>
              </a:tr>
              <a:tr h="401207">
                <a:tc>
                  <a:txBody>
                    <a:bodyPr/>
                    <a:lstStyle/>
                    <a:p>
                      <a:r>
                        <a:rPr lang="en-US" dirty="0" smtClean="0"/>
                        <a:t>1</a:t>
                      </a:r>
                      <a:endParaRPr lang="en-IN" dirty="0"/>
                    </a:p>
                  </a:txBody>
                  <a:tcPr/>
                </a:tc>
                <a:tc>
                  <a:txBody>
                    <a:bodyPr/>
                    <a:lstStyle/>
                    <a:p>
                      <a:r>
                        <a:rPr lang="en-US" dirty="0" smtClean="0"/>
                        <a:t>Abdi</a:t>
                      </a:r>
                      <a:endParaRPr lang="en-IN" dirty="0"/>
                    </a:p>
                  </a:txBody>
                  <a:tcPr/>
                </a:tc>
                <a:tc>
                  <a:txBody>
                    <a:bodyPr/>
                    <a:lstStyle/>
                    <a:p>
                      <a:r>
                        <a:rPr lang="en-US" baseline="0" dirty="0" smtClean="0"/>
                        <a:t>Jama</a:t>
                      </a:r>
                      <a:endParaRPr lang="en-IN" dirty="0"/>
                    </a:p>
                  </a:txBody>
                  <a:tcPr/>
                </a:tc>
              </a:tr>
              <a:tr h="401207">
                <a:tc>
                  <a:txBody>
                    <a:bodyPr/>
                    <a:lstStyle/>
                    <a:p>
                      <a:r>
                        <a:rPr lang="en-US" dirty="0" smtClean="0"/>
                        <a:t>2</a:t>
                      </a:r>
                      <a:endParaRPr lang="en-IN" dirty="0"/>
                    </a:p>
                  </a:txBody>
                  <a:tcPr/>
                </a:tc>
                <a:tc>
                  <a:txBody>
                    <a:bodyPr/>
                    <a:lstStyle/>
                    <a:p>
                      <a:r>
                        <a:rPr lang="en-US" dirty="0" smtClean="0"/>
                        <a:t>Hassan </a:t>
                      </a:r>
                      <a:endParaRPr lang="en-IN" dirty="0"/>
                    </a:p>
                  </a:txBody>
                  <a:tcPr/>
                </a:tc>
                <a:tc>
                  <a:txBody>
                    <a:bodyPr/>
                    <a:lstStyle/>
                    <a:p>
                      <a:r>
                        <a:rPr lang="en-US" dirty="0" smtClean="0"/>
                        <a:t>Ali</a:t>
                      </a:r>
                      <a:endParaRPr lang="en-IN" dirty="0"/>
                    </a:p>
                  </a:txBody>
                  <a:tcPr/>
                </a:tc>
              </a:tr>
              <a:tr h="401207">
                <a:tc>
                  <a:txBody>
                    <a:bodyPr/>
                    <a:lstStyle/>
                    <a:p>
                      <a:r>
                        <a:rPr lang="en-US" dirty="0" smtClean="0"/>
                        <a:t>3</a:t>
                      </a:r>
                      <a:endParaRPr lang="en-IN" dirty="0"/>
                    </a:p>
                  </a:txBody>
                  <a:tcPr/>
                </a:tc>
                <a:tc>
                  <a:txBody>
                    <a:bodyPr/>
                    <a:lstStyle/>
                    <a:p>
                      <a:r>
                        <a:rPr lang="en-US" dirty="0" smtClean="0"/>
                        <a:t>Asha </a:t>
                      </a:r>
                      <a:endParaRPr lang="en-IN" dirty="0"/>
                    </a:p>
                  </a:txBody>
                  <a:tcPr/>
                </a:tc>
                <a:tc>
                  <a:txBody>
                    <a:bodyPr/>
                    <a:lstStyle/>
                    <a:p>
                      <a:r>
                        <a:rPr lang="en-US" dirty="0" smtClean="0"/>
                        <a:t>Abdi</a:t>
                      </a:r>
                      <a:endParaRPr lang="en-IN" dirty="0"/>
                    </a:p>
                  </a:txBody>
                  <a:tcPr/>
                </a:tc>
              </a:tr>
            </a:tbl>
          </a:graphicData>
        </a:graphic>
      </p:graphicFrame>
    </p:spTree>
    <p:extLst>
      <p:ext uri="{BB962C8B-B14F-4D97-AF65-F5344CB8AC3E}">
        <p14:creationId xmlns:p14="http://schemas.microsoft.com/office/powerpoint/2010/main" val="153665716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circle(in)">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circle(in)">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circle(in)">
                                      <p:cBhvr>
                                        <p:cTn id="2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US" b="1" dirty="0" smtClean="0"/>
              <a:t>What is partial dependency ?</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endParaRPr lang="en-US" sz="2400" dirty="0" smtClean="0"/>
          </a:p>
          <a:p>
            <a:endParaRPr lang="en-US" sz="2400" dirty="0"/>
          </a:p>
          <a:p>
            <a:endParaRPr lang="en-US" sz="2400" dirty="0" smtClean="0"/>
          </a:p>
          <a:p>
            <a:endParaRPr lang="en-US" sz="2400" dirty="0"/>
          </a:p>
          <a:p>
            <a:pPr marL="0" indent="0">
              <a:buNone/>
            </a:pPr>
            <a:endParaRPr lang="en-US" sz="2400" dirty="0"/>
          </a:p>
          <a:p>
            <a:pPr marL="0" indent="0">
              <a:buNone/>
            </a:pPr>
            <a:endParaRPr lang="en-US" sz="2200" b="1" dirty="0"/>
          </a:p>
        </p:txBody>
      </p:sp>
      <p:graphicFrame>
        <p:nvGraphicFramePr>
          <p:cNvPr id="5" name="Table 4"/>
          <p:cNvGraphicFramePr>
            <a:graphicFrameLocks noGrp="1"/>
          </p:cNvGraphicFramePr>
          <p:nvPr>
            <p:extLst>
              <p:ext uri="{D42A27DB-BD31-4B8C-83A1-F6EECF244321}">
                <p14:modId xmlns:p14="http://schemas.microsoft.com/office/powerpoint/2010/main" val="2413168004"/>
              </p:ext>
            </p:extLst>
          </p:nvPr>
        </p:nvGraphicFramePr>
        <p:xfrm>
          <a:off x="304800" y="1600200"/>
          <a:ext cx="3467100" cy="1793573"/>
        </p:xfrm>
        <a:graphic>
          <a:graphicData uri="http://schemas.openxmlformats.org/drawingml/2006/table">
            <a:tbl>
              <a:tblPr firstRow="1" bandRow="1">
                <a:tableStyleId>{5C22544A-7EE6-4342-B048-85BDC9FD1C3A}</a:tableStyleId>
              </a:tblPr>
              <a:tblGrid>
                <a:gridCol w="1733550"/>
                <a:gridCol w="1733550"/>
              </a:tblGrid>
              <a:tr h="589952">
                <a:tc>
                  <a:txBody>
                    <a:bodyPr/>
                    <a:lstStyle/>
                    <a:p>
                      <a:r>
                        <a:rPr kumimoji="0" lang="en-IN" b="1" i="0" kern="1200" dirty="0" smtClean="0">
                          <a:solidFill>
                            <a:schemeClr val="lt1"/>
                          </a:solidFill>
                          <a:effectLst/>
                          <a:latin typeface="+mn-lt"/>
                          <a:ea typeface="+mn-ea"/>
                          <a:cs typeface="+mn-cs"/>
                        </a:rPr>
                        <a:t>Course id</a:t>
                      </a:r>
                      <a:endParaRPr lang="en-IN" dirty="0"/>
                    </a:p>
                  </a:txBody>
                  <a:tcPr/>
                </a:tc>
                <a:tc>
                  <a:txBody>
                    <a:bodyPr/>
                    <a:lstStyle/>
                    <a:p>
                      <a:r>
                        <a:rPr lang="en-US" dirty="0" smtClean="0"/>
                        <a:t>course name</a:t>
                      </a:r>
                      <a:endParaRPr lang="en-IN" dirty="0"/>
                    </a:p>
                  </a:txBody>
                  <a:tcPr/>
                </a:tc>
              </a:tr>
              <a:tr h="401207">
                <a:tc>
                  <a:txBody>
                    <a:bodyPr/>
                    <a:lstStyle/>
                    <a:p>
                      <a:r>
                        <a:rPr lang="en-US" dirty="0" smtClean="0"/>
                        <a:t>101</a:t>
                      </a:r>
                      <a:endParaRPr lang="en-IN" dirty="0"/>
                    </a:p>
                  </a:txBody>
                  <a:tcPr/>
                </a:tc>
                <a:tc>
                  <a:txBody>
                    <a:bodyPr/>
                    <a:lstStyle/>
                    <a:p>
                      <a:r>
                        <a:rPr lang="en-US" dirty="0" smtClean="0"/>
                        <a:t>Operating</a:t>
                      </a:r>
                      <a:r>
                        <a:rPr lang="en-US" baseline="0" dirty="0" smtClean="0"/>
                        <a:t> System</a:t>
                      </a:r>
                      <a:endParaRPr lang="en-IN" dirty="0"/>
                    </a:p>
                  </a:txBody>
                  <a:tcPr/>
                </a:tc>
              </a:tr>
              <a:tr h="401207">
                <a:tc>
                  <a:txBody>
                    <a:bodyPr/>
                    <a:lstStyle/>
                    <a:p>
                      <a:r>
                        <a:rPr lang="en-US" dirty="0" smtClean="0"/>
                        <a:t>102</a:t>
                      </a:r>
                      <a:endParaRPr lang="en-IN" dirty="0"/>
                    </a:p>
                  </a:txBody>
                  <a:tcPr/>
                </a:tc>
                <a:tc>
                  <a:txBody>
                    <a:bodyPr/>
                    <a:lstStyle/>
                    <a:p>
                      <a:r>
                        <a:rPr lang="en-US" dirty="0" smtClean="0"/>
                        <a:t>Python</a:t>
                      </a:r>
                      <a:endParaRPr lang="en-IN" dirty="0"/>
                    </a:p>
                  </a:txBody>
                  <a:tcPr/>
                </a:tc>
              </a:tr>
              <a:tr h="401207">
                <a:tc>
                  <a:txBody>
                    <a:bodyPr/>
                    <a:lstStyle/>
                    <a:p>
                      <a:r>
                        <a:rPr lang="en-US" dirty="0" smtClean="0"/>
                        <a:t>103</a:t>
                      </a:r>
                      <a:endParaRPr lang="en-IN" dirty="0"/>
                    </a:p>
                  </a:txBody>
                  <a:tcPr/>
                </a:tc>
                <a:tc>
                  <a:txBody>
                    <a:bodyPr/>
                    <a:lstStyle/>
                    <a:p>
                      <a:r>
                        <a:rPr kumimoji="0" lang="en-IN" b="0" i="0" kern="1200" dirty="0" smtClean="0">
                          <a:solidFill>
                            <a:schemeClr val="dk1"/>
                          </a:solidFill>
                          <a:effectLst/>
                          <a:latin typeface="+mn-lt"/>
                          <a:ea typeface="+mn-ea"/>
                          <a:cs typeface="+mn-cs"/>
                        </a:rPr>
                        <a:t>Cryptography</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65554092"/>
              </p:ext>
            </p:extLst>
          </p:nvPr>
        </p:nvGraphicFramePr>
        <p:xfrm>
          <a:off x="4038600" y="1600200"/>
          <a:ext cx="4925157" cy="1784229"/>
        </p:xfrm>
        <a:graphic>
          <a:graphicData uri="http://schemas.openxmlformats.org/drawingml/2006/table">
            <a:tbl>
              <a:tblPr firstRow="1" bandRow="1">
                <a:tableStyleId>{5C22544A-7EE6-4342-B048-85BDC9FD1C3A}</a:tableStyleId>
              </a:tblPr>
              <a:tblGrid>
                <a:gridCol w="1641719"/>
                <a:gridCol w="1641719"/>
                <a:gridCol w="1641719"/>
              </a:tblGrid>
              <a:tr h="608452">
                <a:tc>
                  <a:txBody>
                    <a:bodyPr/>
                    <a:lstStyle/>
                    <a:p>
                      <a:r>
                        <a:rPr kumimoji="0" lang="en-IN" b="1" i="0" kern="1200" dirty="0" smtClean="0">
                          <a:solidFill>
                            <a:schemeClr val="lt1"/>
                          </a:solidFill>
                          <a:effectLst/>
                          <a:latin typeface="+mn-lt"/>
                          <a:ea typeface="+mn-ea"/>
                          <a:cs typeface="+mn-cs"/>
                        </a:rPr>
                        <a:t>student</a:t>
                      </a:r>
                      <a:r>
                        <a:rPr kumimoji="0" lang="en-IN" b="1" i="0" kern="1200" baseline="0" dirty="0" smtClean="0">
                          <a:solidFill>
                            <a:schemeClr val="lt1"/>
                          </a:solidFill>
                          <a:effectLst/>
                          <a:latin typeface="+mn-lt"/>
                          <a:ea typeface="+mn-ea"/>
                          <a:cs typeface="+mn-cs"/>
                        </a:rPr>
                        <a:t> id</a:t>
                      </a:r>
                      <a:endParaRPr lang="en-IN" dirty="0"/>
                    </a:p>
                  </a:txBody>
                  <a:tcPr/>
                </a:tc>
                <a:tc>
                  <a:txBody>
                    <a:bodyPr/>
                    <a:lstStyle/>
                    <a:p>
                      <a:r>
                        <a:rPr lang="en-US" dirty="0" smtClean="0"/>
                        <a:t>first</a:t>
                      </a:r>
                      <a:r>
                        <a:rPr lang="en-US" baseline="0" dirty="0" smtClean="0"/>
                        <a: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last name</a:t>
                      </a:r>
                      <a:endParaRPr lang="en-IN" dirty="0" smtClean="0"/>
                    </a:p>
                    <a:p>
                      <a:endParaRPr lang="en-IN" dirty="0"/>
                    </a:p>
                  </a:txBody>
                  <a:tcPr/>
                </a:tc>
              </a:tr>
              <a:tr h="381383">
                <a:tc>
                  <a:txBody>
                    <a:bodyPr/>
                    <a:lstStyle/>
                    <a:p>
                      <a:r>
                        <a:rPr lang="en-US" dirty="0" smtClean="0"/>
                        <a:t>001</a:t>
                      </a:r>
                      <a:endParaRPr lang="en-IN" dirty="0"/>
                    </a:p>
                  </a:txBody>
                  <a:tcPr/>
                </a:tc>
                <a:tc>
                  <a:txBody>
                    <a:bodyPr/>
                    <a:lstStyle/>
                    <a:p>
                      <a:r>
                        <a:rPr lang="en-US" dirty="0" smtClean="0"/>
                        <a:t>Abdi</a:t>
                      </a:r>
                      <a:endParaRPr lang="en-IN" dirty="0"/>
                    </a:p>
                  </a:txBody>
                  <a:tcPr/>
                </a:tc>
                <a:tc>
                  <a:txBody>
                    <a:bodyPr/>
                    <a:lstStyle/>
                    <a:p>
                      <a:r>
                        <a:rPr lang="en-US" baseline="0" dirty="0" smtClean="0"/>
                        <a:t>Jama</a:t>
                      </a:r>
                      <a:endParaRPr lang="en-IN" dirty="0"/>
                    </a:p>
                  </a:txBody>
                  <a:tcPr/>
                </a:tc>
              </a:tr>
              <a:tr h="381383">
                <a:tc>
                  <a:txBody>
                    <a:bodyPr/>
                    <a:lstStyle/>
                    <a:p>
                      <a:r>
                        <a:rPr lang="en-US" dirty="0" smtClean="0"/>
                        <a:t>002</a:t>
                      </a:r>
                      <a:endParaRPr lang="en-IN" dirty="0"/>
                    </a:p>
                  </a:txBody>
                  <a:tcPr/>
                </a:tc>
                <a:tc>
                  <a:txBody>
                    <a:bodyPr/>
                    <a:lstStyle/>
                    <a:p>
                      <a:r>
                        <a:rPr lang="en-US" dirty="0" smtClean="0"/>
                        <a:t>Hassan </a:t>
                      </a:r>
                      <a:endParaRPr lang="en-IN" dirty="0"/>
                    </a:p>
                  </a:txBody>
                  <a:tcPr/>
                </a:tc>
                <a:tc>
                  <a:txBody>
                    <a:bodyPr/>
                    <a:lstStyle/>
                    <a:p>
                      <a:r>
                        <a:rPr lang="en-US" dirty="0" smtClean="0"/>
                        <a:t>Ali</a:t>
                      </a:r>
                      <a:endParaRPr lang="en-IN" dirty="0"/>
                    </a:p>
                  </a:txBody>
                  <a:tcPr/>
                </a:tc>
              </a:tr>
              <a:tr h="381383">
                <a:tc>
                  <a:txBody>
                    <a:bodyPr/>
                    <a:lstStyle/>
                    <a:p>
                      <a:r>
                        <a:rPr lang="en-US" dirty="0" smtClean="0"/>
                        <a:t>003</a:t>
                      </a:r>
                      <a:endParaRPr lang="en-IN" dirty="0"/>
                    </a:p>
                  </a:txBody>
                  <a:tcPr/>
                </a:tc>
                <a:tc>
                  <a:txBody>
                    <a:bodyPr/>
                    <a:lstStyle/>
                    <a:p>
                      <a:r>
                        <a:rPr lang="en-US" dirty="0" smtClean="0"/>
                        <a:t>Asha </a:t>
                      </a:r>
                      <a:endParaRPr lang="en-IN" dirty="0"/>
                    </a:p>
                  </a:txBody>
                  <a:tcPr/>
                </a:tc>
                <a:tc>
                  <a:txBody>
                    <a:bodyPr/>
                    <a:lstStyle/>
                    <a:p>
                      <a:r>
                        <a:rPr lang="en-US" dirty="0" smtClean="0"/>
                        <a:t>Abdi</a:t>
                      </a:r>
                      <a:endParaRPr lang="en-IN" dirty="0"/>
                    </a:p>
                  </a:txBody>
                  <a:tcPr/>
                </a:tc>
              </a:tr>
            </a:tbl>
          </a:graphicData>
        </a:graphic>
      </p:graphicFrame>
      <p:sp>
        <p:nvSpPr>
          <p:cNvPr id="8" name="TextBox 7"/>
          <p:cNvSpPr txBox="1"/>
          <p:nvPr/>
        </p:nvSpPr>
        <p:spPr>
          <a:xfrm>
            <a:off x="726831" y="1178114"/>
            <a:ext cx="1489639" cy="369332"/>
          </a:xfrm>
          <a:prstGeom prst="rect">
            <a:avLst/>
          </a:prstGeom>
          <a:noFill/>
        </p:spPr>
        <p:txBody>
          <a:bodyPr wrap="none" rtlCol="0">
            <a:spAutoFit/>
          </a:bodyPr>
          <a:lstStyle/>
          <a:p>
            <a:r>
              <a:rPr lang="en-US" b="1" dirty="0" smtClean="0"/>
              <a:t>Courses table</a:t>
            </a:r>
            <a:endParaRPr lang="en-IN" b="1" dirty="0"/>
          </a:p>
        </p:txBody>
      </p:sp>
      <p:sp>
        <p:nvSpPr>
          <p:cNvPr id="9" name="TextBox 8"/>
          <p:cNvSpPr txBox="1"/>
          <p:nvPr/>
        </p:nvSpPr>
        <p:spPr>
          <a:xfrm>
            <a:off x="5562600" y="1178114"/>
            <a:ext cx="1569148" cy="369332"/>
          </a:xfrm>
          <a:prstGeom prst="rect">
            <a:avLst/>
          </a:prstGeom>
          <a:noFill/>
        </p:spPr>
        <p:txBody>
          <a:bodyPr wrap="none" rtlCol="0">
            <a:spAutoFit/>
          </a:bodyPr>
          <a:lstStyle/>
          <a:p>
            <a:r>
              <a:rPr lang="en-US" b="1" dirty="0" smtClean="0"/>
              <a:t>Students table</a:t>
            </a:r>
            <a:endParaRPr lang="en-IN" b="1" dirty="0"/>
          </a:p>
        </p:txBody>
      </p:sp>
      <p:sp>
        <p:nvSpPr>
          <p:cNvPr id="10" name="TextBox 9"/>
          <p:cNvSpPr txBox="1"/>
          <p:nvPr/>
        </p:nvSpPr>
        <p:spPr>
          <a:xfrm>
            <a:off x="3581400" y="3429000"/>
            <a:ext cx="1344727" cy="369332"/>
          </a:xfrm>
          <a:prstGeom prst="rect">
            <a:avLst/>
          </a:prstGeom>
          <a:noFill/>
        </p:spPr>
        <p:txBody>
          <a:bodyPr wrap="none" rtlCol="0">
            <a:spAutoFit/>
          </a:bodyPr>
          <a:lstStyle/>
          <a:p>
            <a:r>
              <a:rPr lang="en-US" b="1" dirty="0" smtClean="0"/>
              <a:t>Scores table</a:t>
            </a:r>
            <a:endParaRPr lang="en-IN" b="1" dirty="0"/>
          </a:p>
        </p:txBody>
      </p:sp>
      <p:graphicFrame>
        <p:nvGraphicFramePr>
          <p:cNvPr id="11" name="Table 10"/>
          <p:cNvGraphicFramePr>
            <a:graphicFrameLocks noGrp="1"/>
          </p:cNvGraphicFramePr>
          <p:nvPr>
            <p:extLst>
              <p:ext uri="{D42A27DB-BD31-4B8C-83A1-F6EECF244321}">
                <p14:modId xmlns:p14="http://schemas.microsoft.com/office/powerpoint/2010/main" val="3963852370"/>
              </p:ext>
            </p:extLst>
          </p:nvPr>
        </p:nvGraphicFramePr>
        <p:xfrm>
          <a:off x="990600" y="3798332"/>
          <a:ext cx="6934200" cy="272796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533400">
                <a:tc>
                  <a:txBody>
                    <a:bodyPr/>
                    <a:lstStyle/>
                    <a:p>
                      <a:r>
                        <a:rPr kumimoji="0" lang="en-US" b="1" i="0" kern="1200" dirty="0" smtClean="0">
                          <a:solidFill>
                            <a:schemeClr val="lt1"/>
                          </a:solidFill>
                          <a:effectLst/>
                          <a:latin typeface="+mn-lt"/>
                          <a:ea typeface="+mn-ea"/>
                          <a:cs typeface="+mn-cs"/>
                        </a:rPr>
                        <a:t>Score id</a:t>
                      </a:r>
                      <a:endParaRPr lang="en-IN" dirty="0"/>
                    </a:p>
                  </a:txBody>
                  <a:tcPr/>
                </a:tc>
                <a:tc>
                  <a:txBody>
                    <a:bodyPr/>
                    <a:lstStyle/>
                    <a:p>
                      <a:r>
                        <a:rPr lang="en-US" dirty="0" smtClean="0"/>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 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teacher</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a:txBody>
                    <a:bodyPr/>
                    <a:lstStyle/>
                    <a:p>
                      <a:r>
                        <a:rPr lang="en-US" dirty="0" smtClean="0"/>
                        <a:t>Ahmed</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a:txBody>
                    <a:bodyPr/>
                    <a:lstStyle/>
                    <a:p>
                      <a:r>
                        <a:rPr lang="en-US" dirty="0" smtClean="0"/>
                        <a:t>Ahmed</a:t>
                      </a:r>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a:txBody>
                    <a:bodyPr/>
                    <a:lstStyle/>
                    <a:p>
                      <a:r>
                        <a:rPr lang="en-US" dirty="0" smtClean="0"/>
                        <a:t>Ahmed</a:t>
                      </a:r>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c>
                  <a:txBody>
                    <a:bodyPr/>
                    <a:lstStyle/>
                    <a:p>
                      <a:r>
                        <a:rPr lang="en-US" dirty="0" smtClean="0"/>
                        <a:t>Jamac</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c>
                  <a:txBody>
                    <a:bodyPr/>
                    <a:lstStyle/>
                    <a:p>
                      <a:r>
                        <a:rPr lang="en-US" dirty="0" smtClean="0"/>
                        <a:t>Jamac</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Guled</a:t>
                      </a:r>
                      <a:endParaRPr lang="en-IN" dirty="0"/>
                    </a:p>
                  </a:txBody>
                  <a:tcPr/>
                </a:tc>
              </a:tr>
            </a:tbl>
          </a:graphicData>
        </a:graphic>
      </p:graphicFrame>
    </p:spTree>
    <p:extLst>
      <p:ext uri="{BB962C8B-B14F-4D97-AF65-F5344CB8AC3E}">
        <p14:creationId xmlns:p14="http://schemas.microsoft.com/office/powerpoint/2010/main" val="307066652"/>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5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5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500"/>
                                        <p:tgtEl>
                                          <p:spTgt spid="1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US" b="1" dirty="0" smtClean="0"/>
              <a:t>What is partial dependency ?</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pPr marL="0" indent="0">
              <a:buNone/>
            </a:pPr>
            <a:endParaRPr lang="en-US" sz="2400" dirty="0" smtClean="0"/>
          </a:p>
          <a:p>
            <a:endParaRPr lang="en-US" sz="2400" dirty="0" smtClean="0"/>
          </a:p>
          <a:p>
            <a:endParaRPr lang="en-US" sz="2400" dirty="0"/>
          </a:p>
          <a:p>
            <a:endParaRPr lang="en-US" sz="2400" dirty="0" smtClean="0"/>
          </a:p>
          <a:p>
            <a:endParaRPr lang="en-US" sz="2400" dirty="0"/>
          </a:p>
          <a:p>
            <a:pPr marL="0" indent="0">
              <a:buNone/>
            </a:pPr>
            <a:endParaRPr lang="en-US" sz="2400" dirty="0"/>
          </a:p>
          <a:p>
            <a:endParaRPr lang="en-US" sz="2400" dirty="0" smtClean="0"/>
          </a:p>
          <a:p>
            <a:r>
              <a:rPr lang="en-US" sz="2400" dirty="0" smtClean="0"/>
              <a:t>In this table </a:t>
            </a:r>
            <a:r>
              <a:rPr lang="en-US" sz="2400" dirty="0"/>
              <a:t>we are </a:t>
            </a:r>
            <a:r>
              <a:rPr lang="en-US" sz="2400" dirty="0" smtClean="0"/>
              <a:t>having </a:t>
            </a:r>
            <a:r>
              <a:rPr lang="en-US" sz="2400" dirty="0"/>
              <a:t>the </a:t>
            </a:r>
            <a:r>
              <a:rPr lang="en-US" sz="2400" b="1" dirty="0" smtClean="0"/>
              <a:t>student id</a:t>
            </a:r>
            <a:r>
              <a:rPr lang="en-US" sz="2400" dirty="0"/>
              <a:t> to know which student's marks are these and </a:t>
            </a:r>
            <a:r>
              <a:rPr lang="en-US" sz="2400" b="1" dirty="0" smtClean="0"/>
              <a:t>course id</a:t>
            </a:r>
            <a:r>
              <a:rPr lang="en-US" sz="2400" dirty="0"/>
              <a:t> to know for which </a:t>
            </a:r>
            <a:r>
              <a:rPr lang="en-US" sz="2400" dirty="0" smtClean="0"/>
              <a:t>course the </a:t>
            </a:r>
            <a:r>
              <a:rPr lang="en-US" sz="2400" dirty="0"/>
              <a:t>marks are for</a:t>
            </a:r>
            <a:r>
              <a:rPr lang="en-US" sz="2400" dirty="0" smtClean="0"/>
              <a:t>.</a:t>
            </a:r>
          </a:p>
          <a:p>
            <a:r>
              <a:rPr lang="en-US" sz="2400" dirty="0"/>
              <a:t>Together, </a:t>
            </a:r>
            <a:r>
              <a:rPr lang="en-US" sz="2400" dirty="0" smtClean="0"/>
              <a:t>student id+ course id</a:t>
            </a:r>
            <a:r>
              <a:rPr lang="en-US" sz="2400" dirty="0"/>
              <a:t> forms a </a:t>
            </a:r>
            <a:r>
              <a:rPr lang="en-US" sz="2400" b="1" dirty="0"/>
              <a:t>Candidate </a:t>
            </a:r>
            <a:r>
              <a:rPr lang="en-US" sz="2400" b="1" dirty="0" smtClean="0"/>
              <a:t>Key</a:t>
            </a:r>
            <a:r>
              <a:rPr lang="en-US" sz="2400" dirty="0"/>
              <a:t> </a:t>
            </a:r>
            <a:r>
              <a:rPr lang="en-US" sz="2400" dirty="0" smtClean="0"/>
              <a:t>for </a:t>
            </a:r>
            <a:r>
              <a:rPr lang="en-US" sz="2400" dirty="0"/>
              <a:t>this table, which can be the </a:t>
            </a:r>
            <a:r>
              <a:rPr lang="en-US" sz="2400" b="1" dirty="0"/>
              <a:t>Primary key</a:t>
            </a:r>
            <a:endParaRPr lang="en-US" sz="2200" b="1" dirty="0"/>
          </a:p>
        </p:txBody>
      </p:sp>
      <p:graphicFrame>
        <p:nvGraphicFramePr>
          <p:cNvPr id="5" name="Table 4"/>
          <p:cNvGraphicFramePr>
            <a:graphicFrameLocks noGrp="1"/>
          </p:cNvGraphicFramePr>
          <p:nvPr>
            <p:extLst>
              <p:ext uri="{D42A27DB-BD31-4B8C-83A1-F6EECF244321}">
                <p14:modId xmlns:p14="http://schemas.microsoft.com/office/powerpoint/2010/main" val="4117086151"/>
              </p:ext>
            </p:extLst>
          </p:nvPr>
        </p:nvGraphicFramePr>
        <p:xfrm>
          <a:off x="838200" y="1447800"/>
          <a:ext cx="6934200" cy="272796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533400">
                <a:tc>
                  <a:txBody>
                    <a:bodyPr/>
                    <a:lstStyle/>
                    <a:p>
                      <a:r>
                        <a:rPr kumimoji="0" lang="en-US" b="1" i="0" kern="1200" dirty="0" smtClean="0">
                          <a:solidFill>
                            <a:schemeClr val="lt1"/>
                          </a:solidFill>
                          <a:effectLst/>
                          <a:latin typeface="+mn-lt"/>
                          <a:ea typeface="+mn-ea"/>
                          <a:cs typeface="+mn-cs"/>
                        </a:rPr>
                        <a:t>Score id </a:t>
                      </a:r>
                      <a:endParaRPr lang="en-IN" dirty="0"/>
                    </a:p>
                  </a:txBody>
                  <a:tcPr/>
                </a:tc>
                <a:tc>
                  <a:txBody>
                    <a:bodyPr/>
                    <a:lstStyle/>
                    <a:p>
                      <a:r>
                        <a:rPr lang="en-US" dirty="0" smtClean="0"/>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 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teacher</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a:txBody>
                    <a:bodyPr/>
                    <a:lstStyle/>
                    <a:p>
                      <a:r>
                        <a:rPr lang="en-US" dirty="0" smtClean="0"/>
                        <a:t>Ahmed</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a:txBody>
                    <a:bodyPr/>
                    <a:lstStyle/>
                    <a:p>
                      <a:r>
                        <a:rPr lang="en-US" dirty="0" smtClean="0"/>
                        <a:t>Ahmed</a:t>
                      </a:r>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a:txBody>
                    <a:bodyPr/>
                    <a:lstStyle/>
                    <a:p>
                      <a:r>
                        <a:rPr lang="en-US" dirty="0" smtClean="0"/>
                        <a:t>Ahmed</a:t>
                      </a:r>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c>
                  <a:txBody>
                    <a:bodyPr/>
                    <a:lstStyle/>
                    <a:p>
                      <a:r>
                        <a:rPr lang="en-US" dirty="0" smtClean="0"/>
                        <a:t>Jamac</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c>
                  <a:txBody>
                    <a:bodyPr/>
                    <a:lstStyle/>
                    <a:p>
                      <a:r>
                        <a:rPr lang="en-US" dirty="0" smtClean="0"/>
                        <a:t>Jamac</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Guled</a:t>
                      </a:r>
                      <a:endParaRPr lang="en-IN" dirty="0"/>
                    </a:p>
                  </a:txBody>
                  <a:tcPr/>
                </a:tc>
              </a:tr>
            </a:tbl>
          </a:graphicData>
        </a:graphic>
      </p:graphicFrame>
      <p:sp>
        <p:nvSpPr>
          <p:cNvPr id="6" name="TextBox 5"/>
          <p:cNvSpPr txBox="1"/>
          <p:nvPr/>
        </p:nvSpPr>
        <p:spPr>
          <a:xfrm>
            <a:off x="3569677" y="1066800"/>
            <a:ext cx="1344727" cy="369332"/>
          </a:xfrm>
          <a:prstGeom prst="rect">
            <a:avLst/>
          </a:prstGeom>
          <a:noFill/>
        </p:spPr>
        <p:txBody>
          <a:bodyPr wrap="none" rtlCol="0">
            <a:spAutoFit/>
          </a:bodyPr>
          <a:lstStyle/>
          <a:p>
            <a:r>
              <a:rPr lang="en-US" b="1" dirty="0" smtClean="0"/>
              <a:t>Scores table</a:t>
            </a:r>
            <a:endParaRPr lang="en-IN" b="1" dirty="0"/>
          </a:p>
        </p:txBody>
      </p:sp>
    </p:spTree>
    <p:extLst>
      <p:ext uri="{BB962C8B-B14F-4D97-AF65-F5344CB8AC3E}">
        <p14:creationId xmlns:p14="http://schemas.microsoft.com/office/powerpoint/2010/main" val="42197158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circle(in)">
                                      <p:cBhvr>
                                        <p:cTn id="15" dur="500"/>
                                        <p:tgtEl>
                                          <p:spTgt spid="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circle(in)">
                                      <p:cBhvr>
                                        <p:cTn id="2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US" b="1" dirty="0" smtClean="0"/>
              <a:t>What is partial dependency ?</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a:t>Partial dependency occurs in a database table when an attribute is functionally dependent on only a part of the primary key, rather than the entire primary </a:t>
            </a:r>
            <a:r>
              <a:rPr lang="en-US" sz="2400" dirty="0" smtClean="0"/>
              <a:t>key</a:t>
            </a:r>
          </a:p>
          <a:p>
            <a:r>
              <a:rPr lang="en-US" sz="2400" dirty="0"/>
              <a:t>This situation </a:t>
            </a:r>
            <a:r>
              <a:rPr lang="en-US" sz="2400" dirty="0" smtClean="0"/>
              <a:t>shows </a:t>
            </a:r>
            <a:r>
              <a:rPr lang="en-US" sz="2400" dirty="0"/>
              <a:t>partial dependency because the </a:t>
            </a:r>
            <a:r>
              <a:rPr lang="en-US" sz="2400" dirty="0" smtClean="0"/>
              <a:t>teacher attribute in the scores table </a:t>
            </a:r>
            <a:r>
              <a:rPr lang="en-US" sz="2400" dirty="0"/>
              <a:t>is only dependent on part of the primary key </a:t>
            </a:r>
            <a:r>
              <a:rPr lang="en-US" sz="2400" dirty="0" smtClean="0"/>
              <a:t>(course ID</a:t>
            </a:r>
            <a:r>
              <a:rPr lang="en-US" sz="2400" dirty="0"/>
              <a:t>), not on the entire primary key</a:t>
            </a:r>
            <a:endParaRPr lang="en-US" sz="2200" b="1" dirty="0"/>
          </a:p>
        </p:txBody>
      </p:sp>
      <p:graphicFrame>
        <p:nvGraphicFramePr>
          <p:cNvPr id="7" name="Table 6"/>
          <p:cNvGraphicFramePr>
            <a:graphicFrameLocks noGrp="1"/>
          </p:cNvGraphicFramePr>
          <p:nvPr>
            <p:extLst>
              <p:ext uri="{D42A27DB-BD31-4B8C-83A1-F6EECF244321}">
                <p14:modId xmlns:p14="http://schemas.microsoft.com/office/powerpoint/2010/main" val="2459693592"/>
              </p:ext>
            </p:extLst>
          </p:nvPr>
        </p:nvGraphicFramePr>
        <p:xfrm>
          <a:off x="1066800" y="3886200"/>
          <a:ext cx="6934200" cy="272796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533400">
                <a:tc>
                  <a:txBody>
                    <a:bodyPr/>
                    <a:lstStyle/>
                    <a:p>
                      <a:r>
                        <a:rPr kumimoji="0" lang="en-US" b="1" i="0" kern="1200" dirty="0" smtClean="0">
                          <a:solidFill>
                            <a:schemeClr val="lt1"/>
                          </a:solidFill>
                          <a:effectLst/>
                          <a:latin typeface="+mn-lt"/>
                          <a:ea typeface="+mn-ea"/>
                          <a:cs typeface="+mn-cs"/>
                        </a:rPr>
                        <a:t>Score id </a:t>
                      </a:r>
                      <a:endParaRPr lang="en-IN" dirty="0"/>
                    </a:p>
                  </a:txBody>
                  <a:tcPr/>
                </a:tc>
                <a:tc>
                  <a:txBody>
                    <a:bodyPr/>
                    <a:lstStyle/>
                    <a:p>
                      <a:r>
                        <a:rPr lang="en-US" dirty="0" smtClean="0"/>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 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teacher</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a:txBody>
                    <a:bodyPr/>
                    <a:lstStyle/>
                    <a:p>
                      <a:r>
                        <a:rPr lang="en-US" dirty="0" smtClean="0"/>
                        <a:t>Ahmed</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a:txBody>
                    <a:bodyPr/>
                    <a:lstStyle/>
                    <a:p>
                      <a:r>
                        <a:rPr lang="en-US" dirty="0" smtClean="0"/>
                        <a:t>Ahmed</a:t>
                      </a:r>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a:txBody>
                    <a:bodyPr/>
                    <a:lstStyle/>
                    <a:p>
                      <a:r>
                        <a:rPr lang="en-US" dirty="0" smtClean="0"/>
                        <a:t>Ahmed</a:t>
                      </a:r>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c>
                  <a:txBody>
                    <a:bodyPr/>
                    <a:lstStyle/>
                    <a:p>
                      <a:r>
                        <a:rPr lang="en-US" dirty="0" smtClean="0"/>
                        <a:t>Jamac</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c>
                  <a:txBody>
                    <a:bodyPr/>
                    <a:lstStyle/>
                    <a:p>
                      <a:r>
                        <a:rPr lang="en-US" dirty="0" smtClean="0"/>
                        <a:t>Jamac</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Guled</a:t>
                      </a:r>
                      <a:endParaRPr lang="en-IN" dirty="0"/>
                    </a:p>
                  </a:txBody>
                  <a:tcPr/>
                </a:tc>
              </a:tr>
            </a:tbl>
          </a:graphicData>
        </a:graphic>
      </p:graphicFrame>
      <p:sp>
        <p:nvSpPr>
          <p:cNvPr id="8" name="TextBox 7"/>
          <p:cNvSpPr txBox="1"/>
          <p:nvPr/>
        </p:nvSpPr>
        <p:spPr>
          <a:xfrm>
            <a:off x="3798277" y="3505200"/>
            <a:ext cx="1344727" cy="369332"/>
          </a:xfrm>
          <a:prstGeom prst="rect">
            <a:avLst/>
          </a:prstGeom>
          <a:noFill/>
        </p:spPr>
        <p:txBody>
          <a:bodyPr wrap="none" rtlCol="0">
            <a:spAutoFit/>
          </a:bodyPr>
          <a:lstStyle/>
          <a:p>
            <a:r>
              <a:rPr lang="en-US" b="1" dirty="0" smtClean="0"/>
              <a:t>Scores table</a:t>
            </a:r>
            <a:endParaRPr lang="en-IN" b="1" dirty="0"/>
          </a:p>
        </p:txBody>
      </p:sp>
    </p:spTree>
    <p:extLst>
      <p:ext uri="{BB962C8B-B14F-4D97-AF65-F5344CB8AC3E}">
        <p14:creationId xmlns:p14="http://schemas.microsoft.com/office/powerpoint/2010/main" val="420384093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500"/>
                                        <p:tgtEl>
                                          <p:spTgt spid="2">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500"/>
                                        <p:tgtEl>
                                          <p:spTgt spid="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US" b="1" dirty="0" smtClean="0"/>
              <a:t>Solution for partial dependency</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pPr marL="0" indent="0">
              <a:buNone/>
            </a:pPr>
            <a:endParaRPr lang="en-US" sz="2400" dirty="0" smtClean="0"/>
          </a:p>
          <a:p>
            <a:endParaRPr lang="en-US" sz="2400" dirty="0" smtClean="0"/>
          </a:p>
          <a:p>
            <a:endParaRPr lang="en-US" sz="2400" dirty="0"/>
          </a:p>
          <a:p>
            <a:endParaRPr lang="en-US" sz="2400" dirty="0" smtClean="0"/>
          </a:p>
          <a:p>
            <a:endParaRPr lang="en-US" sz="2400" dirty="0"/>
          </a:p>
          <a:p>
            <a:pPr marL="0" indent="0">
              <a:buNone/>
            </a:pPr>
            <a:endParaRPr lang="en-US" sz="2400" dirty="0"/>
          </a:p>
          <a:p>
            <a:endParaRPr lang="en-US" sz="2400" dirty="0" smtClean="0"/>
          </a:p>
          <a:p>
            <a:pPr marL="0" indent="0">
              <a:buNone/>
            </a:pPr>
            <a:endParaRPr lang="en-US" sz="2400" dirty="0"/>
          </a:p>
          <a:p>
            <a:pPr marL="0" indent="0">
              <a:buNone/>
            </a:pPr>
            <a:endParaRPr lang="en-US" sz="2400" dirty="0" smtClean="0"/>
          </a:p>
          <a:p>
            <a:r>
              <a:rPr lang="en-US" sz="2400" dirty="0" smtClean="0"/>
              <a:t>Now scores </a:t>
            </a:r>
            <a:r>
              <a:rPr lang="en-US" sz="2400" dirty="0"/>
              <a:t>table </a:t>
            </a:r>
            <a:r>
              <a:rPr lang="en-US" sz="2400" dirty="0" smtClean="0"/>
              <a:t>is in </a:t>
            </a:r>
            <a:r>
              <a:rPr lang="en-US" sz="2400" dirty="0"/>
              <a:t>the second normal </a:t>
            </a:r>
            <a:r>
              <a:rPr lang="en-US" sz="2400" dirty="0" smtClean="0"/>
              <a:t>form (2NF), </a:t>
            </a:r>
            <a:r>
              <a:rPr lang="en-US" sz="2400" dirty="0"/>
              <a:t>with no partial dependency.</a:t>
            </a:r>
            <a:endParaRPr lang="en-US" sz="2200" b="1" dirty="0"/>
          </a:p>
        </p:txBody>
      </p:sp>
      <p:graphicFrame>
        <p:nvGraphicFramePr>
          <p:cNvPr id="5" name="Table 4"/>
          <p:cNvGraphicFramePr>
            <a:graphicFrameLocks noGrp="1"/>
          </p:cNvGraphicFramePr>
          <p:nvPr>
            <p:extLst>
              <p:ext uri="{D42A27DB-BD31-4B8C-83A1-F6EECF244321}">
                <p14:modId xmlns:p14="http://schemas.microsoft.com/office/powerpoint/2010/main" val="1652825810"/>
              </p:ext>
            </p:extLst>
          </p:nvPr>
        </p:nvGraphicFramePr>
        <p:xfrm>
          <a:off x="4038600" y="1699846"/>
          <a:ext cx="4709160" cy="2834640"/>
        </p:xfrm>
        <a:graphic>
          <a:graphicData uri="http://schemas.openxmlformats.org/drawingml/2006/table">
            <a:tbl>
              <a:tblPr firstRow="1" bandRow="1">
                <a:tableStyleId>{5C22544A-7EE6-4342-B048-85BDC9FD1C3A}</a:tableStyleId>
              </a:tblPr>
              <a:tblGrid>
                <a:gridCol w="1177290"/>
                <a:gridCol w="1177290"/>
                <a:gridCol w="1177290"/>
                <a:gridCol w="1177290"/>
              </a:tblGrid>
              <a:tr h="533400">
                <a:tc>
                  <a:txBody>
                    <a:bodyPr/>
                    <a:lstStyle/>
                    <a:p>
                      <a:r>
                        <a:rPr kumimoji="0" lang="en-US" b="1" i="0" kern="1200" dirty="0" smtClean="0">
                          <a:solidFill>
                            <a:schemeClr val="lt1"/>
                          </a:solidFill>
                          <a:effectLst/>
                          <a:latin typeface="+mn-lt"/>
                          <a:ea typeface="+mn-ea"/>
                          <a:cs typeface="+mn-cs"/>
                        </a:rPr>
                        <a:t>Score id</a:t>
                      </a:r>
                      <a:endParaRPr lang="en-IN" dirty="0"/>
                    </a:p>
                  </a:txBody>
                  <a:tcPr/>
                </a:tc>
                <a:tc>
                  <a:txBody>
                    <a:bodyPr/>
                    <a:lstStyle/>
                    <a:p>
                      <a:r>
                        <a:rPr lang="en-US" dirty="0" smtClean="0"/>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 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r>
            </a:tbl>
          </a:graphicData>
        </a:graphic>
      </p:graphicFrame>
      <p:sp>
        <p:nvSpPr>
          <p:cNvPr id="6" name="TextBox 5"/>
          <p:cNvSpPr txBox="1"/>
          <p:nvPr/>
        </p:nvSpPr>
        <p:spPr>
          <a:xfrm>
            <a:off x="5638800" y="1277705"/>
            <a:ext cx="1344727" cy="369332"/>
          </a:xfrm>
          <a:prstGeom prst="rect">
            <a:avLst/>
          </a:prstGeom>
          <a:noFill/>
        </p:spPr>
        <p:txBody>
          <a:bodyPr wrap="none" rtlCol="0">
            <a:spAutoFit/>
          </a:bodyPr>
          <a:lstStyle/>
          <a:p>
            <a:r>
              <a:rPr lang="en-US" b="1" dirty="0" smtClean="0"/>
              <a:t>Scores table</a:t>
            </a:r>
            <a:endParaRPr lang="en-IN" b="1" dirty="0"/>
          </a:p>
        </p:txBody>
      </p:sp>
      <p:graphicFrame>
        <p:nvGraphicFramePr>
          <p:cNvPr id="7" name="Table 6"/>
          <p:cNvGraphicFramePr>
            <a:graphicFrameLocks noGrp="1"/>
          </p:cNvGraphicFramePr>
          <p:nvPr>
            <p:extLst>
              <p:ext uri="{D42A27DB-BD31-4B8C-83A1-F6EECF244321}">
                <p14:modId xmlns:p14="http://schemas.microsoft.com/office/powerpoint/2010/main" val="3942903127"/>
              </p:ext>
            </p:extLst>
          </p:nvPr>
        </p:nvGraphicFramePr>
        <p:xfrm>
          <a:off x="228600" y="2209800"/>
          <a:ext cx="3467100" cy="2321447"/>
        </p:xfrm>
        <a:graphic>
          <a:graphicData uri="http://schemas.openxmlformats.org/drawingml/2006/table">
            <a:tbl>
              <a:tblPr firstRow="1" bandRow="1">
                <a:tableStyleId>{5C22544A-7EE6-4342-B048-85BDC9FD1C3A}</a:tableStyleId>
              </a:tblPr>
              <a:tblGrid>
                <a:gridCol w="1155700"/>
                <a:gridCol w="1155700"/>
                <a:gridCol w="1155700"/>
              </a:tblGrid>
              <a:tr h="589952">
                <a:tc>
                  <a:txBody>
                    <a:bodyPr/>
                    <a:lstStyle/>
                    <a:p>
                      <a:r>
                        <a:rPr kumimoji="0" lang="en-IN" b="1" i="0" kern="1200" dirty="0" smtClean="0">
                          <a:solidFill>
                            <a:schemeClr val="lt1"/>
                          </a:solidFill>
                          <a:effectLst/>
                          <a:latin typeface="+mn-lt"/>
                          <a:ea typeface="+mn-ea"/>
                          <a:cs typeface="+mn-cs"/>
                        </a:rPr>
                        <a:t>Course id</a:t>
                      </a:r>
                      <a:endParaRPr lang="en-IN" dirty="0"/>
                    </a:p>
                  </a:txBody>
                  <a:tcPr/>
                </a:tc>
                <a:tc>
                  <a:txBody>
                    <a:bodyPr/>
                    <a:lstStyle/>
                    <a:p>
                      <a:r>
                        <a:rPr lang="en-US" dirty="0" smtClean="0"/>
                        <a:t>Course name</a:t>
                      </a:r>
                      <a:endParaRPr lang="en-IN" dirty="0"/>
                    </a:p>
                  </a:txBody>
                  <a:tcPr/>
                </a:tc>
                <a:tc>
                  <a:txBody>
                    <a:bodyPr/>
                    <a:lstStyle/>
                    <a:p>
                      <a:r>
                        <a:rPr lang="en-US" dirty="0" smtClean="0"/>
                        <a:t>teacher</a:t>
                      </a:r>
                      <a:endParaRPr lang="en-IN" dirty="0"/>
                    </a:p>
                  </a:txBody>
                  <a:tcPr/>
                </a:tc>
              </a:tr>
              <a:tr h="401207">
                <a:tc>
                  <a:txBody>
                    <a:bodyPr/>
                    <a:lstStyle/>
                    <a:p>
                      <a:r>
                        <a:rPr lang="en-US" dirty="0" smtClean="0"/>
                        <a:t>101</a:t>
                      </a:r>
                      <a:endParaRPr lang="en-IN" dirty="0"/>
                    </a:p>
                  </a:txBody>
                  <a:tcPr/>
                </a:tc>
                <a:tc>
                  <a:txBody>
                    <a:bodyPr/>
                    <a:lstStyle/>
                    <a:p>
                      <a:r>
                        <a:rPr lang="en-US" dirty="0" smtClean="0"/>
                        <a:t>Operating</a:t>
                      </a:r>
                      <a:r>
                        <a:rPr lang="en-US" baseline="0" dirty="0" smtClean="0"/>
                        <a:t> System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Ahmed</a:t>
                      </a:r>
                      <a:endParaRPr lang="en-IN" dirty="0" smtClean="0"/>
                    </a:p>
                  </a:txBody>
                  <a:tcPr/>
                </a:tc>
              </a:tr>
              <a:tr h="401207">
                <a:tc>
                  <a:txBody>
                    <a:bodyPr/>
                    <a:lstStyle/>
                    <a:p>
                      <a:r>
                        <a:rPr lang="en-US" dirty="0" smtClean="0"/>
                        <a:t>102</a:t>
                      </a:r>
                      <a:endParaRPr lang="en-IN" dirty="0"/>
                    </a:p>
                  </a:txBody>
                  <a:tcPr/>
                </a:tc>
                <a:tc>
                  <a:txBody>
                    <a:bodyPr/>
                    <a:lstStyle/>
                    <a:p>
                      <a:r>
                        <a:rPr lang="en-US" dirty="0" smtClean="0"/>
                        <a:t>Python</a:t>
                      </a:r>
                      <a:endParaRPr lang="en-IN" dirty="0"/>
                    </a:p>
                  </a:txBody>
                  <a:tcPr/>
                </a:tc>
                <a:tc>
                  <a:txBody>
                    <a:bodyPr/>
                    <a:lstStyle/>
                    <a:p>
                      <a:r>
                        <a:rPr lang="en-US" dirty="0" smtClean="0"/>
                        <a:t>Jamac</a:t>
                      </a:r>
                      <a:endParaRPr lang="en-IN" dirty="0"/>
                    </a:p>
                  </a:txBody>
                  <a:tcPr/>
                </a:tc>
              </a:tr>
              <a:tr h="401207">
                <a:tc>
                  <a:txBody>
                    <a:bodyPr/>
                    <a:lstStyle/>
                    <a:p>
                      <a:r>
                        <a:rPr lang="en-US" dirty="0" smtClean="0"/>
                        <a:t>103</a:t>
                      </a:r>
                      <a:endParaRPr lang="en-IN" dirty="0"/>
                    </a:p>
                  </a:txBody>
                  <a:tcPr/>
                </a:tc>
                <a:tc>
                  <a:txBody>
                    <a:bodyPr/>
                    <a:lstStyle/>
                    <a:p>
                      <a:r>
                        <a:rPr kumimoji="0" lang="en-IN" b="0" i="0" kern="1200" dirty="0" smtClean="0">
                          <a:solidFill>
                            <a:schemeClr val="dk1"/>
                          </a:solidFill>
                          <a:effectLst/>
                          <a:latin typeface="+mn-lt"/>
                          <a:ea typeface="+mn-ea"/>
                          <a:cs typeface="+mn-cs"/>
                        </a:rPr>
                        <a:t>Cryptography</a:t>
                      </a:r>
                      <a:endParaRPr lang="en-IN" dirty="0"/>
                    </a:p>
                  </a:txBody>
                  <a:tcPr/>
                </a:tc>
                <a:tc>
                  <a:txBody>
                    <a:bodyPr/>
                    <a:lstStyle/>
                    <a:p>
                      <a:r>
                        <a:rPr lang="en-US" dirty="0" smtClean="0"/>
                        <a:t>Guled</a:t>
                      </a:r>
                      <a:endParaRPr lang="en-IN" dirty="0"/>
                    </a:p>
                  </a:txBody>
                  <a:tcPr/>
                </a:tc>
              </a:tr>
            </a:tbl>
          </a:graphicData>
        </a:graphic>
      </p:graphicFrame>
      <p:sp>
        <p:nvSpPr>
          <p:cNvPr id="8" name="TextBox 7"/>
          <p:cNvSpPr txBox="1"/>
          <p:nvPr/>
        </p:nvSpPr>
        <p:spPr>
          <a:xfrm>
            <a:off x="838200" y="1764268"/>
            <a:ext cx="1489639" cy="369332"/>
          </a:xfrm>
          <a:prstGeom prst="rect">
            <a:avLst/>
          </a:prstGeom>
          <a:noFill/>
        </p:spPr>
        <p:txBody>
          <a:bodyPr wrap="none" rtlCol="0">
            <a:spAutoFit/>
          </a:bodyPr>
          <a:lstStyle/>
          <a:p>
            <a:r>
              <a:rPr lang="en-US" b="1" dirty="0" smtClean="0"/>
              <a:t>Courses table</a:t>
            </a:r>
            <a:endParaRPr lang="en-IN" b="1" dirty="0"/>
          </a:p>
        </p:txBody>
      </p:sp>
    </p:spTree>
    <p:extLst>
      <p:ext uri="{BB962C8B-B14F-4D97-AF65-F5344CB8AC3E}">
        <p14:creationId xmlns:p14="http://schemas.microsoft.com/office/powerpoint/2010/main" val="138392395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5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500"/>
                                        <p:tgtEl>
                                          <p:spTgt spid="6"/>
                                        </p:tgtEl>
                                      </p:cBhvr>
                                    </p:animEffect>
                                  </p:childTnLst>
                                </p:cTn>
                              </p:par>
                              <p:par>
                                <p:cTn id="16" presetID="6"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circle(in)">
                                      <p:cBhvr>
                                        <p:cTn id="2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IN" b="1" dirty="0" smtClean="0"/>
              <a:t>Third Normal </a:t>
            </a:r>
            <a:r>
              <a:rPr lang="en-IN" b="1" dirty="0"/>
              <a:t>Form </a:t>
            </a:r>
            <a:r>
              <a:rPr lang="en-IN" b="1" dirty="0" smtClean="0"/>
              <a:t>(3NF</a:t>
            </a:r>
            <a:r>
              <a:rPr lang="en-IN" b="1" dirty="0"/>
              <a:t>)</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a:t>Before applying </a:t>
            </a:r>
            <a:r>
              <a:rPr lang="en-US" sz="2400" dirty="0" smtClean="0"/>
              <a:t>3NF</a:t>
            </a:r>
            <a:r>
              <a:rPr lang="en-US" sz="2400" dirty="0"/>
              <a:t>, ensure that your data is already in First Normal Form (1NF</a:t>
            </a:r>
            <a:r>
              <a:rPr lang="en-US" sz="2400" dirty="0" smtClean="0"/>
              <a:t>) and Second Normal Form(2NF).</a:t>
            </a:r>
            <a:endParaRPr lang="en-US" sz="2400" dirty="0" smtClean="0"/>
          </a:p>
          <a:p>
            <a:r>
              <a:rPr lang="en-US" sz="2400" b="1" dirty="0" smtClean="0"/>
              <a:t>Identify </a:t>
            </a:r>
            <a:r>
              <a:rPr lang="en-IN" sz="2400" b="1" dirty="0"/>
              <a:t>Transitive </a:t>
            </a:r>
            <a:r>
              <a:rPr lang="en-US" sz="2400" b="1" dirty="0" smtClean="0"/>
              <a:t>Dependencies</a:t>
            </a:r>
            <a:r>
              <a:rPr lang="en-US" sz="2400" b="1" dirty="0"/>
              <a:t>:</a:t>
            </a:r>
          </a:p>
          <a:p>
            <a:pPr lvl="1">
              <a:buFont typeface="Arial" pitchFamily="34" charset="0"/>
              <a:buChar char="•"/>
            </a:pPr>
            <a:r>
              <a:rPr lang="en-US" sz="2000" dirty="0"/>
              <a:t>A transitive dependency occurs when an attribute depends on another non-key attribute, which itself depends on the primary </a:t>
            </a:r>
            <a:r>
              <a:rPr lang="en-US" sz="2000" dirty="0" smtClean="0"/>
              <a:t>key.</a:t>
            </a:r>
            <a:endParaRPr lang="en-US" sz="2400" dirty="0" smtClean="0"/>
          </a:p>
          <a:p>
            <a:endParaRPr lang="en-US" sz="2200" b="1" dirty="0"/>
          </a:p>
        </p:txBody>
      </p:sp>
      <p:graphicFrame>
        <p:nvGraphicFramePr>
          <p:cNvPr id="5" name="Table 4"/>
          <p:cNvGraphicFramePr>
            <a:graphicFrameLocks noGrp="1"/>
          </p:cNvGraphicFramePr>
          <p:nvPr>
            <p:extLst>
              <p:ext uri="{D42A27DB-BD31-4B8C-83A1-F6EECF244321}">
                <p14:modId xmlns:p14="http://schemas.microsoft.com/office/powerpoint/2010/main" val="1591086122"/>
              </p:ext>
            </p:extLst>
          </p:nvPr>
        </p:nvGraphicFramePr>
        <p:xfrm>
          <a:off x="1066800" y="3733800"/>
          <a:ext cx="6934200" cy="2834640"/>
        </p:xfrm>
        <a:graphic>
          <a:graphicData uri="http://schemas.openxmlformats.org/drawingml/2006/table">
            <a:tbl>
              <a:tblPr firstRow="1" bandRow="1">
                <a:tableStyleId>{5C22544A-7EE6-4342-B048-85BDC9FD1C3A}</a:tableStyleId>
              </a:tblPr>
              <a:tblGrid>
                <a:gridCol w="1155700"/>
                <a:gridCol w="1155700"/>
                <a:gridCol w="1155700"/>
                <a:gridCol w="1155700"/>
                <a:gridCol w="1155700"/>
                <a:gridCol w="1155700"/>
              </a:tblGrid>
              <a:tr h="533400">
                <a:tc>
                  <a:txBody>
                    <a:bodyPr/>
                    <a:lstStyle/>
                    <a:p>
                      <a:r>
                        <a:rPr kumimoji="0" lang="en-US" b="1" i="0" kern="1200" dirty="0" smtClean="0">
                          <a:solidFill>
                            <a:schemeClr val="lt1"/>
                          </a:solidFill>
                          <a:effectLst/>
                          <a:latin typeface="+mn-lt"/>
                          <a:ea typeface="+mn-ea"/>
                          <a:cs typeface="+mn-cs"/>
                        </a:rPr>
                        <a:t>Score</a:t>
                      </a:r>
                      <a:endParaRPr kumimoji="0" lang="en-US" b="1" i="0" kern="1200" baseline="0" dirty="0" smtClean="0">
                        <a:solidFill>
                          <a:schemeClr val="lt1"/>
                        </a:solidFill>
                        <a:effectLst/>
                        <a:latin typeface="+mn-lt"/>
                        <a:ea typeface="+mn-ea"/>
                        <a:cs typeface="+mn-cs"/>
                      </a:endParaRPr>
                    </a:p>
                    <a:p>
                      <a:r>
                        <a:rPr kumimoji="0" lang="en-US" b="1" i="0" kern="1200" baseline="0" dirty="0" smtClean="0">
                          <a:solidFill>
                            <a:schemeClr val="lt1"/>
                          </a:solidFill>
                          <a:effectLst/>
                          <a:latin typeface="+mn-lt"/>
                          <a:ea typeface="+mn-ea"/>
                          <a:cs typeface="+mn-cs"/>
                        </a:rPr>
                        <a:t>id</a:t>
                      </a:r>
                      <a:endParaRPr lang="en-IN" dirty="0"/>
                    </a:p>
                  </a:txBody>
                  <a:tcPr/>
                </a:tc>
                <a:tc>
                  <a:txBody>
                    <a:bodyPr/>
                    <a:lstStyle/>
                    <a:p>
                      <a:r>
                        <a:rPr lang="en-US" dirty="0" smtClean="0"/>
                        <a:t>Student</a:t>
                      </a:r>
                    </a:p>
                    <a:p>
                      <a:r>
                        <a:rPr lang="en-US" dirty="0" smtClean="0"/>
                        <a:t>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 name</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 marks</a:t>
                      </a:r>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rowSpan="3">
                  <a:txBody>
                    <a:bodyPr/>
                    <a:lstStyle/>
                    <a:p>
                      <a:r>
                        <a:rPr lang="en-US" dirty="0" smtClean="0"/>
                        <a:t>workshop</a:t>
                      </a:r>
                      <a:endParaRPr lang="en-IN" dirty="0"/>
                    </a:p>
                  </a:txBody>
                  <a:tcPr/>
                </a:tc>
                <a:tc rowSpan="3">
                  <a:txBody>
                    <a:bodyPr/>
                    <a:lstStyle/>
                    <a:p>
                      <a:r>
                        <a:rPr lang="en-US" dirty="0" smtClean="0"/>
                        <a:t>240</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vMerge="1">
                  <a:txBody>
                    <a:bodyPr/>
                    <a:lstStyle/>
                    <a:p>
                      <a:endParaRPr lang="en-IN" dirty="0"/>
                    </a:p>
                  </a:txBody>
                  <a:tcPr/>
                </a:tc>
                <a:tc vMerge="1">
                  <a:txBody>
                    <a:bodyPr/>
                    <a:lstStyle/>
                    <a:p>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vMerge="1">
                  <a:txBody>
                    <a:bodyPr/>
                    <a:lstStyle/>
                    <a:p>
                      <a:endParaRPr lang="en-IN" dirty="0"/>
                    </a:p>
                  </a:txBody>
                  <a:tcPr/>
                </a:tc>
                <a:tc vMerge="1">
                  <a:txBody>
                    <a:bodyPr/>
                    <a:lstStyle/>
                    <a:p>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c rowSpan="2">
                  <a:txBody>
                    <a:bodyPr/>
                    <a:lstStyle/>
                    <a:p>
                      <a:r>
                        <a:rPr lang="en-US" dirty="0" smtClean="0"/>
                        <a:t>practical</a:t>
                      </a:r>
                      <a:endParaRPr lang="en-IN" dirty="0"/>
                    </a:p>
                  </a:txBody>
                  <a:tcPr/>
                </a:tc>
                <a:tc rowSpan="2">
                  <a:txBody>
                    <a:bodyPr/>
                    <a:lstStyle/>
                    <a:p>
                      <a:r>
                        <a:rPr lang="en-US" dirty="0" smtClean="0"/>
                        <a:t>160</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c vMerge="1">
                  <a:txBody>
                    <a:bodyPr/>
                    <a:lstStyle/>
                    <a:p>
                      <a:endParaRPr lang="en-IN" dirty="0"/>
                    </a:p>
                  </a:txBody>
                  <a:tcPr/>
                </a:tc>
                <a:tc vMerge="1">
                  <a:txBody>
                    <a:bodyPr/>
                    <a:lstStyle/>
                    <a:p>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theory</a:t>
                      </a:r>
                      <a:endParaRPr lang="en-IN" dirty="0"/>
                    </a:p>
                  </a:txBody>
                  <a:tcPr/>
                </a:tc>
                <a:tc>
                  <a:txBody>
                    <a:bodyPr/>
                    <a:lstStyle/>
                    <a:p>
                      <a:r>
                        <a:rPr lang="en-US" dirty="0" smtClean="0"/>
                        <a:t>65</a:t>
                      </a:r>
                      <a:endParaRPr lang="en-IN" dirty="0"/>
                    </a:p>
                  </a:txBody>
                  <a:tcPr/>
                </a:tc>
              </a:tr>
            </a:tbl>
          </a:graphicData>
        </a:graphic>
      </p:graphicFrame>
    </p:spTree>
    <p:extLst>
      <p:ext uri="{BB962C8B-B14F-4D97-AF65-F5344CB8AC3E}">
        <p14:creationId xmlns:p14="http://schemas.microsoft.com/office/powerpoint/2010/main" val="305712063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500"/>
                                        <p:tgtEl>
                                          <p:spTgt spid="2">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IN" b="1" dirty="0" smtClean="0"/>
              <a:t>Removing transitive </a:t>
            </a:r>
            <a:r>
              <a:rPr lang="en-US" b="1" dirty="0"/>
              <a:t>Dependencies:</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Now we can say our scores table is in 1NF which means each attribute has atomic value, 2NF which means no partial dependency and also 3NF which means no transitive dependency.</a:t>
            </a:r>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049444451"/>
              </p:ext>
            </p:extLst>
          </p:nvPr>
        </p:nvGraphicFramePr>
        <p:xfrm>
          <a:off x="3886200" y="1295400"/>
          <a:ext cx="4953000" cy="2956560"/>
        </p:xfrm>
        <a:graphic>
          <a:graphicData uri="http://schemas.openxmlformats.org/drawingml/2006/table">
            <a:tbl>
              <a:tblPr firstRow="1" bandRow="1">
                <a:tableStyleId>{5C22544A-7EE6-4342-B048-85BDC9FD1C3A}</a:tableStyleId>
              </a:tblPr>
              <a:tblGrid>
                <a:gridCol w="990600"/>
                <a:gridCol w="990600"/>
                <a:gridCol w="990600"/>
                <a:gridCol w="990600"/>
                <a:gridCol w="990600"/>
              </a:tblGrid>
              <a:tr h="762000">
                <a:tc>
                  <a:txBody>
                    <a:bodyPr/>
                    <a:lstStyle/>
                    <a:p>
                      <a:r>
                        <a:rPr kumimoji="0" lang="en-US" b="1" i="0" kern="1200" dirty="0" smtClean="0">
                          <a:solidFill>
                            <a:schemeClr val="lt1"/>
                          </a:solidFill>
                          <a:effectLst/>
                          <a:latin typeface="+mn-lt"/>
                          <a:ea typeface="+mn-ea"/>
                          <a:cs typeface="+mn-cs"/>
                        </a:rPr>
                        <a:t>Score</a:t>
                      </a:r>
                      <a:endParaRPr kumimoji="0" lang="en-US" b="1" i="0" kern="1200" baseline="0" dirty="0" smtClean="0">
                        <a:solidFill>
                          <a:schemeClr val="lt1"/>
                        </a:solidFill>
                        <a:effectLst/>
                        <a:latin typeface="+mn-lt"/>
                        <a:ea typeface="+mn-ea"/>
                        <a:cs typeface="+mn-cs"/>
                      </a:endParaRPr>
                    </a:p>
                    <a:p>
                      <a:r>
                        <a:rPr kumimoji="0" lang="en-US" b="1" i="0" kern="1200" baseline="0" dirty="0" smtClean="0">
                          <a:solidFill>
                            <a:schemeClr val="lt1"/>
                          </a:solidFill>
                          <a:effectLst/>
                          <a:latin typeface="+mn-lt"/>
                          <a:ea typeface="+mn-ea"/>
                          <a:cs typeface="+mn-cs"/>
                        </a:rPr>
                        <a:t>id</a:t>
                      </a:r>
                      <a:endParaRPr lang="en-IN" dirty="0"/>
                    </a:p>
                  </a:txBody>
                  <a:tcPr/>
                </a:tc>
                <a:tc>
                  <a:txBody>
                    <a:bodyPr/>
                    <a:lstStyle/>
                    <a:p>
                      <a:r>
                        <a:rPr lang="en-US" dirty="0" smtClean="0"/>
                        <a:t>Student</a:t>
                      </a:r>
                    </a:p>
                    <a:p>
                      <a:r>
                        <a:rPr lang="en-US" dirty="0" smtClean="0"/>
                        <a:t>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 id</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a:txBody>
                    <a:bodyPr/>
                    <a:lstStyle/>
                    <a:p>
                      <a:r>
                        <a:rPr lang="en-US" dirty="0" smtClean="0"/>
                        <a:t>1</a:t>
                      </a:r>
                      <a:endParaRPr lang="en-IN" dirty="0"/>
                    </a:p>
                  </a:txBody>
                  <a:tcPr/>
                </a:tc>
              </a:tr>
              <a:tr h="294968">
                <a:tc>
                  <a:txBody>
                    <a:bodyPr/>
                    <a:lstStyle/>
                    <a:p>
                      <a:r>
                        <a:rPr lang="en-US" dirty="0" smtClean="0"/>
                        <a:t>2</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a:txBody>
                    <a:bodyPr/>
                    <a:lstStyle/>
                    <a:p>
                      <a:r>
                        <a:rPr lang="en-US" dirty="0" smtClean="0"/>
                        <a:t>1</a:t>
                      </a:r>
                      <a:endParaRPr lang="en-IN" dirty="0"/>
                    </a:p>
                  </a:txBody>
                  <a:tcPr/>
                </a:tc>
              </a:tr>
              <a:tr h="294968">
                <a:tc>
                  <a:txBody>
                    <a:bodyPr/>
                    <a:lstStyle/>
                    <a:p>
                      <a:r>
                        <a:rPr lang="en-US" dirty="0" smtClean="0"/>
                        <a:t>3</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a:txBody>
                    <a:bodyPr/>
                    <a:lstStyle/>
                    <a:p>
                      <a:r>
                        <a:rPr lang="en-US" dirty="0" smtClean="0"/>
                        <a:t>1</a:t>
                      </a:r>
                      <a:endParaRPr lang="en-IN" dirty="0"/>
                    </a:p>
                  </a:txBody>
                  <a:tcPr/>
                </a:tc>
              </a:tr>
              <a:tr h="294968">
                <a:tc>
                  <a:txBody>
                    <a:bodyPr/>
                    <a:lstStyle/>
                    <a:p>
                      <a:r>
                        <a:rPr lang="en-US" dirty="0" smtClean="0"/>
                        <a:t>4</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lang="en-US" dirty="0" smtClean="0"/>
                        <a:t>75</a:t>
                      </a:r>
                      <a:endParaRPr lang="en-IN" dirty="0"/>
                    </a:p>
                  </a:txBody>
                  <a:tcPr/>
                </a:tc>
                <a:tc>
                  <a:txBody>
                    <a:bodyPr/>
                    <a:lstStyle/>
                    <a:p>
                      <a:r>
                        <a:rPr lang="en-US" dirty="0" smtClean="0"/>
                        <a:t>2</a:t>
                      </a:r>
                      <a:endParaRPr lang="en-IN" dirty="0"/>
                    </a:p>
                  </a:txBody>
                  <a:tcPr/>
                </a:tc>
              </a:tr>
              <a:tr h="294968">
                <a:tc>
                  <a:txBody>
                    <a:bodyPr/>
                    <a:lstStyle/>
                    <a:p>
                      <a:r>
                        <a:rPr lang="en-US" dirty="0" smtClean="0"/>
                        <a:t>5</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lang="en-US" dirty="0" smtClean="0"/>
                        <a:t>85</a:t>
                      </a:r>
                      <a:endParaRPr lang="en-IN" dirty="0"/>
                    </a:p>
                  </a:txBody>
                  <a:tcPr/>
                </a:tc>
                <a:tc>
                  <a:txBody>
                    <a:bodyPr/>
                    <a:lstStyle/>
                    <a:p>
                      <a:r>
                        <a:rPr lang="en-US" dirty="0" smtClean="0"/>
                        <a:t>2</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3</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75485126"/>
              </p:ext>
            </p:extLst>
          </p:nvPr>
        </p:nvGraphicFramePr>
        <p:xfrm>
          <a:off x="228600" y="1828800"/>
          <a:ext cx="3467100" cy="1737360"/>
        </p:xfrm>
        <a:graphic>
          <a:graphicData uri="http://schemas.openxmlformats.org/drawingml/2006/table">
            <a:tbl>
              <a:tblPr firstRow="1" bandRow="1">
                <a:tableStyleId>{5C22544A-7EE6-4342-B048-85BDC9FD1C3A}</a:tableStyleId>
              </a:tblPr>
              <a:tblGrid>
                <a:gridCol w="1155700"/>
                <a:gridCol w="1155700"/>
                <a:gridCol w="1155700"/>
              </a:tblGrid>
              <a:tr h="533400">
                <a:tc>
                  <a:txBody>
                    <a:bodyPr/>
                    <a:lstStyle/>
                    <a:p>
                      <a:r>
                        <a:rPr kumimoji="0" lang="en-US" b="1" i="0" kern="1200" dirty="0" smtClean="0">
                          <a:solidFill>
                            <a:schemeClr val="lt1"/>
                          </a:solidFill>
                          <a:effectLst/>
                          <a:latin typeface="+mn-lt"/>
                          <a:ea typeface="+mn-ea"/>
                          <a:cs typeface="+mn-cs"/>
                        </a:rPr>
                        <a:t>Exam id</a:t>
                      </a:r>
                      <a:endParaRPr lang="en-IN" dirty="0"/>
                    </a:p>
                  </a:txBody>
                  <a:tcPr/>
                </a:tc>
                <a:tc>
                  <a:txBody>
                    <a:bodyPr/>
                    <a:lstStyle/>
                    <a:p>
                      <a:r>
                        <a:rPr lang="en-US" dirty="0" smtClean="0"/>
                        <a:t>Exam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Total marks</a:t>
                      </a:r>
                      <a:endParaRPr lang="en-IN" dirty="0" smtClean="0"/>
                    </a:p>
                  </a:txBody>
                  <a:tcPr/>
                </a:tc>
              </a:tr>
              <a:tr h="294968">
                <a:tc>
                  <a:txBody>
                    <a:bodyPr/>
                    <a:lstStyle/>
                    <a:p>
                      <a:r>
                        <a:rPr lang="en-US" dirty="0" smtClean="0"/>
                        <a:t>1</a:t>
                      </a:r>
                      <a:endParaRPr lang="en-IN" dirty="0"/>
                    </a:p>
                  </a:txBody>
                  <a:tcPr/>
                </a:tc>
                <a:tc>
                  <a:txBody>
                    <a:bodyPr/>
                    <a:lstStyle/>
                    <a:p>
                      <a:r>
                        <a:rPr lang="en-US" dirty="0" smtClean="0"/>
                        <a:t>Workshop</a:t>
                      </a:r>
                      <a:endParaRPr lang="en-IN" dirty="0"/>
                    </a:p>
                  </a:txBody>
                  <a:tcPr/>
                </a:tc>
                <a:tc>
                  <a:txBody>
                    <a:bodyPr/>
                    <a:lstStyle/>
                    <a:p>
                      <a:r>
                        <a:rPr lang="en-US" dirty="0" smtClean="0"/>
                        <a:t>240</a:t>
                      </a:r>
                      <a:endParaRPr lang="en-IN" dirty="0"/>
                    </a:p>
                  </a:txBody>
                  <a:tcPr/>
                </a:tc>
              </a:tr>
              <a:tr h="294968">
                <a:tc>
                  <a:txBody>
                    <a:bodyPr/>
                    <a:lstStyle/>
                    <a:p>
                      <a:r>
                        <a:rPr lang="en-US" dirty="0" smtClean="0"/>
                        <a:t>2</a:t>
                      </a:r>
                      <a:endParaRPr lang="en-IN" dirty="0"/>
                    </a:p>
                  </a:txBody>
                  <a:tcPr/>
                </a:tc>
                <a:tc>
                  <a:txBody>
                    <a:bodyPr/>
                    <a:lstStyle/>
                    <a:p>
                      <a:r>
                        <a:rPr lang="en-US" dirty="0" smtClean="0"/>
                        <a:t>Practical</a:t>
                      </a:r>
                      <a:endParaRPr lang="en-IN" dirty="0"/>
                    </a:p>
                  </a:txBody>
                  <a:tcPr/>
                </a:tc>
                <a:tc>
                  <a:txBody>
                    <a:bodyPr/>
                    <a:lstStyle/>
                    <a:p>
                      <a:r>
                        <a:rPr lang="en-US" dirty="0" smtClean="0"/>
                        <a:t>160</a:t>
                      </a:r>
                      <a:endParaRPr lang="en-IN" dirty="0"/>
                    </a:p>
                  </a:txBody>
                  <a:tcPr/>
                </a:tc>
              </a:tr>
              <a:tr h="294968">
                <a:tc>
                  <a:txBody>
                    <a:bodyPr/>
                    <a:lstStyle/>
                    <a:p>
                      <a:r>
                        <a:rPr lang="en-US" dirty="0" smtClean="0"/>
                        <a:t>3</a:t>
                      </a:r>
                      <a:endParaRPr lang="en-IN" dirty="0"/>
                    </a:p>
                  </a:txBody>
                  <a:tcPr/>
                </a:tc>
                <a:tc>
                  <a:txBody>
                    <a:bodyPr/>
                    <a:lstStyle/>
                    <a:p>
                      <a:r>
                        <a:rPr lang="en-US" dirty="0" smtClean="0"/>
                        <a:t>Theory</a:t>
                      </a:r>
                      <a:endParaRPr lang="en-IN" dirty="0"/>
                    </a:p>
                  </a:txBody>
                  <a:tcPr/>
                </a:tc>
                <a:tc>
                  <a:txBody>
                    <a:bodyPr/>
                    <a:lstStyle/>
                    <a:p>
                      <a:r>
                        <a:rPr lang="en-US" dirty="0" smtClean="0"/>
                        <a:t>65</a:t>
                      </a:r>
                      <a:endParaRPr lang="en-IN" dirty="0"/>
                    </a:p>
                  </a:txBody>
                  <a:tcPr/>
                </a:tc>
              </a:tr>
            </a:tbl>
          </a:graphicData>
        </a:graphic>
      </p:graphicFrame>
    </p:spTree>
    <p:extLst>
      <p:ext uri="{BB962C8B-B14F-4D97-AF65-F5344CB8AC3E}">
        <p14:creationId xmlns:p14="http://schemas.microsoft.com/office/powerpoint/2010/main" val="212673087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circle(in)">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pPr algn="ctr"/>
            <a:r>
              <a:rPr lang="en-IN" b="1" dirty="0"/>
              <a:t>Introduction to Data Normalization</a:t>
            </a:r>
            <a:endParaRPr lang="en-US"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smtClean="0"/>
              <a:t>Data </a:t>
            </a:r>
            <a:r>
              <a:rPr lang="en-US" sz="2400" dirty="0"/>
              <a:t>normalization is the process of organizing data in a database efficiently, reducing redundancy and dependency</a:t>
            </a:r>
            <a:r>
              <a:rPr lang="en-US" sz="2400" dirty="0" smtClean="0"/>
              <a:t>.</a:t>
            </a:r>
            <a:r>
              <a:rPr lang="en-US" sz="2400" dirty="0"/>
              <a:t> It ensures data integrity by minimizing anomalies such as insertion, </a:t>
            </a:r>
            <a:r>
              <a:rPr lang="en-US" sz="2400" dirty="0" smtClean="0"/>
              <a:t>updating, </a:t>
            </a:r>
            <a:r>
              <a:rPr lang="en-US" sz="2400" dirty="0"/>
              <a:t>and deletion </a:t>
            </a:r>
            <a:r>
              <a:rPr lang="en-US" sz="2400" dirty="0" smtClean="0"/>
              <a:t>anomalies.</a:t>
            </a:r>
          </a:p>
          <a:p>
            <a:r>
              <a:rPr lang="en-US" sz="2400" dirty="0" smtClean="0"/>
              <a:t>Redundancy </a:t>
            </a:r>
            <a:r>
              <a:rPr lang="en-US" sz="2400" dirty="0"/>
              <a:t>refers to storing the same data in multiple locations within a </a:t>
            </a:r>
            <a:r>
              <a:rPr lang="en-US" sz="2400" dirty="0" smtClean="0"/>
              <a:t>database</a:t>
            </a:r>
          </a:p>
          <a:p>
            <a:r>
              <a:rPr lang="en-US" sz="2400" dirty="0" smtClean="0"/>
              <a:t>Redundancy </a:t>
            </a:r>
            <a:r>
              <a:rPr lang="en-US" sz="2400" dirty="0"/>
              <a:t>can occur in a database when the same data is stored in different tables or even in the same table multiple </a:t>
            </a:r>
            <a:r>
              <a:rPr lang="en-US" sz="2400" dirty="0" smtClean="0"/>
              <a:t>times</a:t>
            </a:r>
          </a:p>
          <a:p>
            <a:r>
              <a:rPr lang="en-US" sz="2400" dirty="0" smtClean="0"/>
              <a:t>This </a:t>
            </a:r>
            <a:r>
              <a:rPr lang="en-US" sz="2400" dirty="0"/>
              <a:t>can happen due to poor database design, lack of normalization, or other </a:t>
            </a:r>
            <a:r>
              <a:rPr lang="en-US" sz="2400" dirty="0" smtClean="0"/>
              <a:t>factors</a:t>
            </a:r>
            <a:endParaRPr lang="en-US" sz="2400" dirty="0"/>
          </a:p>
          <a:p>
            <a:r>
              <a:rPr lang="en-US" sz="2400" dirty="0" smtClean="0"/>
              <a:t>Data </a:t>
            </a:r>
            <a:r>
              <a:rPr lang="en-US" sz="2400" dirty="0"/>
              <a:t>anomalies refer to inconsistencies or errors that occur when you deal with stored data. </a:t>
            </a:r>
            <a:endParaRPr lang="en-US" sz="2400" dirty="0" smtClean="0"/>
          </a:p>
          <a:p>
            <a:pPr>
              <a:buNone/>
            </a:pPr>
            <a:r>
              <a:rPr lang="en-US" sz="2400" b="1" dirty="0" smtClean="0"/>
              <a:t>	</a:t>
            </a:r>
            <a:endParaRPr lang="en-US" sz="2400" b="1"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i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748216440"/>
              </p:ext>
            </p:extLst>
          </p:nvPr>
        </p:nvGraphicFramePr>
        <p:xfrm>
          <a:off x="228600" y="609600"/>
          <a:ext cx="8610600" cy="5562600"/>
        </p:xfrm>
        <a:graphic>
          <a:graphicData uri="http://schemas.openxmlformats.org/drawingml/2006/table">
            <a:tbl>
              <a:tblPr firstRow="1" bandRow="1">
                <a:tableStyleId>{5C22544A-7EE6-4342-B048-85BDC9FD1C3A}</a:tableStyleId>
              </a:tblPr>
              <a:tblGrid>
                <a:gridCol w="1435100"/>
                <a:gridCol w="1435100"/>
                <a:gridCol w="1435100"/>
                <a:gridCol w="1435100"/>
                <a:gridCol w="1435100"/>
                <a:gridCol w="1435100"/>
              </a:tblGrid>
              <a:tr h="1112520">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id</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name</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category</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price</a:t>
                      </a:r>
                      <a:endParaRPr lang="en-IN" dirty="0"/>
                    </a:p>
                  </a:txBody>
                  <a:tcPr/>
                </a:tc>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name</a:t>
                      </a:r>
                      <a:endParaRPr lang="en-IN" dirty="0"/>
                    </a:p>
                  </a:txBody>
                  <a:tcPr/>
                </a:tc>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address</a:t>
                      </a:r>
                      <a:endParaRPr lang="en-IN" dirty="0"/>
                    </a:p>
                  </a:txBody>
                  <a:tcPr/>
                </a:tc>
              </a:tr>
              <a:tr h="1112520">
                <a:tc>
                  <a:txBody>
                    <a:bodyPr/>
                    <a:lstStyle/>
                    <a:p>
                      <a:pPr fontAlgn="base"/>
                      <a:r>
                        <a:rPr lang="en-IN" dirty="0" smtClean="0">
                          <a:effectLst/>
                        </a:rPr>
                        <a:t>1</a:t>
                      </a:r>
                      <a:endParaRPr lang="en-IN" dirty="0">
                        <a:effectLst/>
                      </a:endParaRPr>
                    </a:p>
                  </a:txBody>
                  <a:tcPr anchor="ctr"/>
                </a:tc>
                <a:tc>
                  <a:txBody>
                    <a:bodyPr/>
                    <a:lstStyle/>
                    <a:p>
                      <a:pPr fontAlgn="base"/>
                      <a:r>
                        <a:rPr lang="en-IN" dirty="0">
                          <a:effectLst/>
                        </a:rPr>
                        <a:t>Laptop</a:t>
                      </a:r>
                    </a:p>
                  </a:txBody>
                  <a:tcPr anchor="ctr"/>
                </a:tc>
                <a:tc>
                  <a:txBody>
                    <a:bodyPr/>
                    <a:lstStyle/>
                    <a:p>
                      <a:pPr fontAlgn="base"/>
                      <a:r>
                        <a:rPr lang="en-IN" dirty="0">
                          <a:effectLst/>
                        </a:rPr>
                        <a:t>Electronics</a:t>
                      </a:r>
                    </a:p>
                  </a:txBody>
                  <a:tcPr anchor="ctr"/>
                </a:tc>
                <a:tc>
                  <a:txBody>
                    <a:bodyPr/>
                    <a:lstStyle/>
                    <a:p>
                      <a:pPr fontAlgn="base"/>
                      <a:r>
                        <a:rPr lang="en-IN" dirty="0">
                          <a:effectLst/>
                        </a:rPr>
                        <a:t>$999.99</a:t>
                      </a:r>
                    </a:p>
                  </a:txBody>
                  <a:tcPr anchor="ctr"/>
                </a:tc>
                <a:tc>
                  <a:txBody>
                    <a:bodyPr/>
                    <a:lstStyle/>
                    <a:p>
                      <a:pPr fontAlgn="base"/>
                      <a:r>
                        <a:rPr lang="en-IN" dirty="0">
                          <a:effectLst/>
                        </a:rPr>
                        <a:t>ABC Electronics</a:t>
                      </a:r>
                    </a:p>
                  </a:txBody>
                  <a:tcPr anchor="ctr"/>
                </a:tc>
                <a:tc>
                  <a:txBody>
                    <a:bodyPr/>
                    <a:lstStyle/>
                    <a:p>
                      <a:pPr fontAlgn="base"/>
                      <a:r>
                        <a:rPr lang="en-IN" dirty="0">
                          <a:effectLst/>
                        </a:rPr>
                        <a:t>123 Tech Street</a:t>
                      </a:r>
                    </a:p>
                  </a:txBody>
                  <a:tcPr anchor="ctr"/>
                </a:tc>
              </a:tr>
              <a:tr h="1112520">
                <a:tc>
                  <a:txBody>
                    <a:bodyPr/>
                    <a:lstStyle/>
                    <a:p>
                      <a:pPr fontAlgn="base"/>
                      <a:r>
                        <a:rPr lang="en-US" dirty="0" smtClean="0">
                          <a:effectLst/>
                        </a:rPr>
                        <a:t>2</a:t>
                      </a:r>
                      <a:endParaRPr lang="en-IN" dirty="0">
                        <a:effectLst/>
                      </a:endParaRPr>
                    </a:p>
                  </a:txBody>
                  <a:tcPr anchor="ctr"/>
                </a:tc>
                <a:tc>
                  <a:txBody>
                    <a:bodyPr/>
                    <a:lstStyle/>
                    <a:p>
                      <a:pPr fontAlgn="base"/>
                      <a:r>
                        <a:rPr lang="en-IN">
                          <a:effectLst/>
                        </a:rPr>
                        <a:t>Smartphone</a:t>
                      </a:r>
                    </a:p>
                  </a:txBody>
                  <a:tcPr anchor="ctr"/>
                </a:tc>
                <a:tc>
                  <a:txBody>
                    <a:bodyPr/>
                    <a:lstStyle/>
                    <a:p>
                      <a:pPr fontAlgn="base"/>
                      <a:r>
                        <a:rPr lang="en-IN" dirty="0">
                          <a:effectLst/>
                        </a:rPr>
                        <a:t>Electronics</a:t>
                      </a:r>
                    </a:p>
                  </a:txBody>
                  <a:tcPr anchor="ctr"/>
                </a:tc>
                <a:tc>
                  <a:txBody>
                    <a:bodyPr/>
                    <a:lstStyle/>
                    <a:p>
                      <a:pPr fontAlgn="base"/>
                      <a:r>
                        <a:rPr lang="en-IN" dirty="0">
                          <a:effectLst/>
                        </a:rPr>
                        <a:t>$599.99</a:t>
                      </a:r>
                    </a:p>
                  </a:txBody>
                  <a:tcPr anchor="ctr"/>
                </a:tc>
                <a:tc>
                  <a:txBody>
                    <a:bodyPr/>
                    <a:lstStyle/>
                    <a:p>
                      <a:pPr fontAlgn="base"/>
                      <a:r>
                        <a:rPr lang="en-IN" dirty="0">
                          <a:effectLst/>
                        </a:rPr>
                        <a:t>XYZ Tech</a:t>
                      </a:r>
                    </a:p>
                  </a:txBody>
                  <a:tcPr anchor="ctr"/>
                </a:tc>
                <a:tc>
                  <a:txBody>
                    <a:bodyPr/>
                    <a:lstStyle/>
                    <a:p>
                      <a:pPr fontAlgn="base"/>
                      <a:r>
                        <a:rPr lang="en-IN" dirty="0">
                          <a:effectLst/>
                        </a:rPr>
                        <a:t>456 Mobile Avenue</a:t>
                      </a:r>
                    </a:p>
                  </a:txBody>
                  <a:tcPr anchor="ctr"/>
                </a:tc>
              </a:tr>
              <a:tr h="1112520">
                <a:tc>
                  <a:txBody>
                    <a:bodyPr/>
                    <a:lstStyle/>
                    <a:p>
                      <a:pPr fontAlgn="base"/>
                      <a:r>
                        <a:rPr lang="en-US" dirty="0" smtClean="0">
                          <a:effectLst/>
                        </a:rPr>
                        <a:t>3</a:t>
                      </a:r>
                      <a:endParaRPr lang="en-IN" dirty="0">
                        <a:effectLst/>
                      </a:endParaRPr>
                    </a:p>
                  </a:txBody>
                  <a:tcPr anchor="ctr"/>
                </a:tc>
                <a:tc>
                  <a:txBody>
                    <a:bodyPr/>
                    <a:lstStyle/>
                    <a:p>
                      <a:pPr fontAlgn="base"/>
                      <a:r>
                        <a:rPr lang="en-IN" dirty="0">
                          <a:effectLst/>
                        </a:rPr>
                        <a:t>TV</a:t>
                      </a:r>
                    </a:p>
                  </a:txBody>
                  <a:tcPr anchor="ctr"/>
                </a:tc>
                <a:tc>
                  <a:txBody>
                    <a:bodyPr/>
                    <a:lstStyle/>
                    <a:p>
                      <a:pPr fontAlgn="base"/>
                      <a:r>
                        <a:rPr lang="en-IN">
                          <a:effectLst/>
                        </a:rPr>
                        <a:t>Electronics</a:t>
                      </a:r>
                    </a:p>
                  </a:txBody>
                  <a:tcPr anchor="ctr"/>
                </a:tc>
                <a:tc>
                  <a:txBody>
                    <a:bodyPr/>
                    <a:lstStyle/>
                    <a:p>
                      <a:pPr fontAlgn="base"/>
                      <a:r>
                        <a:rPr lang="en-IN" dirty="0">
                          <a:effectLst/>
                        </a:rPr>
                        <a:t>$1299.99</a:t>
                      </a:r>
                    </a:p>
                  </a:txBody>
                  <a:tcPr anchor="ctr"/>
                </a:tc>
                <a:tc>
                  <a:txBody>
                    <a:bodyPr/>
                    <a:lstStyle/>
                    <a:p>
                      <a:pPr fontAlgn="base"/>
                      <a:r>
                        <a:rPr lang="en-IN" dirty="0">
                          <a:effectLst/>
                        </a:rPr>
                        <a:t>ABC Electronics</a:t>
                      </a:r>
                    </a:p>
                  </a:txBody>
                  <a:tcPr anchor="ctr"/>
                </a:tc>
                <a:tc>
                  <a:txBody>
                    <a:bodyPr/>
                    <a:lstStyle/>
                    <a:p>
                      <a:pPr fontAlgn="base"/>
                      <a:r>
                        <a:rPr lang="en-IN" dirty="0">
                          <a:effectLst/>
                        </a:rPr>
                        <a:t>123 Tech Street</a:t>
                      </a:r>
                    </a:p>
                  </a:txBody>
                  <a:tcPr anchor="ctr"/>
                </a:tc>
              </a:tr>
              <a:tr h="1112520">
                <a:tc>
                  <a:txBody>
                    <a:bodyPr/>
                    <a:lstStyle/>
                    <a:p>
                      <a:pPr fontAlgn="base"/>
                      <a:r>
                        <a:rPr lang="en-US" dirty="0" smtClean="0">
                          <a:effectLst/>
                        </a:rPr>
                        <a:t>4</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Jacket</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Apparel</a:t>
                      </a:r>
                      <a:endParaRPr lang="en-IN" dirty="0">
                        <a:effectLst/>
                      </a:endParaRPr>
                    </a:p>
                  </a:txBody>
                  <a:tcPr anchor="ctr"/>
                </a:tc>
                <a:tc>
                  <a:txBody>
                    <a:bodyPr/>
                    <a:lstStyle/>
                    <a:p>
                      <a:pPr fontAlgn="base"/>
                      <a:r>
                        <a:rPr lang="en-IN" dirty="0" smtClean="0">
                          <a:effectLst/>
                        </a:rPr>
                        <a:t>$39.99</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Fashion Trends</a:t>
                      </a:r>
                      <a:endParaRPr lang="en-IN" dirty="0">
                        <a:effectLst/>
                      </a:endParaRPr>
                    </a:p>
                  </a:txBody>
                  <a:tcPr anchor="ctr"/>
                </a:tc>
                <a:tc>
                  <a:txBody>
                    <a:bodyPr/>
                    <a:lstStyle/>
                    <a:p>
                      <a:pPr fontAlgn="base"/>
                      <a:r>
                        <a:rPr lang="en-IN" dirty="0" smtClean="0">
                          <a:effectLst/>
                        </a:rPr>
                        <a:t>334 Clothing</a:t>
                      </a:r>
                    </a:p>
                    <a:p>
                      <a:pPr fontAlgn="base"/>
                      <a:r>
                        <a:rPr lang="en-IN" dirty="0" smtClean="0">
                          <a:effectLst/>
                        </a:rPr>
                        <a:t>Avenue</a:t>
                      </a:r>
                      <a:endParaRPr lang="en-IN" dirty="0">
                        <a:effectLst/>
                      </a:endParaRPr>
                    </a:p>
                  </a:txBody>
                  <a:tcPr anchor="ctr"/>
                </a:tc>
              </a:tr>
            </a:tbl>
          </a:graphicData>
        </a:graphic>
      </p:graphicFrame>
    </p:spTree>
    <p:extLst>
      <p:ext uri="{BB962C8B-B14F-4D97-AF65-F5344CB8AC3E}">
        <p14:creationId xmlns:p14="http://schemas.microsoft.com/office/powerpoint/2010/main" val="74737244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IN" dirty="0"/>
          </a:p>
        </p:txBody>
      </p:sp>
      <p:sp>
        <p:nvSpPr>
          <p:cNvPr id="3" name="Content Placeholder 2"/>
          <p:cNvSpPr>
            <a:spLocks noGrp="1"/>
          </p:cNvSpPr>
          <p:nvPr>
            <p:ph sz="quarter" idx="1"/>
          </p:nvPr>
        </p:nvSpPr>
        <p:spPr/>
        <p:txBody>
          <a:bodyPr/>
          <a:lstStyle/>
          <a:p>
            <a:r>
              <a:rPr lang="en-IN" b="1" dirty="0"/>
              <a:t>Insertion </a:t>
            </a:r>
            <a:r>
              <a:rPr lang="en-IN" b="1" dirty="0" smtClean="0"/>
              <a:t>Anomaly: </a:t>
            </a:r>
            <a:r>
              <a:rPr lang="en-US" dirty="0" smtClean="0"/>
              <a:t>To </a:t>
            </a:r>
            <a:r>
              <a:rPr lang="en-US" dirty="0"/>
              <a:t>insert a new </a:t>
            </a:r>
            <a:r>
              <a:rPr lang="en-US" dirty="0" smtClean="0"/>
              <a:t>Product for </a:t>
            </a:r>
            <a:r>
              <a:rPr lang="en-US" dirty="0"/>
              <a:t>“</a:t>
            </a:r>
            <a:r>
              <a:rPr lang="en-IN" i="1" dirty="0"/>
              <a:t>ABC Electronics</a:t>
            </a:r>
            <a:r>
              <a:rPr lang="en-IN" dirty="0" smtClean="0"/>
              <a:t>”, </a:t>
            </a:r>
            <a:r>
              <a:rPr lang="en-US" dirty="0" smtClean="0"/>
              <a:t> </a:t>
            </a:r>
            <a:r>
              <a:rPr lang="en-US" dirty="0"/>
              <a:t>you have to re-enter his address, leading to further redundancy.</a:t>
            </a:r>
            <a:endParaRPr lang="en-US" dirty="0" smtClean="0"/>
          </a:p>
          <a:p>
            <a:r>
              <a:rPr lang="en-IN" b="1" dirty="0"/>
              <a:t>Update Anomaly: </a:t>
            </a:r>
            <a:r>
              <a:rPr lang="en-US" dirty="0"/>
              <a:t>If  “</a:t>
            </a:r>
            <a:r>
              <a:rPr lang="en-IN" i="1" dirty="0"/>
              <a:t>ABC Electronics</a:t>
            </a:r>
            <a:r>
              <a:rPr lang="en-IN" dirty="0"/>
              <a:t>” </a:t>
            </a:r>
            <a:r>
              <a:rPr lang="en-US" dirty="0"/>
              <a:t>moves to a new address, you'd have to update multiple rows. If you forget to update all the rows, it leads to </a:t>
            </a:r>
            <a:r>
              <a:rPr lang="en-US" dirty="0" smtClean="0"/>
              <a:t>data inconsistence. </a:t>
            </a:r>
            <a:endParaRPr lang="en-US" dirty="0"/>
          </a:p>
          <a:p>
            <a:r>
              <a:rPr lang="en-IN" b="1" dirty="0"/>
              <a:t>Deletion </a:t>
            </a:r>
            <a:r>
              <a:rPr lang="en-IN" b="1" dirty="0" smtClean="0"/>
              <a:t>Anomaly: </a:t>
            </a:r>
            <a:r>
              <a:rPr lang="en-US" dirty="0"/>
              <a:t>Deleting a product may result in the unintentional removal of supplier information if that supplier only supplies that specific product.</a:t>
            </a:r>
            <a:endParaRPr lang="en-IN" dirty="0"/>
          </a:p>
        </p:txBody>
      </p:sp>
    </p:spTree>
    <p:extLst>
      <p:ext uri="{BB962C8B-B14F-4D97-AF65-F5344CB8AC3E}">
        <p14:creationId xmlns:p14="http://schemas.microsoft.com/office/powerpoint/2010/main" val="289798653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560144517"/>
              </p:ext>
            </p:extLst>
          </p:nvPr>
        </p:nvGraphicFramePr>
        <p:xfrm>
          <a:off x="1219200" y="3657600"/>
          <a:ext cx="6858000" cy="2590801"/>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821473">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id</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name</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category</a:t>
                      </a:r>
                      <a:endParaRPr lang="en-IN" dirty="0"/>
                    </a:p>
                  </a:txBody>
                  <a:tcPr/>
                </a:tc>
                <a:tc>
                  <a:txBody>
                    <a:bodyPr/>
                    <a:lstStyle/>
                    <a:p>
                      <a:r>
                        <a:rPr kumimoji="0" lang="en-IN" b="1" i="0" kern="1200" dirty="0" smtClean="0">
                          <a:solidFill>
                            <a:schemeClr val="lt1"/>
                          </a:solidFill>
                          <a:effectLst/>
                          <a:latin typeface="+mn-lt"/>
                          <a:ea typeface="+mn-ea"/>
                          <a:cs typeface="+mn-cs"/>
                        </a:rPr>
                        <a:t>Product </a:t>
                      </a:r>
                      <a:r>
                        <a:rPr kumimoji="0" lang="en-IN" b="1" i="0" kern="1200" dirty="0" smtClean="0">
                          <a:solidFill>
                            <a:schemeClr val="lt1"/>
                          </a:solidFill>
                          <a:effectLst/>
                          <a:latin typeface="+mn-lt"/>
                          <a:ea typeface="+mn-ea"/>
                          <a:cs typeface="+mn-cs"/>
                        </a:rPr>
                        <a:t>price</a:t>
                      </a:r>
                      <a:endParaRPr lang="en-IN" dirty="0"/>
                    </a:p>
                  </a:txBody>
                  <a:tcPr/>
                </a:tc>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id</a:t>
                      </a:r>
                      <a:endParaRPr lang="en-IN" dirty="0"/>
                    </a:p>
                  </a:txBody>
                  <a:tcPr/>
                </a:tc>
              </a:tr>
              <a:tr h="442332">
                <a:tc>
                  <a:txBody>
                    <a:bodyPr/>
                    <a:lstStyle/>
                    <a:p>
                      <a:pPr fontAlgn="base"/>
                      <a:r>
                        <a:rPr lang="en-IN" dirty="0" smtClean="0">
                          <a:effectLst/>
                        </a:rPr>
                        <a:t>1</a:t>
                      </a:r>
                      <a:endParaRPr lang="en-IN" dirty="0">
                        <a:effectLst/>
                      </a:endParaRPr>
                    </a:p>
                  </a:txBody>
                  <a:tcPr anchor="ctr"/>
                </a:tc>
                <a:tc>
                  <a:txBody>
                    <a:bodyPr/>
                    <a:lstStyle/>
                    <a:p>
                      <a:pPr fontAlgn="base"/>
                      <a:r>
                        <a:rPr lang="en-IN" dirty="0">
                          <a:effectLst/>
                        </a:rPr>
                        <a:t>Laptop</a:t>
                      </a:r>
                    </a:p>
                  </a:txBody>
                  <a:tcPr anchor="ctr"/>
                </a:tc>
                <a:tc>
                  <a:txBody>
                    <a:bodyPr/>
                    <a:lstStyle/>
                    <a:p>
                      <a:pPr fontAlgn="base"/>
                      <a:r>
                        <a:rPr lang="en-IN" dirty="0">
                          <a:effectLst/>
                        </a:rPr>
                        <a:t>Electronics</a:t>
                      </a:r>
                    </a:p>
                  </a:txBody>
                  <a:tcPr anchor="ctr"/>
                </a:tc>
                <a:tc>
                  <a:txBody>
                    <a:bodyPr/>
                    <a:lstStyle/>
                    <a:p>
                      <a:pPr fontAlgn="base"/>
                      <a:r>
                        <a:rPr lang="en-IN" dirty="0">
                          <a:effectLst/>
                        </a:rPr>
                        <a:t>$999.99</a:t>
                      </a:r>
                    </a:p>
                  </a:txBody>
                  <a:tcPr anchor="ctr"/>
                </a:tc>
                <a:tc>
                  <a:txBody>
                    <a:bodyPr/>
                    <a:lstStyle/>
                    <a:p>
                      <a:pPr fontAlgn="base"/>
                      <a:r>
                        <a:rPr lang="en-IN" dirty="0">
                          <a:effectLst/>
                        </a:rPr>
                        <a:t>101</a:t>
                      </a:r>
                    </a:p>
                  </a:txBody>
                  <a:tcPr anchor="ctr"/>
                </a:tc>
              </a:tr>
              <a:tr h="442332">
                <a:tc>
                  <a:txBody>
                    <a:bodyPr/>
                    <a:lstStyle/>
                    <a:p>
                      <a:pPr fontAlgn="base"/>
                      <a:r>
                        <a:rPr lang="en-US" dirty="0" smtClean="0">
                          <a:effectLst/>
                        </a:rPr>
                        <a:t>2</a:t>
                      </a:r>
                      <a:endParaRPr lang="en-IN" dirty="0">
                        <a:effectLst/>
                      </a:endParaRPr>
                    </a:p>
                  </a:txBody>
                  <a:tcPr anchor="ctr"/>
                </a:tc>
                <a:tc>
                  <a:txBody>
                    <a:bodyPr/>
                    <a:lstStyle/>
                    <a:p>
                      <a:pPr fontAlgn="base"/>
                      <a:r>
                        <a:rPr lang="en-IN">
                          <a:effectLst/>
                        </a:rPr>
                        <a:t>Smartphone</a:t>
                      </a:r>
                    </a:p>
                  </a:txBody>
                  <a:tcPr anchor="ctr"/>
                </a:tc>
                <a:tc>
                  <a:txBody>
                    <a:bodyPr/>
                    <a:lstStyle/>
                    <a:p>
                      <a:pPr fontAlgn="base"/>
                      <a:r>
                        <a:rPr lang="en-IN">
                          <a:effectLst/>
                        </a:rPr>
                        <a:t>Electronics</a:t>
                      </a:r>
                    </a:p>
                  </a:txBody>
                  <a:tcPr anchor="ctr"/>
                </a:tc>
                <a:tc>
                  <a:txBody>
                    <a:bodyPr/>
                    <a:lstStyle/>
                    <a:p>
                      <a:pPr fontAlgn="base"/>
                      <a:r>
                        <a:rPr lang="en-IN" dirty="0">
                          <a:effectLst/>
                        </a:rPr>
                        <a:t>$599.99</a:t>
                      </a:r>
                    </a:p>
                  </a:txBody>
                  <a:tcPr anchor="ctr"/>
                </a:tc>
                <a:tc>
                  <a:txBody>
                    <a:bodyPr/>
                    <a:lstStyle/>
                    <a:p>
                      <a:pPr fontAlgn="base"/>
                      <a:r>
                        <a:rPr lang="en-IN" dirty="0">
                          <a:effectLst/>
                        </a:rPr>
                        <a:t>102</a:t>
                      </a:r>
                    </a:p>
                  </a:txBody>
                  <a:tcPr anchor="ctr"/>
                </a:tc>
              </a:tr>
              <a:tr h="442332">
                <a:tc>
                  <a:txBody>
                    <a:bodyPr/>
                    <a:lstStyle/>
                    <a:p>
                      <a:pPr fontAlgn="base"/>
                      <a:r>
                        <a:rPr lang="en-US" dirty="0" smtClean="0">
                          <a:effectLst/>
                        </a:rPr>
                        <a:t>3</a:t>
                      </a:r>
                      <a:endParaRPr lang="en-IN" dirty="0">
                        <a:effectLst/>
                      </a:endParaRPr>
                    </a:p>
                  </a:txBody>
                  <a:tcPr anchor="ctr"/>
                </a:tc>
                <a:tc>
                  <a:txBody>
                    <a:bodyPr/>
                    <a:lstStyle/>
                    <a:p>
                      <a:pPr fontAlgn="base"/>
                      <a:r>
                        <a:rPr lang="en-IN">
                          <a:effectLst/>
                        </a:rPr>
                        <a:t>TV</a:t>
                      </a:r>
                    </a:p>
                  </a:txBody>
                  <a:tcPr anchor="ctr"/>
                </a:tc>
                <a:tc>
                  <a:txBody>
                    <a:bodyPr/>
                    <a:lstStyle/>
                    <a:p>
                      <a:pPr fontAlgn="base"/>
                      <a:r>
                        <a:rPr lang="en-IN">
                          <a:effectLst/>
                        </a:rPr>
                        <a:t>Electronics</a:t>
                      </a:r>
                    </a:p>
                  </a:txBody>
                  <a:tcPr anchor="ctr"/>
                </a:tc>
                <a:tc>
                  <a:txBody>
                    <a:bodyPr/>
                    <a:lstStyle/>
                    <a:p>
                      <a:pPr fontAlgn="base"/>
                      <a:r>
                        <a:rPr lang="en-IN" dirty="0">
                          <a:effectLst/>
                        </a:rPr>
                        <a:t>$1299.99</a:t>
                      </a:r>
                    </a:p>
                  </a:txBody>
                  <a:tcPr anchor="ctr"/>
                </a:tc>
                <a:tc>
                  <a:txBody>
                    <a:bodyPr/>
                    <a:lstStyle/>
                    <a:p>
                      <a:pPr fontAlgn="base"/>
                      <a:r>
                        <a:rPr lang="en-IN" dirty="0" smtClean="0">
                          <a:effectLst/>
                        </a:rPr>
                        <a:t>101</a:t>
                      </a:r>
                      <a:endParaRPr lang="en-IN" dirty="0">
                        <a:effectLst/>
                      </a:endParaRPr>
                    </a:p>
                  </a:txBody>
                  <a:tcPr anchor="ctr"/>
                </a:tc>
              </a:tr>
              <a:tr h="442332">
                <a:tc>
                  <a:txBody>
                    <a:bodyPr/>
                    <a:lstStyle/>
                    <a:p>
                      <a:pPr fontAlgn="base"/>
                      <a:r>
                        <a:rPr lang="en-US" dirty="0" smtClean="0">
                          <a:effectLst/>
                        </a:rPr>
                        <a:t>4</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Jacket</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Apparel</a:t>
                      </a:r>
                      <a:endParaRPr lang="en-IN" dirty="0">
                        <a:effectLst/>
                      </a:endParaRPr>
                    </a:p>
                  </a:txBody>
                  <a:tcPr anchor="ctr"/>
                </a:tc>
                <a:tc>
                  <a:txBody>
                    <a:bodyPr/>
                    <a:lstStyle/>
                    <a:p>
                      <a:pPr fontAlgn="base"/>
                      <a:r>
                        <a:rPr lang="en-IN" dirty="0" smtClean="0">
                          <a:effectLst/>
                        </a:rPr>
                        <a:t>$39.99</a:t>
                      </a:r>
                      <a:endParaRPr lang="en-IN" dirty="0">
                        <a:effectLst/>
                      </a:endParaRPr>
                    </a:p>
                  </a:txBody>
                  <a:tcPr anchor="ctr"/>
                </a:tc>
                <a:tc>
                  <a:txBody>
                    <a:bodyPr/>
                    <a:lstStyle/>
                    <a:p>
                      <a:pPr fontAlgn="base"/>
                      <a:r>
                        <a:rPr lang="en-IN" dirty="0" smtClean="0">
                          <a:effectLst/>
                        </a:rPr>
                        <a:t>103</a:t>
                      </a:r>
                      <a:endParaRPr lang="en-IN" dirty="0">
                        <a:effectLst/>
                      </a:endParaRPr>
                    </a:p>
                  </a:txBody>
                  <a:tcPr anchor="ct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69386878"/>
              </p:ext>
            </p:extLst>
          </p:nvPr>
        </p:nvGraphicFramePr>
        <p:xfrm>
          <a:off x="1524000" y="1143000"/>
          <a:ext cx="5791200" cy="1747520"/>
        </p:xfrm>
        <a:graphic>
          <a:graphicData uri="http://schemas.openxmlformats.org/drawingml/2006/table">
            <a:tbl>
              <a:tblPr firstRow="1" bandRow="1">
                <a:tableStyleId>{5C22544A-7EE6-4342-B048-85BDC9FD1C3A}</a:tableStyleId>
              </a:tblPr>
              <a:tblGrid>
                <a:gridCol w="1930400"/>
                <a:gridCol w="1930400"/>
                <a:gridCol w="1930400"/>
              </a:tblGrid>
              <a:tr h="259080">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id</a:t>
                      </a:r>
                      <a:endParaRPr lang="en-IN" dirty="0"/>
                    </a:p>
                  </a:txBody>
                  <a:tcPr/>
                </a:tc>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name</a:t>
                      </a:r>
                      <a:endParaRPr lang="en-IN" dirty="0"/>
                    </a:p>
                  </a:txBody>
                  <a:tcPr/>
                </a:tc>
                <a:tc>
                  <a:txBody>
                    <a:bodyPr/>
                    <a:lstStyle/>
                    <a:p>
                      <a:r>
                        <a:rPr kumimoji="0" lang="en-IN" b="1" i="0" kern="1200" dirty="0" smtClean="0">
                          <a:solidFill>
                            <a:schemeClr val="lt1"/>
                          </a:solidFill>
                          <a:effectLst/>
                          <a:latin typeface="+mn-lt"/>
                          <a:ea typeface="+mn-ea"/>
                          <a:cs typeface="+mn-cs"/>
                        </a:rPr>
                        <a:t>Supplier </a:t>
                      </a:r>
                      <a:r>
                        <a:rPr kumimoji="0" lang="en-IN" b="1" i="0" kern="1200" dirty="0" smtClean="0">
                          <a:solidFill>
                            <a:schemeClr val="lt1"/>
                          </a:solidFill>
                          <a:effectLst/>
                          <a:latin typeface="+mn-lt"/>
                          <a:ea typeface="+mn-ea"/>
                          <a:cs typeface="+mn-cs"/>
                        </a:rPr>
                        <a:t>address</a:t>
                      </a:r>
                      <a:endParaRPr lang="en-IN" dirty="0"/>
                    </a:p>
                  </a:txBody>
                  <a:tcPr/>
                </a:tc>
              </a:tr>
              <a:tr h="370840">
                <a:tc>
                  <a:txBody>
                    <a:bodyPr/>
                    <a:lstStyle/>
                    <a:p>
                      <a:pPr fontAlgn="base"/>
                      <a:r>
                        <a:rPr lang="en-IN" dirty="0">
                          <a:effectLst/>
                        </a:rPr>
                        <a:t>101</a:t>
                      </a:r>
                    </a:p>
                  </a:txBody>
                  <a:tcPr anchor="ctr"/>
                </a:tc>
                <a:tc>
                  <a:txBody>
                    <a:bodyPr/>
                    <a:lstStyle/>
                    <a:p>
                      <a:pPr fontAlgn="base"/>
                      <a:r>
                        <a:rPr lang="en-IN" dirty="0">
                          <a:effectLst/>
                        </a:rPr>
                        <a:t>ABC Electronics</a:t>
                      </a:r>
                    </a:p>
                  </a:txBody>
                  <a:tcPr anchor="ctr"/>
                </a:tc>
                <a:tc>
                  <a:txBody>
                    <a:bodyPr/>
                    <a:lstStyle/>
                    <a:p>
                      <a:pPr fontAlgn="base"/>
                      <a:r>
                        <a:rPr lang="en-IN" dirty="0">
                          <a:effectLst/>
                        </a:rPr>
                        <a:t>123 Tech Street</a:t>
                      </a:r>
                    </a:p>
                  </a:txBody>
                  <a:tcPr anchor="ctr"/>
                </a:tc>
              </a:tr>
              <a:tr h="370840">
                <a:tc>
                  <a:txBody>
                    <a:bodyPr/>
                    <a:lstStyle/>
                    <a:p>
                      <a:pPr fontAlgn="base"/>
                      <a:r>
                        <a:rPr lang="en-IN" dirty="0">
                          <a:effectLst/>
                        </a:rPr>
                        <a:t>102</a:t>
                      </a:r>
                    </a:p>
                  </a:txBody>
                  <a:tcPr anchor="ctr"/>
                </a:tc>
                <a:tc>
                  <a:txBody>
                    <a:bodyPr/>
                    <a:lstStyle/>
                    <a:p>
                      <a:pPr fontAlgn="base"/>
                      <a:r>
                        <a:rPr lang="en-IN" dirty="0">
                          <a:effectLst/>
                        </a:rPr>
                        <a:t>XYZ Tech</a:t>
                      </a:r>
                    </a:p>
                  </a:txBody>
                  <a:tcPr anchor="ctr"/>
                </a:tc>
                <a:tc>
                  <a:txBody>
                    <a:bodyPr/>
                    <a:lstStyle/>
                    <a:p>
                      <a:pPr fontAlgn="base"/>
                      <a:r>
                        <a:rPr lang="en-IN" dirty="0">
                          <a:effectLst/>
                        </a:rPr>
                        <a:t>456 Mobile Avenue</a:t>
                      </a:r>
                    </a:p>
                  </a:txBody>
                  <a:tcPr anchor="ctr"/>
                </a:tc>
              </a:tr>
              <a:tr h="370840">
                <a:tc>
                  <a:txBody>
                    <a:bodyPr/>
                    <a:lstStyle/>
                    <a:p>
                      <a:pPr fontAlgn="base"/>
                      <a:r>
                        <a:rPr lang="en-IN" dirty="0" smtClean="0">
                          <a:effectLst/>
                        </a:rPr>
                        <a:t>103</a:t>
                      </a:r>
                      <a:endParaRPr lang="en-IN" dirty="0">
                        <a:effectLst/>
                      </a:endParaRPr>
                    </a:p>
                  </a:txBody>
                  <a:tcPr anchor="ctr"/>
                </a:tc>
                <a:tc>
                  <a:txBody>
                    <a:bodyPr/>
                    <a:lstStyle/>
                    <a:p>
                      <a:pPr fontAlgn="base"/>
                      <a:r>
                        <a:rPr kumimoji="0" lang="en-IN" b="0" i="0" kern="1200" dirty="0" smtClean="0">
                          <a:solidFill>
                            <a:schemeClr val="dk1"/>
                          </a:solidFill>
                          <a:effectLst/>
                          <a:latin typeface="+mn-lt"/>
                          <a:ea typeface="+mn-ea"/>
                          <a:cs typeface="+mn-cs"/>
                        </a:rPr>
                        <a:t>Fashion Trends</a:t>
                      </a:r>
                      <a:endParaRPr lang="en-IN" dirty="0">
                        <a:effectLst/>
                      </a:endParaRPr>
                    </a:p>
                  </a:txBody>
                  <a:tcPr anchor="ctr"/>
                </a:tc>
                <a:tc>
                  <a:txBody>
                    <a:bodyPr/>
                    <a:lstStyle/>
                    <a:p>
                      <a:pPr fontAlgn="base"/>
                      <a:r>
                        <a:rPr lang="en-IN" dirty="0" smtClean="0">
                          <a:effectLst/>
                        </a:rPr>
                        <a:t>334 Clothing</a:t>
                      </a:r>
                    </a:p>
                    <a:p>
                      <a:pPr fontAlgn="base"/>
                      <a:r>
                        <a:rPr lang="en-IN" dirty="0" smtClean="0">
                          <a:effectLst/>
                        </a:rPr>
                        <a:t>Avenue</a:t>
                      </a:r>
                      <a:endParaRPr lang="en-IN" dirty="0">
                        <a:effectLst/>
                      </a:endParaRPr>
                    </a:p>
                  </a:txBody>
                  <a:tcPr anchor="ctr"/>
                </a:tc>
              </a:tr>
            </a:tbl>
          </a:graphicData>
        </a:graphic>
      </p:graphicFrame>
      <p:sp>
        <p:nvSpPr>
          <p:cNvPr id="3" name="TextBox 2"/>
          <p:cNvSpPr txBox="1"/>
          <p:nvPr/>
        </p:nvSpPr>
        <p:spPr>
          <a:xfrm>
            <a:off x="3657600" y="685800"/>
            <a:ext cx="1408912" cy="369332"/>
          </a:xfrm>
          <a:prstGeom prst="rect">
            <a:avLst/>
          </a:prstGeom>
          <a:noFill/>
        </p:spPr>
        <p:txBody>
          <a:bodyPr wrap="none" rtlCol="0">
            <a:spAutoFit/>
          </a:bodyPr>
          <a:lstStyle/>
          <a:p>
            <a:r>
              <a:rPr lang="en-US" dirty="0" smtClean="0"/>
              <a:t>Suppliers table</a:t>
            </a:r>
            <a:endParaRPr lang="en-IN" dirty="0"/>
          </a:p>
        </p:txBody>
      </p:sp>
      <p:sp>
        <p:nvSpPr>
          <p:cNvPr id="7" name="TextBox 6"/>
          <p:cNvSpPr txBox="1"/>
          <p:nvPr/>
        </p:nvSpPr>
        <p:spPr>
          <a:xfrm>
            <a:off x="3352800" y="3124200"/>
            <a:ext cx="2156488" cy="369332"/>
          </a:xfrm>
          <a:prstGeom prst="rect">
            <a:avLst/>
          </a:prstGeom>
          <a:noFill/>
        </p:spPr>
        <p:txBody>
          <a:bodyPr wrap="none" rtlCol="0">
            <a:spAutoFit/>
          </a:bodyPr>
          <a:lstStyle/>
          <a:p>
            <a:r>
              <a:rPr lang="en-US" dirty="0" smtClean="0"/>
              <a:t>Product Inventory table</a:t>
            </a:r>
            <a:endParaRPr lang="en-IN" dirty="0"/>
          </a:p>
        </p:txBody>
      </p:sp>
    </p:spTree>
    <p:extLst>
      <p:ext uri="{BB962C8B-B14F-4D97-AF65-F5344CB8AC3E}">
        <p14:creationId xmlns:p14="http://schemas.microsoft.com/office/powerpoint/2010/main" val="407001008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500"/>
                                        <p:tgtEl>
                                          <p:spTgt spid="7"/>
                                        </p:tgtEl>
                                      </p:cBhvr>
                                    </p:animEffect>
                                  </p:childTnLst>
                                </p:cTn>
                              </p:par>
                              <p:par>
                                <p:cTn id="16" presetID="6"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pPr algn="ctr"/>
            <a:r>
              <a:rPr lang="en-US" b="1" dirty="0"/>
              <a:t>How do you normalize data?</a:t>
            </a:r>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b="1" dirty="0" smtClean="0"/>
              <a:t>Identify </a:t>
            </a:r>
            <a:r>
              <a:rPr lang="en-US" sz="2400" b="1" dirty="0"/>
              <a:t>Entities</a:t>
            </a:r>
            <a:r>
              <a:rPr lang="en-US" sz="2400" dirty="0"/>
              <a:t>: Identify the entities or objects that the database will represent. These could be things like customers, products, orders, etc. </a:t>
            </a:r>
            <a:endParaRPr lang="en-US" sz="2400" dirty="0" smtClean="0"/>
          </a:p>
          <a:p>
            <a:r>
              <a:rPr lang="en-US" sz="2400" b="1" dirty="0" smtClean="0"/>
              <a:t>Identify </a:t>
            </a:r>
            <a:r>
              <a:rPr lang="en-US" sz="2400" b="1" dirty="0"/>
              <a:t>Attributes</a:t>
            </a:r>
            <a:r>
              <a:rPr lang="en-US" sz="2400" dirty="0"/>
              <a:t>: Determine the attributes (properties) of each entity. For example, a customer entity might have attributes like customer ID, name, address, etc</a:t>
            </a:r>
            <a:r>
              <a:rPr lang="en-US" sz="2400" dirty="0" smtClean="0"/>
              <a:t>.</a:t>
            </a:r>
          </a:p>
          <a:p>
            <a:r>
              <a:rPr lang="en-US" sz="2400" b="1" dirty="0"/>
              <a:t>Identify Relationships</a:t>
            </a:r>
            <a:r>
              <a:rPr lang="en-US" sz="2400" dirty="0"/>
              <a:t>: Determine the relationships between entities. For example, an order entity might be related to a customer entity. </a:t>
            </a:r>
            <a:endParaRPr lang="en-US" sz="2400" dirty="0" smtClean="0"/>
          </a:p>
          <a:p>
            <a:r>
              <a:rPr lang="en-IN" sz="2400" b="1" dirty="0"/>
              <a:t>Apply Normalization Rules</a:t>
            </a:r>
            <a:r>
              <a:rPr lang="en-IN" sz="2400" dirty="0"/>
              <a:t>: </a:t>
            </a:r>
            <a:endParaRPr lang="en-IN" sz="2400" dirty="0" smtClean="0"/>
          </a:p>
          <a:p>
            <a:pPr lvl="1">
              <a:buFont typeface="Arial" pitchFamily="34" charset="0"/>
              <a:buChar char="•"/>
            </a:pPr>
            <a:r>
              <a:rPr lang="en-IN" sz="2200" dirty="0"/>
              <a:t>First Normal Form (1NF): </a:t>
            </a:r>
            <a:endParaRPr lang="en-IN" sz="2200" dirty="0" smtClean="0"/>
          </a:p>
          <a:p>
            <a:pPr lvl="1">
              <a:buFont typeface="Arial" pitchFamily="34" charset="0"/>
              <a:buChar char="•"/>
            </a:pPr>
            <a:r>
              <a:rPr lang="en-IN" sz="2000" dirty="0"/>
              <a:t>Second Normal Form (2NF) </a:t>
            </a:r>
            <a:endParaRPr lang="en-IN" sz="2000" dirty="0" smtClean="0"/>
          </a:p>
          <a:p>
            <a:pPr lvl="1">
              <a:buFont typeface="Arial" pitchFamily="34" charset="0"/>
              <a:buChar char="•"/>
            </a:pPr>
            <a:r>
              <a:rPr lang="en-IN" sz="2000" dirty="0"/>
              <a:t>Third Normal Form (3NF) </a:t>
            </a:r>
            <a:r>
              <a:rPr lang="en-US" sz="2200" b="1" dirty="0" smtClean="0"/>
              <a:t>	</a:t>
            </a:r>
            <a:endParaRPr lang="en-US" sz="2200" b="1" dirty="0"/>
          </a:p>
        </p:txBody>
      </p:sp>
    </p:spTree>
    <p:extLst>
      <p:ext uri="{BB962C8B-B14F-4D97-AF65-F5344CB8AC3E}">
        <p14:creationId xmlns:p14="http://schemas.microsoft.com/office/powerpoint/2010/main" val="187155561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i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in)">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IN" b="1" dirty="0"/>
              <a:t>First Normal Form (1NF)</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a:t>Ensure that each attribute contains atomic values (no repeating groups or arrays), and each column has a single value. Split multi-valued attributes into separate columns or tables. </a:t>
            </a:r>
            <a:endParaRPr lang="en-US" sz="2400" dirty="0" smtClean="0"/>
          </a:p>
          <a:p>
            <a:pPr marL="0" indent="0">
              <a:buNone/>
            </a:pPr>
            <a:endParaRPr lang="en-US" sz="2400" dirty="0" smtClean="0"/>
          </a:p>
          <a:p>
            <a:endParaRPr lang="en-US" sz="2400" dirty="0" smtClean="0"/>
          </a:p>
          <a:p>
            <a:endParaRPr lang="en-US" sz="2400" dirty="0"/>
          </a:p>
          <a:p>
            <a:endParaRPr lang="en-US" sz="2400" dirty="0" smtClean="0"/>
          </a:p>
          <a:p>
            <a:endParaRPr lang="en-US" sz="2400" dirty="0" smtClean="0"/>
          </a:p>
          <a:p>
            <a:r>
              <a:rPr lang="en-US" sz="2400" dirty="0" smtClean="0"/>
              <a:t>This </a:t>
            </a:r>
            <a:r>
              <a:rPr lang="en-US" sz="2400" dirty="0"/>
              <a:t>table violates 1NF because the </a:t>
            </a:r>
            <a:r>
              <a:rPr lang="en-US" sz="2400" dirty="0" smtClean="0"/>
              <a:t>“Course" </a:t>
            </a:r>
            <a:r>
              <a:rPr lang="en-US" sz="2400" dirty="0"/>
              <a:t>attribute contains multiple values in a single cell. To normalize it, we split the multi-valued attribute into separate rows: </a:t>
            </a:r>
            <a:r>
              <a:rPr lang="en-US" sz="2200" b="1" dirty="0" smtClean="0"/>
              <a:t>	</a:t>
            </a:r>
            <a:endParaRPr lang="en-US" sz="2200" b="1" dirty="0"/>
          </a:p>
        </p:txBody>
      </p:sp>
      <p:graphicFrame>
        <p:nvGraphicFramePr>
          <p:cNvPr id="4" name="Table 3"/>
          <p:cNvGraphicFramePr>
            <a:graphicFrameLocks noGrp="1"/>
          </p:cNvGraphicFramePr>
          <p:nvPr>
            <p:extLst>
              <p:ext uri="{D42A27DB-BD31-4B8C-83A1-F6EECF244321}">
                <p14:modId xmlns:p14="http://schemas.microsoft.com/office/powerpoint/2010/main" val="2404791745"/>
              </p:ext>
            </p:extLst>
          </p:nvPr>
        </p:nvGraphicFramePr>
        <p:xfrm>
          <a:off x="838200" y="2575899"/>
          <a:ext cx="6934200" cy="1843701"/>
        </p:xfrm>
        <a:graphic>
          <a:graphicData uri="http://schemas.openxmlformats.org/drawingml/2006/table">
            <a:tbl>
              <a:tblPr firstRow="1" bandRow="1">
                <a:tableStyleId>{5C22544A-7EE6-4342-B048-85BDC9FD1C3A}</a:tableStyleId>
              </a:tblPr>
              <a:tblGrid>
                <a:gridCol w="2311400"/>
                <a:gridCol w="2311400"/>
                <a:gridCol w="2311400"/>
              </a:tblGrid>
              <a:tr h="589952">
                <a:tc>
                  <a:txBody>
                    <a:bodyPr/>
                    <a:lstStyle/>
                    <a:p>
                      <a:r>
                        <a:rPr kumimoji="0" lang="en-IN" b="1" i="0" kern="1200" dirty="0" smtClean="0">
                          <a:solidFill>
                            <a:schemeClr val="lt1"/>
                          </a:solidFill>
                          <a:effectLst/>
                          <a:latin typeface="+mn-lt"/>
                          <a:ea typeface="+mn-ea"/>
                          <a:cs typeface="+mn-cs"/>
                        </a:rPr>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Name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Courses</a:t>
                      </a:r>
                      <a:endParaRPr lang="en-IN" dirty="0" smtClean="0"/>
                    </a:p>
                    <a:p>
                      <a:endParaRPr lang="en-IN" dirty="0"/>
                    </a:p>
                  </a:txBody>
                  <a:tcPr/>
                </a:tc>
              </a:tr>
              <a:tr h="401207">
                <a:tc>
                  <a:txBody>
                    <a:bodyPr/>
                    <a:lstStyle/>
                    <a:p>
                      <a:r>
                        <a:rPr lang="en-US" dirty="0" smtClean="0"/>
                        <a:t>1</a:t>
                      </a:r>
                      <a:endParaRPr lang="en-IN" dirty="0"/>
                    </a:p>
                  </a:txBody>
                  <a:tcPr/>
                </a:tc>
                <a:tc>
                  <a:txBody>
                    <a:bodyPr/>
                    <a:lstStyle/>
                    <a:p>
                      <a:r>
                        <a:rPr lang="en-US" dirty="0" smtClean="0"/>
                        <a:t>Abdi</a:t>
                      </a:r>
                      <a:r>
                        <a:rPr lang="en-US" baseline="0" dirty="0" smtClean="0"/>
                        <a:t> Jama</a:t>
                      </a:r>
                      <a:endParaRPr lang="en-IN" dirty="0"/>
                    </a:p>
                  </a:txBody>
                  <a:tcPr/>
                </a:tc>
                <a:tc>
                  <a:txBody>
                    <a:bodyPr/>
                    <a:lstStyle/>
                    <a:p>
                      <a:r>
                        <a:rPr lang="en-US" smtClean="0"/>
                        <a:t>Math, English</a:t>
                      </a:r>
                      <a:endParaRPr lang="en-IN" dirty="0"/>
                    </a:p>
                  </a:txBody>
                  <a:tcPr/>
                </a:tc>
              </a:tr>
              <a:tr h="401207">
                <a:tc>
                  <a:txBody>
                    <a:bodyPr/>
                    <a:lstStyle/>
                    <a:p>
                      <a:r>
                        <a:rPr lang="en-US" dirty="0" smtClean="0"/>
                        <a:t>2</a:t>
                      </a:r>
                      <a:endParaRPr lang="en-IN" dirty="0"/>
                    </a:p>
                  </a:txBody>
                  <a:tcPr/>
                </a:tc>
                <a:tc>
                  <a:txBody>
                    <a:bodyPr/>
                    <a:lstStyle/>
                    <a:p>
                      <a:r>
                        <a:rPr lang="en-US" dirty="0" smtClean="0"/>
                        <a:t>Hassan Ali</a:t>
                      </a:r>
                      <a:endParaRPr lang="en-IN" dirty="0"/>
                    </a:p>
                  </a:txBody>
                  <a:tcPr/>
                </a:tc>
                <a:tc>
                  <a:txBody>
                    <a:bodyPr/>
                    <a:lstStyle/>
                    <a:p>
                      <a:r>
                        <a:rPr kumimoji="0" lang="en-IN" b="0" i="0" kern="1200" dirty="0" smtClean="0">
                          <a:solidFill>
                            <a:schemeClr val="dk1"/>
                          </a:solidFill>
                          <a:effectLst/>
                          <a:latin typeface="+mn-lt"/>
                          <a:ea typeface="+mn-ea"/>
                          <a:cs typeface="+mn-cs"/>
                        </a:rPr>
                        <a:t>History, Geography</a:t>
                      </a:r>
                      <a:endParaRPr lang="en-IN" dirty="0"/>
                    </a:p>
                  </a:txBody>
                  <a:tcPr/>
                </a:tc>
              </a:tr>
              <a:tr h="401207">
                <a:tc>
                  <a:txBody>
                    <a:bodyPr/>
                    <a:lstStyle/>
                    <a:p>
                      <a:r>
                        <a:rPr lang="en-US" dirty="0" smtClean="0"/>
                        <a:t>3</a:t>
                      </a:r>
                      <a:endParaRPr lang="en-IN" dirty="0"/>
                    </a:p>
                  </a:txBody>
                  <a:tcPr/>
                </a:tc>
                <a:tc>
                  <a:txBody>
                    <a:bodyPr/>
                    <a:lstStyle/>
                    <a:p>
                      <a:r>
                        <a:rPr lang="en-US" dirty="0" smtClean="0"/>
                        <a:t>Asha Ali</a:t>
                      </a:r>
                      <a:endParaRPr lang="en-IN" dirty="0"/>
                    </a:p>
                  </a:txBody>
                  <a:tcPr/>
                </a:tc>
                <a:tc>
                  <a:txBody>
                    <a:bodyPr/>
                    <a:lstStyle/>
                    <a:p>
                      <a:r>
                        <a:rPr kumimoji="0" lang="en-IN" b="0" i="0" kern="1200" dirty="0" smtClean="0">
                          <a:solidFill>
                            <a:schemeClr val="dk1"/>
                          </a:solidFill>
                          <a:effectLst/>
                          <a:latin typeface="+mn-lt"/>
                          <a:ea typeface="+mn-ea"/>
                          <a:cs typeface="+mn-cs"/>
                        </a:rPr>
                        <a:t>Math, Physics</a:t>
                      </a:r>
                      <a:endParaRPr lang="en-IN" dirty="0"/>
                    </a:p>
                  </a:txBody>
                  <a:tcPr/>
                </a:tc>
              </a:tr>
            </a:tbl>
          </a:graphicData>
        </a:graphic>
      </p:graphicFrame>
    </p:spTree>
    <p:extLst>
      <p:ext uri="{BB962C8B-B14F-4D97-AF65-F5344CB8AC3E}">
        <p14:creationId xmlns:p14="http://schemas.microsoft.com/office/powerpoint/2010/main" val="404719268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circle(in)">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IN" b="1" dirty="0"/>
              <a:t>First Normal Form (1NF)</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a:t>Ensure that each attribute contains atomic values (no repeating groups or arrays), and each column has a single value. Split multi-valued attributes into separate columns or tables. </a:t>
            </a:r>
          </a:p>
          <a:p>
            <a:pPr marL="0" indent="0">
              <a:buNone/>
            </a:pPr>
            <a:endParaRPr lang="en-US" sz="2200" b="1" dirty="0"/>
          </a:p>
        </p:txBody>
      </p:sp>
      <p:graphicFrame>
        <p:nvGraphicFramePr>
          <p:cNvPr id="4" name="Table 3"/>
          <p:cNvGraphicFramePr>
            <a:graphicFrameLocks noGrp="1"/>
          </p:cNvGraphicFramePr>
          <p:nvPr>
            <p:extLst>
              <p:ext uri="{D42A27DB-BD31-4B8C-83A1-F6EECF244321}">
                <p14:modId xmlns:p14="http://schemas.microsoft.com/office/powerpoint/2010/main" val="390506680"/>
              </p:ext>
            </p:extLst>
          </p:nvPr>
        </p:nvGraphicFramePr>
        <p:xfrm>
          <a:off x="838200" y="2575899"/>
          <a:ext cx="6934200" cy="3047322"/>
        </p:xfrm>
        <a:graphic>
          <a:graphicData uri="http://schemas.openxmlformats.org/drawingml/2006/table">
            <a:tbl>
              <a:tblPr firstRow="1" bandRow="1">
                <a:tableStyleId>{5C22544A-7EE6-4342-B048-85BDC9FD1C3A}</a:tableStyleId>
              </a:tblPr>
              <a:tblGrid>
                <a:gridCol w="1733550"/>
                <a:gridCol w="1733550"/>
                <a:gridCol w="1733550"/>
                <a:gridCol w="1733550"/>
              </a:tblGrid>
              <a:tr h="589952">
                <a:tc>
                  <a:txBody>
                    <a:bodyPr/>
                    <a:lstStyle/>
                    <a:p>
                      <a:r>
                        <a:rPr kumimoji="0" lang="en-IN" b="1" i="0" kern="1200" dirty="0" smtClean="0">
                          <a:solidFill>
                            <a:schemeClr val="lt1"/>
                          </a:solidFill>
                          <a:effectLst/>
                          <a:latin typeface="+mn-lt"/>
                          <a:ea typeface="+mn-ea"/>
                          <a:cs typeface="+mn-cs"/>
                        </a:rPr>
                        <a:t>Student id</a:t>
                      </a:r>
                      <a:endParaRPr lang="en-IN" dirty="0"/>
                    </a:p>
                  </a:txBody>
                  <a:tcPr/>
                </a:tc>
                <a:tc>
                  <a:txBody>
                    <a:bodyPr/>
                    <a:lstStyle/>
                    <a:p>
                      <a:r>
                        <a:rPr lang="en-US" dirty="0" smtClean="0"/>
                        <a:t>First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Last Name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effectLst/>
                          <a:latin typeface="+mn-lt"/>
                          <a:ea typeface="+mn-ea"/>
                          <a:cs typeface="+mn-cs"/>
                        </a:rPr>
                        <a:t>Course</a:t>
                      </a:r>
                      <a:endParaRPr lang="en-IN" dirty="0" smtClean="0"/>
                    </a:p>
                    <a:p>
                      <a:endParaRPr lang="en-IN" dirty="0"/>
                    </a:p>
                  </a:txBody>
                  <a:tcPr/>
                </a:tc>
              </a:tr>
              <a:tr h="401207">
                <a:tc>
                  <a:txBody>
                    <a:bodyPr/>
                    <a:lstStyle/>
                    <a:p>
                      <a:r>
                        <a:rPr lang="en-US" dirty="0" smtClean="0"/>
                        <a:t>1</a:t>
                      </a:r>
                      <a:endParaRPr lang="en-IN" dirty="0"/>
                    </a:p>
                  </a:txBody>
                  <a:tcPr/>
                </a:tc>
                <a:tc>
                  <a:txBody>
                    <a:bodyPr/>
                    <a:lstStyle/>
                    <a:p>
                      <a:r>
                        <a:rPr lang="en-US" dirty="0" smtClean="0"/>
                        <a:t>Abdi</a:t>
                      </a:r>
                      <a:endParaRPr lang="en-IN" dirty="0"/>
                    </a:p>
                  </a:txBody>
                  <a:tcPr/>
                </a:tc>
                <a:tc>
                  <a:txBody>
                    <a:bodyPr/>
                    <a:lstStyle/>
                    <a:p>
                      <a:r>
                        <a:rPr lang="en-US" baseline="0" dirty="0" smtClean="0"/>
                        <a:t>Jama</a:t>
                      </a:r>
                      <a:endParaRPr lang="en-IN" dirty="0"/>
                    </a:p>
                  </a:txBody>
                  <a:tcPr/>
                </a:tc>
                <a:tc>
                  <a:txBody>
                    <a:bodyPr/>
                    <a:lstStyle/>
                    <a:p>
                      <a:r>
                        <a:rPr lang="en-US" dirty="0" smtClean="0"/>
                        <a:t>Math, </a:t>
                      </a:r>
                      <a:endParaRPr lang="en-IN" dirty="0"/>
                    </a:p>
                  </a:txBody>
                  <a:tcPr/>
                </a:tc>
              </a:tr>
              <a:tr h="401207">
                <a:tc>
                  <a:txBody>
                    <a:bodyPr/>
                    <a:lstStyle/>
                    <a:p>
                      <a:r>
                        <a:rPr lang="en-US"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Abdi</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Jama</a:t>
                      </a:r>
                      <a:endParaRPr lang="en-IN" dirty="0" smtClean="0"/>
                    </a:p>
                  </a:txBody>
                  <a:tcPr/>
                </a:tc>
                <a:tc>
                  <a:txBody>
                    <a:bodyPr/>
                    <a:lstStyle/>
                    <a:p>
                      <a:r>
                        <a:rPr lang="en-US" dirty="0" smtClean="0"/>
                        <a:t>English</a:t>
                      </a:r>
                      <a:endParaRPr lang="en-IN" dirty="0"/>
                    </a:p>
                  </a:txBody>
                  <a:tcPr/>
                </a:tc>
              </a:tr>
              <a:tr h="401207">
                <a:tc>
                  <a:txBody>
                    <a:bodyPr/>
                    <a:lstStyle/>
                    <a:p>
                      <a:r>
                        <a:rPr lang="en-US" dirty="0" smtClean="0"/>
                        <a:t>2</a:t>
                      </a:r>
                      <a:endParaRPr lang="en-IN" dirty="0"/>
                    </a:p>
                  </a:txBody>
                  <a:tcPr/>
                </a:tc>
                <a:tc>
                  <a:txBody>
                    <a:bodyPr/>
                    <a:lstStyle/>
                    <a:p>
                      <a:r>
                        <a:rPr lang="en-US" dirty="0" smtClean="0"/>
                        <a:t>Hassan </a:t>
                      </a:r>
                      <a:endParaRPr lang="en-IN" dirty="0"/>
                    </a:p>
                  </a:txBody>
                  <a:tcPr/>
                </a:tc>
                <a:tc>
                  <a:txBody>
                    <a:bodyPr/>
                    <a:lstStyle/>
                    <a:p>
                      <a:r>
                        <a:rPr lang="en-US" dirty="0" smtClean="0"/>
                        <a:t>Ali</a:t>
                      </a:r>
                      <a:endParaRPr lang="en-IN" dirty="0"/>
                    </a:p>
                  </a:txBody>
                  <a:tcPr/>
                </a:tc>
                <a:tc>
                  <a:txBody>
                    <a:bodyPr/>
                    <a:lstStyle/>
                    <a:p>
                      <a:r>
                        <a:rPr kumimoji="0" lang="en-IN" b="0" i="0" kern="1200" dirty="0" smtClean="0">
                          <a:solidFill>
                            <a:schemeClr val="dk1"/>
                          </a:solidFill>
                          <a:effectLst/>
                          <a:latin typeface="+mn-lt"/>
                          <a:ea typeface="+mn-ea"/>
                          <a:cs typeface="+mn-cs"/>
                        </a:rPr>
                        <a:t>History</a:t>
                      </a:r>
                      <a:endParaRPr lang="en-IN" dirty="0"/>
                    </a:p>
                  </a:txBody>
                  <a:tcPr/>
                </a:tc>
              </a:tr>
              <a:tr h="401207">
                <a:tc>
                  <a:txBody>
                    <a:bodyPr/>
                    <a:lstStyle/>
                    <a:p>
                      <a:r>
                        <a:rPr lang="en-US" dirty="0" smtClean="0"/>
                        <a:t>2</a:t>
                      </a:r>
                      <a:endParaRPr lang="en-IN" dirty="0"/>
                    </a:p>
                  </a:txBody>
                  <a:tcPr/>
                </a:tc>
                <a:tc>
                  <a:txBody>
                    <a:bodyPr/>
                    <a:lstStyle/>
                    <a:p>
                      <a:r>
                        <a:rPr lang="en-US" dirty="0" smtClean="0"/>
                        <a:t>Hassan </a:t>
                      </a:r>
                      <a:endParaRPr lang="en-IN" dirty="0"/>
                    </a:p>
                  </a:txBody>
                  <a:tcPr/>
                </a:tc>
                <a:tc>
                  <a:txBody>
                    <a:bodyPr/>
                    <a:lstStyle/>
                    <a:p>
                      <a:r>
                        <a:rPr lang="en-US" dirty="0" smtClean="0"/>
                        <a:t>Ali</a:t>
                      </a:r>
                      <a:endParaRPr lang="en-IN" dirty="0"/>
                    </a:p>
                  </a:txBody>
                  <a:tcPr/>
                </a:tc>
                <a:tc>
                  <a:txBody>
                    <a:bodyPr/>
                    <a:lstStyle/>
                    <a:p>
                      <a:r>
                        <a:rPr kumimoji="0" lang="en-IN" b="0" i="0" kern="1200" dirty="0" smtClean="0">
                          <a:solidFill>
                            <a:schemeClr val="dk1"/>
                          </a:solidFill>
                          <a:effectLst/>
                          <a:latin typeface="+mn-lt"/>
                          <a:ea typeface="+mn-ea"/>
                          <a:cs typeface="+mn-cs"/>
                        </a:rPr>
                        <a:t>Geography</a:t>
                      </a:r>
                      <a:endParaRPr lang="en-IN" dirty="0"/>
                    </a:p>
                  </a:txBody>
                  <a:tcPr/>
                </a:tc>
              </a:tr>
              <a:tr h="401207">
                <a:tc>
                  <a:txBody>
                    <a:bodyPr/>
                    <a:lstStyle/>
                    <a:p>
                      <a:r>
                        <a:rPr lang="en-US" dirty="0" smtClean="0"/>
                        <a:t>3</a:t>
                      </a:r>
                      <a:endParaRPr lang="en-IN" dirty="0"/>
                    </a:p>
                  </a:txBody>
                  <a:tcPr/>
                </a:tc>
                <a:tc>
                  <a:txBody>
                    <a:bodyPr/>
                    <a:lstStyle/>
                    <a:p>
                      <a:r>
                        <a:rPr lang="en-US" dirty="0" smtClean="0"/>
                        <a:t>Asha </a:t>
                      </a:r>
                      <a:endParaRPr lang="en-IN" dirty="0"/>
                    </a:p>
                  </a:txBody>
                  <a:tcPr/>
                </a:tc>
                <a:tc>
                  <a:txBody>
                    <a:bodyPr/>
                    <a:lstStyle/>
                    <a:p>
                      <a:r>
                        <a:rPr lang="en-US" dirty="0" smtClean="0"/>
                        <a:t>Abdi</a:t>
                      </a:r>
                      <a:endParaRPr lang="en-IN" dirty="0"/>
                    </a:p>
                  </a:txBody>
                  <a:tcPr/>
                </a:tc>
                <a:tc>
                  <a:txBody>
                    <a:bodyPr/>
                    <a:lstStyle/>
                    <a:p>
                      <a:r>
                        <a:rPr kumimoji="0" lang="en-IN" b="0" i="0" kern="1200" dirty="0" smtClean="0">
                          <a:solidFill>
                            <a:schemeClr val="dk1"/>
                          </a:solidFill>
                          <a:effectLst/>
                          <a:latin typeface="+mn-lt"/>
                          <a:ea typeface="+mn-ea"/>
                          <a:cs typeface="+mn-cs"/>
                        </a:rPr>
                        <a:t>Math</a:t>
                      </a:r>
                      <a:endParaRPr lang="en-IN" dirty="0"/>
                    </a:p>
                  </a:txBody>
                  <a:tcPr/>
                </a:tc>
              </a:tr>
              <a:tr h="401207">
                <a:tc>
                  <a:txBody>
                    <a:bodyPr/>
                    <a:lstStyle/>
                    <a:p>
                      <a:r>
                        <a:rPr lang="en-US" dirty="0" smtClean="0"/>
                        <a:t>3</a:t>
                      </a:r>
                      <a:endParaRPr lang="en-IN" dirty="0"/>
                    </a:p>
                  </a:txBody>
                  <a:tcPr/>
                </a:tc>
                <a:tc>
                  <a:txBody>
                    <a:bodyPr/>
                    <a:lstStyle/>
                    <a:p>
                      <a:r>
                        <a:rPr lang="en-US" dirty="0" smtClean="0"/>
                        <a:t>Asha </a:t>
                      </a:r>
                      <a:endParaRPr lang="en-IN" dirty="0"/>
                    </a:p>
                  </a:txBody>
                  <a:tcPr/>
                </a:tc>
                <a:tc>
                  <a:txBody>
                    <a:bodyPr/>
                    <a:lstStyle/>
                    <a:p>
                      <a:r>
                        <a:rPr lang="en-US" dirty="0" smtClean="0"/>
                        <a:t>Abdi</a:t>
                      </a:r>
                      <a:endParaRPr lang="en-IN" dirty="0"/>
                    </a:p>
                  </a:txBody>
                  <a:tcPr/>
                </a:tc>
                <a:tc>
                  <a:txBody>
                    <a:bodyPr/>
                    <a:lstStyle/>
                    <a:p>
                      <a:r>
                        <a:rPr kumimoji="0" lang="en-IN" b="0" i="0" kern="1200" dirty="0" smtClean="0">
                          <a:solidFill>
                            <a:schemeClr val="dk1"/>
                          </a:solidFill>
                          <a:effectLst/>
                          <a:latin typeface="+mn-lt"/>
                          <a:ea typeface="+mn-ea"/>
                          <a:cs typeface="+mn-cs"/>
                        </a:rPr>
                        <a:t>Physics</a:t>
                      </a:r>
                      <a:endParaRPr lang="en-IN" dirty="0"/>
                    </a:p>
                  </a:txBody>
                  <a:tcPr/>
                </a:tc>
              </a:tr>
            </a:tbl>
          </a:graphicData>
        </a:graphic>
      </p:graphicFrame>
    </p:spTree>
    <p:extLst>
      <p:ext uri="{BB962C8B-B14F-4D97-AF65-F5344CB8AC3E}">
        <p14:creationId xmlns:p14="http://schemas.microsoft.com/office/powerpoint/2010/main" val="211578267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8229600" cy="868363"/>
          </a:xfrm>
        </p:spPr>
        <p:txBody>
          <a:bodyPr>
            <a:normAutofit/>
          </a:bodyPr>
          <a:lstStyle/>
          <a:p>
            <a:r>
              <a:rPr lang="en-IN" b="1" dirty="0" smtClean="0"/>
              <a:t>Second Normal </a:t>
            </a:r>
            <a:r>
              <a:rPr lang="en-IN" b="1" dirty="0"/>
              <a:t>Form (1NF)</a:t>
            </a:r>
            <a:endParaRPr lang="en-US" b="1" dirty="0"/>
          </a:p>
        </p:txBody>
      </p:sp>
      <p:sp>
        <p:nvSpPr>
          <p:cNvPr id="2" name="Content Placeholder 1"/>
          <p:cNvSpPr>
            <a:spLocks noGrp="1"/>
          </p:cNvSpPr>
          <p:nvPr>
            <p:ph sz="quarter" idx="1"/>
          </p:nvPr>
        </p:nvSpPr>
        <p:spPr>
          <a:xfrm>
            <a:off x="457200" y="1219200"/>
            <a:ext cx="8229600" cy="5486400"/>
          </a:xfrm>
        </p:spPr>
        <p:txBody>
          <a:bodyPr>
            <a:noAutofit/>
          </a:bodyPr>
          <a:lstStyle/>
          <a:p>
            <a:r>
              <a:rPr lang="en-US" sz="2400" dirty="0"/>
              <a:t>Before applying 2NF, ensure that your data is already in First Normal Form (1NF). This means each attribute contains atomic values, and there are no repeating groups</a:t>
            </a:r>
            <a:r>
              <a:rPr lang="en-US" sz="2400" dirty="0" smtClean="0"/>
              <a:t>.</a:t>
            </a:r>
          </a:p>
          <a:p>
            <a:r>
              <a:rPr lang="en-US" sz="2400" b="1" dirty="0" smtClean="0"/>
              <a:t>Identify </a:t>
            </a:r>
            <a:r>
              <a:rPr lang="en-US" sz="2400" b="1" dirty="0"/>
              <a:t>Partial Dependencies:</a:t>
            </a:r>
          </a:p>
          <a:p>
            <a:pPr lvl="1">
              <a:buFont typeface="Arial" pitchFamily="34" charset="0"/>
              <a:buChar char="•"/>
            </a:pPr>
            <a:r>
              <a:rPr lang="en-US" sz="2200" dirty="0"/>
              <a:t>In 2NF, we aim to remove partial dependencies, meaning every non-key attribute must be fully functionally dependent on the entire primary key.</a:t>
            </a:r>
          </a:p>
          <a:p>
            <a:endParaRPr lang="en-US" sz="2400" dirty="0" smtClean="0"/>
          </a:p>
          <a:p>
            <a:endParaRPr lang="en-US" sz="2200" b="1" dirty="0"/>
          </a:p>
        </p:txBody>
      </p:sp>
      <p:graphicFrame>
        <p:nvGraphicFramePr>
          <p:cNvPr id="5" name="Table 4"/>
          <p:cNvGraphicFramePr>
            <a:graphicFrameLocks noGrp="1"/>
          </p:cNvGraphicFramePr>
          <p:nvPr>
            <p:extLst>
              <p:ext uri="{D42A27DB-BD31-4B8C-83A1-F6EECF244321}">
                <p14:modId xmlns:p14="http://schemas.microsoft.com/office/powerpoint/2010/main" val="3174635738"/>
              </p:ext>
            </p:extLst>
          </p:nvPr>
        </p:nvGraphicFramePr>
        <p:xfrm>
          <a:off x="1066800" y="3886200"/>
          <a:ext cx="6934200" cy="272796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533400">
                <a:tc>
                  <a:txBody>
                    <a:bodyPr/>
                    <a:lstStyle/>
                    <a:p>
                      <a:r>
                        <a:rPr kumimoji="0" lang="en-US" b="1" i="0" kern="1200" dirty="0" smtClean="0">
                          <a:solidFill>
                            <a:schemeClr val="lt1"/>
                          </a:solidFill>
                          <a:effectLst/>
                          <a:latin typeface="+mn-lt"/>
                          <a:ea typeface="+mn-ea"/>
                          <a:cs typeface="+mn-cs"/>
                        </a:rPr>
                        <a:t>Score id</a:t>
                      </a:r>
                      <a:endParaRPr lang="en-IN" dirty="0"/>
                    </a:p>
                  </a:txBody>
                  <a:tcPr/>
                </a:tc>
                <a:tc>
                  <a:txBody>
                    <a:bodyPr/>
                    <a:lstStyle/>
                    <a:p>
                      <a:r>
                        <a:rPr lang="en-US" dirty="0" smtClean="0"/>
                        <a:t>Student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lt1"/>
                          </a:solidFill>
                          <a:effectLst/>
                          <a:latin typeface="+mn-lt"/>
                          <a:ea typeface="+mn-ea"/>
                          <a:cs typeface="+mn-cs"/>
                        </a:rPr>
                        <a:t>Course id</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lt1"/>
                          </a:solidFill>
                          <a:effectLst/>
                          <a:latin typeface="+mn-lt"/>
                          <a:ea typeface="+mn-ea"/>
                          <a:cs typeface="+mn-cs"/>
                        </a:rPr>
                        <a:t>marks</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teacher</a:t>
                      </a:r>
                      <a:endParaRPr lang="en-IN" dirty="0" smtClean="0"/>
                    </a:p>
                  </a:txBody>
                  <a:tcPr/>
                </a:tc>
              </a:tr>
              <a:tr h="294968">
                <a:tc>
                  <a:txBody>
                    <a:bodyPr/>
                    <a:lstStyle/>
                    <a:p>
                      <a:r>
                        <a:rPr lang="en-US" dirty="0" smtClean="0"/>
                        <a:t>1</a:t>
                      </a:r>
                      <a:endParaRPr lang="en-IN" dirty="0"/>
                    </a:p>
                  </a:txBody>
                  <a:tcPr/>
                </a:tc>
                <a:tc>
                  <a:txBody>
                    <a:bodyPr/>
                    <a:lstStyle/>
                    <a:p>
                      <a:r>
                        <a:rPr lang="en-US" dirty="0" smtClean="0"/>
                        <a:t>001</a:t>
                      </a:r>
                      <a:endParaRPr lang="en-IN" dirty="0"/>
                    </a:p>
                  </a:txBody>
                  <a:tcPr/>
                </a:tc>
                <a:tc>
                  <a:txBody>
                    <a:bodyPr/>
                    <a:lstStyle/>
                    <a:p>
                      <a:r>
                        <a:rPr lang="en-US" dirty="0" smtClean="0"/>
                        <a:t>101</a:t>
                      </a:r>
                      <a:endParaRPr lang="en-IN" dirty="0"/>
                    </a:p>
                  </a:txBody>
                  <a:tcPr/>
                </a:tc>
                <a:tc>
                  <a:txBody>
                    <a:bodyPr/>
                    <a:lstStyle/>
                    <a:p>
                      <a:r>
                        <a:rPr lang="en-US" dirty="0" smtClean="0"/>
                        <a:t>90</a:t>
                      </a:r>
                      <a:endParaRPr lang="en-IN" dirty="0"/>
                    </a:p>
                  </a:txBody>
                  <a:tcPr/>
                </a:tc>
                <a:tc>
                  <a:txBody>
                    <a:bodyPr/>
                    <a:lstStyle/>
                    <a:p>
                      <a:r>
                        <a:rPr lang="en-US" dirty="0" smtClean="0"/>
                        <a:t>Ahmed</a:t>
                      </a:r>
                      <a:endParaRPr lang="en-IN" dirty="0"/>
                    </a:p>
                  </a:txBody>
                  <a:tcPr/>
                </a:tc>
              </a:tr>
              <a:tr h="294968">
                <a:tc>
                  <a:txBody>
                    <a:bodyPr/>
                    <a:lstStyle/>
                    <a:p>
                      <a:r>
                        <a:rPr lang="en-US" dirty="0" smtClean="0"/>
                        <a:t>2</a:t>
                      </a:r>
                      <a:endParaRPr lang="en-IN" dirty="0"/>
                    </a:p>
                  </a:txBody>
                  <a:tcPr/>
                </a:tc>
                <a:tc>
                  <a:txBody>
                    <a:bodyPr/>
                    <a:lstStyle/>
                    <a:p>
                      <a:r>
                        <a:rPr lang="en-US" dirty="0" smtClean="0"/>
                        <a:t>001</a:t>
                      </a:r>
                      <a:endParaRPr lang="en-IN" dirty="0"/>
                    </a:p>
                  </a:txBody>
                  <a:tcPr/>
                </a:tc>
                <a:tc>
                  <a:txBody>
                    <a:bodyPr/>
                    <a:lstStyle/>
                    <a:p>
                      <a:r>
                        <a:rPr lang="en-US" dirty="0" smtClean="0"/>
                        <a:t>102</a:t>
                      </a:r>
                      <a:endParaRPr lang="en-IN" dirty="0"/>
                    </a:p>
                  </a:txBody>
                  <a:tcPr/>
                </a:tc>
                <a:tc>
                  <a:txBody>
                    <a:bodyPr/>
                    <a:lstStyle/>
                    <a:p>
                      <a:r>
                        <a:rPr kumimoji="0" lang="en-US" b="0" i="0" kern="1200" dirty="0" smtClean="0">
                          <a:solidFill>
                            <a:schemeClr val="dk1"/>
                          </a:solidFill>
                          <a:effectLst/>
                          <a:latin typeface="+mn-lt"/>
                          <a:ea typeface="+mn-ea"/>
                          <a:cs typeface="+mn-cs"/>
                        </a:rPr>
                        <a:t>80</a:t>
                      </a:r>
                      <a:endParaRPr lang="en-IN" dirty="0"/>
                    </a:p>
                  </a:txBody>
                  <a:tcPr/>
                </a:tc>
                <a:tc>
                  <a:txBody>
                    <a:bodyPr/>
                    <a:lstStyle/>
                    <a:p>
                      <a:r>
                        <a:rPr lang="en-US" dirty="0" smtClean="0"/>
                        <a:t>Jamac</a:t>
                      </a:r>
                      <a:endParaRPr lang="en-IN" dirty="0"/>
                    </a:p>
                  </a:txBody>
                  <a:tcPr/>
                </a:tc>
              </a:tr>
              <a:tr h="294968">
                <a:tc>
                  <a:txBody>
                    <a:bodyPr/>
                    <a:lstStyle/>
                    <a:p>
                      <a:r>
                        <a:rPr lang="en-US" dirty="0" smtClean="0"/>
                        <a:t>3</a:t>
                      </a:r>
                      <a:endParaRPr lang="en-IN" dirty="0"/>
                    </a:p>
                  </a:txBody>
                  <a:tcPr/>
                </a:tc>
                <a:tc>
                  <a:txBody>
                    <a:bodyPr/>
                    <a:lstStyle/>
                    <a:p>
                      <a:r>
                        <a:rPr lang="en-US" dirty="0" smtClean="0"/>
                        <a:t>002</a:t>
                      </a:r>
                      <a:endParaRPr lang="en-IN" dirty="0"/>
                    </a:p>
                  </a:txBody>
                  <a:tcPr/>
                </a:tc>
                <a:tc>
                  <a:txBody>
                    <a:bodyPr/>
                    <a:lstStyle/>
                    <a:p>
                      <a:r>
                        <a:rPr lang="en-US" dirty="0" smtClean="0"/>
                        <a:t>102</a:t>
                      </a:r>
                      <a:endParaRPr lang="en-IN" dirty="0"/>
                    </a:p>
                  </a:txBody>
                  <a:tcPr/>
                </a:tc>
                <a:tc>
                  <a:txBody>
                    <a:bodyPr/>
                    <a:lstStyle/>
                    <a:p>
                      <a:r>
                        <a:rPr kumimoji="0" lang="en-IN" b="0" i="0" kern="1200" dirty="0" smtClean="0">
                          <a:solidFill>
                            <a:schemeClr val="dk1"/>
                          </a:solidFill>
                          <a:effectLst/>
                          <a:latin typeface="+mn-lt"/>
                          <a:ea typeface="+mn-ea"/>
                          <a:cs typeface="+mn-cs"/>
                        </a:rPr>
                        <a:t>70</a:t>
                      </a:r>
                      <a:endParaRPr lang="en-IN" dirty="0"/>
                    </a:p>
                  </a:txBody>
                  <a:tcPr/>
                </a:tc>
                <a:tc>
                  <a:txBody>
                    <a:bodyPr/>
                    <a:lstStyle/>
                    <a:p>
                      <a:r>
                        <a:rPr lang="en-US" dirty="0" smtClean="0"/>
                        <a:t>Jamac</a:t>
                      </a:r>
                      <a:endParaRPr lang="en-IN" dirty="0"/>
                    </a:p>
                  </a:txBody>
                  <a:tcPr/>
                </a:tc>
              </a:tr>
              <a:tr h="294968">
                <a:tc>
                  <a:txBody>
                    <a:bodyPr/>
                    <a:lstStyle/>
                    <a:p>
                      <a:r>
                        <a:rPr lang="en-US" dirty="0" smtClean="0"/>
                        <a:t>4</a:t>
                      </a:r>
                      <a:endParaRPr lang="en-IN" dirty="0"/>
                    </a:p>
                  </a:txBody>
                  <a:tcPr/>
                </a:tc>
                <a:tc>
                  <a:txBody>
                    <a:bodyPr/>
                    <a:lstStyle/>
                    <a:p>
                      <a:r>
                        <a:rPr lang="en-US" dirty="0" smtClean="0"/>
                        <a:t>002</a:t>
                      </a:r>
                      <a:endParaRPr lang="en-IN" dirty="0"/>
                    </a:p>
                  </a:txBody>
                  <a:tcPr/>
                </a:tc>
                <a:tc>
                  <a:txBody>
                    <a:bodyPr/>
                    <a:lstStyle/>
                    <a:p>
                      <a:r>
                        <a:rPr lang="en-US" dirty="0" smtClean="0"/>
                        <a:t>101</a:t>
                      </a:r>
                      <a:endParaRPr lang="en-IN" dirty="0"/>
                    </a:p>
                  </a:txBody>
                  <a:tcPr/>
                </a:tc>
                <a:tc>
                  <a:txBody>
                    <a:bodyPr/>
                    <a:lstStyle/>
                    <a:p>
                      <a:r>
                        <a:rPr lang="en-US" dirty="0" smtClean="0"/>
                        <a:t>75</a:t>
                      </a:r>
                      <a:endParaRPr lang="en-IN" dirty="0"/>
                    </a:p>
                  </a:txBody>
                  <a:tcPr/>
                </a:tc>
                <a:tc>
                  <a:txBody>
                    <a:bodyPr/>
                    <a:lstStyle/>
                    <a:p>
                      <a:r>
                        <a:rPr lang="en-US" dirty="0" smtClean="0"/>
                        <a:t>Ahmed</a:t>
                      </a:r>
                      <a:endParaRPr lang="en-IN" dirty="0"/>
                    </a:p>
                  </a:txBody>
                  <a:tcPr/>
                </a:tc>
              </a:tr>
              <a:tr h="294968">
                <a:tc>
                  <a:txBody>
                    <a:bodyPr/>
                    <a:lstStyle/>
                    <a:p>
                      <a:r>
                        <a:rPr lang="en-US" dirty="0" smtClean="0"/>
                        <a:t>5</a:t>
                      </a:r>
                      <a:endParaRPr lang="en-IN" dirty="0"/>
                    </a:p>
                  </a:txBody>
                  <a:tcPr/>
                </a:tc>
                <a:tc>
                  <a:txBody>
                    <a:bodyPr/>
                    <a:lstStyle/>
                    <a:p>
                      <a:r>
                        <a:rPr lang="en-US" dirty="0" smtClean="0"/>
                        <a:t>003</a:t>
                      </a:r>
                      <a:endParaRPr lang="en-IN" dirty="0"/>
                    </a:p>
                  </a:txBody>
                  <a:tcPr/>
                </a:tc>
                <a:tc>
                  <a:txBody>
                    <a:bodyPr/>
                    <a:lstStyle/>
                    <a:p>
                      <a:r>
                        <a:rPr lang="en-US" dirty="0" smtClean="0"/>
                        <a:t>101</a:t>
                      </a:r>
                      <a:endParaRPr lang="en-IN" dirty="0"/>
                    </a:p>
                  </a:txBody>
                  <a:tcPr/>
                </a:tc>
                <a:tc>
                  <a:txBody>
                    <a:bodyPr/>
                    <a:lstStyle/>
                    <a:p>
                      <a:r>
                        <a:rPr lang="en-US" dirty="0" smtClean="0"/>
                        <a:t>85</a:t>
                      </a:r>
                      <a:endParaRPr lang="en-IN" dirty="0"/>
                    </a:p>
                  </a:txBody>
                  <a:tcPr/>
                </a:tc>
                <a:tc>
                  <a:txBody>
                    <a:bodyPr/>
                    <a:lstStyle/>
                    <a:p>
                      <a:r>
                        <a:rPr lang="en-US" dirty="0" smtClean="0"/>
                        <a:t>Ahmed</a:t>
                      </a:r>
                      <a:endParaRPr lang="en-IN" dirty="0"/>
                    </a:p>
                  </a:txBody>
                  <a:tcPr/>
                </a:tc>
              </a:tr>
              <a:tr h="294968">
                <a:tc>
                  <a:txBody>
                    <a:bodyPr/>
                    <a:lstStyle/>
                    <a:p>
                      <a:r>
                        <a:rPr lang="en-US" dirty="0" smtClean="0"/>
                        <a:t>6</a:t>
                      </a:r>
                      <a:endParaRPr lang="en-IN" dirty="0"/>
                    </a:p>
                  </a:txBody>
                  <a:tcPr/>
                </a:tc>
                <a:tc>
                  <a:txBody>
                    <a:bodyPr/>
                    <a:lstStyle/>
                    <a:p>
                      <a:r>
                        <a:rPr lang="en-US" dirty="0" smtClean="0"/>
                        <a:t>003</a:t>
                      </a:r>
                      <a:endParaRPr lang="en-IN" dirty="0"/>
                    </a:p>
                  </a:txBody>
                  <a:tcPr/>
                </a:tc>
                <a:tc>
                  <a:txBody>
                    <a:bodyPr/>
                    <a:lstStyle/>
                    <a:p>
                      <a:r>
                        <a:rPr lang="en-US" dirty="0" smtClean="0"/>
                        <a:t>103</a:t>
                      </a:r>
                      <a:endParaRPr lang="en-IN" dirty="0"/>
                    </a:p>
                  </a:txBody>
                  <a:tcPr/>
                </a:tc>
                <a:tc>
                  <a:txBody>
                    <a:bodyPr/>
                    <a:lstStyle/>
                    <a:p>
                      <a:r>
                        <a:rPr lang="en-US" dirty="0" smtClean="0"/>
                        <a:t>65</a:t>
                      </a:r>
                      <a:endParaRPr lang="en-IN" dirty="0"/>
                    </a:p>
                  </a:txBody>
                  <a:tcPr/>
                </a:tc>
                <a:tc>
                  <a:txBody>
                    <a:bodyPr/>
                    <a:lstStyle/>
                    <a:p>
                      <a:r>
                        <a:rPr lang="en-US" dirty="0" smtClean="0"/>
                        <a:t>Guled</a:t>
                      </a:r>
                      <a:endParaRPr lang="en-IN" dirty="0"/>
                    </a:p>
                  </a:txBody>
                  <a:tcPr/>
                </a:tc>
              </a:tr>
            </a:tbl>
          </a:graphicData>
        </a:graphic>
      </p:graphicFrame>
    </p:spTree>
    <p:extLst>
      <p:ext uri="{BB962C8B-B14F-4D97-AF65-F5344CB8AC3E}">
        <p14:creationId xmlns:p14="http://schemas.microsoft.com/office/powerpoint/2010/main" val="137210509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500"/>
                                        <p:tgtEl>
                                          <p:spTgt spid="2">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9283</TotalTime>
  <Words>1129</Words>
  <Application>Microsoft Office PowerPoint</Application>
  <PresentationFormat>On-screen Show (4:3)</PresentationFormat>
  <Paragraphs>510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Understanding Data Normalization</vt:lpstr>
      <vt:lpstr>Introduction to Data Normalization</vt:lpstr>
      <vt:lpstr>PowerPoint Presentation</vt:lpstr>
      <vt:lpstr>Problems</vt:lpstr>
      <vt:lpstr>PowerPoint Presentation</vt:lpstr>
      <vt:lpstr>How do you normalize data?</vt:lpstr>
      <vt:lpstr>First Normal Form (1NF)</vt:lpstr>
      <vt:lpstr>First Normal Form (1NF)</vt:lpstr>
      <vt:lpstr>Second Normal Form (1NF)</vt:lpstr>
      <vt:lpstr>What is dependency ?</vt:lpstr>
      <vt:lpstr>What is partial dependency ?</vt:lpstr>
      <vt:lpstr>What is partial dependency ?</vt:lpstr>
      <vt:lpstr>What is partial dependency ?</vt:lpstr>
      <vt:lpstr>Solution for partial dependency</vt:lpstr>
      <vt:lpstr>Third Normal Form (3NF)</vt:lpstr>
      <vt:lpstr>Removing transitive Dependencies: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ANALYSIS OF ALGORITHMS SUB CODE: MCA-172</dc:title>
  <dc:creator>COMPAQ</dc:creator>
  <cp:lastModifiedBy>Admin</cp:lastModifiedBy>
  <cp:revision>716</cp:revision>
  <dcterms:created xsi:type="dcterms:W3CDTF">2021-03-06T06:04:06Z</dcterms:created>
  <dcterms:modified xsi:type="dcterms:W3CDTF">2024-03-02T10:45:18Z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