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282" r:id="rId6"/>
    <p:sldId id="329" r:id="rId7"/>
    <p:sldId id="324" r:id="rId8"/>
    <p:sldId id="328" r:id="rId9"/>
    <p:sldId id="326" r:id="rId10"/>
    <p:sldId id="323" r:id="rId11"/>
    <p:sldId id="327" r:id="rId12"/>
    <p:sldId id="330" r:id="rId13"/>
    <p:sldId id="331" r:id="rId14"/>
    <p:sldId id="332" r:id="rId15"/>
    <p:sldId id="333" r:id="rId16"/>
    <p:sldId id="334" r:id="rId17"/>
    <p:sldId id="335"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p:cViewPr varScale="1">
        <p:scale>
          <a:sx n="70" d="100"/>
          <a:sy n="70" d="100"/>
        </p:scale>
        <p:origin x="-744" y="-102"/>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transition>
    <p:split orient="vert"/>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transition>
    <p:split orient="vert"/>
  </p:transition>
  <p:timing>
    <p:tnLst>
      <p:par>
        <p:cTn id="1" dur="indefinite" restart="never" nodeType="tmRoot"/>
      </p:par>
    </p:tnLst>
  </p:timing>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7FF65-A536-F639-8591-ED024C223308}"/>
              </a:ext>
            </a:extLst>
          </p:cNvPr>
          <p:cNvSpPr>
            <a:spLocks noGrp="1"/>
          </p:cNvSpPr>
          <p:nvPr>
            <p:ph type="ctrTitle"/>
          </p:nvPr>
        </p:nvSpPr>
        <p:spPr>
          <a:xfrm>
            <a:off x="2899790" y="810227"/>
            <a:ext cx="6392421" cy="3831221"/>
          </a:xfrm>
        </p:spPr>
        <p:txBody>
          <a:bodyPr anchor="ctr"/>
          <a:lstStyle/>
          <a:p>
            <a:r>
              <a:rPr lang="en-IN" dirty="0"/>
              <a:t>Introduction to Database Relationships</a:t>
            </a:r>
            <a:endParaRPr lang="en-US" dirty="0"/>
          </a:p>
        </p:txBody>
      </p:sp>
    </p:spTree>
    <p:extLst>
      <p:ext uri="{BB962C8B-B14F-4D97-AF65-F5344CB8AC3E}">
        <p14:creationId xmlns:p14="http://schemas.microsoft.com/office/powerpoint/2010/main" val="2202437675"/>
      </p:ext>
    </p:extLst>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For instance, consider an Employee table within a company's database that stores information about each employee, their </a:t>
            </a:r>
            <a:r>
              <a:rPr lang="en-US" sz="2400" dirty="0" smtClean="0"/>
              <a:t>department, and </a:t>
            </a:r>
            <a:r>
              <a:rPr lang="en-US" sz="2400" dirty="0"/>
              <a:t>other relevant data. One of the key aspects of an organizational hierarchy is the manager-subordinate </a:t>
            </a:r>
            <a:r>
              <a:rPr lang="en-US" sz="2400" dirty="0" smtClean="0"/>
              <a:t>relationship</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785648247"/>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Instead of creating a separate table for managers, a self-referencing relationship can be established within the Employee table by adding a Manager_ID foreign key column that refers back to the Employee_ID primary key column. In this case, employees who are managers have their own Employee_ID as Manager_ID, and employees who report to a manager have the corresponding manager's Employee_ID as their Manager_ID.</a:t>
            </a:r>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878122819"/>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 </a:t>
            </a:r>
            <a:r>
              <a:rPr lang="en-IN" dirty="0"/>
              <a:t>composite primary key</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is a combination of </a:t>
            </a:r>
            <a:r>
              <a:rPr lang="en-US" sz="2400" b="1" dirty="0"/>
              <a:t>two or more columns</a:t>
            </a:r>
            <a:r>
              <a:rPr lang="en-US" sz="2400" dirty="0"/>
              <a:t> used to create a unique primary key</a:t>
            </a:r>
            <a:r>
              <a:rPr lang="en-US" sz="2400"/>
              <a:t>. </a:t>
            </a:r>
            <a:endParaRPr lang="en-US" sz="2400" smtClean="0"/>
          </a:p>
          <a:p>
            <a:r>
              <a:rPr lang="en-US" sz="2400" smtClean="0"/>
              <a:t>A</a:t>
            </a:r>
            <a:r>
              <a:rPr lang="en-US" sz="2400" dirty="0"/>
              <a:t> </a:t>
            </a:r>
            <a:r>
              <a:rPr lang="en-US" sz="2400" b="1" dirty="0"/>
              <a:t>primary key</a:t>
            </a:r>
            <a:r>
              <a:rPr lang="en-US" sz="2400" dirty="0"/>
              <a:t> is </a:t>
            </a:r>
            <a:r>
              <a:rPr lang="en-IN" sz="2400" dirty="0"/>
              <a:t>single </a:t>
            </a:r>
            <a:r>
              <a:rPr lang="en-US" sz="2400" dirty="0" smtClean="0"/>
              <a:t>column </a:t>
            </a:r>
            <a:r>
              <a:rPr lang="en-US" sz="2400" dirty="0"/>
              <a:t>that has a </a:t>
            </a:r>
            <a:r>
              <a:rPr lang="en-US" sz="2400" b="1" dirty="0"/>
              <a:t>unique</a:t>
            </a:r>
            <a:r>
              <a:rPr lang="en-US" sz="2400" dirty="0"/>
              <a:t> and </a:t>
            </a:r>
            <a:r>
              <a:rPr lang="en-US" sz="2400" b="1" dirty="0"/>
              <a:t>not null</a:t>
            </a:r>
            <a:r>
              <a:rPr lang="en-US" sz="2400" dirty="0"/>
              <a:t> value in an SQL table</a:t>
            </a:r>
            <a:r>
              <a:rPr lang="en-US" sz="2400" dirty="0" smtClean="0"/>
              <a:t>.</a:t>
            </a:r>
          </a:p>
          <a:p>
            <a:r>
              <a:rPr lang="en-US" sz="2400" dirty="0"/>
              <a:t>A </a:t>
            </a:r>
            <a:r>
              <a:rPr lang="en-US" sz="2400" b="1" dirty="0"/>
              <a:t>composite primary key</a:t>
            </a:r>
            <a:r>
              <a:rPr lang="en-US" sz="2400" dirty="0"/>
              <a:t> is also a primary key, but it is made by the </a:t>
            </a:r>
            <a:r>
              <a:rPr lang="en-US" sz="2400" b="1" dirty="0"/>
              <a:t>combination of more than one column</a:t>
            </a:r>
            <a:r>
              <a:rPr lang="en-US" sz="2400" dirty="0"/>
              <a:t> to uniquely identify a particular row in the table.</a:t>
            </a:r>
          </a:p>
          <a:p>
            <a:endParaRPr lang="en-US" sz="2400" dirty="0"/>
          </a:p>
          <a:p>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963660630"/>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smtClean="0"/>
              <a:t>Composite primary key example</a:t>
            </a:r>
            <a:endParaRPr lang="en-US" dirty="0"/>
          </a:p>
        </p:txBody>
      </p:sp>
      <p:graphicFrame>
        <p:nvGraphicFramePr>
          <p:cNvPr id="6" name="Content Placeholder 5">
            <a:extLst>
              <a:ext uri="{FF2B5EF4-FFF2-40B4-BE49-F238E27FC236}">
                <a16:creationId xmlns=""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3673166241"/>
              </p:ext>
            </p:extLst>
          </p:nvPr>
        </p:nvGraphicFramePr>
        <p:xfrm>
          <a:off x="1550563" y="2279175"/>
          <a:ext cx="5925805" cy="3909083"/>
        </p:xfrm>
        <a:graphic>
          <a:graphicData uri="http://schemas.openxmlformats.org/drawingml/2006/table">
            <a:tbl>
              <a:tblPr firstRow="1" bandRow="1">
                <a:tableStyleId>{3B4B98B0-60AC-42C2-AFA5-B58CD77FA1E5}</a:tableStyleId>
              </a:tblPr>
              <a:tblGrid>
                <a:gridCol w="2444282">
                  <a:extLst>
                    <a:ext uri="{9D8B030D-6E8A-4147-A177-3AD203B41FA5}">
                      <a16:colId xmlns="" xmlns:a16="http://schemas.microsoft.com/office/drawing/2014/main" val="180956085"/>
                    </a:ext>
                  </a:extLst>
                </a:gridCol>
                <a:gridCol w="1980270">
                  <a:extLst>
                    <a:ext uri="{9D8B030D-6E8A-4147-A177-3AD203B41FA5}">
                      <a16:colId xmlns="" xmlns:a16="http://schemas.microsoft.com/office/drawing/2014/main" val="1180706872"/>
                    </a:ext>
                  </a:extLst>
                </a:gridCol>
                <a:gridCol w="1501253">
                  <a:extLst>
                    <a:ext uri="{9D8B030D-6E8A-4147-A177-3AD203B41FA5}">
                      <a16:colId xmlns="" xmlns:a16="http://schemas.microsoft.com/office/drawing/2014/main" val="2050154702"/>
                    </a:ext>
                  </a:extLst>
                </a:gridCol>
              </a:tblGrid>
              <a:tr h="505146">
                <a:tc>
                  <a:txBody>
                    <a:bodyPr/>
                    <a:lstStyle/>
                    <a:p>
                      <a:r>
                        <a:rPr lang="en-US" dirty="0" smtClean="0">
                          <a:solidFill>
                            <a:schemeClr val="accent6"/>
                          </a:solidFill>
                        </a:rPr>
                        <a:t>Id</a:t>
                      </a:r>
                      <a:endParaRPr lang="en-US" dirty="0">
                        <a:solidFill>
                          <a:schemeClr val="accent6"/>
                        </a:solidFill>
                      </a:endParaRPr>
                    </a:p>
                  </a:txBody>
                  <a:tcPr anchor="ctr"/>
                </a:tc>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Project id</a:t>
                      </a:r>
                      <a:endParaRPr lang="en-US" dirty="0">
                        <a:solidFill>
                          <a:schemeClr val="accent6"/>
                        </a:solidFill>
                      </a:endParaRPr>
                    </a:p>
                  </a:txBody>
                  <a:tcPr anchor="ctr"/>
                </a:tc>
                <a:extLst>
                  <a:ext uri="{0D108BD9-81ED-4DB2-BD59-A6C34878D82A}">
                    <a16:rowId xmlns="" xmlns:a16="http://schemas.microsoft.com/office/drawing/2014/main" val="3059142786"/>
                  </a:ext>
                </a:extLst>
              </a:tr>
              <a:tr h="505146">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 xmlns:a16="http://schemas.microsoft.com/office/drawing/2014/main" val="3588576737"/>
                  </a:ext>
                </a:extLst>
              </a:tr>
              <a:tr h="536289">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1626410507"/>
                  </a:ext>
                </a:extLst>
              </a:tr>
              <a:tr h="505146">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 xmlns:a16="http://schemas.microsoft.com/office/drawing/2014/main" val="1888116840"/>
                  </a:ext>
                </a:extLst>
              </a:tr>
              <a:tr h="505146">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4023592559"/>
                  </a:ext>
                </a:extLst>
              </a:tr>
              <a:tr h="676105">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extLst>
                  <a:ext uri="{0D108BD9-81ED-4DB2-BD59-A6C34878D82A}">
                    <a16:rowId xmlns="" xmlns:a16="http://schemas.microsoft.com/office/drawing/2014/main" val="2426564953"/>
                  </a:ext>
                </a:extLst>
              </a:tr>
              <a:tr h="676105">
                <a:tc>
                  <a:txBody>
                    <a:bodyPr/>
                    <a:lstStyle/>
                    <a:p>
                      <a:r>
                        <a:rPr lang="en-US" dirty="0" smtClean="0">
                          <a:solidFill>
                            <a:schemeClr val="accent6"/>
                          </a:solidFill>
                        </a:rPr>
                        <a:t>6</a:t>
                      </a:r>
                      <a:endParaRPr lang="en-US" dirty="0">
                        <a:solidFill>
                          <a:schemeClr val="accent6"/>
                        </a:solidFill>
                      </a:endParaRPr>
                    </a:p>
                  </a:txBody>
                  <a:tcPr anchor="ctr"/>
                </a:tc>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tr>
            </a:tbl>
          </a:graphicData>
        </a:graphic>
      </p:graphicFrame>
      <p:sp>
        <p:nvSpPr>
          <p:cNvPr id="2" name="Slide Number Placeholder 1">
            <a:extLst>
              <a:ext uri="{FF2B5EF4-FFF2-40B4-BE49-F238E27FC236}">
                <a16:creationId xmlns=""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378297716"/>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dirty="0"/>
              <a:t>surrogate key</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A</a:t>
            </a:r>
            <a:r>
              <a:rPr lang="en-US" sz="2400" dirty="0" smtClean="0"/>
              <a:t> </a:t>
            </a:r>
            <a:r>
              <a:rPr lang="en-US" sz="2400" dirty="0"/>
              <a:t>surrogate key is a unique identifier assigned to each row in a table to serve as its primary </a:t>
            </a:r>
            <a:r>
              <a:rPr lang="en-US" sz="2400" dirty="0" smtClean="0"/>
              <a:t>key</a:t>
            </a:r>
          </a:p>
          <a:p>
            <a:r>
              <a:rPr lang="en-US" sz="2400" dirty="0" smtClean="0"/>
              <a:t>They are </a:t>
            </a:r>
            <a:r>
              <a:rPr lang="en-US" sz="2400" dirty="0"/>
              <a:t>system-generated and have no inherent meaning or significance outside of the database</a:t>
            </a:r>
            <a:r>
              <a:rPr lang="en-US" sz="2400" dirty="0" smtClean="0"/>
              <a:t>.</a:t>
            </a:r>
          </a:p>
          <a:p>
            <a:r>
              <a:rPr lang="en-US" sz="2400" dirty="0"/>
              <a:t>a surrogate key is </a:t>
            </a:r>
            <a:r>
              <a:rPr lang="en-US" sz="2400" b="1" dirty="0"/>
              <a:t>not derived from the table data</a:t>
            </a:r>
            <a:r>
              <a:rPr lang="en-US" sz="2400" dirty="0"/>
              <a:t>; instead, the object generates this key itself</a:t>
            </a:r>
            <a:endParaRPr lang="en-US" sz="2400" dirty="0"/>
          </a:p>
          <a:p>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616857004"/>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b="0" dirty="0"/>
              <a:t>Understanding Database Relationships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Database relationships define how data in different tables are related to each </a:t>
            </a:r>
            <a:r>
              <a:rPr lang="en-US" sz="2400" dirty="0" smtClean="0"/>
              <a:t>other</a:t>
            </a:r>
          </a:p>
          <a:p>
            <a:r>
              <a:rPr lang="en-US" sz="2400" dirty="0"/>
              <a:t>There are different types of relationships: </a:t>
            </a:r>
            <a:endParaRPr lang="en-US" sz="2400" dirty="0" smtClean="0"/>
          </a:p>
          <a:p>
            <a:pPr lvl="1"/>
            <a:r>
              <a:rPr lang="en-US" sz="2400" dirty="0" smtClean="0"/>
              <a:t>one-to-many relationship (1:n)</a:t>
            </a:r>
          </a:p>
          <a:p>
            <a:pPr lvl="1"/>
            <a:r>
              <a:rPr lang="en-US" sz="2400" dirty="0" smtClean="0"/>
              <a:t>many-to-many relationship (n:n)</a:t>
            </a:r>
          </a:p>
          <a:p>
            <a:pPr lvl="1"/>
            <a:r>
              <a:rPr lang="en-US" sz="2400" dirty="0" smtClean="0"/>
              <a:t>one-to-one relationship (1:1)</a:t>
            </a: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One-to-Many Relationship (1:N)</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one-to-many relationship, each record in one table can be associated with one or more records in another table, but each record in the second table is associated with only one record in the first </a:t>
            </a:r>
            <a:r>
              <a:rPr lang="en-US" sz="2400" dirty="0" smtClean="0"/>
              <a:t>table</a:t>
            </a:r>
          </a:p>
          <a:p>
            <a:r>
              <a:rPr lang="en-US" sz="2400" dirty="0"/>
              <a:t>Example: Consider the relationship between Employees and Departments tables</a:t>
            </a:r>
            <a:r>
              <a:rPr lang="en-US" sz="2400" dirty="0" smtClean="0"/>
              <a:t>.</a:t>
            </a:r>
          </a:p>
          <a:p>
            <a:r>
              <a:rPr lang="en-US" sz="2400" dirty="0"/>
              <a:t>Each employee belongs to exactly one department, but each department can have multiple employees.</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092539509"/>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47501"/>
            <a:ext cx="9879437" cy="980844"/>
          </a:xfrm>
        </p:spPr>
        <p:txBody>
          <a:bodyPr/>
          <a:lstStyle/>
          <a:p>
            <a:r>
              <a:rPr lang="en-IN" b="0" dirty="0" smtClean="0"/>
              <a:t>One-to-Many Relationship (1:N)</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1462666306"/>
              </p:ext>
            </p:extLst>
          </p:nvPr>
        </p:nvGraphicFramePr>
        <p:xfrm>
          <a:off x="5213445" y="2332038"/>
          <a:ext cx="6591867" cy="3913230"/>
        </p:xfrm>
        <a:graphic>
          <a:graphicData uri="http://schemas.openxmlformats.org/drawingml/2006/table">
            <a:tbl>
              <a:tblPr firstRow="1" bandRow="1">
                <a:tableStyleId>{3B4B98B0-60AC-42C2-AFA5-B58CD77FA1E5}</a:tableStyleId>
              </a:tblPr>
              <a:tblGrid>
                <a:gridCol w="2719020">
                  <a:extLst>
                    <a:ext uri="{9D8B030D-6E8A-4147-A177-3AD203B41FA5}">
                      <a16:colId xmlns:a16="http://schemas.microsoft.com/office/drawing/2014/main" xmlns="" val="180956085"/>
                    </a:ext>
                  </a:extLst>
                </a:gridCol>
                <a:gridCol w="2719020">
                  <a:extLst>
                    <a:ext uri="{9D8B030D-6E8A-4147-A177-3AD203B41FA5}">
                      <a16:colId xmlns:a16="http://schemas.microsoft.com/office/drawing/2014/main" xmlns="" val="1180706872"/>
                    </a:ext>
                  </a:extLst>
                </a:gridCol>
                <a:gridCol w="1153827">
                  <a:extLst>
                    <a:ext uri="{9D8B030D-6E8A-4147-A177-3AD203B41FA5}">
                      <a16:colId xmlns:a16="http://schemas.microsoft.com/office/drawing/2014/main" xmlns="" val="205015470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tc>
                  <a:txBody>
                    <a:bodyPr/>
                    <a:lstStyle/>
                    <a:p>
                      <a:r>
                        <a:rPr lang="en-US" dirty="0" smtClean="0">
                          <a:solidFill>
                            <a:schemeClr val="accent6"/>
                          </a:solidFill>
                        </a:rPr>
                        <a:t>department</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graphicFrame>
        <p:nvGraphicFramePr>
          <p:cNvPr id="7"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113887864"/>
              </p:ext>
            </p:extLst>
          </p:nvPr>
        </p:nvGraphicFramePr>
        <p:xfrm>
          <a:off x="668338" y="2343957"/>
          <a:ext cx="4026492" cy="2461885"/>
        </p:xfrm>
        <a:graphic>
          <a:graphicData uri="http://schemas.openxmlformats.org/drawingml/2006/table">
            <a:tbl>
              <a:tblPr firstRow="1" bandRow="1">
                <a:tableStyleId>{3B4B98B0-60AC-42C2-AFA5-B58CD77FA1E5}</a:tableStyleId>
              </a:tblPr>
              <a:tblGrid>
                <a:gridCol w="2013246">
                  <a:extLst>
                    <a:ext uri="{9D8B030D-6E8A-4147-A177-3AD203B41FA5}">
                      <a16:colId xmlns:a16="http://schemas.microsoft.com/office/drawing/2014/main" xmlns="" val="180956085"/>
                    </a:ext>
                  </a:extLst>
                </a:gridCol>
                <a:gridCol w="2013246">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Department Id</a:t>
                      </a:r>
                      <a:endParaRPr lang="en-US" dirty="0">
                        <a:solidFill>
                          <a:schemeClr val="accent6"/>
                        </a:solidFill>
                      </a:endParaRPr>
                    </a:p>
                  </a:txBody>
                  <a:tcPr anchor="ctr"/>
                </a:tc>
                <a:tc>
                  <a:txBody>
                    <a:bodyPr/>
                    <a:lstStyle/>
                    <a:p>
                      <a:r>
                        <a:rPr lang="en-US" dirty="0" smtClean="0">
                          <a:solidFill>
                            <a:schemeClr val="accent6"/>
                          </a:solidFill>
                        </a:rPr>
                        <a:t>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HR</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Engineering</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Marketing</a:t>
                      </a:r>
                      <a:endParaRPr lang="en-US" dirty="0">
                        <a:solidFill>
                          <a:schemeClr val="accent6"/>
                        </a:solidFill>
                      </a:endParaRPr>
                    </a:p>
                  </a:txBody>
                  <a:tcPr anchor="ctr"/>
                </a:tc>
                <a:extLst>
                  <a:ext uri="{0D108BD9-81ED-4DB2-BD59-A6C34878D82A}">
                    <a16:rowId xmlns:a16="http://schemas.microsoft.com/office/drawing/2014/main" xmlns="" val="1888116840"/>
                  </a:ext>
                </a:extLst>
              </a:tr>
            </a:tbl>
          </a:graphicData>
        </a:graphic>
      </p:graphicFrame>
      <p:sp>
        <p:nvSpPr>
          <p:cNvPr id="8"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Departments table</a:t>
            </a:r>
            <a:endParaRPr lang="en-US" sz="1800" b="0" dirty="0"/>
          </a:p>
        </p:txBody>
      </p:sp>
      <p:sp>
        <p:nvSpPr>
          <p:cNvPr id="9" name="Title 1">
            <a:extLst>
              <a:ext uri="{FF2B5EF4-FFF2-40B4-BE49-F238E27FC236}">
                <a16:creationId xmlns="" xmlns:a16="http://schemas.microsoft.com/office/drawing/2014/main" id="{13021072-4A77-DB4D-DF41-58EADB7DA94E}"/>
              </a:ext>
            </a:extLst>
          </p:cNvPr>
          <p:cNvSpPr txBox="1">
            <a:spLocks/>
          </p:cNvSpPr>
          <p:nvPr/>
        </p:nvSpPr>
        <p:spPr>
          <a:xfrm>
            <a:off x="703091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Tree>
    <p:extLst>
      <p:ext uri="{BB962C8B-B14F-4D97-AF65-F5344CB8AC3E}">
        <p14:creationId xmlns:p14="http://schemas.microsoft.com/office/powerpoint/2010/main" val="3348743645"/>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One-to-one </a:t>
            </a:r>
            <a:r>
              <a:rPr lang="en-IN" b="0" dirty="0" smtClean="0"/>
              <a:t>Relationship </a:t>
            </a:r>
            <a:r>
              <a:rPr lang="en-IN" b="0" dirty="0"/>
              <a:t>(</a:t>
            </a:r>
            <a:r>
              <a:rPr lang="en-IN" b="0" dirty="0" smtClean="0"/>
              <a:t>1:1)</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In a one-to-one relationship, each record in one table is associated with exactly one record in another table, and vice versa</a:t>
            </a:r>
            <a:r>
              <a:rPr lang="en-US" sz="2400" dirty="0" smtClean="0"/>
              <a:t>.</a:t>
            </a:r>
          </a:p>
          <a:p>
            <a:r>
              <a:rPr lang="en-US" sz="2400" dirty="0"/>
              <a:t>Example: Consider the relationship between Employees and Employee_Accounts tables.</a:t>
            </a:r>
            <a:r>
              <a:rPr lang="en-US" sz="2400" dirty="0" smtClean="0"/>
              <a:t>.</a:t>
            </a:r>
          </a:p>
          <a:p>
            <a:r>
              <a:rPr lang="en-US" sz="2400" dirty="0"/>
              <a:t>Each employee has precisely one account stored in the Employee_Accounts </a:t>
            </a:r>
            <a:r>
              <a:rPr lang="en-US" sz="2400" dirty="0" smtClean="0"/>
              <a:t>table and </a:t>
            </a:r>
            <a:r>
              <a:rPr lang="en-US" sz="2400" dirty="0"/>
              <a:t>e</a:t>
            </a:r>
            <a:r>
              <a:rPr lang="en-US" sz="2400" dirty="0" smtClean="0"/>
              <a:t>ach </a:t>
            </a:r>
            <a:r>
              <a:rPr lang="en-US" sz="2400" dirty="0"/>
              <a:t>record in the Employee_Accounts table corresponds to </a:t>
            </a:r>
            <a:r>
              <a:rPr lang="en-US" sz="2400" dirty="0" smtClean="0"/>
              <a:t> only one employee</a:t>
            </a:r>
            <a:r>
              <a:rPr lang="en-US" sz="2400" dirty="0"/>
              <a:t>.</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670558054"/>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202093"/>
            <a:ext cx="9879437" cy="980844"/>
          </a:xfrm>
        </p:spPr>
        <p:txBody>
          <a:bodyPr/>
          <a:lstStyle/>
          <a:p>
            <a:r>
              <a:rPr lang="en-IN" b="0" dirty="0" smtClean="0"/>
              <a:t>One-to-one Relationship </a:t>
            </a:r>
            <a:r>
              <a:rPr lang="en-IN" b="0" dirty="0"/>
              <a:t>(</a:t>
            </a:r>
            <a:r>
              <a:rPr lang="en-IN" b="0" dirty="0" smtClean="0"/>
              <a:t>1:1)</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964171898"/>
              </p:ext>
            </p:extLst>
          </p:nvPr>
        </p:nvGraphicFramePr>
        <p:xfrm>
          <a:off x="777845" y="2332038"/>
          <a:ext cx="4708556" cy="3879279"/>
        </p:xfrm>
        <a:graphic>
          <a:graphicData uri="http://schemas.openxmlformats.org/drawingml/2006/table">
            <a:tbl>
              <a:tblPr firstRow="1" bandRow="1">
                <a:tableStyleId>{3B4B98B0-60AC-42C2-AFA5-B58CD77FA1E5}</a:tableStyleId>
              </a:tblPr>
              <a:tblGrid>
                <a:gridCol w="2354278">
                  <a:extLst>
                    <a:ext uri="{9D8B030D-6E8A-4147-A177-3AD203B41FA5}">
                      <a16:colId xmlns:a16="http://schemas.microsoft.com/office/drawing/2014/main" xmlns="" val="180956085"/>
                    </a:ext>
                  </a:extLst>
                </a:gridCol>
                <a:gridCol w="2354278">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graphicFrame>
        <p:nvGraphicFramePr>
          <p:cNvPr id="8"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133866072"/>
              </p:ext>
            </p:extLst>
          </p:nvPr>
        </p:nvGraphicFramePr>
        <p:xfrm>
          <a:off x="5773002" y="2343957"/>
          <a:ext cx="5657000" cy="3809947"/>
        </p:xfrm>
        <a:graphic>
          <a:graphicData uri="http://schemas.openxmlformats.org/drawingml/2006/table">
            <a:tbl>
              <a:tblPr firstRow="1" bandRow="1">
                <a:tableStyleId>{3B4B98B0-60AC-42C2-AFA5-B58CD77FA1E5}</a:tableStyleId>
              </a:tblPr>
              <a:tblGrid>
                <a:gridCol w="1414250">
                  <a:extLst>
                    <a:ext uri="{9D8B030D-6E8A-4147-A177-3AD203B41FA5}">
                      <a16:colId xmlns:a16="http://schemas.microsoft.com/office/drawing/2014/main" xmlns="" val="180956085"/>
                    </a:ext>
                  </a:extLst>
                </a:gridCol>
                <a:gridCol w="1414250">
                  <a:extLst>
                    <a:ext uri="{9D8B030D-6E8A-4147-A177-3AD203B41FA5}">
                      <a16:colId xmlns:a16="http://schemas.microsoft.com/office/drawing/2014/main" xmlns="" val="1180706872"/>
                    </a:ext>
                  </a:extLst>
                </a:gridCol>
                <a:gridCol w="1414250"/>
                <a:gridCol w="1414250"/>
              </a:tblGrid>
              <a:tr h="606129">
                <a:tc>
                  <a:txBody>
                    <a:bodyPr/>
                    <a:lstStyle/>
                    <a:p>
                      <a:r>
                        <a:rPr lang="en-US" dirty="0" smtClean="0">
                          <a:solidFill>
                            <a:schemeClr val="accent6"/>
                          </a:solidFill>
                        </a:rPr>
                        <a:t>Account Id</a:t>
                      </a:r>
                      <a:endParaRPr lang="en-US" dirty="0">
                        <a:solidFill>
                          <a:schemeClr val="accent6"/>
                        </a:solidFill>
                      </a:endParaRPr>
                    </a:p>
                  </a:txBody>
                  <a:tcPr anchor="ctr"/>
                </a:tc>
                <a:tc>
                  <a:txBody>
                    <a:bodyPr/>
                    <a:lstStyle/>
                    <a:p>
                      <a:r>
                        <a:rPr lang="en-US" dirty="0" smtClean="0">
                          <a:solidFill>
                            <a:schemeClr val="accent6"/>
                          </a:solidFill>
                        </a:rPr>
                        <a:t>Username</a:t>
                      </a:r>
                      <a:endParaRPr lang="en-US" dirty="0">
                        <a:solidFill>
                          <a:schemeClr val="accent6"/>
                        </a:solidFill>
                      </a:endParaRPr>
                    </a:p>
                  </a:txBody>
                  <a:tcPr anchor="ctr"/>
                </a:tc>
                <a:tc>
                  <a:txBody>
                    <a:bodyPr/>
                    <a:lstStyle/>
                    <a:p>
                      <a:r>
                        <a:rPr lang="en-US" dirty="0" smtClean="0">
                          <a:solidFill>
                            <a:schemeClr val="accent6"/>
                          </a:solidFill>
                        </a:rPr>
                        <a:t>Password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aahme</a:t>
                      </a:r>
                      <a:endParaRPr lang="en-US" dirty="0">
                        <a:solidFill>
                          <a:schemeClr val="accent6"/>
                        </a:solidFill>
                      </a:endParaRPr>
                    </a:p>
                  </a:txBody>
                  <a:tcPr anchor="ctr"/>
                </a:tc>
                <a:tc>
                  <a:txBody>
                    <a:bodyPr/>
                    <a:lstStyle/>
                    <a:p>
                      <a:r>
                        <a:rPr lang="en-US" dirty="0" smtClean="0">
                          <a:solidFill>
                            <a:schemeClr val="accent6"/>
                          </a:solidFill>
                        </a:rPr>
                        <a:t>Password1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aali</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Password2</a:t>
                      </a:r>
                    </a:p>
                    <a:p>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aasha</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Password3</a:t>
                      </a:r>
                    </a:p>
                    <a:p>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004</a:t>
                      </a:r>
                      <a:endParaRPr lang="en-US" dirty="0">
                        <a:solidFill>
                          <a:schemeClr val="accent6"/>
                        </a:solidFill>
                      </a:endParaRPr>
                    </a:p>
                  </a:txBody>
                  <a:tcPr anchor="ctr"/>
                </a:tc>
                <a:tc>
                  <a:txBody>
                    <a:bodyPr/>
                    <a:lstStyle/>
                    <a:p>
                      <a:r>
                        <a:rPr lang="en-US" dirty="0" smtClean="0">
                          <a:solidFill>
                            <a:schemeClr val="accent6"/>
                          </a:solidFill>
                        </a:rPr>
                        <a:t>ggeed</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Password4</a:t>
                      </a:r>
                    </a:p>
                    <a:p>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r>
              <a:tr h="606129">
                <a:tc>
                  <a:txBody>
                    <a:bodyPr/>
                    <a:lstStyle/>
                    <a:p>
                      <a:r>
                        <a:rPr lang="en-US" dirty="0" smtClean="0">
                          <a:solidFill>
                            <a:schemeClr val="accent6"/>
                          </a:solidFill>
                        </a:rPr>
                        <a:t>005</a:t>
                      </a:r>
                      <a:endParaRPr lang="en-US" dirty="0">
                        <a:solidFill>
                          <a:schemeClr val="accent6"/>
                        </a:solidFill>
                      </a:endParaRPr>
                    </a:p>
                  </a:txBody>
                  <a:tcPr anchor="ctr"/>
                </a:tc>
                <a:tc>
                  <a:txBody>
                    <a:bodyPr/>
                    <a:lstStyle/>
                    <a:p>
                      <a:r>
                        <a:rPr lang="en-US" dirty="0" smtClean="0">
                          <a:solidFill>
                            <a:schemeClr val="accent6"/>
                          </a:solidFill>
                        </a:rPr>
                        <a:t>hhass</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Password5</a:t>
                      </a:r>
                    </a:p>
                    <a:p>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r>
            </a:tbl>
          </a:graphicData>
        </a:graphic>
      </p:graphicFrame>
      <p:sp>
        <p:nvSpPr>
          <p:cNvPr id="9"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 xmlns:a16="http://schemas.microsoft.com/office/drawing/2014/main" id="{13021072-4A77-DB4D-DF41-58EADB7DA94E}"/>
              </a:ext>
            </a:extLst>
          </p:cNvPr>
          <p:cNvSpPr txBox="1">
            <a:spLocks/>
          </p:cNvSpPr>
          <p:nvPr/>
        </p:nvSpPr>
        <p:spPr>
          <a:xfrm>
            <a:off x="750859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 accounts table</a:t>
            </a:r>
            <a:endParaRPr lang="en-US" sz="1800" b="0" dirty="0"/>
          </a:p>
        </p:txBody>
      </p:sp>
    </p:spTree>
    <p:extLst>
      <p:ext uri="{BB962C8B-B14F-4D97-AF65-F5344CB8AC3E}">
        <p14:creationId xmlns:p14="http://schemas.microsoft.com/office/powerpoint/2010/main" val="2346615599"/>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Many-to-Many </a:t>
            </a:r>
            <a:r>
              <a:rPr lang="en-IN" b="0" dirty="0" smtClean="0"/>
              <a:t>Relationship (</a:t>
            </a:r>
            <a:r>
              <a:rPr lang="en-IN" b="0" dirty="0" err="1" smtClean="0"/>
              <a:t>n:N</a:t>
            </a:r>
            <a:r>
              <a:rPr lang="en-IN" b="0" dirty="0"/>
              <a:t>)</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many-to-many relationship, records in one table can be associated with multiple records in another table, and vice versa</a:t>
            </a:r>
            <a:r>
              <a:rPr lang="en-US" sz="2400" dirty="0" smtClean="0"/>
              <a:t>.</a:t>
            </a:r>
          </a:p>
          <a:p>
            <a:r>
              <a:rPr lang="en-US" sz="2400" dirty="0"/>
              <a:t>Example: Consider the relationship between Employees and Projects tables</a:t>
            </a:r>
            <a:r>
              <a:rPr lang="en-US" sz="2400" dirty="0" smtClean="0"/>
              <a:t>.</a:t>
            </a:r>
          </a:p>
          <a:p>
            <a:r>
              <a:rPr lang="en-US" sz="2400" dirty="0"/>
              <a:t>Each employee can be associated with multiple </a:t>
            </a:r>
            <a:r>
              <a:rPr lang="en-US" sz="2400" dirty="0" smtClean="0"/>
              <a:t>projects and </a:t>
            </a:r>
            <a:r>
              <a:rPr lang="en-US" sz="2400" dirty="0"/>
              <a:t>e</a:t>
            </a:r>
            <a:r>
              <a:rPr lang="en-US" sz="2400" dirty="0" smtClean="0"/>
              <a:t>ach </a:t>
            </a:r>
            <a:r>
              <a:rPr lang="en-US" sz="2400" dirty="0"/>
              <a:t>project can involve multiple employees</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178176676"/>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06557"/>
            <a:ext cx="9879437" cy="980844"/>
          </a:xfrm>
        </p:spPr>
        <p:txBody>
          <a:bodyPr/>
          <a:lstStyle/>
          <a:p>
            <a:r>
              <a:rPr lang="en-IN" b="0" dirty="0"/>
              <a:t>many-to-many </a:t>
            </a:r>
            <a:r>
              <a:rPr lang="en-IN" b="0" dirty="0" smtClean="0"/>
              <a:t>relationship (</a:t>
            </a:r>
            <a:r>
              <a:rPr lang="en-IN" b="0" dirty="0" err="1" smtClean="0"/>
              <a:t>n:N</a:t>
            </a:r>
            <a:r>
              <a:rPr lang="en-IN" b="0" dirty="0"/>
              <a:t>)</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3352360044"/>
              </p:ext>
            </p:extLst>
          </p:nvPr>
        </p:nvGraphicFramePr>
        <p:xfrm>
          <a:off x="573125" y="2332038"/>
          <a:ext cx="3848746" cy="3879279"/>
        </p:xfrm>
        <a:graphic>
          <a:graphicData uri="http://schemas.openxmlformats.org/drawingml/2006/table">
            <a:tbl>
              <a:tblPr firstRow="1" bandRow="1">
                <a:tableStyleId>{3B4B98B0-60AC-42C2-AFA5-B58CD77FA1E5}</a:tableStyleId>
              </a:tblPr>
              <a:tblGrid>
                <a:gridCol w="1924373">
                  <a:extLst>
                    <a:ext uri="{9D8B030D-6E8A-4147-A177-3AD203B41FA5}">
                      <a16:colId xmlns:a16="http://schemas.microsoft.com/office/drawing/2014/main" xmlns="" val="180956085"/>
                    </a:ext>
                  </a:extLst>
                </a:gridCol>
                <a:gridCol w="1924373">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graphicFrame>
        <p:nvGraphicFramePr>
          <p:cNvPr id="8"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2047743774"/>
              </p:ext>
            </p:extLst>
          </p:nvPr>
        </p:nvGraphicFramePr>
        <p:xfrm>
          <a:off x="4694830" y="2343957"/>
          <a:ext cx="3101440" cy="2563738"/>
        </p:xfrm>
        <a:graphic>
          <a:graphicData uri="http://schemas.openxmlformats.org/drawingml/2006/table">
            <a:tbl>
              <a:tblPr firstRow="1" bandRow="1">
                <a:tableStyleId>{3B4B98B0-60AC-42C2-AFA5-B58CD77FA1E5}</a:tableStyleId>
              </a:tblPr>
              <a:tblGrid>
                <a:gridCol w="1550720">
                  <a:extLst>
                    <a:ext uri="{9D8B030D-6E8A-4147-A177-3AD203B41FA5}">
                      <a16:colId xmlns:a16="http://schemas.microsoft.com/office/drawing/2014/main" xmlns="" val="180956085"/>
                    </a:ext>
                  </a:extLst>
                </a:gridCol>
                <a:gridCol w="1550720">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Project Id</a:t>
                      </a:r>
                      <a:endParaRPr lang="en-US" dirty="0">
                        <a:solidFill>
                          <a:schemeClr val="accent6"/>
                        </a:solidFill>
                      </a:endParaRPr>
                    </a:p>
                  </a:txBody>
                  <a:tcPr anchor="ctr"/>
                </a:tc>
                <a:tc>
                  <a:txBody>
                    <a:bodyPr/>
                    <a:lstStyle/>
                    <a:p>
                      <a:r>
                        <a:rPr lang="en-US" dirty="0" smtClean="0">
                          <a:solidFill>
                            <a:schemeClr val="accent6"/>
                          </a:solidFill>
                        </a:rPr>
                        <a:t>Project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Website Development</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Mobile App Development</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Database Optimization</a:t>
                      </a:r>
                      <a:endParaRPr lang="en-US" dirty="0">
                        <a:solidFill>
                          <a:schemeClr val="accent6"/>
                        </a:solidFill>
                      </a:endParaRPr>
                    </a:p>
                  </a:txBody>
                  <a:tcPr anchor="ctr"/>
                </a:tc>
                <a:extLst>
                  <a:ext uri="{0D108BD9-81ED-4DB2-BD59-A6C34878D82A}">
                    <a16:rowId xmlns:a16="http://schemas.microsoft.com/office/drawing/2014/main" xmlns="" val="1888116840"/>
                  </a:ext>
                </a:extLst>
              </a:tr>
            </a:tbl>
          </a:graphicData>
        </a:graphic>
      </p:graphicFrame>
      <p:graphicFrame>
        <p:nvGraphicFramePr>
          <p:cNvPr id="7"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4118816051"/>
              </p:ext>
            </p:extLst>
          </p:nvPr>
        </p:nvGraphicFramePr>
        <p:xfrm>
          <a:off x="8011237" y="2346229"/>
          <a:ext cx="3957849" cy="4314223"/>
        </p:xfrm>
        <a:graphic>
          <a:graphicData uri="http://schemas.openxmlformats.org/drawingml/2006/table">
            <a:tbl>
              <a:tblPr firstRow="1" bandRow="1">
                <a:tableStyleId>{3B4B98B0-60AC-42C2-AFA5-B58CD77FA1E5}</a:tableStyleId>
              </a:tblPr>
              <a:tblGrid>
                <a:gridCol w="1319283">
                  <a:extLst>
                    <a:ext uri="{9D8B030D-6E8A-4147-A177-3AD203B41FA5}">
                      <a16:colId xmlns:a16="http://schemas.microsoft.com/office/drawing/2014/main" xmlns="" val="180956085"/>
                    </a:ext>
                  </a:extLst>
                </a:gridCol>
                <a:gridCol w="1319283">
                  <a:extLst>
                    <a:ext uri="{9D8B030D-6E8A-4147-A177-3AD203B41FA5}">
                      <a16:colId xmlns:a16="http://schemas.microsoft.com/office/drawing/2014/main" xmlns="" val="1180706872"/>
                    </a:ext>
                  </a:extLst>
                </a:gridCol>
                <a:gridCol w="1319283"/>
              </a:tblGrid>
              <a:tr h="606129">
                <a:tc>
                  <a:txBody>
                    <a:bodyPr/>
                    <a:lstStyle/>
                    <a:p>
                      <a:r>
                        <a:rPr lang="en-US" dirty="0" smtClean="0">
                          <a:solidFill>
                            <a:schemeClr val="accent6"/>
                          </a:solidFill>
                        </a:rPr>
                        <a:t>Emp_project</a:t>
                      </a:r>
                      <a:r>
                        <a:rPr lang="en-US" baseline="0" dirty="0" smtClean="0">
                          <a:solidFill>
                            <a:schemeClr val="accent6"/>
                          </a:solidFill>
                        </a:rPr>
                        <a:t> </a:t>
                      </a:r>
                      <a:r>
                        <a:rPr lang="en-US" dirty="0" smtClean="0">
                          <a:solidFill>
                            <a:schemeClr val="accent6"/>
                          </a:solidFill>
                        </a:rPr>
                        <a:t>Id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tc>
                  <a:txBody>
                    <a:bodyPr/>
                    <a:lstStyle/>
                    <a:p>
                      <a:r>
                        <a:rPr lang="en-US" dirty="0" smtClean="0">
                          <a:solidFill>
                            <a:schemeClr val="accent6"/>
                          </a:solidFill>
                        </a:rPr>
                        <a:t>Project id</a:t>
                      </a: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001</a:t>
                      </a:r>
                      <a:endParaRPr lang="en-IN" dirty="0"/>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002</a:t>
                      </a:r>
                      <a:endParaRPr lang="en-IN" dirty="0"/>
                    </a:p>
                  </a:txBody>
                  <a:tcPr anchor="ctr"/>
                </a:tc>
              </a:tr>
              <a:tr h="606129">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r h="606129">
                <a:tc>
                  <a:txBody>
                    <a:bodyPr/>
                    <a:lstStyle/>
                    <a:p>
                      <a:r>
                        <a:rPr lang="en-US" dirty="0" smtClean="0">
                          <a:solidFill>
                            <a:schemeClr val="accent6"/>
                          </a:solidFill>
                        </a:rPr>
                        <a:t>6</a:t>
                      </a:r>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bl>
          </a:graphicData>
        </a:graphic>
      </p:graphicFrame>
      <p:sp>
        <p:nvSpPr>
          <p:cNvPr id="9"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 xmlns:a16="http://schemas.microsoft.com/office/drawing/2014/main" id="{13021072-4A77-DB4D-DF41-58EADB7DA94E}"/>
              </a:ext>
            </a:extLst>
          </p:cNvPr>
          <p:cNvSpPr txBox="1">
            <a:spLocks/>
          </p:cNvSpPr>
          <p:nvPr/>
        </p:nvSpPr>
        <p:spPr>
          <a:xfrm>
            <a:off x="4806286"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Projects table</a:t>
            </a:r>
            <a:endParaRPr lang="en-US" sz="1800" b="0" dirty="0"/>
          </a:p>
        </p:txBody>
      </p:sp>
      <p:sp>
        <p:nvSpPr>
          <p:cNvPr id="11" name="Title 1">
            <a:extLst>
              <a:ext uri="{FF2B5EF4-FFF2-40B4-BE49-F238E27FC236}">
                <a16:creationId xmlns="" xmlns:a16="http://schemas.microsoft.com/office/drawing/2014/main" id="{13021072-4A77-DB4D-DF41-58EADB7DA94E}"/>
              </a:ext>
            </a:extLst>
          </p:cNvPr>
          <p:cNvSpPr txBox="1">
            <a:spLocks/>
          </p:cNvSpPr>
          <p:nvPr/>
        </p:nvSpPr>
        <p:spPr>
          <a:xfrm>
            <a:off x="9184943"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smtClean="0"/>
              <a:t>Employees </a:t>
            </a:r>
            <a:r>
              <a:rPr lang="en-US" sz="1800" b="0" cap="none" dirty="0" smtClean="0"/>
              <a:t>Projects table</a:t>
            </a:r>
            <a:endParaRPr lang="en-US" sz="1800" b="0" dirty="0"/>
          </a:p>
        </p:txBody>
      </p:sp>
    </p:spTree>
    <p:extLst>
      <p:ext uri="{BB962C8B-B14F-4D97-AF65-F5344CB8AC3E}">
        <p14:creationId xmlns:p14="http://schemas.microsoft.com/office/powerpoint/2010/main" val="3270425701"/>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A self-referencing relationship, also known as a recursive relationship or a self-join, occurs in the context of relational databases when a table contains a foreign key that refers back to the primary key of the same </a:t>
            </a:r>
            <a:r>
              <a:rPr lang="en-US" sz="2400" dirty="0" smtClean="0"/>
              <a:t>table</a:t>
            </a:r>
          </a:p>
          <a:p>
            <a:r>
              <a:rPr lang="en-US" sz="2400" dirty="0"/>
              <a:t>This type of relationship is prevalent in various real-world scenarios, such as hierarchical data structures, organizational charts, and parent-child dependencies, where an entity is related to itself, either directly or indirectly</a:t>
            </a:r>
            <a:endParaRPr lang="en-US" sz="2400" dirty="0" smtClean="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509695608"/>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{24E26852-F62E-49F7-B55E-D09AB600A50A}tf78438558_win32</Template>
  <TotalTime>1356</TotalTime>
  <Words>658</Words>
  <Application>Microsoft Office PowerPoint</Application>
  <PresentationFormat>Custom</PresentationFormat>
  <Paragraphs>182</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Introduction to Database Relationships</vt:lpstr>
      <vt:lpstr>Understanding Database Relationships</vt:lpstr>
      <vt:lpstr>One-to-Many Relationship (1:N)</vt:lpstr>
      <vt:lpstr>One-to-Many Relationship (1:N)</vt:lpstr>
      <vt:lpstr>One-to-one Relationship (1:1)</vt:lpstr>
      <vt:lpstr>One-to-one Relationship (1:1)</vt:lpstr>
      <vt:lpstr>Many-to-Many Relationship (n:N)</vt:lpstr>
      <vt:lpstr>many-to-many relationship (n:N)</vt:lpstr>
      <vt:lpstr>A self-referencing relationship</vt:lpstr>
      <vt:lpstr>A self-referencing relationship</vt:lpstr>
      <vt:lpstr>A self-referencing relationship</vt:lpstr>
      <vt:lpstr> composite primary key</vt:lpstr>
      <vt:lpstr>Composite primary key example</vt:lpstr>
      <vt:lpstr>surrogate key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Abdirahman Abdullahi</dc:creator>
  <cp:lastModifiedBy>Admin</cp:lastModifiedBy>
  <cp:revision>38</cp:revision>
  <dcterms:created xsi:type="dcterms:W3CDTF">2024-03-26T12:04:28Z</dcterms:created>
  <dcterms:modified xsi:type="dcterms:W3CDTF">2024-04-23T09:02:48Z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