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6"/>
  </p:notesMasterIdLst>
  <p:handoutMasterIdLst>
    <p:handoutMasterId r:id="rId37"/>
  </p:handoutMasterIdLst>
  <p:sldIdLst>
    <p:sldId id="312" r:id="rId5"/>
    <p:sldId id="352" r:id="rId6"/>
    <p:sldId id="282" r:id="rId7"/>
    <p:sldId id="329" r:id="rId8"/>
    <p:sldId id="324" r:id="rId9"/>
    <p:sldId id="328" r:id="rId10"/>
    <p:sldId id="326" r:id="rId11"/>
    <p:sldId id="323" r:id="rId12"/>
    <p:sldId id="327" r:id="rId13"/>
    <p:sldId id="330" r:id="rId14"/>
    <p:sldId id="331" r:id="rId15"/>
    <p:sldId id="332" r:id="rId16"/>
    <p:sldId id="333" r:id="rId17"/>
    <p:sldId id="334" r:id="rId18"/>
    <p:sldId id="335" r:id="rId19"/>
    <p:sldId id="350" r:id="rId20"/>
    <p:sldId id="339" r:id="rId21"/>
    <p:sldId id="340" r:id="rId22"/>
    <p:sldId id="341" r:id="rId23"/>
    <p:sldId id="342" r:id="rId24"/>
    <p:sldId id="343" r:id="rId25"/>
    <p:sldId id="344" r:id="rId26"/>
    <p:sldId id="345" r:id="rId27"/>
    <p:sldId id="346" r:id="rId28"/>
    <p:sldId id="347" r:id="rId29"/>
    <p:sldId id="348" r:id="rId30"/>
    <p:sldId id="349" r:id="rId31"/>
    <p:sldId id="351" r:id="rId32"/>
    <p:sldId id="336" r:id="rId33"/>
    <p:sldId id="337" r:id="rId34"/>
    <p:sldId id="338"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p:cViewPr varScale="1">
        <p:scale>
          <a:sx n="70" d="100"/>
          <a:sy n="70" d="100"/>
        </p:scale>
        <p:origin x="-744" y="-102"/>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transition>
    <p:split orient="vert"/>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transition>
    <p:split orient="vert"/>
  </p:transition>
  <p:timing>
    <p:tnLst>
      <p:par>
        <p:cTn id="1" dur="indefinite" restart="never" nodeType="tmRoot"/>
      </p:par>
    </p:tnLst>
  </p:timing>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IN" dirty="0"/>
              <a:t>Introduction to Database Relationships</a:t>
            </a:r>
            <a:endParaRPr lang="en-US" dirty="0"/>
          </a:p>
        </p:txBody>
      </p:sp>
    </p:spTree>
    <p:extLst>
      <p:ext uri="{BB962C8B-B14F-4D97-AF65-F5344CB8AC3E}">
        <p14:creationId xmlns:p14="http://schemas.microsoft.com/office/powerpoint/2010/main" val="2202437675"/>
      </p:ext>
    </p:extLst>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A self-referencing relationship, also known as a recursive relationship or a self-join, occurs in the context of relational databases when a table contains a foreign key that refers back to the primary key of the same </a:t>
            </a:r>
            <a:r>
              <a:rPr lang="en-US" sz="2400" dirty="0" smtClean="0"/>
              <a:t>table</a:t>
            </a:r>
          </a:p>
          <a:p>
            <a:r>
              <a:rPr lang="en-US" sz="2400" dirty="0"/>
              <a:t>This type of relationship is prevalent in various real-world scenarios, such as hierarchical data structures, organizational charts, and parent-child dependencies, where an entity is related to itself, either directly or indirectly</a:t>
            </a:r>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509695608"/>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For instance, consider an Employee table within a company's database that stores information about each employee, their </a:t>
            </a:r>
            <a:r>
              <a:rPr lang="en-US" sz="2400" dirty="0" smtClean="0"/>
              <a:t>department, and </a:t>
            </a:r>
            <a:r>
              <a:rPr lang="en-US" sz="2400" dirty="0"/>
              <a:t>other relevant data. One of the key aspects of an organizational hierarchy is the manager-subordinate </a:t>
            </a:r>
            <a:r>
              <a:rPr lang="en-US" sz="2400" dirty="0" smtClean="0"/>
              <a:t>relationship</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785648247"/>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Instead of creating a separate table for managers, a self-referencing relationship can be established within the Employee table by adding a Manager_ID foreign key column that refers back to the Employee_ID primary key column. In this case, employees who are managers have their own Employee_ID as Manager_ID, and employees who report to a manager have the corresponding manager's Employee_ID as their Manager_ID.</a:t>
            </a:r>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878122819"/>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 </a:t>
            </a:r>
            <a:r>
              <a:rPr lang="en-IN" dirty="0"/>
              <a:t>composite primary key</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is a combination of </a:t>
            </a:r>
            <a:r>
              <a:rPr lang="en-US" sz="2400" b="1" dirty="0"/>
              <a:t>two or more columns</a:t>
            </a:r>
            <a:r>
              <a:rPr lang="en-US" sz="2400" dirty="0"/>
              <a:t> used to create a unique primary key</a:t>
            </a:r>
            <a:r>
              <a:rPr lang="en-US" sz="2400"/>
              <a:t>. </a:t>
            </a:r>
            <a:endParaRPr lang="en-US" sz="2400" smtClean="0"/>
          </a:p>
          <a:p>
            <a:r>
              <a:rPr lang="en-US" sz="2400" smtClean="0"/>
              <a:t>A</a:t>
            </a:r>
            <a:r>
              <a:rPr lang="en-US" sz="2400" dirty="0"/>
              <a:t> </a:t>
            </a:r>
            <a:r>
              <a:rPr lang="en-US" sz="2400" b="1" dirty="0"/>
              <a:t>primary key</a:t>
            </a:r>
            <a:r>
              <a:rPr lang="en-US" sz="2400" dirty="0"/>
              <a:t> is </a:t>
            </a:r>
            <a:r>
              <a:rPr lang="en-IN" sz="2400" dirty="0"/>
              <a:t>single </a:t>
            </a:r>
            <a:r>
              <a:rPr lang="en-US" sz="2400" dirty="0" smtClean="0"/>
              <a:t>column </a:t>
            </a:r>
            <a:r>
              <a:rPr lang="en-US" sz="2400" dirty="0"/>
              <a:t>that has a </a:t>
            </a:r>
            <a:r>
              <a:rPr lang="en-US" sz="2400" b="1" dirty="0"/>
              <a:t>unique</a:t>
            </a:r>
            <a:r>
              <a:rPr lang="en-US" sz="2400" dirty="0"/>
              <a:t> and </a:t>
            </a:r>
            <a:r>
              <a:rPr lang="en-US" sz="2400" b="1" dirty="0"/>
              <a:t>not null</a:t>
            </a:r>
            <a:r>
              <a:rPr lang="en-US" sz="2400" dirty="0"/>
              <a:t> value in an SQL table</a:t>
            </a:r>
            <a:r>
              <a:rPr lang="en-US" sz="2400" dirty="0" smtClean="0"/>
              <a:t>.</a:t>
            </a:r>
          </a:p>
          <a:p>
            <a:r>
              <a:rPr lang="en-US" sz="2400" dirty="0"/>
              <a:t>A </a:t>
            </a:r>
            <a:r>
              <a:rPr lang="en-US" sz="2400" b="1" dirty="0"/>
              <a:t>composite primary key</a:t>
            </a:r>
            <a:r>
              <a:rPr lang="en-US" sz="2400" dirty="0"/>
              <a:t> is also a primary key, but it is made by the </a:t>
            </a:r>
            <a:r>
              <a:rPr lang="en-US" sz="2400" b="1" dirty="0"/>
              <a:t>combination of more than one column</a:t>
            </a:r>
            <a:r>
              <a:rPr lang="en-US" sz="2400" dirty="0"/>
              <a:t> to uniquely identify a particular row in the table.</a:t>
            </a:r>
          </a:p>
          <a:p>
            <a:endParaRPr lang="en-US" sz="2400" dirty="0"/>
          </a:p>
          <a:p>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963660630"/>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smtClean="0"/>
              <a:t>Composite primary key example</a:t>
            </a:r>
            <a:endParaRPr lang="en-US" dirty="0"/>
          </a:p>
        </p:txBody>
      </p:sp>
      <p:graphicFrame>
        <p:nvGraphicFramePr>
          <p:cNvPr id="6" name="Content Placeholder 5">
            <a:extLst>
              <a:ext uri="{FF2B5EF4-FFF2-40B4-BE49-F238E27FC236}">
                <a16:creationId xmlns=""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673166241"/>
              </p:ext>
            </p:extLst>
          </p:nvPr>
        </p:nvGraphicFramePr>
        <p:xfrm>
          <a:off x="1550563" y="2279175"/>
          <a:ext cx="5925805" cy="3909083"/>
        </p:xfrm>
        <a:graphic>
          <a:graphicData uri="http://schemas.openxmlformats.org/drawingml/2006/table">
            <a:tbl>
              <a:tblPr firstRow="1" bandRow="1">
                <a:tableStyleId>{3B4B98B0-60AC-42C2-AFA5-B58CD77FA1E5}</a:tableStyleId>
              </a:tblPr>
              <a:tblGrid>
                <a:gridCol w="2444282">
                  <a:extLst>
                    <a:ext uri="{9D8B030D-6E8A-4147-A177-3AD203B41FA5}">
                      <a16:colId xmlns="" xmlns:a16="http://schemas.microsoft.com/office/drawing/2014/main" val="180956085"/>
                    </a:ext>
                  </a:extLst>
                </a:gridCol>
                <a:gridCol w="1980270">
                  <a:extLst>
                    <a:ext uri="{9D8B030D-6E8A-4147-A177-3AD203B41FA5}">
                      <a16:colId xmlns="" xmlns:a16="http://schemas.microsoft.com/office/drawing/2014/main" val="1180706872"/>
                    </a:ext>
                  </a:extLst>
                </a:gridCol>
                <a:gridCol w="1501253">
                  <a:extLst>
                    <a:ext uri="{9D8B030D-6E8A-4147-A177-3AD203B41FA5}">
                      <a16:colId xmlns="" xmlns:a16="http://schemas.microsoft.com/office/drawing/2014/main" val="2050154702"/>
                    </a:ext>
                  </a:extLst>
                </a:gridCol>
              </a:tblGrid>
              <a:tr h="505146">
                <a:tc>
                  <a:txBody>
                    <a:bodyPr/>
                    <a:lstStyle/>
                    <a:p>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Project id</a:t>
                      </a:r>
                      <a:endParaRPr lang="en-US" dirty="0">
                        <a:solidFill>
                          <a:schemeClr val="accent6"/>
                        </a:solidFill>
                      </a:endParaRPr>
                    </a:p>
                  </a:txBody>
                  <a:tcPr anchor="ctr"/>
                </a:tc>
                <a:extLst>
                  <a:ext uri="{0D108BD9-81ED-4DB2-BD59-A6C34878D82A}">
                    <a16:rowId xmlns="" xmlns:a16="http://schemas.microsoft.com/office/drawing/2014/main" val="3059142786"/>
                  </a:ext>
                </a:extLst>
              </a:tr>
              <a:tr h="505146">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 xmlns:a16="http://schemas.microsoft.com/office/drawing/2014/main" val="3588576737"/>
                  </a:ext>
                </a:extLst>
              </a:tr>
              <a:tr h="536289">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1626410507"/>
                  </a:ext>
                </a:extLst>
              </a:tr>
              <a:tr h="505146">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 xmlns:a16="http://schemas.microsoft.com/office/drawing/2014/main" val="1888116840"/>
                  </a:ext>
                </a:extLst>
              </a:tr>
              <a:tr h="505146">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4023592559"/>
                  </a:ext>
                </a:extLst>
              </a:tr>
              <a:tr h="676105">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 xmlns:a16="http://schemas.microsoft.com/office/drawing/2014/main" val="2426564953"/>
                  </a:ext>
                </a:extLst>
              </a:tr>
              <a:tr h="676105">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tr>
            </a:tbl>
          </a:graphicData>
        </a:graphic>
      </p:graphicFrame>
      <p:sp>
        <p:nvSpPr>
          <p:cNvPr id="2" name="Slide Number Placeholder 1">
            <a:extLst>
              <a:ext uri="{FF2B5EF4-FFF2-40B4-BE49-F238E27FC236}">
                <a16:creationId xmlns=""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378297716"/>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dirty="0"/>
              <a:t>surrogate key</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A</a:t>
            </a:r>
            <a:r>
              <a:rPr lang="en-US" sz="2400" dirty="0" smtClean="0"/>
              <a:t> </a:t>
            </a:r>
            <a:r>
              <a:rPr lang="en-US" sz="2400" dirty="0"/>
              <a:t>surrogate key is a unique identifier assigned to each row in a table to serve as its primary </a:t>
            </a:r>
            <a:r>
              <a:rPr lang="en-US" sz="2400" dirty="0" smtClean="0"/>
              <a:t>key</a:t>
            </a:r>
          </a:p>
          <a:p>
            <a:r>
              <a:rPr lang="en-US" sz="2400" dirty="0" smtClean="0"/>
              <a:t>They are </a:t>
            </a:r>
            <a:r>
              <a:rPr lang="en-US" sz="2400" dirty="0"/>
              <a:t>system-generated and have no inherent meaning or significance outside of the database</a:t>
            </a:r>
            <a:r>
              <a:rPr lang="en-US" sz="2400" dirty="0" smtClean="0"/>
              <a:t>.</a:t>
            </a:r>
          </a:p>
          <a:p>
            <a:r>
              <a:rPr lang="en-US" sz="2400" dirty="0"/>
              <a:t>a surrogate key is </a:t>
            </a:r>
            <a:r>
              <a:rPr lang="en-US" sz="2400" b="1" dirty="0"/>
              <a:t>not derived from the table data</a:t>
            </a:r>
            <a:r>
              <a:rPr lang="en-US" sz="2400" dirty="0"/>
              <a:t>; instead, the object generates this key itself</a:t>
            </a:r>
          </a:p>
          <a:p>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616857004"/>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99-C129-11F0-56F2-2D1AED21CB4C}"/>
              </a:ext>
            </a:extLst>
          </p:cNvPr>
          <p:cNvSpPr>
            <a:spLocks noGrp="1"/>
          </p:cNvSpPr>
          <p:nvPr>
            <p:ph type="title"/>
          </p:nvPr>
        </p:nvSpPr>
        <p:spPr>
          <a:xfrm>
            <a:off x="4364809" y="1753322"/>
            <a:ext cx="7043617" cy="2520217"/>
          </a:xfrm>
        </p:spPr>
        <p:txBody>
          <a:bodyPr/>
          <a:lstStyle/>
          <a:p>
            <a:r>
              <a:rPr lang="en-IN" dirty="0"/>
              <a:t>Entity Relationship Diagram (ERD)</a:t>
            </a:r>
            <a:endParaRPr lang="en-US" dirty="0"/>
          </a:p>
        </p:txBody>
      </p:sp>
      <p:sp>
        <p:nvSpPr>
          <p:cNvPr id="3" name="Slide Number Placeholder 2">
            <a:extLst>
              <a:ext uri="{FF2B5EF4-FFF2-40B4-BE49-F238E27FC236}">
                <a16:creationId xmlns=""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983687760"/>
      </p:ext>
    </p:extLst>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Entity Relationship Diagram (ERD)</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smtClean="0"/>
              <a:t>ERD</a:t>
            </a:r>
            <a:r>
              <a:rPr lang="en-US" sz="2400" dirty="0"/>
              <a:t> is a visual representation that illustrates how different entities (such as people, customers, or other objects) relate to each other within an application or a </a:t>
            </a:r>
            <a:r>
              <a:rPr lang="en-US" sz="2400" dirty="0" smtClean="0"/>
              <a:t>database</a:t>
            </a:r>
          </a:p>
          <a:p>
            <a:r>
              <a:rPr lang="en-US" sz="2400" dirty="0" smtClean="0"/>
              <a:t>They </a:t>
            </a:r>
            <a:r>
              <a:rPr lang="en-US" sz="2400" dirty="0"/>
              <a:t>are essential during system design to help the development team structure the database</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3412460162"/>
      </p:ext>
    </p:extLst>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Entity Relationship Diagram (ERD)</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Entities represent things that can have data stored about them. They can be</a:t>
            </a:r>
            <a:r>
              <a:rPr lang="en-US" sz="2400" dirty="0" smtClean="0"/>
              <a:t>:</a:t>
            </a:r>
          </a:p>
          <a:p>
            <a:pPr lvl="1"/>
            <a:r>
              <a:rPr lang="en-US" sz="2400" dirty="0"/>
              <a:t>Physical objects (e.g., cars, people</a:t>
            </a:r>
            <a:r>
              <a:rPr lang="en-US" sz="2400" dirty="0" smtClean="0"/>
              <a:t>)</a:t>
            </a:r>
          </a:p>
          <a:p>
            <a:pPr lvl="1"/>
            <a:r>
              <a:rPr lang="en-IN" sz="2400" dirty="0"/>
              <a:t>Concepts (e.g., addresses)</a:t>
            </a:r>
          </a:p>
          <a:p>
            <a:pPr lvl="1"/>
            <a:r>
              <a:rPr lang="en-US" sz="2400" dirty="0"/>
              <a:t>Events (e.g., student enrollment in a course)</a:t>
            </a:r>
          </a:p>
          <a:p>
            <a:r>
              <a:rPr lang="en-US" sz="2400" dirty="0"/>
              <a:t>Entities are usually depicted as rectangles on an ERD, with the entity name inside.</a:t>
            </a:r>
          </a:p>
          <a:p>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1442663339"/>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Entity Relationship Diagram (ERD)</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fontScale="92500"/>
          </a:bodyPr>
          <a:lstStyle/>
          <a:p>
            <a:r>
              <a:rPr lang="en-US" sz="2400" dirty="0"/>
              <a:t>There are two types of </a:t>
            </a:r>
            <a:r>
              <a:rPr lang="en-US" sz="2400" dirty="0" smtClean="0"/>
              <a:t>entities:</a:t>
            </a:r>
          </a:p>
          <a:p>
            <a:pPr lvl="1"/>
            <a:r>
              <a:rPr lang="en-US" sz="2400" b="1" dirty="0"/>
              <a:t>Strong Entity</a:t>
            </a:r>
            <a:r>
              <a:rPr lang="en-US" sz="2400" dirty="0"/>
              <a:t>: Has an identifier (a primary key) and exists independently. For example, a student is a strong </a:t>
            </a:r>
            <a:r>
              <a:rPr lang="en-US" sz="2400" dirty="0" smtClean="0"/>
              <a:t>entity</a:t>
            </a:r>
          </a:p>
          <a:p>
            <a:pPr lvl="1"/>
            <a:r>
              <a:rPr lang="en-US" sz="2400" b="1" dirty="0"/>
              <a:t>Weak Entity</a:t>
            </a:r>
            <a:r>
              <a:rPr lang="en-US" sz="2400" dirty="0"/>
              <a:t>: Depends on a strong entity for existence and has a foreign key to another entity. For instance, an enrollment cannot exist without a </a:t>
            </a:r>
            <a:r>
              <a:rPr lang="en-US" sz="2400" dirty="0" smtClean="0"/>
              <a:t>student</a:t>
            </a:r>
          </a:p>
          <a:p>
            <a:r>
              <a:rPr lang="en-US" sz="2400" dirty="0" smtClean="0"/>
              <a:t>Entities </a:t>
            </a:r>
            <a:r>
              <a:rPr lang="en-US" sz="2400" dirty="0"/>
              <a:t>are usually depicted as rectangles on an ERD, with the entity name inside.</a:t>
            </a:r>
          </a:p>
          <a:p>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316184326"/>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99-C129-11F0-56F2-2D1AED21CB4C}"/>
              </a:ext>
            </a:extLst>
          </p:cNvPr>
          <p:cNvSpPr>
            <a:spLocks noGrp="1"/>
          </p:cNvSpPr>
          <p:nvPr>
            <p:ph type="title"/>
          </p:nvPr>
        </p:nvSpPr>
        <p:spPr>
          <a:xfrm>
            <a:off x="4364809" y="1753322"/>
            <a:ext cx="7043617" cy="2520217"/>
          </a:xfrm>
        </p:spPr>
        <p:txBody>
          <a:bodyPr/>
          <a:lstStyle/>
          <a:p>
            <a:r>
              <a:rPr lang="en-IN" dirty="0"/>
              <a:t>Database Relationships</a:t>
            </a:r>
            <a:endParaRPr lang="en-US" dirty="0"/>
          </a:p>
        </p:txBody>
      </p:sp>
      <p:sp>
        <p:nvSpPr>
          <p:cNvPr id="3" name="Slide Number Placeholder 2">
            <a:extLst>
              <a:ext uri="{FF2B5EF4-FFF2-40B4-BE49-F238E27FC236}">
                <a16:creationId xmlns=""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863224284"/>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Relationships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Relationships define how two entities are related to each </a:t>
            </a:r>
            <a:r>
              <a:rPr lang="en-US" sz="2400" dirty="0" smtClean="0"/>
              <a:t>other</a:t>
            </a:r>
          </a:p>
          <a:p>
            <a:r>
              <a:rPr lang="en-US" sz="2400" dirty="0"/>
              <a:t>They can be derived from verbs when discussing databases or sets of entities.</a:t>
            </a:r>
          </a:p>
          <a:p>
            <a:r>
              <a:rPr lang="en-US" sz="2400" dirty="0"/>
              <a:t>Represented as lines connecting two entities, relationships often have labels (e.g., “enrolls,” “registers,” “completes”)</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649122853"/>
      </p:ext>
    </p:extLst>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b="0" dirty="0"/>
              <a:t>Types of </a:t>
            </a:r>
            <a:r>
              <a:rPr lang="en-IN" b="0" dirty="0" smtClean="0"/>
              <a:t>relationships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b="1" dirty="0"/>
              <a:t>One-to-One</a:t>
            </a:r>
            <a:r>
              <a:rPr lang="en-US" sz="2400" dirty="0"/>
              <a:t>: One record of an entity directly relates to another record of an entity.</a:t>
            </a:r>
          </a:p>
          <a:p>
            <a:r>
              <a:rPr lang="en-US" sz="2400" b="1" dirty="0"/>
              <a:t>One-to-Many</a:t>
            </a:r>
            <a:r>
              <a:rPr lang="en-US" sz="2400" dirty="0"/>
              <a:t>: One record of an entity relates to one or more records of another entity.</a:t>
            </a:r>
          </a:p>
          <a:p>
            <a:r>
              <a:rPr lang="en-US" sz="2400" b="1" dirty="0"/>
              <a:t>Many-to-Many</a:t>
            </a:r>
            <a:r>
              <a:rPr lang="en-US" sz="2400" dirty="0"/>
              <a:t>: Many records of one entity can be related to many records of another entity.</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460068773"/>
      </p:ext>
    </p:extLst>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Attributes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fontScale="92500" lnSpcReduction="20000"/>
          </a:bodyPr>
          <a:lstStyle/>
          <a:p>
            <a:r>
              <a:rPr lang="en-US" sz="2400" dirty="0"/>
              <a:t>Attributes are properties or characteristics associated with an entity.</a:t>
            </a:r>
          </a:p>
          <a:p>
            <a:r>
              <a:rPr lang="en-US" sz="2400" dirty="0"/>
              <a:t>They describe specific details about the entity.</a:t>
            </a:r>
          </a:p>
          <a:p>
            <a:r>
              <a:rPr lang="en-US" sz="2400" dirty="0"/>
              <a:t>For instance, an “Employee” entity might have attributes like</a:t>
            </a:r>
            <a:r>
              <a:rPr lang="en-US" sz="2400" dirty="0" smtClean="0"/>
              <a:t>:</a:t>
            </a:r>
          </a:p>
          <a:p>
            <a:pPr lvl="1"/>
            <a:r>
              <a:rPr lang="en-US" sz="2400" i="1" dirty="0"/>
              <a:t>Name</a:t>
            </a:r>
            <a:r>
              <a:rPr lang="en-US" sz="2400" dirty="0"/>
              <a:t>: The employee’s full name.</a:t>
            </a:r>
          </a:p>
          <a:p>
            <a:pPr lvl="1"/>
            <a:r>
              <a:rPr lang="en-US" sz="2400" i="1" dirty="0"/>
              <a:t>Employee ID</a:t>
            </a:r>
            <a:r>
              <a:rPr lang="en-US" sz="2400" dirty="0"/>
              <a:t>: A unique identifier for each employee</a:t>
            </a:r>
            <a:r>
              <a:rPr lang="en-US" sz="2400" dirty="0" smtClean="0"/>
              <a:t>. </a:t>
            </a:r>
            <a:r>
              <a:rPr lang="en-US" sz="2400" i="1" dirty="0" smtClean="0"/>
              <a:t>Salary</a:t>
            </a:r>
            <a:r>
              <a:rPr lang="en-US" sz="2400" dirty="0"/>
              <a:t>: The employee’s monthly salary.</a:t>
            </a:r>
          </a:p>
          <a:p>
            <a:pPr lvl="1"/>
            <a:r>
              <a:rPr lang="en-US" sz="2400" i="1" dirty="0"/>
              <a:t>Department</a:t>
            </a:r>
            <a:r>
              <a:rPr lang="en-US" sz="2400" dirty="0"/>
              <a:t>: The department to which the employee belongs.</a:t>
            </a:r>
          </a:p>
          <a:p>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783240691"/>
      </p:ext>
    </p:extLst>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a:t>Types </a:t>
            </a:r>
            <a:r>
              <a:rPr lang="en-IN" dirty="0" smtClean="0"/>
              <a:t>of attributes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IN" sz="2400" b="1" dirty="0"/>
              <a:t>Simple Attributes</a:t>
            </a:r>
            <a:r>
              <a:rPr lang="en-IN" sz="2400" dirty="0"/>
              <a:t>: Represent single values (e.g., Name, Salary).</a:t>
            </a:r>
          </a:p>
          <a:p>
            <a:r>
              <a:rPr lang="en-US" sz="2000" b="1" dirty="0" smtClean="0"/>
              <a:t>Composite </a:t>
            </a:r>
            <a:r>
              <a:rPr lang="en-US" sz="2000" b="1" dirty="0"/>
              <a:t>Attributes</a:t>
            </a:r>
            <a:r>
              <a:rPr lang="en-US" sz="2000" dirty="0"/>
              <a:t>: Combinations of simple attributes (e.g., Address composed of Street, City, and Zip Code).</a:t>
            </a:r>
          </a:p>
          <a:p>
            <a:r>
              <a:rPr lang="en-US" sz="2400" b="1" dirty="0"/>
              <a:t>Derived Attributes</a:t>
            </a:r>
            <a:r>
              <a:rPr lang="en-US" sz="2400" dirty="0"/>
              <a:t>: Calculated or derived from other attributes (e.g., Age derived from Date of Birth</a:t>
            </a:r>
            <a:r>
              <a:rPr lang="en-US" sz="2400" dirty="0" smtClean="0"/>
              <a:t>).</a:t>
            </a:r>
          </a:p>
          <a:p>
            <a:r>
              <a:rPr lang="en-US" sz="2400" b="1" dirty="0"/>
              <a:t>Multivalued Attributes</a:t>
            </a:r>
            <a:r>
              <a:rPr lang="en-US" sz="2400" dirty="0"/>
              <a:t>: Can have multiple values (e.g., Skills possessed by an employee).</a:t>
            </a:r>
          </a:p>
          <a:p>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734244391"/>
      </p:ext>
    </p:extLst>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dirty="0" smtClean="0"/>
              <a:t>major components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fontScale="92500" lnSpcReduction="10000"/>
          </a:bodyPr>
          <a:lstStyle/>
          <a:p>
            <a:r>
              <a:rPr lang="en-US" sz="2400" b="1" dirty="0" smtClean="0"/>
              <a:t>Rectangles</a:t>
            </a:r>
            <a:r>
              <a:rPr lang="en-US" sz="2400" dirty="0" smtClean="0"/>
              <a:t> (denotes entities) </a:t>
            </a:r>
          </a:p>
          <a:p>
            <a:r>
              <a:rPr lang="en-US" sz="2400" b="1" dirty="0" smtClean="0"/>
              <a:t>Ellipses</a:t>
            </a:r>
            <a:r>
              <a:rPr lang="en-US" sz="2400" dirty="0" smtClean="0"/>
              <a:t> </a:t>
            </a:r>
            <a:r>
              <a:rPr lang="en-US" sz="2400" dirty="0"/>
              <a:t>(denotes </a:t>
            </a:r>
            <a:r>
              <a:rPr lang="en-US" sz="2400" dirty="0" smtClean="0"/>
              <a:t>attributes)</a:t>
            </a:r>
          </a:p>
          <a:p>
            <a:r>
              <a:rPr lang="en-US" sz="2400" b="1" dirty="0" smtClean="0"/>
              <a:t>Diamonds</a:t>
            </a:r>
            <a:r>
              <a:rPr lang="en-US" sz="2400" dirty="0" smtClean="0"/>
              <a:t> </a:t>
            </a:r>
            <a:r>
              <a:rPr lang="en-US" sz="2400" dirty="0"/>
              <a:t>(denotes </a:t>
            </a:r>
            <a:r>
              <a:rPr lang="en-US" sz="2400" dirty="0" smtClean="0"/>
              <a:t>relationship)</a:t>
            </a:r>
          </a:p>
          <a:p>
            <a:r>
              <a:rPr lang="en-US" sz="2400" b="1" dirty="0" smtClean="0"/>
              <a:t>Lines</a:t>
            </a:r>
            <a:r>
              <a:rPr lang="en-US" sz="2400" dirty="0" smtClean="0"/>
              <a:t> </a:t>
            </a:r>
            <a:r>
              <a:rPr lang="en-US" sz="2400" dirty="0"/>
              <a:t>(denotes </a:t>
            </a:r>
            <a:r>
              <a:rPr lang="en-US" sz="2400" dirty="0" smtClean="0"/>
              <a:t>links)</a:t>
            </a:r>
          </a:p>
          <a:p>
            <a:r>
              <a:rPr lang="en-US" sz="2400" b="1" dirty="0" smtClean="0"/>
              <a:t>Double ellipses </a:t>
            </a:r>
            <a:r>
              <a:rPr lang="en-US" sz="2400" dirty="0"/>
              <a:t>(denotes </a:t>
            </a:r>
            <a:r>
              <a:rPr lang="en-US" sz="2400" dirty="0" smtClean="0"/>
              <a:t>multivalued </a:t>
            </a:r>
            <a:r>
              <a:rPr lang="en-US" sz="2400" dirty="0"/>
              <a:t>Attributes</a:t>
            </a:r>
            <a:r>
              <a:rPr lang="en-US" sz="2400" dirty="0" smtClean="0"/>
              <a:t>)</a:t>
            </a:r>
          </a:p>
          <a:p>
            <a:r>
              <a:rPr lang="en-US" sz="2400" b="1" dirty="0" smtClean="0"/>
              <a:t>Dashed ellipses </a:t>
            </a:r>
            <a:r>
              <a:rPr lang="en-US" sz="2400" dirty="0"/>
              <a:t>(denotes </a:t>
            </a:r>
            <a:r>
              <a:rPr lang="en-US" sz="2400" dirty="0" smtClean="0"/>
              <a:t>derived </a:t>
            </a:r>
            <a:r>
              <a:rPr lang="en-US" sz="2400" dirty="0"/>
              <a:t>Attributes</a:t>
            </a:r>
            <a:r>
              <a:rPr lang="en-US" sz="2400" dirty="0" smtClean="0"/>
              <a:t>) </a:t>
            </a:r>
          </a:p>
          <a:p>
            <a:r>
              <a:rPr lang="en-US" sz="2400" b="1" dirty="0"/>
              <a:t>Double rectangles </a:t>
            </a:r>
            <a:r>
              <a:rPr lang="en-US" sz="2400" dirty="0"/>
              <a:t>(denotes weak entities</a:t>
            </a:r>
            <a:r>
              <a:rPr lang="en-US" sz="2400" dirty="0" smtClean="0"/>
              <a:t>)</a:t>
            </a:r>
          </a:p>
          <a:p>
            <a:r>
              <a:rPr lang="en-US" sz="2400" b="1" dirty="0" smtClean="0"/>
              <a:t>Double lines </a:t>
            </a:r>
            <a:r>
              <a:rPr lang="en-US" sz="2400" dirty="0"/>
              <a:t>(denotes entities)</a:t>
            </a:r>
            <a:endParaRPr lang="en-US" sz="2400" dirty="0" smtClean="0"/>
          </a:p>
          <a:p>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24</a:t>
            </a:fld>
            <a:endParaRPr lang="en-US" dirty="0"/>
          </a:p>
        </p:txBody>
      </p:sp>
      <p:sp>
        <p:nvSpPr>
          <p:cNvPr id="4" name="Rectangle 3"/>
          <p:cNvSpPr/>
          <p:nvPr/>
        </p:nvSpPr>
        <p:spPr>
          <a:xfrm>
            <a:off x="7895968" y="2278315"/>
            <a:ext cx="1285102" cy="304247"/>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Oval 4"/>
          <p:cNvSpPr/>
          <p:nvPr/>
        </p:nvSpPr>
        <p:spPr>
          <a:xfrm>
            <a:off x="7895968" y="2693771"/>
            <a:ext cx="1198605" cy="407773"/>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Flowchart: Decision 5"/>
          <p:cNvSpPr/>
          <p:nvPr/>
        </p:nvSpPr>
        <p:spPr>
          <a:xfrm>
            <a:off x="8093673" y="3212755"/>
            <a:ext cx="1161535" cy="358346"/>
          </a:xfrm>
          <a:prstGeom prst="flowChartDecision">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8" name="Straight Connector 7"/>
          <p:cNvCxnSpPr/>
          <p:nvPr/>
        </p:nvCxnSpPr>
        <p:spPr>
          <a:xfrm>
            <a:off x="6623222" y="3731740"/>
            <a:ext cx="1099752"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0111297" y="3781168"/>
            <a:ext cx="1254750" cy="481913"/>
            <a:chOff x="10111297" y="3781168"/>
            <a:chExt cx="1254750" cy="481913"/>
          </a:xfrm>
        </p:grpSpPr>
        <p:sp>
          <p:nvSpPr>
            <p:cNvPr id="9" name="Oval 8"/>
            <p:cNvSpPr/>
            <p:nvPr/>
          </p:nvSpPr>
          <p:spPr>
            <a:xfrm>
              <a:off x="10111297" y="3781168"/>
              <a:ext cx="1254750" cy="481913"/>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1" name="Oval 10"/>
            <p:cNvSpPr/>
            <p:nvPr/>
          </p:nvSpPr>
          <p:spPr>
            <a:xfrm>
              <a:off x="10204877" y="3855308"/>
              <a:ext cx="1067589" cy="333633"/>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
        <p:nvSpPr>
          <p:cNvPr id="10" name="Oval 9"/>
          <p:cNvSpPr/>
          <p:nvPr/>
        </p:nvSpPr>
        <p:spPr>
          <a:xfrm>
            <a:off x="9551773" y="4349578"/>
            <a:ext cx="1335184" cy="395417"/>
          </a:xfrm>
          <a:prstGeom prst="ellipse">
            <a:avLst/>
          </a:prstGeom>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nvGrpSpPr>
          <p:cNvPr id="12" name="Group 11"/>
          <p:cNvGrpSpPr/>
          <p:nvPr/>
        </p:nvGrpSpPr>
        <p:grpSpPr>
          <a:xfrm>
            <a:off x="9403492" y="4864995"/>
            <a:ext cx="1285102" cy="398982"/>
            <a:chOff x="9415849" y="4951494"/>
            <a:chExt cx="1285102" cy="398982"/>
          </a:xfrm>
        </p:grpSpPr>
        <p:sp>
          <p:nvSpPr>
            <p:cNvPr id="13" name="Rectangle 12"/>
            <p:cNvSpPr/>
            <p:nvPr/>
          </p:nvSpPr>
          <p:spPr>
            <a:xfrm>
              <a:off x="9415849" y="4951494"/>
              <a:ext cx="1285102" cy="398982"/>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Rectangle 13"/>
            <p:cNvSpPr/>
            <p:nvPr/>
          </p:nvSpPr>
          <p:spPr>
            <a:xfrm>
              <a:off x="9465277" y="5002200"/>
              <a:ext cx="1186248" cy="304247"/>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009187841"/>
      </p:ext>
    </p:extLst>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298365"/>
            <a:ext cx="9879437" cy="980844"/>
          </a:xfrm>
        </p:spPr>
        <p:txBody>
          <a:bodyPr/>
          <a:lstStyle/>
          <a:p>
            <a:r>
              <a:rPr lang="en-US" dirty="0" smtClean="0"/>
              <a:t>Simple example</a:t>
            </a:r>
            <a:endParaRPr lang="en-US" dirty="0"/>
          </a:p>
        </p:txBody>
      </p:sp>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25</a:t>
            </a:fld>
            <a:endParaRPr lang="en-US" dirty="0"/>
          </a:p>
        </p:txBody>
      </p:sp>
      <p:cxnSp>
        <p:nvCxnSpPr>
          <p:cNvPr id="47" name="Straight Connector 46"/>
          <p:cNvCxnSpPr>
            <a:stCxn id="12" idx="1"/>
            <a:endCxn id="36" idx="3"/>
          </p:cNvCxnSpPr>
          <p:nvPr/>
        </p:nvCxnSpPr>
        <p:spPr>
          <a:xfrm flipH="1">
            <a:off x="4743944" y="3262733"/>
            <a:ext cx="472240" cy="4598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955376" y="1546129"/>
            <a:ext cx="10493074" cy="4610121"/>
            <a:chOff x="955376" y="1546129"/>
            <a:chExt cx="10493074" cy="4610121"/>
          </a:xfrm>
        </p:grpSpPr>
        <p:grpSp>
          <p:nvGrpSpPr>
            <p:cNvPr id="90" name="Group 89"/>
            <p:cNvGrpSpPr/>
            <p:nvPr/>
          </p:nvGrpSpPr>
          <p:grpSpPr>
            <a:xfrm>
              <a:off x="6705384" y="2207088"/>
              <a:ext cx="4743066" cy="2192492"/>
              <a:chOff x="6705384" y="2207088"/>
              <a:chExt cx="4743066" cy="2192492"/>
            </a:xfrm>
          </p:grpSpPr>
          <p:sp>
            <p:nvSpPr>
              <p:cNvPr id="50" name="Rectangle 49"/>
              <p:cNvSpPr/>
              <p:nvPr/>
            </p:nvSpPr>
            <p:spPr>
              <a:xfrm>
                <a:off x="8750923" y="2989163"/>
                <a:ext cx="1489200" cy="5931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bg1"/>
                    </a:solidFill>
                  </a:rPr>
                  <a:t>Accounts</a:t>
                </a:r>
                <a:endParaRPr lang="en-IN" dirty="0">
                  <a:solidFill>
                    <a:schemeClr val="bg1"/>
                  </a:solidFill>
                </a:endParaRPr>
              </a:p>
            </p:txBody>
          </p:sp>
          <p:sp>
            <p:nvSpPr>
              <p:cNvPr id="51" name="Flowchart: Decision 50"/>
              <p:cNvSpPr/>
              <p:nvPr/>
            </p:nvSpPr>
            <p:spPr>
              <a:xfrm>
                <a:off x="6998746" y="2972349"/>
                <a:ext cx="1278752" cy="586946"/>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owns</a:t>
                </a:r>
                <a:endParaRPr lang="en-IN" sz="1400" dirty="0">
                  <a:solidFill>
                    <a:schemeClr val="tx1"/>
                  </a:solidFill>
                </a:endParaRPr>
              </a:p>
            </p:txBody>
          </p:sp>
          <p:cxnSp>
            <p:nvCxnSpPr>
              <p:cNvPr id="52" name="Straight Connector 51"/>
              <p:cNvCxnSpPr>
                <a:stCxn id="51" idx="1"/>
                <a:endCxn id="12" idx="3"/>
              </p:cNvCxnSpPr>
              <p:nvPr/>
            </p:nvCxnSpPr>
            <p:spPr>
              <a:xfrm flipH="1" flipV="1">
                <a:off x="6705384" y="3262733"/>
                <a:ext cx="293362" cy="308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0" idx="1"/>
              </p:cNvCxnSpPr>
              <p:nvPr/>
            </p:nvCxnSpPr>
            <p:spPr>
              <a:xfrm>
                <a:off x="8277498" y="3265822"/>
                <a:ext cx="473425" cy="1990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9830590" y="2207088"/>
                <a:ext cx="1595436" cy="53986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smtClean="0">
                    <a:solidFill>
                      <a:schemeClr val="bg1"/>
                    </a:solidFill>
                  </a:rPr>
                  <a:t>Username</a:t>
                </a:r>
                <a:endParaRPr lang="en-IN" sz="1600" dirty="0">
                  <a:solidFill>
                    <a:schemeClr val="bg1"/>
                  </a:solidFill>
                </a:endParaRPr>
              </a:p>
            </p:txBody>
          </p:sp>
          <p:sp>
            <p:nvSpPr>
              <p:cNvPr id="65" name="Oval 64"/>
              <p:cNvSpPr/>
              <p:nvPr/>
            </p:nvSpPr>
            <p:spPr>
              <a:xfrm>
                <a:off x="9722623" y="3831170"/>
                <a:ext cx="1725827" cy="56841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smtClean="0">
                    <a:solidFill>
                      <a:schemeClr val="bg1"/>
                    </a:solidFill>
                  </a:rPr>
                  <a:t>Password</a:t>
                </a:r>
                <a:endParaRPr lang="en-IN" sz="1600" dirty="0">
                  <a:solidFill>
                    <a:schemeClr val="bg1"/>
                  </a:solidFill>
                </a:endParaRPr>
              </a:p>
            </p:txBody>
          </p:sp>
          <p:cxnSp>
            <p:nvCxnSpPr>
              <p:cNvPr id="66" name="Straight Connector 65"/>
              <p:cNvCxnSpPr>
                <a:stCxn id="50" idx="0"/>
                <a:endCxn id="64" idx="3"/>
              </p:cNvCxnSpPr>
              <p:nvPr/>
            </p:nvCxnSpPr>
            <p:spPr>
              <a:xfrm flipV="1">
                <a:off x="9495523" y="2667890"/>
                <a:ext cx="568713" cy="32127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0" idx="2"/>
                <a:endCxn id="65" idx="1"/>
              </p:cNvCxnSpPr>
              <p:nvPr/>
            </p:nvCxnSpPr>
            <p:spPr>
              <a:xfrm>
                <a:off x="9495523" y="3582287"/>
                <a:ext cx="479842" cy="33212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955376" y="1632626"/>
              <a:ext cx="3788568" cy="1972653"/>
              <a:chOff x="1301372" y="1632626"/>
              <a:chExt cx="3788568" cy="1972653"/>
            </a:xfrm>
          </p:grpSpPr>
          <p:sp>
            <p:nvSpPr>
              <p:cNvPr id="8" name="Rectangle 7"/>
              <p:cNvSpPr/>
              <p:nvPr/>
            </p:nvSpPr>
            <p:spPr>
              <a:xfrm>
                <a:off x="1301372" y="3012155"/>
                <a:ext cx="1575697" cy="5931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bg1"/>
                    </a:solidFill>
                  </a:rPr>
                  <a:t>D</a:t>
                </a:r>
                <a:r>
                  <a:rPr lang="en-US" dirty="0" smtClean="0">
                    <a:solidFill>
                      <a:schemeClr val="bg1"/>
                    </a:solidFill>
                  </a:rPr>
                  <a:t>epartments</a:t>
                </a:r>
                <a:endParaRPr lang="en-IN" dirty="0">
                  <a:solidFill>
                    <a:schemeClr val="bg1"/>
                  </a:solidFill>
                </a:endParaRPr>
              </a:p>
            </p:txBody>
          </p:sp>
          <p:sp>
            <p:nvSpPr>
              <p:cNvPr id="14" name="Oval 13"/>
              <p:cNvSpPr/>
              <p:nvPr/>
            </p:nvSpPr>
            <p:spPr>
              <a:xfrm>
                <a:off x="1641393" y="1632626"/>
                <a:ext cx="1235676" cy="4819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id</a:t>
                </a:r>
                <a:endParaRPr lang="en-IN" dirty="0">
                  <a:solidFill>
                    <a:schemeClr val="bg1"/>
                  </a:solidFill>
                </a:endParaRPr>
              </a:p>
            </p:txBody>
          </p:sp>
          <p:sp>
            <p:nvSpPr>
              <p:cNvPr id="15" name="Oval 14"/>
              <p:cNvSpPr/>
              <p:nvPr/>
            </p:nvSpPr>
            <p:spPr>
              <a:xfrm>
                <a:off x="3326031" y="1632626"/>
                <a:ext cx="1235676" cy="4819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name</a:t>
                </a:r>
                <a:endParaRPr lang="en-IN" dirty="0">
                  <a:solidFill>
                    <a:schemeClr val="bg1"/>
                  </a:solidFill>
                </a:endParaRPr>
              </a:p>
            </p:txBody>
          </p:sp>
          <p:cxnSp>
            <p:nvCxnSpPr>
              <p:cNvPr id="21" name="Straight Connector 20"/>
              <p:cNvCxnSpPr>
                <a:stCxn id="8" idx="0"/>
                <a:endCxn id="14" idx="4"/>
              </p:cNvCxnSpPr>
              <p:nvPr/>
            </p:nvCxnSpPr>
            <p:spPr>
              <a:xfrm flipV="1">
                <a:off x="2089221" y="2114539"/>
                <a:ext cx="170010" cy="8976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3"/>
                <a:endCxn id="15" idx="4"/>
              </p:cNvCxnSpPr>
              <p:nvPr/>
            </p:nvCxnSpPr>
            <p:spPr>
              <a:xfrm flipV="1">
                <a:off x="2877069" y="2114539"/>
                <a:ext cx="1066800" cy="119417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Flowchart: Decision 35"/>
              <p:cNvSpPr/>
              <p:nvPr/>
            </p:nvSpPr>
            <p:spPr>
              <a:xfrm>
                <a:off x="3265681" y="3035924"/>
                <a:ext cx="1824259" cy="545586"/>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Belongs to</a:t>
                </a:r>
                <a:endParaRPr lang="en-IN" sz="1400" dirty="0">
                  <a:solidFill>
                    <a:schemeClr val="tx1"/>
                  </a:solidFill>
                </a:endParaRPr>
              </a:p>
            </p:txBody>
          </p:sp>
          <p:cxnSp>
            <p:nvCxnSpPr>
              <p:cNvPr id="38" name="Straight Connector 37"/>
              <p:cNvCxnSpPr>
                <a:stCxn id="36" idx="1"/>
                <a:endCxn id="8" idx="3"/>
              </p:cNvCxnSpPr>
              <p:nvPr/>
            </p:nvCxnSpPr>
            <p:spPr>
              <a:xfrm flipH="1">
                <a:off x="2877069" y="3308717"/>
                <a:ext cx="38861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118932" y="2019804"/>
                <a:ext cx="2429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4484539" y="1546129"/>
              <a:ext cx="5246511" cy="2013166"/>
              <a:chOff x="4892320" y="1546129"/>
              <a:chExt cx="5246511" cy="2013166"/>
            </a:xfrm>
          </p:grpSpPr>
          <p:sp>
            <p:nvSpPr>
              <p:cNvPr id="12" name="Rectangle 11"/>
              <p:cNvSpPr/>
              <p:nvPr/>
            </p:nvSpPr>
            <p:spPr>
              <a:xfrm>
                <a:off x="5623965" y="2966171"/>
                <a:ext cx="1489200" cy="5931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bg1"/>
                    </a:solidFill>
                  </a:rPr>
                  <a:t>Employees</a:t>
                </a:r>
                <a:endParaRPr lang="en-IN" dirty="0">
                  <a:solidFill>
                    <a:schemeClr val="bg1"/>
                  </a:solidFill>
                </a:endParaRPr>
              </a:p>
            </p:txBody>
          </p:sp>
          <p:sp>
            <p:nvSpPr>
              <p:cNvPr id="16" name="Oval 15"/>
              <p:cNvSpPr/>
              <p:nvPr/>
            </p:nvSpPr>
            <p:spPr>
              <a:xfrm>
                <a:off x="4892320" y="1941017"/>
                <a:ext cx="1235676" cy="48191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id</a:t>
                </a:r>
                <a:endParaRPr lang="en-IN" dirty="0">
                  <a:solidFill>
                    <a:schemeClr val="bg1"/>
                  </a:solidFill>
                </a:endParaRPr>
              </a:p>
            </p:txBody>
          </p:sp>
          <p:sp>
            <p:nvSpPr>
              <p:cNvPr id="17" name="Oval 16"/>
              <p:cNvSpPr/>
              <p:nvPr/>
            </p:nvSpPr>
            <p:spPr>
              <a:xfrm>
                <a:off x="6295408" y="1546129"/>
                <a:ext cx="1829879" cy="635844"/>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bg1"/>
                    </a:solidFill>
                  </a:rPr>
                  <a:t>Emp name</a:t>
                </a:r>
                <a:endParaRPr lang="en-IN" sz="1600" dirty="0">
                  <a:solidFill>
                    <a:schemeClr val="bg1"/>
                  </a:solidFill>
                </a:endParaRPr>
              </a:p>
            </p:txBody>
          </p:sp>
          <p:sp>
            <p:nvSpPr>
              <p:cNvPr id="18" name="Oval 17"/>
              <p:cNvSpPr/>
              <p:nvPr/>
            </p:nvSpPr>
            <p:spPr>
              <a:xfrm>
                <a:off x="8392202" y="1595980"/>
                <a:ext cx="1746629" cy="47367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smtClean="0">
                    <a:solidFill>
                      <a:schemeClr val="bg1"/>
                    </a:solidFill>
                  </a:rPr>
                  <a:t>Depart id</a:t>
                </a:r>
                <a:endParaRPr lang="en-IN" sz="1600" dirty="0">
                  <a:solidFill>
                    <a:schemeClr val="bg1"/>
                  </a:solidFill>
                </a:endParaRPr>
              </a:p>
            </p:txBody>
          </p:sp>
          <p:cxnSp>
            <p:nvCxnSpPr>
              <p:cNvPr id="27" name="Straight Connector 26"/>
              <p:cNvCxnSpPr>
                <a:stCxn id="12" idx="0"/>
                <a:endCxn id="16" idx="4"/>
              </p:cNvCxnSpPr>
              <p:nvPr/>
            </p:nvCxnSpPr>
            <p:spPr>
              <a:xfrm flipH="1" flipV="1">
                <a:off x="5510158" y="2422930"/>
                <a:ext cx="858407" cy="54324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0"/>
                <a:endCxn id="17" idx="3"/>
              </p:cNvCxnSpPr>
              <p:nvPr/>
            </p:nvCxnSpPr>
            <p:spPr>
              <a:xfrm flipV="1">
                <a:off x="6368565" y="2088856"/>
                <a:ext cx="194823" cy="87731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8" idx="2"/>
              </p:cNvCxnSpPr>
              <p:nvPr/>
            </p:nvCxnSpPr>
            <p:spPr>
              <a:xfrm flipV="1">
                <a:off x="7071709" y="1832818"/>
                <a:ext cx="1320493" cy="113335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400588" y="2328595"/>
                <a:ext cx="2429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894424" y="3559295"/>
              <a:ext cx="4894402" cy="2596955"/>
              <a:chOff x="1894424" y="3559295"/>
              <a:chExt cx="4894402" cy="2596955"/>
            </a:xfrm>
          </p:grpSpPr>
          <p:sp>
            <p:nvSpPr>
              <p:cNvPr id="13" name="Rectangle 12"/>
              <p:cNvSpPr/>
              <p:nvPr/>
            </p:nvSpPr>
            <p:spPr>
              <a:xfrm>
                <a:off x="5216184" y="5563126"/>
                <a:ext cx="1489200" cy="5931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bg1"/>
                    </a:solidFill>
                  </a:rPr>
                  <a:t>Projects</a:t>
                </a:r>
                <a:endParaRPr lang="en-IN" dirty="0">
                  <a:solidFill>
                    <a:schemeClr val="bg1"/>
                  </a:solidFill>
                </a:endParaRPr>
              </a:p>
            </p:txBody>
          </p:sp>
          <p:cxnSp>
            <p:nvCxnSpPr>
              <p:cNvPr id="39" name="Straight Connector 38"/>
              <p:cNvCxnSpPr>
                <a:stCxn id="12" idx="2"/>
                <a:endCxn id="41" idx="0"/>
              </p:cNvCxnSpPr>
              <p:nvPr/>
            </p:nvCxnSpPr>
            <p:spPr>
              <a:xfrm flipH="1">
                <a:off x="5946142" y="3559295"/>
                <a:ext cx="14642" cy="77774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5103458" y="4337039"/>
                <a:ext cx="1685368" cy="766827"/>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Work on</a:t>
                </a:r>
                <a:endParaRPr lang="en-IN" sz="1400" dirty="0">
                  <a:solidFill>
                    <a:schemeClr val="tx1"/>
                  </a:solidFill>
                </a:endParaRPr>
              </a:p>
            </p:txBody>
          </p:sp>
          <p:cxnSp>
            <p:nvCxnSpPr>
              <p:cNvPr id="45" name="Straight Connector 44"/>
              <p:cNvCxnSpPr>
                <a:endCxn id="13" idx="0"/>
              </p:cNvCxnSpPr>
              <p:nvPr/>
            </p:nvCxnSpPr>
            <p:spPr>
              <a:xfrm flipH="1">
                <a:off x="5960784" y="5103866"/>
                <a:ext cx="17400" cy="45926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015912" y="4366951"/>
                <a:ext cx="1725827" cy="56841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rPr>
                  <a:t>id</a:t>
                </a:r>
                <a:endParaRPr lang="en-IN" sz="1600" dirty="0">
                  <a:solidFill>
                    <a:schemeClr val="bg1"/>
                  </a:solidFill>
                </a:endParaRPr>
              </a:p>
            </p:txBody>
          </p:sp>
          <p:sp>
            <p:nvSpPr>
              <p:cNvPr id="73" name="Oval 72"/>
              <p:cNvSpPr/>
              <p:nvPr/>
            </p:nvSpPr>
            <p:spPr>
              <a:xfrm>
                <a:off x="1894424" y="5563126"/>
                <a:ext cx="1725827" cy="56841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smtClean="0">
                    <a:solidFill>
                      <a:schemeClr val="bg1"/>
                    </a:solidFill>
                  </a:rPr>
                  <a:t>Username</a:t>
                </a:r>
                <a:endParaRPr lang="en-IN" sz="1600" dirty="0">
                  <a:solidFill>
                    <a:schemeClr val="bg1"/>
                  </a:solidFill>
                </a:endParaRPr>
              </a:p>
            </p:txBody>
          </p:sp>
          <p:cxnSp>
            <p:nvCxnSpPr>
              <p:cNvPr id="74" name="Straight Connector 73"/>
              <p:cNvCxnSpPr>
                <a:endCxn id="72" idx="6"/>
              </p:cNvCxnSpPr>
              <p:nvPr/>
            </p:nvCxnSpPr>
            <p:spPr>
              <a:xfrm flipH="1" flipV="1">
                <a:off x="3741739" y="4651156"/>
                <a:ext cx="1494044" cy="91197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3" idx="1"/>
                <a:endCxn id="73" idx="6"/>
              </p:cNvCxnSpPr>
              <p:nvPr/>
            </p:nvCxnSpPr>
            <p:spPr>
              <a:xfrm flipH="1" flipV="1">
                <a:off x="3620251" y="5847331"/>
                <a:ext cx="1595933" cy="1235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757337" y="4769880"/>
                <a:ext cx="24297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7" name="TextBox 96"/>
          <p:cNvSpPr txBox="1"/>
          <p:nvPr/>
        </p:nvSpPr>
        <p:spPr>
          <a:xfrm>
            <a:off x="2714177" y="2966171"/>
            <a:ext cx="312906" cy="369332"/>
          </a:xfrm>
          <a:prstGeom prst="rect">
            <a:avLst/>
          </a:prstGeom>
          <a:noFill/>
        </p:spPr>
        <p:txBody>
          <a:bodyPr wrap="none" rtlCol="0">
            <a:spAutoFit/>
          </a:bodyPr>
          <a:lstStyle/>
          <a:p>
            <a:r>
              <a:rPr lang="en-US" dirty="0" smtClean="0"/>
              <a:t>1</a:t>
            </a:r>
            <a:endParaRPr lang="en-IN" dirty="0"/>
          </a:p>
        </p:txBody>
      </p:sp>
      <p:sp>
        <p:nvSpPr>
          <p:cNvPr id="98" name="TextBox 97"/>
          <p:cNvSpPr txBox="1"/>
          <p:nvPr/>
        </p:nvSpPr>
        <p:spPr>
          <a:xfrm>
            <a:off x="4804294" y="2881343"/>
            <a:ext cx="377026" cy="369332"/>
          </a:xfrm>
          <a:prstGeom prst="rect">
            <a:avLst/>
          </a:prstGeom>
          <a:noFill/>
        </p:spPr>
        <p:txBody>
          <a:bodyPr wrap="none" rtlCol="0">
            <a:spAutoFit/>
          </a:bodyPr>
          <a:lstStyle/>
          <a:p>
            <a:r>
              <a:rPr lang="en-US" dirty="0" smtClean="0"/>
              <a:t>M</a:t>
            </a:r>
            <a:endParaRPr lang="en-IN" dirty="0"/>
          </a:p>
        </p:txBody>
      </p:sp>
      <p:sp>
        <p:nvSpPr>
          <p:cNvPr id="99" name="TextBox 98"/>
          <p:cNvSpPr txBox="1"/>
          <p:nvPr/>
        </p:nvSpPr>
        <p:spPr>
          <a:xfrm>
            <a:off x="6788826" y="2896490"/>
            <a:ext cx="312906" cy="369332"/>
          </a:xfrm>
          <a:prstGeom prst="rect">
            <a:avLst/>
          </a:prstGeom>
          <a:noFill/>
        </p:spPr>
        <p:txBody>
          <a:bodyPr wrap="none" rtlCol="0">
            <a:spAutoFit/>
          </a:bodyPr>
          <a:lstStyle/>
          <a:p>
            <a:r>
              <a:rPr lang="en-US" dirty="0" smtClean="0"/>
              <a:t>1</a:t>
            </a:r>
            <a:endParaRPr lang="en-IN" dirty="0"/>
          </a:p>
        </p:txBody>
      </p:sp>
      <p:sp>
        <p:nvSpPr>
          <p:cNvPr id="101" name="TextBox 100"/>
          <p:cNvSpPr txBox="1"/>
          <p:nvPr/>
        </p:nvSpPr>
        <p:spPr>
          <a:xfrm>
            <a:off x="5671242" y="5107141"/>
            <a:ext cx="377026" cy="369332"/>
          </a:xfrm>
          <a:prstGeom prst="rect">
            <a:avLst/>
          </a:prstGeom>
          <a:noFill/>
        </p:spPr>
        <p:txBody>
          <a:bodyPr wrap="none" rtlCol="0">
            <a:spAutoFit/>
          </a:bodyPr>
          <a:lstStyle/>
          <a:p>
            <a:r>
              <a:rPr lang="en-US" dirty="0" smtClean="0"/>
              <a:t>M</a:t>
            </a:r>
            <a:endParaRPr lang="en-IN" dirty="0"/>
          </a:p>
        </p:txBody>
      </p:sp>
      <p:sp>
        <p:nvSpPr>
          <p:cNvPr id="102" name="TextBox 101"/>
          <p:cNvSpPr txBox="1"/>
          <p:nvPr/>
        </p:nvSpPr>
        <p:spPr>
          <a:xfrm>
            <a:off x="5642651" y="3845582"/>
            <a:ext cx="377026" cy="369332"/>
          </a:xfrm>
          <a:prstGeom prst="rect">
            <a:avLst/>
          </a:prstGeom>
          <a:noFill/>
        </p:spPr>
        <p:txBody>
          <a:bodyPr wrap="none" rtlCol="0">
            <a:spAutoFit/>
          </a:bodyPr>
          <a:lstStyle/>
          <a:p>
            <a:r>
              <a:rPr lang="en-US" dirty="0" smtClean="0"/>
              <a:t>M</a:t>
            </a:r>
            <a:endParaRPr lang="en-IN" dirty="0"/>
          </a:p>
        </p:txBody>
      </p:sp>
      <p:sp>
        <p:nvSpPr>
          <p:cNvPr id="192" name="TextBox 191"/>
          <p:cNvSpPr txBox="1"/>
          <p:nvPr/>
        </p:nvSpPr>
        <p:spPr>
          <a:xfrm>
            <a:off x="8375289" y="2896490"/>
            <a:ext cx="312906" cy="369332"/>
          </a:xfrm>
          <a:prstGeom prst="rect">
            <a:avLst/>
          </a:prstGeom>
          <a:noFill/>
        </p:spPr>
        <p:txBody>
          <a:bodyPr wrap="none" rtlCol="0">
            <a:spAutoFit/>
          </a:bodyPr>
          <a:lstStyle/>
          <a:p>
            <a:r>
              <a:rPr lang="en-US" dirty="0" smtClean="0"/>
              <a:t>1</a:t>
            </a:r>
            <a:endParaRPr lang="en-IN" dirty="0"/>
          </a:p>
        </p:txBody>
      </p:sp>
      <p:cxnSp>
        <p:nvCxnSpPr>
          <p:cNvPr id="204" name="Straight Connector 203"/>
          <p:cNvCxnSpPr/>
          <p:nvPr/>
        </p:nvCxnSpPr>
        <p:spPr>
          <a:xfrm flipH="1">
            <a:off x="10240123" y="2640061"/>
            <a:ext cx="8208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060209"/>
      </p:ext>
    </p:extLst>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99-C129-11F0-56F2-2D1AED21CB4C}"/>
              </a:ext>
            </a:extLst>
          </p:cNvPr>
          <p:cNvSpPr>
            <a:spLocks noGrp="1"/>
          </p:cNvSpPr>
          <p:nvPr>
            <p:ph type="title"/>
          </p:nvPr>
        </p:nvSpPr>
        <p:spPr>
          <a:xfrm>
            <a:off x="4364807" y="849791"/>
            <a:ext cx="7043617" cy="1290753"/>
          </a:xfrm>
        </p:spPr>
        <p:txBody>
          <a:bodyPr/>
          <a:lstStyle/>
          <a:p>
            <a:r>
              <a:rPr lang="en-US" dirty="0" smtClean="0"/>
              <a:t>Entity relationship diagram</a:t>
            </a:r>
            <a:endParaRPr lang="en-US" dirty="0"/>
          </a:p>
        </p:txBody>
      </p:sp>
      <p:sp>
        <p:nvSpPr>
          <p:cNvPr id="3" name="Slide Number Placeholder 2">
            <a:extLst>
              <a:ext uri="{FF2B5EF4-FFF2-40B4-BE49-F238E27FC236}">
                <a16:creationId xmlns=""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26</a:t>
            </a:fld>
            <a:endParaRPr lang="en-US" dirty="0"/>
          </a:p>
        </p:txBody>
      </p:sp>
      <p:sp>
        <p:nvSpPr>
          <p:cNvPr id="4" name="Content Placeholder 3">
            <a:extLst>
              <a:ext uri="{FF2B5EF4-FFF2-40B4-BE49-F238E27FC236}">
                <a16:creationId xmlns="" xmlns:a16="http://schemas.microsoft.com/office/drawing/2014/main" id="{BDDD6BDC-E008-6AB7-55A1-46ED9BCF054F}"/>
              </a:ext>
            </a:extLst>
          </p:cNvPr>
          <p:cNvSpPr>
            <a:spLocks noGrp="1"/>
          </p:cNvSpPr>
          <p:nvPr>
            <p:ph idx="11"/>
          </p:nvPr>
        </p:nvSpPr>
        <p:spPr>
          <a:xfrm>
            <a:off x="4364807" y="2341894"/>
            <a:ext cx="7043618" cy="3564636"/>
          </a:xfrm>
        </p:spPr>
        <p:txBody>
          <a:bodyPr>
            <a:normAutofit/>
          </a:bodyPr>
          <a:lstStyle/>
          <a:p>
            <a:r>
              <a:rPr lang="en-US" dirty="0" smtClean="0"/>
              <a:t>Draw an ERD of a company where each employee in the company belongs to exactly one department, a department may have more than one employee working in it, and employees may be assigned </a:t>
            </a:r>
            <a:r>
              <a:rPr lang="en-US" dirty="0"/>
              <a:t>to work on </a:t>
            </a:r>
            <a:r>
              <a:rPr lang="en-US" dirty="0" smtClean="0"/>
              <a:t>different projects, </a:t>
            </a:r>
            <a:r>
              <a:rPr lang="en-US" dirty="0"/>
              <a:t>a single project may involve the efforts of multiple </a:t>
            </a:r>
            <a:r>
              <a:rPr lang="en-US" dirty="0" smtClean="0"/>
              <a:t>employees,  </a:t>
            </a:r>
            <a:r>
              <a:rPr lang="en-US" dirty="0"/>
              <a:t>also </a:t>
            </a:r>
            <a:r>
              <a:rPr lang="en-US" dirty="0" smtClean="0"/>
              <a:t>make sure  each employee has one account in the company that stores his/her authentication information.</a:t>
            </a:r>
            <a:endParaRPr lang="en-US" dirty="0"/>
          </a:p>
        </p:txBody>
      </p:sp>
    </p:spTree>
    <p:extLst>
      <p:ext uri="{BB962C8B-B14F-4D97-AF65-F5344CB8AC3E}">
        <p14:creationId xmlns:p14="http://schemas.microsoft.com/office/powerpoint/2010/main" val="2131099472"/>
      </p:ext>
    </p:extLst>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99-C129-11F0-56F2-2D1AED21CB4C}"/>
              </a:ext>
            </a:extLst>
          </p:cNvPr>
          <p:cNvSpPr>
            <a:spLocks noGrp="1"/>
          </p:cNvSpPr>
          <p:nvPr>
            <p:ph type="title"/>
          </p:nvPr>
        </p:nvSpPr>
        <p:spPr>
          <a:xfrm>
            <a:off x="4364807" y="849791"/>
            <a:ext cx="7043617" cy="1290753"/>
          </a:xfrm>
        </p:spPr>
        <p:txBody>
          <a:bodyPr/>
          <a:lstStyle/>
          <a:p>
            <a:r>
              <a:rPr lang="en-US" dirty="0" smtClean="0"/>
              <a:t>Entity relationship diagram</a:t>
            </a:r>
            <a:endParaRPr lang="en-US" dirty="0"/>
          </a:p>
        </p:txBody>
      </p:sp>
      <p:sp>
        <p:nvSpPr>
          <p:cNvPr id="3" name="Slide Number Placeholder 2">
            <a:extLst>
              <a:ext uri="{FF2B5EF4-FFF2-40B4-BE49-F238E27FC236}">
                <a16:creationId xmlns=""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27</a:t>
            </a:fld>
            <a:endParaRPr lang="en-US" dirty="0"/>
          </a:p>
        </p:txBody>
      </p:sp>
      <p:sp>
        <p:nvSpPr>
          <p:cNvPr id="4" name="Content Placeholder 3">
            <a:extLst>
              <a:ext uri="{FF2B5EF4-FFF2-40B4-BE49-F238E27FC236}">
                <a16:creationId xmlns="" xmlns:a16="http://schemas.microsoft.com/office/drawing/2014/main" id="{BDDD6BDC-E008-6AB7-55A1-46ED9BCF054F}"/>
              </a:ext>
            </a:extLst>
          </p:cNvPr>
          <p:cNvSpPr>
            <a:spLocks noGrp="1"/>
          </p:cNvSpPr>
          <p:nvPr>
            <p:ph idx="11"/>
          </p:nvPr>
        </p:nvSpPr>
        <p:spPr>
          <a:xfrm>
            <a:off x="4364807" y="2341894"/>
            <a:ext cx="7043618" cy="3564636"/>
          </a:xfrm>
        </p:spPr>
        <p:txBody>
          <a:bodyPr>
            <a:normAutofit/>
          </a:bodyPr>
          <a:lstStyle/>
          <a:p>
            <a:r>
              <a:rPr lang="en-US" dirty="0" smtClean="0"/>
              <a:t>Draw an ERD of a company where each </a:t>
            </a:r>
            <a:r>
              <a:rPr lang="en-US" dirty="0" smtClean="0">
                <a:solidFill>
                  <a:schemeClr val="accent5">
                    <a:lumMod val="50000"/>
                  </a:schemeClr>
                </a:solidFill>
              </a:rPr>
              <a:t>employee </a:t>
            </a:r>
            <a:r>
              <a:rPr lang="en-US" dirty="0" smtClean="0"/>
              <a:t>in the company belongs to exactly one </a:t>
            </a:r>
            <a:r>
              <a:rPr lang="en-US" dirty="0" smtClean="0">
                <a:solidFill>
                  <a:schemeClr val="accent5">
                    <a:lumMod val="50000"/>
                  </a:schemeClr>
                </a:solidFill>
              </a:rPr>
              <a:t>department</a:t>
            </a:r>
            <a:r>
              <a:rPr lang="en-US" dirty="0" smtClean="0"/>
              <a:t>, a department may have more than one employee working in it, and employees may be assigned </a:t>
            </a:r>
            <a:r>
              <a:rPr lang="en-US" dirty="0"/>
              <a:t>to work on </a:t>
            </a:r>
            <a:r>
              <a:rPr lang="en-US" dirty="0" smtClean="0"/>
              <a:t>different </a:t>
            </a:r>
            <a:r>
              <a:rPr lang="en-US" dirty="0" smtClean="0">
                <a:solidFill>
                  <a:schemeClr val="accent5">
                    <a:lumMod val="50000"/>
                  </a:schemeClr>
                </a:solidFill>
              </a:rPr>
              <a:t>projects</a:t>
            </a:r>
            <a:r>
              <a:rPr lang="en-US" dirty="0" smtClean="0"/>
              <a:t>, </a:t>
            </a:r>
            <a:r>
              <a:rPr lang="en-US" dirty="0"/>
              <a:t>a single project may involve the efforts of multiple </a:t>
            </a:r>
            <a:r>
              <a:rPr lang="en-US" dirty="0" smtClean="0"/>
              <a:t>employees,  </a:t>
            </a:r>
            <a:r>
              <a:rPr lang="en-US" dirty="0"/>
              <a:t>also </a:t>
            </a:r>
            <a:r>
              <a:rPr lang="en-US" dirty="0" smtClean="0"/>
              <a:t>make sure  each employee has one </a:t>
            </a:r>
            <a:r>
              <a:rPr lang="en-US" dirty="0" smtClean="0">
                <a:solidFill>
                  <a:schemeClr val="accent5">
                    <a:lumMod val="50000"/>
                  </a:schemeClr>
                </a:solidFill>
              </a:rPr>
              <a:t>account</a:t>
            </a:r>
            <a:r>
              <a:rPr lang="en-US" dirty="0" smtClean="0"/>
              <a:t> in the company that stores his/her authentication information.</a:t>
            </a:r>
            <a:endParaRPr lang="en-US" dirty="0"/>
          </a:p>
        </p:txBody>
      </p:sp>
    </p:spTree>
    <p:extLst>
      <p:ext uri="{BB962C8B-B14F-4D97-AF65-F5344CB8AC3E}">
        <p14:creationId xmlns:p14="http://schemas.microsoft.com/office/powerpoint/2010/main" val="2965390067"/>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10199-C129-11F0-56F2-2D1AED21CB4C}"/>
              </a:ext>
            </a:extLst>
          </p:cNvPr>
          <p:cNvSpPr>
            <a:spLocks noGrp="1"/>
          </p:cNvSpPr>
          <p:nvPr>
            <p:ph type="title"/>
          </p:nvPr>
        </p:nvSpPr>
        <p:spPr>
          <a:xfrm>
            <a:off x="4364809" y="1753322"/>
            <a:ext cx="7043617" cy="2520217"/>
          </a:xfrm>
        </p:spPr>
        <p:txBody>
          <a:bodyPr/>
          <a:lstStyle/>
          <a:p>
            <a:r>
              <a:rPr lang="en-IN" b="0" dirty="0"/>
              <a:t>transactions </a:t>
            </a:r>
            <a:r>
              <a:rPr lang="en-IN" b="0" dirty="0" smtClean="0"/>
              <a:t>in </a:t>
            </a:r>
            <a:r>
              <a:rPr lang="en-IN" b="0" dirty="0" err="1" smtClean="0"/>
              <a:t>sql</a:t>
            </a:r>
            <a:endParaRPr lang="en-US" dirty="0"/>
          </a:p>
        </p:txBody>
      </p:sp>
      <p:sp>
        <p:nvSpPr>
          <p:cNvPr id="3" name="Slide Number Placeholder 2">
            <a:extLst>
              <a:ext uri="{FF2B5EF4-FFF2-40B4-BE49-F238E27FC236}">
                <a16:creationId xmlns=""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2803964535"/>
      </p:ext>
    </p:extLst>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907146"/>
            <a:ext cx="8426635" cy="994164"/>
          </a:xfrm>
        </p:spPr>
        <p:txBody>
          <a:bodyPr/>
          <a:lstStyle/>
          <a:p>
            <a:r>
              <a:rPr lang="en-IN" b="0" dirty="0"/>
              <a:t>transactions </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1901310"/>
            <a:ext cx="7965460" cy="4499489"/>
          </a:xfrm>
        </p:spPr>
        <p:txBody>
          <a:bodyPr>
            <a:normAutofit/>
          </a:bodyPr>
          <a:lstStyle/>
          <a:p>
            <a:r>
              <a:rPr lang="en-US" sz="2400" dirty="0"/>
              <a:t>T</a:t>
            </a:r>
            <a:r>
              <a:rPr lang="en-US" sz="2400" dirty="0" smtClean="0"/>
              <a:t>ransactions </a:t>
            </a:r>
            <a:r>
              <a:rPr lang="en-US" sz="2400" dirty="0"/>
              <a:t>in databases ensure that a series of database operations are either all completed successfully or none of them </a:t>
            </a:r>
            <a:r>
              <a:rPr lang="en-US" sz="2400" dirty="0" smtClean="0"/>
              <a:t>are</a:t>
            </a:r>
          </a:p>
          <a:p>
            <a:r>
              <a:rPr lang="en-US" sz="2400" dirty="0"/>
              <a:t>T</a:t>
            </a:r>
            <a:r>
              <a:rPr lang="en-US" sz="2400" dirty="0" smtClean="0"/>
              <a:t>ransactions </a:t>
            </a:r>
            <a:r>
              <a:rPr lang="en-US" sz="2400" dirty="0"/>
              <a:t>are often used to group multiple database operations into a single logical unit of work</a:t>
            </a:r>
            <a:r>
              <a:rPr lang="en-US" sz="2400" dirty="0" smtClean="0"/>
              <a:t>.</a:t>
            </a:r>
          </a:p>
          <a:p>
            <a:r>
              <a:rPr lang="en-US" sz="2400" dirty="0"/>
              <a:t>For example, consider a banking application transferring funds from one account to </a:t>
            </a:r>
            <a:r>
              <a:rPr lang="en-US" sz="2400" dirty="0" smtClean="0"/>
              <a:t>another. The </a:t>
            </a:r>
            <a:r>
              <a:rPr lang="en-US" sz="2400" dirty="0"/>
              <a:t>transaction would consist of deducting funds from one account and adding them to another. If either of these operations fails, the entire transaction is rolled back to ensure data consistency</a:t>
            </a:r>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2431856732"/>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b="0" dirty="0"/>
              <a:t>Understanding Database Relationships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Database relationships define how data in different tables are related to each </a:t>
            </a:r>
            <a:r>
              <a:rPr lang="en-US" sz="2400" dirty="0" smtClean="0"/>
              <a:t>other</a:t>
            </a:r>
          </a:p>
          <a:p>
            <a:r>
              <a:rPr lang="en-US" sz="2400" dirty="0"/>
              <a:t>There are different types of relationships: </a:t>
            </a:r>
            <a:endParaRPr lang="en-US" sz="2400" dirty="0" smtClean="0"/>
          </a:p>
          <a:p>
            <a:pPr lvl="1"/>
            <a:r>
              <a:rPr lang="en-US" sz="2400" dirty="0" smtClean="0"/>
              <a:t>one-to-many relationship (1:n)</a:t>
            </a:r>
          </a:p>
          <a:p>
            <a:pPr lvl="1"/>
            <a:r>
              <a:rPr lang="en-US" sz="2400" dirty="0" smtClean="0"/>
              <a:t>many-to-many relationship (n:n)</a:t>
            </a:r>
          </a:p>
          <a:p>
            <a:pPr lvl="1"/>
            <a:r>
              <a:rPr lang="en-US" sz="2400" dirty="0" smtClean="0"/>
              <a:t>one-to-one relationship (1:1)</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dirty="0"/>
              <a:t>ACID Properties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b="1" dirty="0"/>
              <a:t>Atomicity</a:t>
            </a:r>
            <a:r>
              <a:rPr lang="en-US" sz="2400" dirty="0"/>
              <a:t>: Transactions are indivisible units of work. Either all operations succeed, or none do.</a:t>
            </a:r>
          </a:p>
          <a:p>
            <a:r>
              <a:rPr lang="en-US" sz="2400" b="1" dirty="0"/>
              <a:t>Consistency</a:t>
            </a:r>
            <a:r>
              <a:rPr lang="en-US" sz="2400" dirty="0"/>
              <a:t>: Database remains in a consistent state before and after the transaction.</a:t>
            </a:r>
          </a:p>
          <a:p>
            <a:r>
              <a:rPr lang="en-US" sz="2400" b="1" dirty="0"/>
              <a:t>Isolation</a:t>
            </a:r>
            <a:r>
              <a:rPr lang="en-US" sz="2400" dirty="0"/>
              <a:t>: Transactions are isolated from each other until completed, ensuring data integrity.</a:t>
            </a:r>
          </a:p>
          <a:p>
            <a:r>
              <a:rPr lang="en-US" sz="2400" b="1" dirty="0"/>
              <a:t>Durability</a:t>
            </a:r>
            <a:r>
              <a:rPr lang="en-US" sz="2400" dirty="0"/>
              <a:t>: Committed transactions are permanent, even in the event of a system failure.</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451196451"/>
      </p:ext>
    </p:extLst>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dirty="0"/>
              <a:t>Transaction Syntax in SQL</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smtClean="0"/>
              <a:t>Use ‘</a:t>
            </a:r>
            <a:r>
              <a:rPr lang="en-US" sz="2400" b="1" dirty="0" smtClean="0"/>
              <a:t>START</a:t>
            </a:r>
            <a:r>
              <a:rPr lang="en-US" sz="2400" dirty="0" smtClean="0"/>
              <a:t> </a:t>
            </a:r>
            <a:r>
              <a:rPr lang="en-US" sz="2400" b="1" dirty="0" smtClean="0"/>
              <a:t>TRANSACTION</a:t>
            </a:r>
            <a:r>
              <a:rPr lang="en-US" sz="2400" dirty="0" smtClean="0"/>
              <a:t>’ to begin a transaction.</a:t>
            </a:r>
          </a:p>
          <a:p>
            <a:r>
              <a:rPr lang="en-US" sz="2400" dirty="0" smtClean="0"/>
              <a:t>Perform </a:t>
            </a:r>
            <a:r>
              <a:rPr lang="en-US" sz="2400" dirty="0"/>
              <a:t>database operations (e.g., INSERT, UPDATE, DELETE) within the transaction.</a:t>
            </a:r>
          </a:p>
          <a:p>
            <a:r>
              <a:rPr lang="en-US" sz="2400" dirty="0"/>
              <a:t>Use </a:t>
            </a:r>
            <a:r>
              <a:rPr lang="en-US" sz="2400" dirty="0" smtClean="0"/>
              <a:t>‘</a:t>
            </a:r>
            <a:r>
              <a:rPr lang="en-US" sz="2400" b="1" dirty="0" smtClean="0"/>
              <a:t>COMMIT’</a:t>
            </a:r>
            <a:r>
              <a:rPr lang="en-US" sz="2400" dirty="0" smtClean="0"/>
              <a:t> </a:t>
            </a:r>
            <a:r>
              <a:rPr lang="en-US" sz="2400" dirty="0"/>
              <a:t>if all operations are successful to make changes permanent.</a:t>
            </a:r>
          </a:p>
          <a:p>
            <a:r>
              <a:rPr lang="en-US" sz="2400" dirty="0"/>
              <a:t>Use </a:t>
            </a:r>
            <a:r>
              <a:rPr lang="en-US" sz="2400" dirty="0" smtClean="0"/>
              <a:t>‘</a:t>
            </a:r>
            <a:r>
              <a:rPr lang="en-US" sz="2400" b="1" dirty="0" smtClean="0"/>
              <a:t>ROLLBACK’</a:t>
            </a:r>
            <a:r>
              <a:rPr lang="en-US" sz="2400" dirty="0" smtClean="0"/>
              <a:t> </a:t>
            </a:r>
            <a:r>
              <a:rPr lang="en-US" sz="2400" dirty="0"/>
              <a:t>if any operation fails to undo changes made by the transaction.</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31</a:t>
            </a:fld>
            <a:endParaRPr lang="en-US" dirty="0"/>
          </a:p>
        </p:txBody>
      </p:sp>
    </p:spTree>
    <p:extLst>
      <p:ext uri="{BB962C8B-B14F-4D97-AF65-F5344CB8AC3E}">
        <p14:creationId xmlns:p14="http://schemas.microsoft.com/office/powerpoint/2010/main" val="2852391998"/>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One-to-Many Relationship (1:N)</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one-to-many relationship, each record in one table can be associated with one or more records in another table, but each record in the second table is associated with only one record in the first </a:t>
            </a:r>
            <a:r>
              <a:rPr lang="en-US" sz="2400" dirty="0" smtClean="0"/>
              <a:t>table</a:t>
            </a:r>
          </a:p>
          <a:p>
            <a:r>
              <a:rPr lang="en-US" sz="2400" dirty="0"/>
              <a:t>Example: Consider the relationship between Employees and Departments tables</a:t>
            </a:r>
            <a:r>
              <a:rPr lang="en-US" sz="2400" dirty="0" smtClean="0"/>
              <a:t>.</a:t>
            </a:r>
          </a:p>
          <a:p>
            <a:r>
              <a:rPr lang="en-US" sz="2400" dirty="0"/>
              <a:t>Each employee belongs to exactly one department, but each department can have multiple employees.</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092539509"/>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47501"/>
            <a:ext cx="9879437" cy="980844"/>
          </a:xfrm>
        </p:spPr>
        <p:txBody>
          <a:bodyPr/>
          <a:lstStyle/>
          <a:p>
            <a:r>
              <a:rPr lang="en-IN" b="0" dirty="0" smtClean="0"/>
              <a:t>One-to-Many Relationship (1:N)</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1462666306"/>
              </p:ext>
            </p:extLst>
          </p:nvPr>
        </p:nvGraphicFramePr>
        <p:xfrm>
          <a:off x="5213445" y="2332038"/>
          <a:ext cx="6591867" cy="3913230"/>
        </p:xfrm>
        <a:graphic>
          <a:graphicData uri="http://schemas.openxmlformats.org/drawingml/2006/table">
            <a:tbl>
              <a:tblPr firstRow="1" bandRow="1">
                <a:tableStyleId>{3B4B98B0-60AC-42C2-AFA5-B58CD77FA1E5}</a:tableStyleId>
              </a:tblPr>
              <a:tblGrid>
                <a:gridCol w="2719020">
                  <a:extLst>
                    <a:ext uri="{9D8B030D-6E8A-4147-A177-3AD203B41FA5}">
                      <a16:colId xmlns:a16="http://schemas.microsoft.com/office/drawing/2014/main" xmlns="" val="180956085"/>
                    </a:ext>
                  </a:extLst>
                </a:gridCol>
                <a:gridCol w="2719020">
                  <a:extLst>
                    <a:ext uri="{9D8B030D-6E8A-4147-A177-3AD203B41FA5}">
                      <a16:colId xmlns:a16="http://schemas.microsoft.com/office/drawing/2014/main" xmlns="" val="1180706872"/>
                    </a:ext>
                  </a:extLst>
                </a:gridCol>
                <a:gridCol w="1153827">
                  <a:extLst>
                    <a:ext uri="{9D8B030D-6E8A-4147-A177-3AD203B41FA5}">
                      <a16:colId xmlns:a16="http://schemas.microsoft.com/office/drawing/2014/main" xmlns="" val="205015470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tc>
                  <a:txBody>
                    <a:bodyPr/>
                    <a:lstStyle/>
                    <a:p>
                      <a:r>
                        <a:rPr lang="en-US" dirty="0" smtClean="0">
                          <a:solidFill>
                            <a:schemeClr val="accent6"/>
                          </a:solidFill>
                        </a:rPr>
                        <a:t>department</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13887864"/>
              </p:ext>
            </p:extLst>
          </p:nvPr>
        </p:nvGraphicFramePr>
        <p:xfrm>
          <a:off x="668338" y="2343957"/>
          <a:ext cx="4026492" cy="2461885"/>
        </p:xfrm>
        <a:graphic>
          <a:graphicData uri="http://schemas.openxmlformats.org/drawingml/2006/table">
            <a:tbl>
              <a:tblPr firstRow="1" bandRow="1">
                <a:tableStyleId>{3B4B98B0-60AC-42C2-AFA5-B58CD77FA1E5}</a:tableStyleId>
              </a:tblPr>
              <a:tblGrid>
                <a:gridCol w="2013246">
                  <a:extLst>
                    <a:ext uri="{9D8B030D-6E8A-4147-A177-3AD203B41FA5}">
                      <a16:colId xmlns:a16="http://schemas.microsoft.com/office/drawing/2014/main" xmlns="" val="180956085"/>
                    </a:ext>
                  </a:extLst>
                </a:gridCol>
                <a:gridCol w="2013246">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Department Id</a:t>
                      </a:r>
                      <a:endParaRPr lang="en-US" dirty="0">
                        <a:solidFill>
                          <a:schemeClr val="accent6"/>
                        </a:solidFill>
                      </a:endParaRPr>
                    </a:p>
                  </a:txBody>
                  <a:tcPr anchor="ctr"/>
                </a:tc>
                <a:tc>
                  <a:txBody>
                    <a:bodyPr/>
                    <a:lstStyle/>
                    <a:p>
                      <a:r>
                        <a:rPr lang="en-US" dirty="0" smtClean="0">
                          <a:solidFill>
                            <a:schemeClr val="accent6"/>
                          </a:solidFill>
                        </a:rPr>
                        <a:t>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HR</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Engineering</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Marketing</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sp>
        <p:nvSpPr>
          <p:cNvPr id="8"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Departments table</a:t>
            </a:r>
            <a:endParaRPr lang="en-US" sz="1800" b="0" dirty="0"/>
          </a:p>
        </p:txBody>
      </p:sp>
      <p:sp>
        <p:nvSpPr>
          <p:cNvPr id="9" name="Title 1">
            <a:extLst>
              <a:ext uri="{FF2B5EF4-FFF2-40B4-BE49-F238E27FC236}">
                <a16:creationId xmlns="" xmlns:a16="http://schemas.microsoft.com/office/drawing/2014/main" id="{13021072-4A77-DB4D-DF41-58EADB7DA94E}"/>
              </a:ext>
            </a:extLst>
          </p:cNvPr>
          <p:cNvSpPr txBox="1">
            <a:spLocks/>
          </p:cNvSpPr>
          <p:nvPr/>
        </p:nvSpPr>
        <p:spPr>
          <a:xfrm>
            <a:off x="703091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Tree>
    <p:extLst>
      <p:ext uri="{BB962C8B-B14F-4D97-AF65-F5344CB8AC3E}">
        <p14:creationId xmlns:p14="http://schemas.microsoft.com/office/powerpoint/2010/main" val="3348743645"/>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One-to-one </a:t>
            </a:r>
            <a:r>
              <a:rPr lang="en-IN" b="0" dirty="0" smtClean="0"/>
              <a:t>Relationship </a:t>
            </a:r>
            <a:r>
              <a:rPr lang="en-IN" b="0" dirty="0"/>
              <a:t>(</a:t>
            </a:r>
            <a:r>
              <a:rPr lang="en-IN" b="0" dirty="0" smtClean="0"/>
              <a:t>1:1)</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In a one-to-one relationship, each record in one table is associated with exactly one record in another table, and vice versa</a:t>
            </a:r>
            <a:r>
              <a:rPr lang="en-US" sz="2400" dirty="0" smtClean="0"/>
              <a:t>.</a:t>
            </a:r>
          </a:p>
          <a:p>
            <a:r>
              <a:rPr lang="en-US" sz="2400" dirty="0"/>
              <a:t>Example: Consider the relationship between Employees and Employee_Accounts tables.</a:t>
            </a:r>
            <a:r>
              <a:rPr lang="en-US" sz="2400" dirty="0" smtClean="0"/>
              <a:t>.</a:t>
            </a:r>
          </a:p>
          <a:p>
            <a:r>
              <a:rPr lang="en-US" sz="2400" dirty="0"/>
              <a:t>Each employee has precisely one account stored in the Employee_Accounts </a:t>
            </a:r>
            <a:r>
              <a:rPr lang="en-US" sz="2400" dirty="0" smtClean="0"/>
              <a:t>table and </a:t>
            </a:r>
            <a:r>
              <a:rPr lang="en-US" sz="2400" dirty="0"/>
              <a:t>e</a:t>
            </a:r>
            <a:r>
              <a:rPr lang="en-US" sz="2400" dirty="0" smtClean="0"/>
              <a:t>ach </a:t>
            </a:r>
            <a:r>
              <a:rPr lang="en-US" sz="2400" dirty="0"/>
              <a:t>record in the Employee_Accounts table corresponds to </a:t>
            </a:r>
            <a:r>
              <a:rPr lang="en-US" sz="2400" dirty="0" smtClean="0"/>
              <a:t> only one employee</a:t>
            </a:r>
            <a:r>
              <a:rPr lang="en-US" sz="2400" dirty="0"/>
              <a:t>.</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670558054"/>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202093"/>
            <a:ext cx="9879437" cy="980844"/>
          </a:xfrm>
        </p:spPr>
        <p:txBody>
          <a:bodyPr/>
          <a:lstStyle/>
          <a:p>
            <a:r>
              <a:rPr lang="en-IN" b="0" dirty="0" smtClean="0"/>
              <a:t>One-to-one Relationship </a:t>
            </a:r>
            <a:r>
              <a:rPr lang="en-IN" b="0" dirty="0"/>
              <a:t>(</a:t>
            </a:r>
            <a:r>
              <a:rPr lang="en-IN" b="0" dirty="0" smtClean="0"/>
              <a:t>1:1)</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964171898"/>
              </p:ext>
            </p:extLst>
          </p:nvPr>
        </p:nvGraphicFramePr>
        <p:xfrm>
          <a:off x="777845" y="2332038"/>
          <a:ext cx="4708556" cy="3879279"/>
        </p:xfrm>
        <a:graphic>
          <a:graphicData uri="http://schemas.openxmlformats.org/drawingml/2006/table">
            <a:tbl>
              <a:tblPr firstRow="1" bandRow="1">
                <a:tableStyleId>{3B4B98B0-60AC-42C2-AFA5-B58CD77FA1E5}</a:tableStyleId>
              </a:tblPr>
              <a:tblGrid>
                <a:gridCol w="2354278">
                  <a:extLst>
                    <a:ext uri="{9D8B030D-6E8A-4147-A177-3AD203B41FA5}">
                      <a16:colId xmlns:a16="http://schemas.microsoft.com/office/drawing/2014/main" xmlns="" val="180956085"/>
                    </a:ext>
                  </a:extLst>
                </a:gridCol>
                <a:gridCol w="2354278">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33866072"/>
              </p:ext>
            </p:extLst>
          </p:nvPr>
        </p:nvGraphicFramePr>
        <p:xfrm>
          <a:off x="5773002" y="2343957"/>
          <a:ext cx="5657000" cy="3809947"/>
        </p:xfrm>
        <a:graphic>
          <a:graphicData uri="http://schemas.openxmlformats.org/drawingml/2006/table">
            <a:tbl>
              <a:tblPr firstRow="1" bandRow="1">
                <a:tableStyleId>{3B4B98B0-60AC-42C2-AFA5-B58CD77FA1E5}</a:tableStyleId>
              </a:tblPr>
              <a:tblGrid>
                <a:gridCol w="1414250">
                  <a:extLst>
                    <a:ext uri="{9D8B030D-6E8A-4147-A177-3AD203B41FA5}">
                      <a16:colId xmlns:a16="http://schemas.microsoft.com/office/drawing/2014/main" xmlns="" val="180956085"/>
                    </a:ext>
                  </a:extLst>
                </a:gridCol>
                <a:gridCol w="1414250">
                  <a:extLst>
                    <a:ext uri="{9D8B030D-6E8A-4147-A177-3AD203B41FA5}">
                      <a16:colId xmlns:a16="http://schemas.microsoft.com/office/drawing/2014/main" xmlns="" val="1180706872"/>
                    </a:ext>
                  </a:extLst>
                </a:gridCol>
                <a:gridCol w="1414250"/>
                <a:gridCol w="1414250"/>
              </a:tblGrid>
              <a:tr h="606129">
                <a:tc>
                  <a:txBody>
                    <a:bodyPr/>
                    <a:lstStyle/>
                    <a:p>
                      <a:r>
                        <a:rPr lang="en-US" dirty="0" smtClean="0">
                          <a:solidFill>
                            <a:schemeClr val="accent6"/>
                          </a:solidFill>
                        </a:rPr>
                        <a:t>Account Id</a:t>
                      </a:r>
                      <a:endParaRPr lang="en-US" dirty="0">
                        <a:solidFill>
                          <a:schemeClr val="accent6"/>
                        </a:solidFill>
                      </a:endParaRPr>
                    </a:p>
                  </a:txBody>
                  <a:tcPr anchor="ctr"/>
                </a:tc>
                <a:tc>
                  <a:txBody>
                    <a:bodyPr/>
                    <a:lstStyle/>
                    <a:p>
                      <a:r>
                        <a:rPr lang="en-US" dirty="0" smtClean="0">
                          <a:solidFill>
                            <a:schemeClr val="accent6"/>
                          </a:solidFill>
                        </a:rPr>
                        <a:t>Username</a:t>
                      </a:r>
                      <a:endParaRPr lang="en-US" dirty="0">
                        <a:solidFill>
                          <a:schemeClr val="accent6"/>
                        </a:solidFill>
                      </a:endParaRPr>
                    </a:p>
                  </a:txBody>
                  <a:tcPr anchor="ctr"/>
                </a:tc>
                <a:tc>
                  <a:txBody>
                    <a:bodyPr/>
                    <a:lstStyle/>
                    <a:p>
                      <a:r>
                        <a:rPr lang="en-US" dirty="0" smtClean="0">
                          <a:solidFill>
                            <a:schemeClr val="accent6"/>
                          </a:solidFill>
                        </a:rPr>
                        <a:t>Password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aahme</a:t>
                      </a:r>
                      <a:endParaRPr lang="en-US" dirty="0">
                        <a:solidFill>
                          <a:schemeClr val="accent6"/>
                        </a:solidFill>
                      </a:endParaRPr>
                    </a:p>
                  </a:txBody>
                  <a:tcPr anchor="ctr"/>
                </a:tc>
                <a:tc>
                  <a:txBody>
                    <a:bodyPr/>
                    <a:lstStyle/>
                    <a:p>
                      <a:r>
                        <a:rPr lang="en-US" dirty="0" smtClean="0">
                          <a:solidFill>
                            <a:schemeClr val="accent6"/>
                          </a:solidFill>
                        </a:rPr>
                        <a:t>Password1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aali</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Password2</a:t>
                      </a:r>
                    </a:p>
                    <a:p>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aasha</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Password3</a:t>
                      </a:r>
                    </a:p>
                    <a:p>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004</a:t>
                      </a:r>
                      <a:endParaRPr lang="en-US" dirty="0">
                        <a:solidFill>
                          <a:schemeClr val="accent6"/>
                        </a:solidFill>
                      </a:endParaRPr>
                    </a:p>
                  </a:txBody>
                  <a:tcPr anchor="ctr"/>
                </a:tc>
                <a:tc>
                  <a:txBody>
                    <a:bodyPr/>
                    <a:lstStyle/>
                    <a:p>
                      <a:r>
                        <a:rPr lang="en-US" dirty="0" smtClean="0">
                          <a:solidFill>
                            <a:schemeClr val="accent6"/>
                          </a:solidFill>
                        </a:rPr>
                        <a:t>ggeed</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Password4</a:t>
                      </a:r>
                    </a:p>
                    <a:p>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r>
              <a:tr h="606129">
                <a:tc>
                  <a:txBody>
                    <a:bodyPr/>
                    <a:lstStyle/>
                    <a:p>
                      <a:r>
                        <a:rPr lang="en-US" dirty="0" smtClean="0">
                          <a:solidFill>
                            <a:schemeClr val="accent6"/>
                          </a:solidFill>
                        </a:rPr>
                        <a:t>005</a:t>
                      </a:r>
                      <a:endParaRPr lang="en-US" dirty="0">
                        <a:solidFill>
                          <a:schemeClr val="accent6"/>
                        </a:solidFill>
                      </a:endParaRPr>
                    </a:p>
                  </a:txBody>
                  <a:tcPr anchor="ctr"/>
                </a:tc>
                <a:tc>
                  <a:txBody>
                    <a:bodyPr/>
                    <a:lstStyle/>
                    <a:p>
                      <a:r>
                        <a:rPr lang="en-US" dirty="0" smtClean="0">
                          <a:solidFill>
                            <a:schemeClr val="accent6"/>
                          </a:solidFill>
                        </a:rPr>
                        <a:t>hhass</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Password5</a:t>
                      </a:r>
                    </a:p>
                    <a:p>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750859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 accounts table</a:t>
            </a:r>
            <a:endParaRPr lang="en-US" sz="1800" b="0" dirty="0"/>
          </a:p>
        </p:txBody>
      </p:sp>
    </p:spTree>
    <p:extLst>
      <p:ext uri="{BB962C8B-B14F-4D97-AF65-F5344CB8AC3E}">
        <p14:creationId xmlns:p14="http://schemas.microsoft.com/office/powerpoint/2010/main" val="2346615599"/>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Many-to-Many </a:t>
            </a:r>
            <a:r>
              <a:rPr lang="en-IN" b="0" dirty="0" smtClean="0"/>
              <a:t>Relationship (</a:t>
            </a:r>
            <a:r>
              <a:rPr lang="en-IN" b="0" dirty="0" err="1" smtClean="0"/>
              <a:t>n:N</a:t>
            </a:r>
            <a:r>
              <a:rPr lang="en-IN" b="0" dirty="0"/>
              <a:t>)</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many-to-many relationship, records in one table can be associated with multiple records in another table, and vice versa</a:t>
            </a:r>
            <a:r>
              <a:rPr lang="en-US" sz="2400" dirty="0" smtClean="0"/>
              <a:t>.</a:t>
            </a:r>
          </a:p>
          <a:p>
            <a:r>
              <a:rPr lang="en-US" sz="2400" dirty="0"/>
              <a:t>Example: Consider the relationship between Employees and Projects tables</a:t>
            </a:r>
            <a:r>
              <a:rPr lang="en-US" sz="2400" dirty="0" smtClean="0"/>
              <a:t>.</a:t>
            </a:r>
          </a:p>
          <a:p>
            <a:r>
              <a:rPr lang="en-US" sz="2400" dirty="0"/>
              <a:t>Each employee can be associated with multiple </a:t>
            </a:r>
            <a:r>
              <a:rPr lang="en-US" sz="2400" dirty="0" smtClean="0"/>
              <a:t>projects and </a:t>
            </a:r>
            <a:r>
              <a:rPr lang="en-US" sz="2400" dirty="0"/>
              <a:t>e</a:t>
            </a:r>
            <a:r>
              <a:rPr lang="en-US" sz="2400" dirty="0" smtClean="0"/>
              <a:t>ach </a:t>
            </a:r>
            <a:r>
              <a:rPr lang="en-US" sz="2400" dirty="0"/>
              <a:t>project can involve multiple employees</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178176676"/>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06557"/>
            <a:ext cx="9879437" cy="980844"/>
          </a:xfrm>
        </p:spPr>
        <p:txBody>
          <a:bodyPr/>
          <a:lstStyle/>
          <a:p>
            <a:r>
              <a:rPr lang="en-IN" b="0" dirty="0"/>
              <a:t>many-to-many </a:t>
            </a:r>
            <a:r>
              <a:rPr lang="en-IN" b="0" dirty="0" smtClean="0"/>
              <a:t>relationship (</a:t>
            </a:r>
            <a:r>
              <a:rPr lang="en-IN" b="0" dirty="0" err="1" smtClean="0"/>
              <a:t>n:N</a:t>
            </a:r>
            <a:r>
              <a:rPr lang="en-IN" b="0" dirty="0"/>
              <a:t>)</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3352360044"/>
              </p:ext>
            </p:extLst>
          </p:nvPr>
        </p:nvGraphicFramePr>
        <p:xfrm>
          <a:off x="573125" y="2332038"/>
          <a:ext cx="3848746" cy="3879279"/>
        </p:xfrm>
        <a:graphic>
          <a:graphicData uri="http://schemas.openxmlformats.org/drawingml/2006/table">
            <a:tbl>
              <a:tblPr firstRow="1" bandRow="1">
                <a:tableStyleId>{3B4B98B0-60AC-42C2-AFA5-B58CD77FA1E5}</a:tableStyleId>
              </a:tblPr>
              <a:tblGrid>
                <a:gridCol w="1924373">
                  <a:extLst>
                    <a:ext uri="{9D8B030D-6E8A-4147-A177-3AD203B41FA5}">
                      <a16:colId xmlns:a16="http://schemas.microsoft.com/office/drawing/2014/main" xmlns="" val="180956085"/>
                    </a:ext>
                  </a:extLst>
                </a:gridCol>
                <a:gridCol w="1924373">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2047743774"/>
              </p:ext>
            </p:extLst>
          </p:nvPr>
        </p:nvGraphicFramePr>
        <p:xfrm>
          <a:off x="4694830" y="2343957"/>
          <a:ext cx="3101440" cy="2563738"/>
        </p:xfrm>
        <a:graphic>
          <a:graphicData uri="http://schemas.openxmlformats.org/drawingml/2006/table">
            <a:tbl>
              <a:tblPr firstRow="1" bandRow="1">
                <a:tableStyleId>{3B4B98B0-60AC-42C2-AFA5-B58CD77FA1E5}</a:tableStyleId>
              </a:tblPr>
              <a:tblGrid>
                <a:gridCol w="1550720">
                  <a:extLst>
                    <a:ext uri="{9D8B030D-6E8A-4147-A177-3AD203B41FA5}">
                      <a16:colId xmlns:a16="http://schemas.microsoft.com/office/drawing/2014/main" xmlns="" val="180956085"/>
                    </a:ext>
                  </a:extLst>
                </a:gridCol>
                <a:gridCol w="1550720">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Project Id</a:t>
                      </a:r>
                      <a:endParaRPr lang="en-US" dirty="0">
                        <a:solidFill>
                          <a:schemeClr val="accent6"/>
                        </a:solidFill>
                      </a:endParaRPr>
                    </a:p>
                  </a:txBody>
                  <a:tcPr anchor="ctr"/>
                </a:tc>
                <a:tc>
                  <a:txBody>
                    <a:bodyPr/>
                    <a:lstStyle/>
                    <a:p>
                      <a:r>
                        <a:rPr lang="en-US" dirty="0" smtClean="0">
                          <a:solidFill>
                            <a:schemeClr val="accent6"/>
                          </a:solidFill>
                        </a:rPr>
                        <a:t>Project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Website Development</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Mobile App Development</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Database Optimization</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4118816051"/>
              </p:ext>
            </p:extLst>
          </p:nvPr>
        </p:nvGraphicFramePr>
        <p:xfrm>
          <a:off x="8011237" y="2346229"/>
          <a:ext cx="3957849" cy="4314223"/>
        </p:xfrm>
        <a:graphic>
          <a:graphicData uri="http://schemas.openxmlformats.org/drawingml/2006/table">
            <a:tbl>
              <a:tblPr firstRow="1" bandRow="1">
                <a:tableStyleId>{3B4B98B0-60AC-42C2-AFA5-B58CD77FA1E5}</a:tableStyleId>
              </a:tblPr>
              <a:tblGrid>
                <a:gridCol w="1319283">
                  <a:extLst>
                    <a:ext uri="{9D8B030D-6E8A-4147-A177-3AD203B41FA5}">
                      <a16:colId xmlns:a16="http://schemas.microsoft.com/office/drawing/2014/main" xmlns="" val="180956085"/>
                    </a:ext>
                  </a:extLst>
                </a:gridCol>
                <a:gridCol w="1319283">
                  <a:extLst>
                    <a:ext uri="{9D8B030D-6E8A-4147-A177-3AD203B41FA5}">
                      <a16:colId xmlns:a16="http://schemas.microsoft.com/office/drawing/2014/main" xmlns="" val="1180706872"/>
                    </a:ext>
                  </a:extLst>
                </a:gridCol>
                <a:gridCol w="1319283"/>
              </a:tblGrid>
              <a:tr h="606129">
                <a:tc>
                  <a:txBody>
                    <a:bodyPr/>
                    <a:lstStyle/>
                    <a:p>
                      <a:r>
                        <a:rPr lang="en-US" dirty="0" smtClean="0">
                          <a:solidFill>
                            <a:schemeClr val="accent6"/>
                          </a:solidFill>
                        </a:rPr>
                        <a:t>Emp_project</a:t>
                      </a:r>
                      <a:r>
                        <a:rPr lang="en-US" baseline="0" dirty="0" smtClean="0">
                          <a:solidFill>
                            <a:schemeClr val="accent6"/>
                          </a:solidFill>
                        </a:rPr>
                        <a:t> </a:t>
                      </a:r>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tc>
                  <a:txBody>
                    <a:bodyPr/>
                    <a:lstStyle/>
                    <a:p>
                      <a:r>
                        <a:rPr lang="en-US" dirty="0" smtClean="0">
                          <a:solidFill>
                            <a:schemeClr val="accent6"/>
                          </a:solidFill>
                        </a:rPr>
                        <a:t>Project id</a:t>
                      </a: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001</a:t>
                      </a:r>
                      <a:endParaRPr lang="en-IN" dirty="0"/>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002</a:t>
                      </a:r>
                      <a:endParaRPr lang="en-IN" dirty="0"/>
                    </a:p>
                  </a:txBody>
                  <a:tcPr anchor="ctr"/>
                </a:tc>
              </a:tr>
              <a:tr h="606129">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r h="606129">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4806286"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Projects table</a:t>
            </a:r>
            <a:endParaRPr lang="en-US" sz="1800" b="0" dirty="0"/>
          </a:p>
        </p:txBody>
      </p:sp>
      <p:sp>
        <p:nvSpPr>
          <p:cNvPr id="11" name="Title 1">
            <a:extLst>
              <a:ext uri="{FF2B5EF4-FFF2-40B4-BE49-F238E27FC236}">
                <a16:creationId xmlns="" xmlns:a16="http://schemas.microsoft.com/office/drawing/2014/main" id="{13021072-4A77-DB4D-DF41-58EADB7DA94E}"/>
              </a:ext>
            </a:extLst>
          </p:cNvPr>
          <p:cNvSpPr txBox="1">
            <a:spLocks/>
          </p:cNvSpPr>
          <p:nvPr/>
        </p:nvSpPr>
        <p:spPr>
          <a:xfrm>
            <a:off x="9184943"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smtClean="0"/>
              <a:t>Employees </a:t>
            </a:r>
            <a:r>
              <a:rPr lang="en-US" sz="1800" b="0" cap="none" dirty="0" smtClean="0"/>
              <a:t>Projects table</a:t>
            </a:r>
            <a:endParaRPr lang="en-US" sz="1800" b="0" dirty="0"/>
          </a:p>
        </p:txBody>
      </p:sp>
    </p:spTree>
    <p:extLst>
      <p:ext uri="{BB962C8B-B14F-4D97-AF65-F5344CB8AC3E}">
        <p14:creationId xmlns:p14="http://schemas.microsoft.com/office/powerpoint/2010/main" val="3270425701"/>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{24E26852-F62E-49F7-B55E-D09AB600A50A}tf78438558_win32</Template>
  <TotalTime>1573</TotalTime>
  <Words>1468</Words>
  <Application>Microsoft Office PowerPoint</Application>
  <PresentationFormat>Custom</PresentationFormat>
  <Paragraphs>286</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Custom</vt:lpstr>
      <vt:lpstr>Introduction to Database Relationships</vt:lpstr>
      <vt:lpstr>Database Relationships</vt:lpstr>
      <vt:lpstr>Understanding Database Relationships</vt:lpstr>
      <vt:lpstr>One-to-Many Relationship (1:N)</vt:lpstr>
      <vt:lpstr>One-to-Many Relationship (1:N)</vt:lpstr>
      <vt:lpstr>One-to-one Relationship (1:1)</vt:lpstr>
      <vt:lpstr>One-to-one Relationship (1:1)</vt:lpstr>
      <vt:lpstr>Many-to-Many Relationship (n:N)</vt:lpstr>
      <vt:lpstr>many-to-many relationship (n:N)</vt:lpstr>
      <vt:lpstr>A self-referencing relationship</vt:lpstr>
      <vt:lpstr>A self-referencing relationship</vt:lpstr>
      <vt:lpstr>A self-referencing relationship</vt:lpstr>
      <vt:lpstr> composite primary key</vt:lpstr>
      <vt:lpstr>Composite primary key example</vt:lpstr>
      <vt:lpstr>surrogate key</vt:lpstr>
      <vt:lpstr>Entity Relationship Diagram (ERD)</vt:lpstr>
      <vt:lpstr>Entity Relationship Diagram (ERD)</vt:lpstr>
      <vt:lpstr>Entity Relationship Diagram (ERD)</vt:lpstr>
      <vt:lpstr>Entity Relationship Diagram (ERD)</vt:lpstr>
      <vt:lpstr>Relationships</vt:lpstr>
      <vt:lpstr>Types of relationships</vt:lpstr>
      <vt:lpstr>Attributes</vt:lpstr>
      <vt:lpstr>Types of attributes</vt:lpstr>
      <vt:lpstr>major components</vt:lpstr>
      <vt:lpstr>Simple example</vt:lpstr>
      <vt:lpstr>Entity relationship diagram</vt:lpstr>
      <vt:lpstr>Entity relationship diagram</vt:lpstr>
      <vt:lpstr>transactions in sql</vt:lpstr>
      <vt:lpstr>transactions </vt:lpstr>
      <vt:lpstr>ACID Properties</vt:lpstr>
      <vt:lpstr>Transaction Syntax in 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Abdirahman Abdullahi</dc:creator>
  <cp:lastModifiedBy>Admin</cp:lastModifiedBy>
  <cp:revision>48</cp:revision>
  <dcterms:created xsi:type="dcterms:W3CDTF">2024-03-26T12:04:28Z</dcterms:created>
  <dcterms:modified xsi:type="dcterms:W3CDTF">2024-05-06T10:28:10Z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