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282" r:id="rId6"/>
    <p:sldId id="329" r:id="rId7"/>
    <p:sldId id="324" r:id="rId8"/>
    <p:sldId id="328" r:id="rId9"/>
    <p:sldId id="326" r:id="rId10"/>
    <p:sldId id="323" r:id="rId11"/>
    <p:sldId id="32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5388" autoAdjust="0"/>
  </p:normalViewPr>
  <p:slideViewPr>
    <p:cSldViewPr snapToGrid="0" snapToObjects="1">
      <p:cViewPr varScale="1">
        <p:scale>
          <a:sx n="70" d="100"/>
          <a:sy n="70" d="100"/>
        </p:scale>
        <p:origin x="-744" y="-102"/>
      </p:cViewPr>
      <p:guideLst>
        <p:guide orient="horz" pos="2616"/>
        <p:guide orient="horz" pos="3264"/>
        <p:guide orient="horz"/>
        <p:guide orient="horz" pos="4008"/>
        <p:guide orient="horz" pos="2352"/>
        <p:guide orient="horz" pos="2448"/>
        <p:guide pos="6912"/>
        <p:guide pos="6696"/>
        <p:guide pos="2136"/>
        <p:guide pos="2760"/>
        <p:guide pos="3288"/>
        <p:guide pos="4032"/>
        <p:guide pos="4392"/>
        <p:guide pos="4944"/>
        <p:guide pos="5544"/>
        <p:guide pos="6072"/>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xmlns=""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xmlns="" id="{BA5D5A72-CB6F-F8DE-E2C9-90459C8C3DC1}"/>
              </a:ext>
              <a:ext uri="{C183D7F6-B498-43B3-948B-1728B52AA6E4}">
                <adec:decorative xmlns:adec="http://schemas.microsoft.com/office/drawing/2017/decorative" xmlns=""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 uri="{C183D7F6-B498-43B3-948B-1728B52AA6E4}">
                <adec:decorative xmlns:adec="http://schemas.microsoft.com/office/drawing/2017/decorative" xmlns=""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 uri="{C183D7F6-B498-43B3-948B-1728B52AA6E4}">
                <adec:decorative xmlns:adec="http://schemas.microsoft.com/office/drawing/2017/decorative" xmlns=""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transition>
    <p:split orient="vert"/>
  </p:transition>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xmlns="" id="{D014917C-8694-B4A4-A211-0F31F00E247E}"/>
              </a:ext>
              <a:ext uri="{C183D7F6-B498-43B3-948B-1728B52AA6E4}">
                <adec:decorative xmlns:adec="http://schemas.microsoft.com/office/drawing/2017/decorative" xmlns=""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xmlns="" id="{A7DB6972-BB75-254A-BA88-C0C3E6E93BDB}"/>
              </a:ext>
              <a:ext uri="{C183D7F6-B498-43B3-948B-1728B52AA6E4}">
                <adec:decorative xmlns:adec="http://schemas.microsoft.com/office/drawing/2017/decorative" xmlns=""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xmlns="" id="{790E862E-398F-571C-EC2C-3D17164DE059}"/>
              </a:ext>
              <a:ext uri="{C183D7F6-B498-43B3-948B-1728B52AA6E4}">
                <adec:decorative xmlns:adec="http://schemas.microsoft.com/office/drawing/2017/decorative" xmlns=""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xmlns=""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xmlns=""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xmlns=""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xmlns=""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xmlns="" id="{D5595DD5-43B0-252F-8BC6-6B74340C5BC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xmlns="" id="{BC3A3767-6C5E-8188-0A49-955BBACE37F0}"/>
              </a:ext>
              <a:ext uri="{C183D7F6-B498-43B3-948B-1728B52AA6E4}">
                <adec:decorative xmlns:adec="http://schemas.microsoft.com/office/drawing/2017/decorative" xmlns=""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xmlns=""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xmlns=""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xmlns=""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xmlns="" id="{C6639AD7-128F-B39D-B45F-0F22A2C6D68B}"/>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xmlns="" id="{48479A23-C29C-C711-510C-05B69B882268}"/>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xmlns="" id="{F3DC42FA-4B8F-2EFC-CAB4-1CCAB93BEB7B}"/>
              </a:ext>
              <a:ext uri="{C183D7F6-B498-43B3-948B-1728B52AA6E4}">
                <adec:decorative xmlns:adec="http://schemas.microsoft.com/office/drawing/2017/decorative" xmlns=""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xmlns=""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xmlns=""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 uri="{C183D7F6-B498-43B3-948B-1728B52AA6E4}">
                <adec:decorative xmlns:adec="http://schemas.microsoft.com/office/drawing/2017/decorative" xmlns=""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FEB515B5-2D9F-58E1-6E3C-CCBF105D891E}"/>
              </a:ext>
              <a:ext uri="{C183D7F6-B498-43B3-948B-1728B52AA6E4}">
                <adec:decorative xmlns:adec="http://schemas.microsoft.com/office/drawing/2017/decorative" xmlns=""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xmlns="" id="{5CCFEDF9-5B69-87BA-8A33-35033DA4013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xmlns=""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transition>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transition>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 uri="{C183D7F6-B498-43B3-948B-1728B52AA6E4}">
                <adec:decorative xmlns:adec="http://schemas.microsoft.com/office/drawing/2017/decorative" xmlns=""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 uri="{C183D7F6-B498-43B3-948B-1728B52AA6E4}">
                <adec:decorative xmlns:adec="http://schemas.microsoft.com/office/drawing/2017/decorative" xmlns=""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xmlns="" id="{EFFAEAD9-58A9-096B-C6D0-58F7AD08EB20}"/>
              </a:ext>
              <a:ext uri="{C183D7F6-B498-43B3-948B-1728B52AA6E4}">
                <adec:decorative xmlns:adec="http://schemas.microsoft.com/office/drawing/2017/decorative" xmlns=""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xmlns=""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transition>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537D12D-0FCA-3396-988D-452D3D526E3D}"/>
              </a:ext>
              <a:ext uri="{C183D7F6-B498-43B3-948B-1728B52AA6E4}">
                <adec:decorative xmlns:adec="http://schemas.microsoft.com/office/drawing/2017/decorative" xmlns=""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xmlns="" id="{11710CE8-8A83-C0D3-623E-AFCC6C6A2930}"/>
              </a:ext>
              <a:ext uri="{C183D7F6-B498-43B3-948B-1728B52AA6E4}">
                <adec:decorative xmlns:adec="http://schemas.microsoft.com/office/drawing/2017/decorative" xmlns=""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xmlns="" id="{7AA66C80-37C3-6D28-7564-733A30B2CD8D}"/>
              </a:ext>
              <a:ext uri="{C183D7F6-B498-43B3-948B-1728B52AA6E4}">
                <adec:decorative xmlns:adec="http://schemas.microsoft.com/office/drawing/2017/decorative" xmlns=""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xmlns="" id="{D9DB7C23-E0CF-A75F-BFFD-4E7679AF4AD5}"/>
                </a:ext>
                <a:ext uri="{C183D7F6-B498-43B3-948B-1728B52AA6E4}">
                  <adec:decorative xmlns:adec="http://schemas.microsoft.com/office/drawing/2017/decorative" xmlns=""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xmlns="" id="{4D62A0CC-A0CE-403A-A167-27225B2C6083}"/>
                </a:ext>
                <a:ext uri="{C183D7F6-B498-43B3-948B-1728B52AA6E4}">
                  <adec:decorative xmlns:adec="http://schemas.microsoft.com/office/drawing/2017/decorative" xmlns=""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xmlns="" id="{F8AD83DA-A293-6D56-F606-7C98C403A3F7}"/>
                </a:ext>
                <a:ext uri="{C183D7F6-B498-43B3-948B-1728B52AA6E4}">
                  <adec:decorative xmlns:adec="http://schemas.microsoft.com/office/drawing/2017/decorative" xmlns=""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xmlns=""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86F8B46B-EF6E-BC12-09E2-0F3B779197B4}"/>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xmlns="" id="{5D7B4F11-E150-473B-98F5-6E6AC9646863}"/>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xmlns="" id="{A8E2FA61-C047-21BB-AA50-F84AD7685498}"/>
              </a:ext>
              <a:ext uri="{C183D7F6-B498-43B3-948B-1728B52AA6E4}">
                <adec:decorative xmlns:adec="http://schemas.microsoft.com/office/drawing/2017/decorative" xmlns=""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xmlns="" id="{1A2791BA-760E-9FA5-8743-D0B699FC9835}"/>
              </a:ext>
              <a:ext uri="{C183D7F6-B498-43B3-948B-1728B52AA6E4}">
                <adec:decorative xmlns:adec="http://schemas.microsoft.com/office/drawing/2017/decorative" xmlns=""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xmlns=""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xmlns=""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xmlns=""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xmlns="" id="{2A3EC91E-4089-D366-06D3-3E66F93DFAF3}"/>
              </a:ext>
              <a:ext uri="{C183D7F6-B498-43B3-948B-1728B52AA6E4}">
                <adec:decorative xmlns:adec="http://schemas.microsoft.com/office/drawing/2017/decorative" xmlns=""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 uri="{C183D7F6-B498-43B3-948B-1728B52AA6E4}">
                <adec:decorative xmlns:adec="http://schemas.microsoft.com/office/drawing/2017/decorative" xmlns=""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 uri="{C183D7F6-B498-43B3-948B-1728B52AA6E4}">
                <adec:decorative xmlns:adec="http://schemas.microsoft.com/office/drawing/2017/decorative" xmlns=""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 uri="{C183D7F6-B498-43B3-948B-1728B52AA6E4}">
                <adec:decorative xmlns:adec="http://schemas.microsoft.com/office/drawing/2017/decorative" xmlns=""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xmlns="" id="{EC46DC71-C12A-96C8-3FE2-AA95AB58B349}"/>
              </a:ext>
              <a:ext uri="{C183D7F6-B498-43B3-948B-1728B52AA6E4}">
                <adec:decorative xmlns:adec="http://schemas.microsoft.com/office/drawing/2017/decorative" xmlns=""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xmlns=""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xmlns=""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xmlns="" id="{CD2D664E-6702-6607-A37E-2E996144917C}"/>
              </a:ext>
              <a:ext uri="{C183D7F6-B498-43B3-948B-1728B52AA6E4}">
                <adec:decorative xmlns:adec="http://schemas.microsoft.com/office/drawing/2017/decorative" xmlns=""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xmlns="" id="{951C5737-DF7E-D671-AC74-9E488335BCA2}"/>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 uri="{C183D7F6-B498-43B3-948B-1728B52AA6E4}">
                <adec:decorative xmlns:adec="http://schemas.microsoft.com/office/drawing/2017/decorative" xmlns=""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xmlns="" id="{B9036D42-A06F-E6EE-BB91-8BAF045198BE}"/>
              </a:ext>
              <a:ext uri="{C183D7F6-B498-43B3-948B-1728B52AA6E4}">
                <adec:decorative xmlns:adec="http://schemas.microsoft.com/office/drawing/2017/decorative" xmlns=""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xmlns="" id="{86E0540C-3355-A50D-AC61-047B54B70C64}"/>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xmlns=""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xmlns=""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xmlns="" id="{3C7B0BB3-A5CA-7C72-DC39-AD00EC90964C}"/>
              </a:ext>
              <a:ext uri="{C183D7F6-B498-43B3-948B-1728B52AA6E4}">
                <adec:decorative xmlns:adec="http://schemas.microsoft.com/office/drawing/2017/decorative" xmlns=""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xmlns="" id="{07871527-68A5-0A5C-F5A6-A80523BAC92F}"/>
              </a:ext>
              <a:ext uri="{C183D7F6-B498-43B3-948B-1728B52AA6E4}">
                <adec:decorative xmlns:adec="http://schemas.microsoft.com/office/drawing/2017/decorative" xmlns=""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xmlns="" id="{CEB118B3-9B06-AD11-738A-7A0651F98B7E}"/>
              </a:ext>
              <a:ext uri="{C183D7F6-B498-43B3-948B-1728B52AA6E4}">
                <adec:decorative xmlns:adec="http://schemas.microsoft.com/office/drawing/2017/decorative" xmlns=""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xmlns="" id="{0EA94262-504E-06F2-F383-E832C37B1250}"/>
              </a:ext>
              <a:ext uri="{C183D7F6-B498-43B3-948B-1728B52AA6E4}">
                <adec:decorative xmlns:adec="http://schemas.microsoft.com/office/drawing/2017/decorative" xmlns=""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xmlns=""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xmlns=""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xmlns=""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xmlns=""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xmlns=""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xmlns=""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xmlns=""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xmlns="" id="{B9152F76-E42E-3D76-6BDB-2FA0D69216AD}"/>
              </a:ext>
              <a:ext uri="{C183D7F6-B498-43B3-948B-1728B52AA6E4}">
                <adec:decorative xmlns:adec="http://schemas.microsoft.com/office/drawing/2017/decorative" xmlns=""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xmlns="" id="{ED0348C7-D83F-0AD7-2539-41219A795693}"/>
                </a:ext>
                <a:ext uri="{C183D7F6-B498-43B3-948B-1728B52AA6E4}">
                  <adec:decorative xmlns:adec="http://schemas.microsoft.com/office/drawing/2017/decorative" xmlns=""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xmlns="" id="{E911AA2D-BE77-278D-CD2E-2EB3E180F3B8}"/>
                </a:ext>
                <a:ext uri="{C183D7F6-B498-43B3-948B-1728B52AA6E4}">
                  <adec:decorative xmlns:adec="http://schemas.microsoft.com/office/drawing/2017/decorative" xmlns=""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xmlns="" id="{B6CE0BA6-C0FD-AC39-6C31-8477E0CAFDB0}"/>
                </a:ext>
                <a:ext uri="{C183D7F6-B498-43B3-948B-1728B52AA6E4}">
                  <adec:decorative xmlns:adec="http://schemas.microsoft.com/office/drawing/2017/decorative" xmlns=""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xmlns="" id="{666AD1A4-36DE-12F3-BB78-BA678A59572C}"/>
                </a:ext>
                <a:ext uri="{C183D7F6-B498-43B3-948B-1728B52AA6E4}">
                  <adec:decorative xmlns:adec="http://schemas.microsoft.com/office/drawing/2017/decorative" xmlns=""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xmlns=""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28259CF0-6BC5-3693-6F49-C4489C07C317}"/>
              </a:ext>
              <a:ext uri="{C183D7F6-B498-43B3-948B-1728B52AA6E4}">
                <adec:decorative xmlns:adec="http://schemas.microsoft.com/office/drawing/2017/decorative" xmlns=""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xmlns="" id="{9019DA73-2516-F3D2-ECDB-620C90483DB3}"/>
              </a:ext>
              <a:ext uri="{C183D7F6-B498-43B3-948B-1728B52AA6E4}">
                <adec:decorative xmlns:adec="http://schemas.microsoft.com/office/drawing/2017/decorative" xmlns=""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xmlns="" id="{5665DA82-D253-8EC5-5DFB-F0266ED9FBB4}"/>
              </a:ext>
              <a:ext uri="{C183D7F6-B498-43B3-948B-1728B52AA6E4}">
                <adec:decorative xmlns:adec="http://schemas.microsoft.com/office/drawing/2017/decorative" xmlns=""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xmlns="" id="{A8B7F1F1-806C-8D65-7340-220A0C4653C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xmlns="" id="{E76518D4-6149-BA03-3BE5-6A13A792C115}"/>
              </a:ext>
              <a:ext uri="{C183D7F6-B498-43B3-948B-1728B52AA6E4}">
                <adec:decorative xmlns:adec="http://schemas.microsoft.com/office/drawing/2017/decorative" xmlns=""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xmlns=""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xmlns=""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xmlns=""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transition>
    <p:split orient="vert"/>
  </p:transition>
  <p:timing>
    <p:tnLst>
      <p:par>
        <p:cTn id="1" dur="indefinite" restart="never" nodeType="tmRoot"/>
      </p:par>
    </p:tnLst>
  </p:timing>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7FF65-A536-F639-8591-ED024C223308}"/>
              </a:ext>
            </a:extLst>
          </p:cNvPr>
          <p:cNvSpPr>
            <a:spLocks noGrp="1"/>
          </p:cNvSpPr>
          <p:nvPr>
            <p:ph type="ctrTitle"/>
          </p:nvPr>
        </p:nvSpPr>
        <p:spPr>
          <a:xfrm>
            <a:off x="2899790" y="810227"/>
            <a:ext cx="6392421" cy="3831221"/>
          </a:xfrm>
        </p:spPr>
        <p:txBody>
          <a:bodyPr anchor="ctr"/>
          <a:lstStyle/>
          <a:p>
            <a:r>
              <a:rPr lang="en-IN" dirty="0"/>
              <a:t>Introduction to Database Relationships</a:t>
            </a:r>
            <a:endParaRPr lang="en-US" dirty="0"/>
          </a:p>
        </p:txBody>
      </p:sp>
    </p:spTree>
    <p:extLst>
      <p:ext uri="{BB962C8B-B14F-4D97-AF65-F5344CB8AC3E}">
        <p14:creationId xmlns:p14="http://schemas.microsoft.com/office/powerpoint/2010/main" val="2202437675"/>
      </p:ext>
    </p:extLst>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IN" b="0" dirty="0"/>
              <a:t>Understanding Database Relationships</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Database relationships define how data in different tables are related to each </a:t>
            </a:r>
            <a:r>
              <a:rPr lang="en-US" sz="2400" dirty="0" smtClean="0"/>
              <a:t>other</a:t>
            </a:r>
          </a:p>
          <a:p>
            <a:r>
              <a:rPr lang="en-US" sz="2400" dirty="0"/>
              <a:t>There are different types of relationships: </a:t>
            </a:r>
            <a:endParaRPr lang="en-US" sz="2400" dirty="0" smtClean="0"/>
          </a:p>
          <a:p>
            <a:pPr lvl="1"/>
            <a:r>
              <a:rPr lang="en-US" sz="2400" dirty="0" smtClean="0"/>
              <a:t>one-to-many relationship (1:n)</a:t>
            </a:r>
          </a:p>
          <a:p>
            <a:pPr lvl="1"/>
            <a:r>
              <a:rPr lang="en-US" sz="2400" dirty="0" smtClean="0"/>
              <a:t>many-to-many relationship (n:n)</a:t>
            </a:r>
          </a:p>
          <a:p>
            <a:pPr lvl="1"/>
            <a:r>
              <a:rPr lang="en-US" sz="2400" dirty="0" smtClean="0"/>
              <a:t>one-to-one relationship (1:1)</a:t>
            </a:r>
            <a:endParaRPr lang="en-US" sz="2400"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One-to-Many Relationship (1:N)</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In a one-to-many relationship, each record in one table can be associated with one or more records in another table, but each record in the second table is associated with only one record in the first </a:t>
            </a:r>
            <a:r>
              <a:rPr lang="en-US" sz="2400" dirty="0" smtClean="0"/>
              <a:t>table</a:t>
            </a:r>
          </a:p>
          <a:p>
            <a:r>
              <a:rPr lang="en-US" sz="2400" dirty="0"/>
              <a:t>Example: Consider the relationship between </a:t>
            </a:r>
            <a:r>
              <a:rPr lang="en-US" sz="2400" dirty="0"/>
              <a:t>Employees</a:t>
            </a:r>
            <a:r>
              <a:rPr lang="en-US" sz="2400" dirty="0"/>
              <a:t> and </a:t>
            </a:r>
            <a:r>
              <a:rPr lang="en-US" sz="2400" dirty="0"/>
              <a:t>Departments</a:t>
            </a:r>
            <a:r>
              <a:rPr lang="en-US" sz="2400" dirty="0"/>
              <a:t> tables</a:t>
            </a:r>
            <a:r>
              <a:rPr lang="en-US" sz="2400" dirty="0" smtClean="0"/>
              <a:t>.</a:t>
            </a:r>
          </a:p>
          <a:p>
            <a:r>
              <a:rPr lang="en-US" sz="2400" dirty="0"/>
              <a:t>Each employee belongs to exactly one department, but each department can have multiple employees.</a:t>
            </a:r>
            <a:endParaRPr lang="en-US" sz="2400"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2092539509"/>
      </p:ext>
    </p:extLst>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50563" y="147501"/>
            <a:ext cx="9879437" cy="980844"/>
          </a:xfrm>
        </p:spPr>
        <p:txBody>
          <a:bodyPr/>
          <a:lstStyle/>
          <a:p>
            <a:r>
              <a:rPr lang="en-IN" b="0" dirty="0" smtClean="0"/>
              <a:t>One-to-Many Relationship (1:N)</a:t>
            </a:r>
            <a:endParaRPr lang="en-US" dirty="0"/>
          </a:p>
        </p:txBody>
      </p:sp>
      <p:graphicFrame>
        <p:nvGraphicFramePr>
          <p:cNvPr id="6" name="Content Placeholder 5">
            <a:extLst>
              <a:ext uri="{FF2B5EF4-FFF2-40B4-BE49-F238E27FC236}">
                <a16:creationId xmlns:a16="http://schemas.microsoft.com/office/drawing/2014/main" xmlns="" id="{4DB3991E-0605-C20E-53AD-D64E13638DA5}"/>
              </a:ext>
            </a:extLst>
          </p:cNvPr>
          <p:cNvGraphicFramePr>
            <a:graphicFrameLocks noGrp="1"/>
          </p:cNvGraphicFramePr>
          <p:nvPr>
            <p:ph sz="half" idx="1"/>
            <p:extLst>
              <p:ext uri="{D42A27DB-BD31-4B8C-83A1-F6EECF244321}">
                <p14:modId xmlns:p14="http://schemas.microsoft.com/office/powerpoint/2010/main" val="1462666306"/>
              </p:ext>
            </p:extLst>
          </p:nvPr>
        </p:nvGraphicFramePr>
        <p:xfrm>
          <a:off x="5213445" y="2332038"/>
          <a:ext cx="6591867" cy="3913230"/>
        </p:xfrm>
        <a:graphic>
          <a:graphicData uri="http://schemas.openxmlformats.org/drawingml/2006/table">
            <a:tbl>
              <a:tblPr firstRow="1" bandRow="1">
                <a:tableStyleId>{3B4B98B0-60AC-42C2-AFA5-B58CD77FA1E5}</a:tableStyleId>
              </a:tblPr>
              <a:tblGrid>
                <a:gridCol w="2719020">
                  <a:extLst>
                    <a:ext uri="{9D8B030D-6E8A-4147-A177-3AD203B41FA5}">
                      <a16:colId xmlns:a16="http://schemas.microsoft.com/office/drawing/2014/main" xmlns="" val="180956085"/>
                    </a:ext>
                  </a:extLst>
                </a:gridCol>
                <a:gridCol w="2719020">
                  <a:extLst>
                    <a:ext uri="{9D8B030D-6E8A-4147-A177-3AD203B41FA5}">
                      <a16:colId xmlns:a16="http://schemas.microsoft.com/office/drawing/2014/main" xmlns="" val="1180706872"/>
                    </a:ext>
                  </a:extLst>
                </a:gridCol>
                <a:gridCol w="1153827">
                  <a:extLst>
                    <a:ext uri="{9D8B030D-6E8A-4147-A177-3AD203B41FA5}">
                      <a16:colId xmlns:a16="http://schemas.microsoft.com/office/drawing/2014/main" xmlns="" val="2050154702"/>
                    </a:ext>
                  </a:extLst>
                </a:gridCol>
              </a:tblGrid>
              <a:tr h="606129">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Employee name</a:t>
                      </a:r>
                      <a:endParaRPr lang="en-US" dirty="0">
                        <a:solidFill>
                          <a:schemeClr val="accent6"/>
                        </a:solidFill>
                      </a:endParaRPr>
                    </a:p>
                  </a:txBody>
                  <a:tcPr anchor="ctr"/>
                </a:tc>
                <a:tc>
                  <a:txBody>
                    <a:bodyPr/>
                    <a:lstStyle/>
                    <a:p>
                      <a:r>
                        <a:rPr lang="en-US" dirty="0" smtClean="0">
                          <a:solidFill>
                            <a:schemeClr val="accent6"/>
                          </a:solidFill>
                        </a:rPr>
                        <a:t>department</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Ahmed</a:t>
                      </a:r>
                      <a:endParaRPr lang="en-US" dirty="0">
                        <a:solidFill>
                          <a:schemeClr val="accent6"/>
                        </a:solidFill>
                      </a:endParaRPr>
                    </a:p>
                  </a:txBody>
                  <a:tcPr anchor="ctr"/>
                </a:tc>
                <a:tc>
                  <a:txBody>
                    <a:bodyPr/>
                    <a:lstStyle/>
                    <a:p>
                      <a:r>
                        <a:rPr lang="en-US" dirty="0" smtClean="0">
                          <a:solidFill>
                            <a:schemeClr val="accent6"/>
                          </a:solidFill>
                        </a:rPr>
                        <a:t>1</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Ali</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Asha</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Geedi</a:t>
                      </a:r>
                      <a:endParaRPr lang="en-US" dirty="0">
                        <a:solidFill>
                          <a:schemeClr val="accent6"/>
                        </a:solidFill>
                      </a:endParaRPr>
                    </a:p>
                  </a:txBody>
                  <a:tcPr anchor="ctr"/>
                </a:tc>
                <a:tc>
                  <a:txBody>
                    <a:bodyPr/>
                    <a:lstStyle/>
                    <a:p>
                      <a:r>
                        <a:rPr lang="en-US" dirty="0" smtClean="0">
                          <a:solidFill>
                            <a:schemeClr val="accent6"/>
                          </a:solidFill>
                        </a:rPr>
                        <a:t>3</a:t>
                      </a:r>
                      <a:endParaRPr lang="en-US" dirty="0">
                        <a:solidFill>
                          <a:schemeClr val="accent6"/>
                        </a:solidFill>
                      </a:endParaRPr>
                    </a:p>
                  </a:txBody>
                  <a:tcPr anchor="ctr"/>
                </a:tc>
                <a:extLst>
                  <a:ext uri="{0D108BD9-81ED-4DB2-BD59-A6C34878D82A}">
                    <a16:rowId xmlns:a16="http://schemas.microsoft.com/office/drawing/2014/main" xmlns="" val="4023592559"/>
                  </a:ext>
                </a:extLst>
              </a:tr>
              <a:tr h="811265">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Hassan</a:t>
                      </a:r>
                      <a:endParaRPr lang="en-US" dirty="0">
                        <a:solidFill>
                          <a:schemeClr val="accent6"/>
                        </a:solidFill>
                      </a:endParaRPr>
                    </a:p>
                  </a:txBody>
                  <a:tcPr anchor="ctr"/>
                </a:tc>
                <a:tc>
                  <a:txBody>
                    <a:bodyPr/>
                    <a:lstStyle/>
                    <a:p>
                      <a:r>
                        <a:rPr lang="en-US" dirty="0" smtClean="0">
                          <a:solidFill>
                            <a:schemeClr val="accent6"/>
                          </a:solidFill>
                        </a:rPr>
                        <a:t>2</a:t>
                      </a:r>
                      <a:endParaRPr lang="en-US" dirty="0">
                        <a:solidFill>
                          <a:schemeClr val="accent6"/>
                        </a:solidFill>
                      </a:endParaRPr>
                    </a:p>
                  </a:txBody>
                  <a:tcPr anchor="ctr"/>
                </a:tc>
                <a:extLst>
                  <a:ext uri="{0D108BD9-81ED-4DB2-BD59-A6C34878D82A}">
                    <a16:rowId xmlns:a16="http://schemas.microsoft.com/office/drawing/2014/main" xmlns="" val="2426564953"/>
                  </a:ext>
                </a:extLst>
              </a:tr>
            </a:tbl>
          </a:graphicData>
        </a:graphic>
      </p:graphicFrame>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graphicFrame>
        <p:nvGraphicFramePr>
          <p:cNvPr id="7" name="Content Placeholder 5">
            <a:extLst>
              <a:ext uri="{FF2B5EF4-FFF2-40B4-BE49-F238E27FC236}">
                <a16:creationId xmlns:a16="http://schemas.microsoft.com/office/drawing/2014/main" xmlns="" id="{4DB3991E-0605-C20E-53AD-D64E13638DA5}"/>
              </a:ext>
            </a:extLst>
          </p:cNvPr>
          <p:cNvGraphicFramePr>
            <a:graphicFrameLocks/>
          </p:cNvGraphicFramePr>
          <p:nvPr>
            <p:extLst>
              <p:ext uri="{D42A27DB-BD31-4B8C-83A1-F6EECF244321}">
                <p14:modId xmlns:p14="http://schemas.microsoft.com/office/powerpoint/2010/main" val="113887864"/>
              </p:ext>
            </p:extLst>
          </p:nvPr>
        </p:nvGraphicFramePr>
        <p:xfrm>
          <a:off x="668338" y="2343957"/>
          <a:ext cx="4026492" cy="2461885"/>
        </p:xfrm>
        <a:graphic>
          <a:graphicData uri="http://schemas.openxmlformats.org/drawingml/2006/table">
            <a:tbl>
              <a:tblPr firstRow="1" bandRow="1">
                <a:tableStyleId>{3B4B98B0-60AC-42C2-AFA5-B58CD77FA1E5}</a:tableStyleId>
              </a:tblPr>
              <a:tblGrid>
                <a:gridCol w="2013246">
                  <a:extLst>
                    <a:ext uri="{9D8B030D-6E8A-4147-A177-3AD203B41FA5}">
                      <a16:colId xmlns:a16="http://schemas.microsoft.com/office/drawing/2014/main" xmlns="" val="180956085"/>
                    </a:ext>
                  </a:extLst>
                </a:gridCol>
                <a:gridCol w="2013246">
                  <a:extLst>
                    <a:ext uri="{9D8B030D-6E8A-4147-A177-3AD203B41FA5}">
                      <a16:colId xmlns:a16="http://schemas.microsoft.com/office/drawing/2014/main" xmlns="" val="1180706872"/>
                    </a:ext>
                  </a:extLst>
                </a:gridCol>
              </a:tblGrid>
              <a:tr h="606129">
                <a:tc>
                  <a:txBody>
                    <a:bodyPr/>
                    <a:lstStyle/>
                    <a:p>
                      <a:r>
                        <a:rPr lang="en-US" dirty="0" smtClean="0">
                          <a:solidFill>
                            <a:schemeClr val="accent6"/>
                          </a:solidFill>
                        </a:rPr>
                        <a:t>Department Id</a:t>
                      </a:r>
                      <a:endParaRPr lang="en-US" dirty="0">
                        <a:solidFill>
                          <a:schemeClr val="accent6"/>
                        </a:solidFill>
                      </a:endParaRPr>
                    </a:p>
                  </a:txBody>
                  <a:tcPr anchor="ctr"/>
                </a:tc>
                <a:tc>
                  <a:txBody>
                    <a:bodyPr/>
                    <a:lstStyle/>
                    <a:p>
                      <a:r>
                        <a:rPr lang="en-US" dirty="0" smtClean="0">
                          <a:solidFill>
                            <a:schemeClr val="accent6"/>
                          </a:solidFill>
                        </a:rPr>
                        <a:t>name</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HR</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2</a:t>
                      </a:r>
                      <a:endParaRPr lang="en-US" dirty="0">
                        <a:solidFill>
                          <a:schemeClr val="accent6"/>
                        </a:solidFill>
                      </a:endParaRPr>
                    </a:p>
                  </a:txBody>
                  <a:tcPr anchor="ctr"/>
                </a:tc>
                <a:tc>
                  <a:txBody>
                    <a:bodyPr/>
                    <a:lstStyle/>
                    <a:p>
                      <a:r>
                        <a:rPr lang="en-US" dirty="0" smtClean="0">
                          <a:solidFill>
                            <a:schemeClr val="accent6"/>
                          </a:solidFill>
                        </a:rPr>
                        <a:t>Engineering</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3</a:t>
                      </a:r>
                      <a:endParaRPr lang="en-US" dirty="0">
                        <a:solidFill>
                          <a:schemeClr val="accent6"/>
                        </a:solidFill>
                      </a:endParaRPr>
                    </a:p>
                  </a:txBody>
                  <a:tcPr anchor="ctr"/>
                </a:tc>
                <a:tc>
                  <a:txBody>
                    <a:bodyPr/>
                    <a:lstStyle/>
                    <a:p>
                      <a:r>
                        <a:rPr lang="en-US" dirty="0" smtClean="0">
                          <a:solidFill>
                            <a:schemeClr val="accent6"/>
                          </a:solidFill>
                        </a:rPr>
                        <a:t>Marketing</a:t>
                      </a:r>
                      <a:endParaRPr lang="en-US" dirty="0">
                        <a:solidFill>
                          <a:schemeClr val="accent6"/>
                        </a:solidFill>
                      </a:endParaRPr>
                    </a:p>
                  </a:txBody>
                  <a:tcPr anchor="ctr"/>
                </a:tc>
                <a:extLst>
                  <a:ext uri="{0D108BD9-81ED-4DB2-BD59-A6C34878D82A}">
                    <a16:rowId xmlns:a16="http://schemas.microsoft.com/office/drawing/2014/main" xmlns="" val="1888116840"/>
                  </a:ext>
                </a:extLst>
              </a:tr>
            </a:tbl>
          </a:graphicData>
        </a:graphic>
      </p:graphicFrame>
      <p:sp>
        <p:nvSpPr>
          <p:cNvPr id="8" name="Title 1">
            <a:extLst>
              <a:ext uri="{FF2B5EF4-FFF2-40B4-BE49-F238E27FC236}">
                <a16:creationId xmlns="" xmlns:a16="http://schemas.microsoft.com/office/drawing/2014/main" id="{13021072-4A77-DB4D-DF41-58EADB7DA94E}"/>
              </a:ext>
            </a:extLst>
          </p:cNvPr>
          <p:cNvSpPr txBox="1">
            <a:spLocks/>
          </p:cNvSpPr>
          <p:nvPr/>
        </p:nvSpPr>
        <p:spPr>
          <a:xfrm>
            <a:off x="914400" y="1504507"/>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Departments table</a:t>
            </a:r>
            <a:endParaRPr lang="en-US" sz="1800" b="0" dirty="0"/>
          </a:p>
        </p:txBody>
      </p:sp>
      <p:sp>
        <p:nvSpPr>
          <p:cNvPr id="9" name="Title 1">
            <a:extLst>
              <a:ext uri="{FF2B5EF4-FFF2-40B4-BE49-F238E27FC236}">
                <a16:creationId xmlns="" xmlns:a16="http://schemas.microsoft.com/office/drawing/2014/main" id="{13021072-4A77-DB4D-DF41-58EADB7DA94E}"/>
              </a:ext>
            </a:extLst>
          </p:cNvPr>
          <p:cNvSpPr txBox="1">
            <a:spLocks/>
          </p:cNvSpPr>
          <p:nvPr/>
        </p:nvSpPr>
        <p:spPr>
          <a:xfrm>
            <a:off x="7030910"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Employees table</a:t>
            </a:r>
            <a:endParaRPr lang="en-US" sz="1800" b="0" dirty="0"/>
          </a:p>
        </p:txBody>
      </p:sp>
    </p:spTree>
    <p:extLst>
      <p:ext uri="{BB962C8B-B14F-4D97-AF65-F5344CB8AC3E}">
        <p14:creationId xmlns:p14="http://schemas.microsoft.com/office/powerpoint/2010/main" val="3348743645"/>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One-to-one </a:t>
            </a:r>
            <a:r>
              <a:rPr lang="en-IN" b="0" dirty="0" smtClean="0"/>
              <a:t>Relationship </a:t>
            </a:r>
            <a:r>
              <a:rPr lang="en-IN" b="0" dirty="0"/>
              <a:t>(</a:t>
            </a:r>
            <a:r>
              <a:rPr lang="en-IN" b="0" dirty="0" smtClean="0"/>
              <a:t>1:1)</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lnSpcReduction="10000"/>
          </a:bodyPr>
          <a:lstStyle/>
          <a:p>
            <a:r>
              <a:rPr lang="en-US" sz="2400" dirty="0"/>
              <a:t>In a one-to-one relationship, each record in one table is associated with exactly one record in another table, and vice versa</a:t>
            </a:r>
            <a:r>
              <a:rPr lang="en-US" sz="2400" dirty="0" smtClean="0"/>
              <a:t>.</a:t>
            </a:r>
          </a:p>
          <a:p>
            <a:r>
              <a:rPr lang="en-US" sz="2400" dirty="0"/>
              <a:t>Example: Consider the relationship between </a:t>
            </a:r>
            <a:r>
              <a:rPr lang="en-US" sz="2400" dirty="0"/>
              <a:t>Employees</a:t>
            </a:r>
            <a:r>
              <a:rPr lang="en-US" sz="2400" dirty="0"/>
              <a:t> and </a:t>
            </a:r>
            <a:r>
              <a:rPr lang="en-US" sz="2400" dirty="0"/>
              <a:t>Employee_Accounts</a:t>
            </a:r>
            <a:r>
              <a:rPr lang="en-US" sz="2400" dirty="0"/>
              <a:t> tables.</a:t>
            </a:r>
            <a:r>
              <a:rPr lang="en-US" sz="2400" dirty="0" smtClean="0"/>
              <a:t>.</a:t>
            </a:r>
          </a:p>
          <a:p>
            <a:r>
              <a:rPr lang="en-US" sz="2400" dirty="0"/>
              <a:t>Each employee has precisely one account stored in the Employee_Accounts </a:t>
            </a:r>
            <a:r>
              <a:rPr lang="en-US" sz="2400" dirty="0" smtClean="0"/>
              <a:t>table and </a:t>
            </a:r>
            <a:r>
              <a:rPr lang="en-US" sz="2400" dirty="0"/>
              <a:t>e</a:t>
            </a:r>
            <a:r>
              <a:rPr lang="en-US" sz="2400" dirty="0" smtClean="0"/>
              <a:t>ach </a:t>
            </a:r>
            <a:r>
              <a:rPr lang="en-US" sz="2400" dirty="0"/>
              <a:t>record in the Employee_Accounts table corresponds to </a:t>
            </a:r>
            <a:r>
              <a:rPr lang="en-US" sz="2400" dirty="0" smtClean="0"/>
              <a:t> only one employee</a:t>
            </a:r>
            <a:r>
              <a:rPr lang="en-US" sz="2400" dirty="0"/>
              <a:t>.</a:t>
            </a:r>
            <a:endParaRPr lang="en-US" sz="2400"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670558054"/>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50563" y="202093"/>
            <a:ext cx="9879437" cy="980844"/>
          </a:xfrm>
        </p:spPr>
        <p:txBody>
          <a:bodyPr/>
          <a:lstStyle/>
          <a:p>
            <a:r>
              <a:rPr lang="en-IN" b="0" dirty="0" smtClean="0"/>
              <a:t>One-to-one Relationship </a:t>
            </a:r>
            <a:r>
              <a:rPr lang="en-IN" b="0" dirty="0"/>
              <a:t>(</a:t>
            </a:r>
            <a:r>
              <a:rPr lang="en-IN" b="0" dirty="0" smtClean="0"/>
              <a:t>1:1)</a:t>
            </a:r>
            <a:endParaRPr lang="en-US" dirty="0"/>
          </a:p>
        </p:txBody>
      </p:sp>
      <p:graphicFrame>
        <p:nvGraphicFramePr>
          <p:cNvPr id="6" name="Content Placeholder 5">
            <a:extLst>
              <a:ext uri="{FF2B5EF4-FFF2-40B4-BE49-F238E27FC236}">
                <a16:creationId xmlns:a16="http://schemas.microsoft.com/office/drawing/2014/main" xmlns="" id="{4DB3991E-0605-C20E-53AD-D64E13638DA5}"/>
              </a:ext>
            </a:extLst>
          </p:cNvPr>
          <p:cNvGraphicFramePr>
            <a:graphicFrameLocks noGrp="1"/>
          </p:cNvGraphicFramePr>
          <p:nvPr>
            <p:ph sz="half" idx="1"/>
            <p:extLst>
              <p:ext uri="{D42A27DB-BD31-4B8C-83A1-F6EECF244321}">
                <p14:modId xmlns:p14="http://schemas.microsoft.com/office/powerpoint/2010/main" val="964171898"/>
              </p:ext>
            </p:extLst>
          </p:nvPr>
        </p:nvGraphicFramePr>
        <p:xfrm>
          <a:off x="777845" y="2332038"/>
          <a:ext cx="4708556" cy="3879279"/>
        </p:xfrm>
        <a:graphic>
          <a:graphicData uri="http://schemas.openxmlformats.org/drawingml/2006/table">
            <a:tbl>
              <a:tblPr firstRow="1" bandRow="1">
                <a:tableStyleId>{3B4B98B0-60AC-42C2-AFA5-B58CD77FA1E5}</a:tableStyleId>
              </a:tblPr>
              <a:tblGrid>
                <a:gridCol w="2354278">
                  <a:extLst>
                    <a:ext uri="{9D8B030D-6E8A-4147-A177-3AD203B41FA5}">
                      <a16:colId xmlns:a16="http://schemas.microsoft.com/office/drawing/2014/main" xmlns="" val="180956085"/>
                    </a:ext>
                  </a:extLst>
                </a:gridCol>
                <a:gridCol w="2354278">
                  <a:extLst>
                    <a:ext uri="{9D8B030D-6E8A-4147-A177-3AD203B41FA5}">
                      <a16:colId xmlns:a16="http://schemas.microsoft.com/office/drawing/2014/main" xmlns="" val="1180706872"/>
                    </a:ext>
                  </a:extLst>
                </a:gridCol>
              </a:tblGrid>
              <a:tr h="606129">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Employee name</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Ahmed</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Ali</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Asha</a:t>
                      </a:r>
                      <a:endParaRPr lang="en-US" dirty="0">
                        <a:solidFill>
                          <a:schemeClr val="accent6"/>
                        </a:solidFill>
                      </a:endParaRPr>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Geedi</a:t>
                      </a:r>
                      <a:endParaRPr lang="en-US" dirty="0">
                        <a:solidFill>
                          <a:schemeClr val="accent6"/>
                        </a:solidFill>
                      </a:endParaRPr>
                    </a:p>
                  </a:txBody>
                  <a:tcPr anchor="ctr"/>
                </a:tc>
                <a:extLst>
                  <a:ext uri="{0D108BD9-81ED-4DB2-BD59-A6C34878D82A}">
                    <a16:rowId xmlns:a16="http://schemas.microsoft.com/office/drawing/2014/main" xmlns="" val="4023592559"/>
                  </a:ext>
                </a:extLst>
              </a:tr>
              <a:tr h="811265">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Hassan</a:t>
                      </a:r>
                      <a:endParaRPr lang="en-US" dirty="0">
                        <a:solidFill>
                          <a:schemeClr val="accent6"/>
                        </a:solidFill>
                      </a:endParaRPr>
                    </a:p>
                  </a:txBody>
                  <a:tcPr anchor="ctr"/>
                </a:tc>
                <a:extLst>
                  <a:ext uri="{0D108BD9-81ED-4DB2-BD59-A6C34878D82A}">
                    <a16:rowId xmlns:a16="http://schemas.microsoft.com/office/drawing/2014/main" xmlns="" val="2426564953"/>
                  </a:ext>
                </a:extLst>
              </a:tr>
            </a:tbl>
          </a:graphicData>
        </a:graphic>
      </p:graphicFrame>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graphicFrame>
        <p:nvGraphicFramePr>
          <p:cNvPr id="8" name="Content Placeholder 5">
            <a:extLst>
              <a:ext uri="{FF2B5EF4-FFF2-40B4-BE49-F238E27FC236}">
                <a16:creationId xmlns:a16="http://schemas.microsoft.com/office/drawing/2014/main" xmlns="" id="{4DB3991E-0605-C20E-53AD-D64E13638DA5}"/>
              </a:ext>
            </a:extLst>
          </p:cNvPr>
          <p:cNvGraphicFramePr>
            <a:graphicFrameLocks/>
          </p:cNvGraphicFramePr>
          <p:nvPr>
            <p:extLst>
              <p:ext uri="{D42A27DB-BD31-4B8C-83A1-F6EECF244321}">
                <p14:modId xmlns:p14="http://schemas.microsoft.com/office/powerpoint/2010/main" val="133866072"/>
              </p:ext>
            </p:extLst>
          </p:nvPr>
        </p:nvGraphicFramePr>
        <p:xfrm>
          <a:off x="5773002" y="2343957"/>
          <a:ext cx="5657000" cy="3809947"/>
        </p:xfrm>
        <a:graphic>
          <a:graphicData uri="http://schemas.openxmlformats.org/drawingml/2006/table">
            <a:tbl>
              <a:tblPr firstRow="1" bandRow="1">
                <a:tableStyleId>{3B4B98B0-60AC-42C2-AFA5-B58CD77FA1E5}</a:tableStyleId>
              </a:tblPr>
              <a:tblGrid>
                <a:gridCol w="1414250">
                  <a:extLst>
                    <a:ext uri="{9D8B030D-6E8A-4147-A177-3AD203B41FA5}">
                      <a16:colId xmlns:a16="http://schemas.microsoft.com/office/drawing/2014/main" xmlns="" val="180956085"/>
                    </a:ext>
                  </a:extLst>
                </a:gridCol>
                <a:gridCol w="1414250">
                  <a:extLst>
                    <a:ext uri="{9D8B030D-6E8A-4147-A177-3AD203B41FA5}">
                      <a16:colId xmlns:a16="http://schemas.microsoft.com/office/drawing/2014/main" xmlns="" val="1180706872"/>
                    </a:ext>
                  </a:extLst>
                </a:gridCol>
                <a:gridCol w="1414250"/>
                <a:gridCol w="1414250"/>
              </a:tblGrid>
              <a:tr h="606129">
                <a:tc>
                  <a:txBody>
                    <a:bodyPr/>
                    <a:lstStyle/>
                    <a:p>
                      <a:r>
                        <a:rPr lang="en-US" dirty="0" smtClean="0">
                          <a:solidFill>
                            <a:schemeClr val="accent6"/>
                          </a:solidFill>
                        </a:rPr>
                        <a:t>Account Id</a:t>
                      </a:r>
                      <a:endParaRPr lang="en-US" dirty="0">
                        <a:solidFill>
                          <a:schemeClr val="accent6"/>
                        </a:solidFill>
                      </a:endParaRPr>
                    </a:p>
                  </a:txBody>
                  <a:tcPr anchor="ctr"/>
                </a:tc>
                <a:tc>
                  <a:txBody>
                    <a:bodyPr/>
                    <a:lstStyle/>
                    <a:p>
                      <a:r>
                        <a:rPr lang="en-US" dirty="0" smtClean="0">
                          <a:solidFill>
                            <a:schemeClr val="accent6"/>
                          </a:solidFill>
                        </a:rPr>
                        <a:t>Username</a:t>
                      </a:r>
                      <a:endParaRPr lang="en-US" dirty="0">
                        <a:solidFill>
                          <a:schemeClr val="accent6"/>
                        </a:solidFill>
                      </a:endParaRPr>
                    </a:p>
                  </a:txBody>
                  <a:tcPr anchor="ctr"/>
                </a:tc>
                <a:tc>
                  <a:txBody>
                    <a:bodyPr/>
                    <a:lstStyle/>
                    <a:p>
                      <a:r>
                        <a:rPr lang="en-US" dirty="0" smtClean="0">
                          <a:solidFill>
                            <a:schemeClr val="accent6"/>
                          </a:solidFill>
                        </a:rPr>
                        <a:t>Password</a:t>
                      </a:r>
                      <a:endParaRPr lang="en-US" dirty="0">
                        <a:solidFill>
                          <a:schemeClr val="accent6"/>
                        </a:solidFill>
                      </a:endParaRPr>
                    </a:p>
                  </a:txBody>
                  <a:tcPr anchor="ctr"/>
                </a:tc>
                <a:tc>
                  <a:txBody>
                    <a:bodyPr/>
                    <a:lstStyle/>
                    <a:p>
                      <a:r>
                        <a:rPr lang="en-US" dirty="0" smtClean="0">
                          <a:solidFill>
                            <a:schemeClr val="accent6"/>
                          </a:solidFill>
                        </a:rPr>
                        <a:t>Employee id</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001</a:t>
                      </a:r>
                      <a:endParaRPr lang="en-US" dirty="0">
                        <a:solidFill>
                          <a:schemeClr val="accent6"/>
                        </a:solidFill>
                      </a:endParaRPr>
                    </a:p>
                  </a:txBody>
                  <a:tcPr anchor="ctr"/>
                </a:tc>
                <a:tc>
                  <a:txBody>
                    <a:bodyPr/>
                    <a:lstStyle/>
                    <a:p>
                      <a:r>
                        <a:rPr lang="en-US" dirty="0" smtClean="0">
                          <a:solidFill>
                            <a:schemeClr val="accent6"/>
                          </a:solidFill>
                        </a:rPr>
                        <a:t>aahme</a:t>
                      </a:r>
                      <a:endParaRPr lang="en-US" dirty="0">
                        <a:solidFill>
                          <a:schemeClr val="accent6"/>
                        </a:solidFill>
                      </a:endParaRPr>
                    </a:p>
                  </a:txBody>
                  <a:tcPr anchor="ctr"/>
                </a:tc>
                <a:tc>
                  <a:txBody>
                    <a:bodyPr/>
                    <a:lstStyle/>
                    <a:p>
                      <a:r>
                        <a:rPr lang="en-US" dirty="0" smtClean="0">
                          <a:solidFill>
                            <a:schemeClr val="accent6"/>
                          </a:solidFill>
                        </a:rPr>
                        <a:t>Password1</a:t>
                      </a:r>
                      <a:endParaRPr lang="en-US" dirty="0">
                        <a:solidFill>
                          <a:schemeClr val="accent6"/>
                        </a:solidFill>
                      </a:endParaRPr>
                    </a:p>
                  </a:txBody>
                  <a:tcPr anchor="ctr"/>
                </a:tc>
                <a:tc>
                  <a:txBody>
                    <a:bodyPr/>
                    <a:lstStyle/>
                    <a:p>
                      <a:r>
                        <a:rPr lang="en-US" dirty="0" smtClean="0">
                          <a:solidFill>
                            <a:schemeClr val="accent6"/>
                          </a:solidFill>
                        </a:rPr>
                        <a:t>101</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002</a:t>
                      </a:r>
                      <a:endParaRPr lang="en-US" dirty="0">
                        <a:solidFill>
                          <a:schemeClr val="accent6"/>
                        </a:solidFill>
                      </a:endParaRPr>
                    </a:p>
                  </a:txBody>
                  <a:tcPr anchor="ctr"/>
                </a:tc>
                <a:tc>
                  <a:txBody>
                    <a:bodyPr/>
                    <a:lstStyle/>
                    <a:p>
                      <a:r>
                        <a:rPr lang="en-US" dirty="0" smtClean="0">
                          <a:solidFill>
                            <a:schemeClr val="accent6"/>
                          </a:solidFill>
                        </a:rPr>
                        <a:t>aali</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Password2</a:t>
                      </a:r>
                    </a:p>
                    <a:p>
                      <a:endParaRPr lang="en-US" dirty="0">
                        <a:solidFill>
                          <a:schemeClr val="accent6"/>
                        </a:solidFill>
                      </a:endParaRPr>
                    </a:p>
                  </a:txBody>
                  <a:tcPr anchor="ctr"/>
                </a:tc>
                <a:tc>
                  <a:txBody>
                    <a:bodyPr/>
                    <a:lstStyle/>
                    <a:p>
                      <a:r>
                        <a:rPr lang="en-US" dirty="0" smtClean="0">
                          <a:solidFill>
                            <a:schemeClr val="accent6"/>
                          </a:solidFill>
                        </a:rPr>
                        <a:t>102</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003</a:t>
                      </a:r>
                      <a:endParaRPr lang="en-US" dirty="0">
                        <a:solidFill>
                          <a:schemeClr val="accent6"/>
                        </a:solidFill>
                      </a:endParaRPr>
                    </a:p>
                  </a:txBody>
                  <a:tcPr anchor="ctr"/>
                </a:tc>
                <a:tc>
                  <a:txBody>
                    <a:bodyPr/>
                    <a:lstStyle/>
                    <a:p>
                      <a:r>
                        <a:rPr lang="en-US" dirty="0" smtClean="0">
                          <a:solidFill>
                            <a:schemeClr val="accent6"/>
                          </a:solidFill>
                        </a:rPr>
                        <a:t>aasha</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Password3</a:t>
                      </a:r>
                    </a:p>
                    <a:p>
                      <a:endParaRPr lang="en-US" dirty="0">
                        <a:solidFill>
                          <a:schemeClr val="accent6"/>
                        </a:solidFill>
                      </a:endParaRPr>
                    </a:p>
                  </a:txBody>
                  <a:tcPr anchor="ctr"/>
                </a:tc>
                <a:tc>
                  <a:txBody>
                    <a:bodyPr/>
                    <a:lstStyle/>
                    <a:p>
                      <a:r>
                        <a:rPr lang="en-US" dirty="0" smtClean="0">
                          <a:solidFill>
                            <a:schemeClr val="accent6"/>
                          </a:solidFill>
                        </a:rPr>
                        <a:t>103</a:t>
                      </a:r>
                      <a:endParaRPr lang="en-US" dirty="0">
                        <a:solidFill>
                          <a:schemeClr val="accent6"/>
                        </a:solidFill>
                      </a:endParaRPr>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004</a:t>
                      </a:r>
                      <a:endParaRPr lang="en-US" dirty="0">
                        <a:solidFill>
                          <a:schemeClr val="accent6"/>
                        </a:solidFill>
                      </a:endParaRPr>
                    </a:p>
                  </a:txBody>
                  <a:tcPr anchor="ctr"/>
                </a:tc>
                <a:tc>
                  <a:txBody>
                    <a:bodyPr/>
                    <a:lstStyle/>
                    <a:p>
                      <a:r>
                        <a:rPr lang="en-US" dirty="0" smtClean="0">
                          <a:solidFill>
                            <a:schemeClr val="accent6"/>
                          </a:solidFill>
                        </a:rPr>
                        <a:t>ggeed</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Password4</a:t>
                      </a:r>
                    </a:p>
                    <a:p>
                      <a:endParaRPr lang="en-US" dirty="0">
                        <a:solidFill>
                          <a:schemeClr val="accent6"/>
                        </a:solidFill>
                      </a:endParaRPr>
                    </a:p>
                  </a:txBody>
                  <a:tcPr anchor="ctr"/>
                </a:tc>
                <a:tc>
                  <a:txBody>
                    <a:bodyPr/>
                    <a:lstStyle/>
                    <a:p>
                      <a:r>
                        <a:rPr lang="en-US" dirty="0" smtClean="0">
                          <a:solidFill>
                            <a:schemeClr val="accent6"/>
                          </a:solidFill>
                        </a:rPr>
                        <a:t>104</a:t>
                      </a:r>
                      <a:endParaRPr lang="en-US" dirty="0">
                        <a:solidFill>
                          <a:schemeClr val="accent6"/>
                        </a:solidFill>
                      </a:endParaRPr>
                    </a:p>
                  </a:txBody>
                  <a:tcPr anchor="ctr"/>
                </a:tc>
              </a:tr>
              <a:tr h="606129">
                <a:tc>
                  <a:txBody>
                    <a:bodyPr/>
                    <a:lstStyle/>
                    <a:p>
                      <a:r>
                        <a:rPr lang="en-US" dirty="0" smtClean="0">
                          <a:solidFill>
                            <a:schemeClr val="accent6"/>
                          </a:solidFill>
                        </a:rPr>
                        <a:t>005</a:t>
                      </a:r>
                      <a:endParaRPr lang="en-US" dirty="0">
                        <a:solidFill>
                          <a:schemeClr val="accent6"/>
                        </a:solidFill>
                      </a:endParaRPr>
                    </a:p>
                  </a:txBody>
                  <a:tcPr anchor="ctr"/>
                </a:tc>
                <a:tc>
                  <a:txBody>
                    <a:bodyPr/>
                    <a:lstStyle/>
                    <a:p>
                      <a:r>
                        <a:rPr lang="en-US" dirty="0" smtClean="0">
                          <a:solidFill>
                            <a:schemeClr val="accent6"/>
                          </a:solidFill>
                        </a:rPr>
                        <a:t>hhass</a:t>
                      </a:r>
                      <a:endParaRPr lang="en-US" dirty="0">
                        <a:solidFill>
                          <a:schemeClr val="accent6"/>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solidFill>
                        </a:rPr>
                        <a:t>Password5</a:t>
                      </a:r>
                    </a:p>
                    <a:p>
                      <a:endParaRPr lang="en-US" dirty="0">
                        <a:solidFill>
                          <a:schemeClr val="accent6"/>
                        </a:solidFill>
                      </a:endParaRPr>
                    </a:p>
                  </a:txBody>
                  <a:tcPr anchor="ctr"/>
                </a:tc>
                <a:tc>
                  <a:txBody>
                    <a:bodyPr/>
                    <a:lstStyle/>
                    <a:p>
                      <a:r>
                        <a:rPr lang="en-US" dirty="0" smtClean="0">
                          <a:solidFill>
                            <a:schemeClr val="accent6"/>
                          </a:solidFill>
                        </a:rPr>
                        <a:t>105</a:t>
                      </a:r>
                      <a:endParaRPr lang="en-US" dirty="0">
                        <a:solidFill>
                          <a:schemeClr val="accent6"/>
                        </a:solidFill>
                      </a:endParaRPr>
                    </a:p>
                  </a:txBody>
                  <a:tcPr anchor="ctr"/>
                </a:tc>
              </a:tr>
            </a:tbl>
          </a:graphicData>
        </a:graphic>
      </p:graphicFrame>
      <p:sp>
        <p:nvSpPr>
          <p:cNvPr id="9" name="Title 1">
            <a:extLst>
              <a:ext uri="{FF2B5EF4-FFF2-40B4-BE49-F238E27FC236}">
                <a16:creationId xmlns="" xmlns:a16="http://schemas.microsoft.com/office/drawing/2014/main" id="{13021072-4A77-DB4D-DF41-58EADB7DA94E}"/>
              </a:ext>
            </a:extLst>
          </p:cNvPr>
          <p:cNvSpPr txBox="1">
            <a:spLocks/>
          </p:cNvSpPr>
          <p:nvPr/>
        </p:nvSpPr>
        <p:spPr>
          <a:xfrm>
            <a:off x="914400" y="1504507"/>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Employees table</a:t>
            </a:r>
            <a:endParaRPr lang="en-US" sz="1800" b="0" dirty="0"/>
          </a:p>
        </p:txBody>
      </p:sp>
      <p:sp>
        <p:nvSpPr>
          <p:cNvPr id="10" name="Title 1">
            <a:extLst>
              <a:ext uri="{FF2B5EF4-FFF2-40B4-BE49-F238E27FC236}">
                <a16:creationId xmlns="" xmlns:a16="http://schemas.microsoft.com/office/drawing/2014/main" id="{13021072-4A77-DB4D-DF41-58EADB7DA94E}"/>
              </a:ext>
            </a:extLst>
          </p:cNvPr>
          <p:cNvSpPr txBox="1">
            <a:spLocks/>
          </p:cNvSpPr>
          <p:nvPr/>
        </p:nvSpPr>
        <p:spPr>
          <a:xfrm>
            <a:off x="7508590"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 accounts table</a:t>
            </a:r>
            <a:endParaRPr lang="en-US" sz="1800" b="0" dirty="0"/>
          </a:p>
        </p:txBody>
      </p:sp>
    </p:spTree>
    <p:extLst>
      <p:ext uri="{BB962C8B-B14F-4D97-AF65-F5344CB8AC3E}">
        <p14:creationId xmlns:p14="http://schemas.microsoft.com/office/powerpoint/2010/main" val="2346615599"/>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8426635" cy="994164"/>
          </a:xfrm>
        </p:spPr>
        <p:txBody>
          <a:bodyPr/>
          <a:lstStyle/>
          <a:p>
            <a:r>
              <a:rPr lang="en-IN" b="0" dirty="0"/>
              <a:t>Many-to-Many </a:t>
            </a:r>
            <a:r>
              <a:rPr lang="en-IN" b="0" dirty="0" smtClean="0"/>
              <a:t>Relationship (</a:t>
            </a:r>
            <a:r>
              <a:rPr lang="en-IN" b="0" dirty="0" err="1" smtClean="0"/>
              <a:t>n:N</a:t>
            </a:r>
            <a:r>
              <a:rPr lang="en-IN" b="0" dirty="0"/>
              <a:t>)</a:t>
            </a:r>
            <a:endParaRPr lang="en-US" dirty="0"/>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normAutofit/>
          </a:bodyPr>
          <a:lstStyle/>
          <a:p>
            <a:r>
              <a:rPr lang="en-US" sz="2400" dirty="0"/>
              <a:t>In a many-to-many relationship, records in one table can be associated with multiple records in another table, and vice versa</a:t>
            </a:r>
            <a:r>
              <a:rPr lang="en-US" sz="2400" dirty="0" smtClean="0"/>
              <a:t>.</a:t>
            </a:r>
          </a:p>
          <a:p>
            <a:r>
              <a:rPr lang="en-US" sz="2400" dirty="0"/>
              <a:t>Example: Consider the relationship between </a:t>
            </a:r>
            <a:r>
              <a:rPr lang="en-US" sz="2400" dirty="0"/>
              <a:t>Employees</a:t>
            </a:r>
            <a:r>
              <a:rPr lang="en-US" sz="2400" dirty="0"/>
              <a:t> and </a:t>
            </a:r>
            <a:r>
              <a:rPr lang="en-US" sz="2400" dirty="0"/>
              <a:t>Projects</a:t>
            </a:r>
            <a:r>
              <a:rPr lang="en-US" sz="2400" dirty="0"/>
              <a:t> tables</a:t>
            </a:r>
            <a:r>
              <a:rPr lang="en-US" sz="2400" dirty="0" smtClean="0"/>
              <a:t>.</a:t>
            </a:r>
          </a:p>
          <a:p>
            <a:r>
              <a:rPr lang="en-US" sz="2400" dirty="0"/>
              <a:t>Each employee can be associated with multiple </a:t>
            </a:r>
            <a:r>
              <a:rPr lang="en-US" sz="2400" dirty="0" smtClean="0"/>
              <a:t>projects and </a:t>
            </a:r>
            <a:r>
              <a:rPr lang="en-US" sz="2400" dirty="0"/>
              <a:t>e</a:t>
            </a:r>
            <a:r>
              <a:rPr lang="en-US" sz="2400" dirty="0" smtClean="0"/>
              <a:t>ach </a:t>
            </a:r>
            <a:r>
              <a:rPr lang="en-US" sz="2400" dirty="0"/>
              <a:t>project can involve multiple employees</a:t>
            </a:r>
            <a:endParaRPr lang="en-US" sz="2400"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178176676"/>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50563" y="106557"/>
            <a:ext cx="9879437" cy="980844"/>
          </a:xfrm>
        </p:spPr>
        <p:txBody>
          <a:bodyPr/>
          <a:lstStyle/>
          <a:p>
            <a:r>
              <a:rPr lang="en-IN" b="0" dirty="0"/>
              <a:t>many-to-many </a:t>
            </a:r>
            <a:r>
              <a:rPr lang="en-IN" b="0" dirty="0" smtClean="0"/>
              <a:t>relationship (</a:t>
            </a:r>
            <a:r>
              <a:rPr lang="en-IN" b="0" dirty="0" err="1" smtClean="0"/>
              <a:t>n:N</a:t>
            </a:r>
            <a:r>
              <a:rPr lang="en-IN" b="0" dirty="0"/>
              <a:t>)</a:t>
            </a:r>
            <a:endParaRPr lang="en-US" dirty="0"/>
          </a:p>
        </p:txBody>
      </p:sp>
      <p:graphicFrame>
        <p:nvGraphicFramePr>
          <p:cNvPr id="6" name="Content Placeholder 5">
            <a:extLst>
              <a:ext uri="{FF2B5EF4-FFF2-40B4-BE49-F238E27FC236}">
                <a16:creationId xmlns:a16="http://schemas.microsoft.com/office/drawing/2014/main" xmlns="" id="{4DB3991E-0605-C20E-53AD-D64E13638DA5}"/>
              </a:ext>
            </a:extLst>
          </p:cNvPr>
          <p:cNvGraphicFramePr>
            <a:graphicFrameLocks noGrp="1"/>
          </p:cNvGraphicFramePr>
          <p:nvPr>
            <p:ph sz="half" idx="1"/>
            <p:extLst>
              <p:ext uri="{D42A27DB-BD31-4B8C-83A1-F6EECF244321}">
                <p14:modId xmlns:p14="http://schemas.microsoft.com/office/powerpoint/2010/main" val="3352360044"/>
              </p:ext>
            </p:extLst>
          </p:nvPr>
        </p:nvGraphicFramePr>
        <p:xfrm>
          <a:off x="573125" y="2332038"/>
          <a:ext cx="3848746" cy="3879279"/>
        </p:xfrm>
        <a:graphic>
          <a:graphicData uri="http://schemas.openxmlformats.org/drawingml/2006/table">
            <a:tbl>
              <a:tblPr firstRow="1" bandRow="1">
                <a:tableStyleId>{3B4B98B0-60AC-42C2-AFA5-B58CD77FA1E5}</a:tableStyleId>
              </a:tblPr>
              <a:tblGrid>
                <a:gridCol w="1924373">
                  <a:extLst>
                    <a:ext uri="{9D8B030D-6E8A-4147-A177-3AD203B41FA5}">
                      <a16:colId xmlns:a16="http://schemas.microsoft.com/office/drawing/2014/main" xmlns="" val="180956085"/>
                    </a:ext>
                  </a:extLst>
                </a:gridCol>
                <a:gridCol w="1924373">
                  <a:extLst>
                    <a:ext uri="{9D8B030D-6E8A-4147-A177-3AD203B41FA5}">
                      <a16:colId xmlns:a16="http://schemas.microsoft.com/office/drawing/2014/main" xmlns="" val="1180706872"/>
                    </a:ext>
                  </a:extLst>
                </a:gridCol>
              </a:tblGrid>
              <a:tr h="606129">
                <a:tc>
                  <a:txBody>
                    <a:bodyPr/>
                    <a:lstStyle/>
                    <a:p>
                      <a:r>
                        <a:rPr lang="en-US" dirty="0" smtClean="0">
                          <a:solidFill>
                            <a:schemeClr val="accent6"/>
                          </a:solidFill>
                        </a:rPr>
                        <a:t>Employee</a:t>
                      </a:r>
                      <a:r>
                        <a:rPr lang="en-US" baseline="0" dirty="0" smtClean="0">
                          <a:solidFill>
                            <a:schemeClr val="accent6"/>
                          </a:solidFill>
                        </a:rPr>
                        <a:t> id</a:t>
                      </a:r>
                      <a:endParaRPr lang="en-US" dirty="0">
                        <a:solidFill>
                          <a:schemeClr val="accent6"/>
                        </a:solidFill>
                      </a:endParaRPr>
                    </a:p>
                  </a:txBody>
                  <a:tcPr anchor="ctr"/>
                </a:tc>
                <a:tc>
                  <a:txBody>
                    <a:bodyPr/>
                    <a:lstStyle/>
                    <a:p>
                      <a:r>
                        <a:rPr lang="en-US" dirty="0" smtClean="0">
                          <a:solidFill>
                            <a:schemeClr val="accent6"/>
                          </a:solidFill>
                        </a:rPr>
                        <a:t>Employee name</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Ahmed</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Ali</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Asha</a:t>
                      </a:r>
                      <a:endParaRPr lang="en-US" dirty="0">
                        <a:solidFill>
                          <a:schemeClr val="accent6"/>
                        </a:solidFill>
                      </a:endParaRPr>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Geedi</a:t>
                      </a:r>
                      <a:endParaRPr lang="en-US" dirty="0">
                        <a:solidFill>
                          <a:schemeClr val="accent6"/>
                        </a:solidFill>
                      </a:endParaRPr>
                    </a:p>
                  </a:txBody>
                  <a:tcPr anchor="ctr"/>
                </a:tc>
                <a:extLst>
                  <a:ext uri="{0D108BD9-81ED-4DB2-BD59-A6C34878D82A}">
                    <a16:rowId xmlns:a16="http://schemas.microsoft.com/office/drawing/2014/main" xmlns="" val="4023592559"/>
                  </a:ext>
                </a:extLst>
              </a:tr>
              <a:tr h="811265">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Hassan</a:t>
                      </a:r>
                      <a:endParaRPr lang="en-US" dirty="0">
                        <a:solidFill>
                          <a:schemeClr val="accent6"/>
                        </a:solidFill>
                      </a:endParaRPr>
                    </a:p>
                  </a:txBody>
                  <a:tcPr anchor="ctr"/>
                </a:tc>
                <a:extLst>
                  <a:ext uri="{0D108BD9-81ED-4DB2-BD59-A6C34878D82A}">
                    <a16:rowId xmlns:a16="http://schemas.microsoft.com/office/drawing/2014/main" xmlns="" val="2426564953"/>
                  </a:ext>
                </a:extLst>
              </a:tr>
            </a:tbl>
          </a:graphicData>
        </a:graphic>
      </p:graphicFrame>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graphicFrame>
        <p:nvGraphicFramePr>
          <p:cNvPr id="8" name="Content Placeholder 5">
            <a:extLst>
              <a:ext uri="{FF2B5EF4-FFF2-40B4-BE49-F238E27FC236}">
                <a16:creationId xmlns:a16="http://schemas.microsoft.com/office/drawing/2014/main" xmlns="" id="{4DB3991E-0605-C20E-53AD-D64E13638DA5}"/>
              </a:ext>
            </a:extLst>
          </p:cNvPr>
          <p:cNvGraphicFramePr>
            <a:graphicFrameLocks/>
          </p:cNvGraphicFramePr>
          <p:nvPr>
            <p:extLst>
              <p:ext uri="{D42A27DB-BD31-4B8C-83A1-F6EECF244321}">
                <p14:modId xmlns:p14="http://schemas.microsoft.com/office/powerpoint/2010/main" val="2047743774"/>
              </p:ext>
            </p:extLst>
          </p:nvPr>
        </p:nvGraphicFramePr>
        <p:xfrm>
          <a:off x="4694830" y="2343957"/>
          <a:ext cx="3101440" cy="2563738"/>
        </p:xfrm>
        <a:graphic>
          <a:graphicData uri="http://schemas.openxmlformats.org/drawingml/2006/table">
            <a:tbl>
              <a:tblPr firstRow="1" bandRow="1">
                <a:tableStyleId>{3B4B98B0-60AC-42C2-AFA5-B58CD77FA1E5}</a:tableStyleId>
              </a:tblPr>
              <a:tblGrid>
                <a:gridCol w="1550720">
                  <a:extLst>
                    <a:ext uri="{9D8B030D-6E8A-4147-A177-3AD203B41FA5}">
                      <a16:colId xmlns:a16="http://schemas.microsoft.com/office/drawing/2014/main" xmlns="" val="180956085"/>
                    </a:ext>
                  </a:extLst>
                </a:gridCol>
                <a:gridCol w="1550720">
                  <a:extLst>
                    <a:ext uri="{9D8B030D-6E8A-4147-A177-3AD203B41FA5}">
                      <a16:colId xmlns:a16="http://schemas.microsoft.com/office/drawing/2014/main" xmlns="" val="1180706872"/>
                    </a:ext>
                  </a:extLst>
                </a:gridCol>
              </a:tblGrid>
              <a:tr h="606129">
                <a:tc>
                  <a:txBody>
                    <a:bodyPr/>
                    <a:lstStyle/>
                    <a:p>
                      <a:r>
                        <a:rPr lang="en-US" dirty="0" smtClean="0">
                          <a:solidFill>
                            <a:schemeClr val="accent6"/>
                          </a:solidFill>
                        </a:rPr>
                        <a:t>Project Id</a:t>
                      </a:r>
                      <a:endParaRPr lang="en-US" dirty="0">
                        <a:solidFill>
                          <a:schemeClr val="accent6"/>
                        </a:solidFill>
                      </a:endParaRPr>
                    </a:p>
                  </a:txBody>
                  <a:tcPr anchor="ctr"/>
                </a:tc>
                <a:tc>
                  <a:txBody>
                    <a:bodyPr/>
                    <a:lstStyle/>
                    <a:p>
                      <a:r>
                        <a:rPr lang="en-US" dirty="0" smtClean="0">
                          <a:solidFill>
                            <a:schemeClr val="accent6"/>
                          </a:solidFill>
                        </a:rPr>
                        <a:t>Project name</a:t>
                      </a:r>
                      <a:endParaRPr lang="en-US" dirty="0">
                        <a:solidFill>
                          <a:schemeClr val="accent6"/>
                        </a:solidFill>
                      </a:endParaRP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001</a:t>
                      </a:r>
                      <a:endParaRPr lang="en-US" dirty="0">
                        <a:solidFill>
                          <a:schemeClr val="accent6"/>
                        </a:solidFill>
                      </a:endParaRPr>
                    </a:p>
                  </a:txBody>
                  <a:tcPr anchor="ctr"/>
                </a:tc>
                <a:tc>
                  <a:txBody>
                    <a:bodyPr/>
                    <a:lstStyle/>
                    <a:p>
                      <a:r>
                        <a:rPr lang="en-US" dirty="0" smtClean="0">
                          <a:solidFill>
                            <a:schemeClr val="accent6"/>
                          </a:solidFill>
                        </a:rPr>
                        <a:t>Website Development</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002</a:t>
                      </a:r>
                      <a:endParaRPr lang="en-US" dirty="0">
                        <a:solidFill>
                          <a:schemeClr val="accent6"/>
                        </a:solidFill>
                      </a:endParaRPr>
                    </a:p>
                  </a:txBody>
                  <a:tcPr anchor="ctr"/>
                </a:tc>
                <a:tc>
                  <a:txBody>
                    <a:bodyPr/>
                    <a:lstStyle/>
                    <a:p>
                      <a:r>
                        <a:rPr lang="en-US" dirty="0" smtClean="0">
                          <a:solidFill>
                            <a:schemeClr val="accent6"/>
                          </a:solidFill>
                        </a:rPr>
                        <a:t>Mobile App Development</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003</a:t>
                      </a:r>
                      <a:endParaRPr lang="en-US" dirty="0">
                        <a:solidFill>
                          <a:schemeClr val="accent6"/>
                        </a:solidFill>
                      </a:endParaRPr>
                    </a:p>
                  </a:txBody>
                  <a:tcPr anchor="ctr"/>
                </a:tc>
                <a:tc>
                  <a:txBody>
                    <a:bodyPr/>
                    <a:lstStyle/>
                    <a:p>
                      <a:r>
                        <a:rPr lang="en-US" dirty="0" smtClean="0">
                          <a:solidFill>
                            <a:schemeClr val="accent6"/>
                          </a:solidFill>
                        </a:rPr>
                        <a:t>Database Optimization</a:t>
                      </a:r>
                      <a:endParaRPr lang="en-US" dirty="0">
                        <a:solidFill>
                          <a:schemeClr val="accent6"/>
                        </a:solidFill>
                      </a:endParaRPr>
                    </a:p>
                  </a:txBody>
                  <a:tcPr anchor="ctr"/>
                </a:tc>
                <a:extLst>
                  <a:ext uri="{0D108BD9-81ED-4DB2-BD59-A6C34878D82A}">
                    <a16:rowId xmlns:a16="http://schemas.microsoft.com/office/drawing/2014/main" xmlns="" val="1888116840"/>
                  </a:ext>
                </a:extLst>
              </a:tr>
            </a:tbl>
          </a:graphicData>
        </a:graphic>
      </p:graphicFrame>
      <p:graphicFrame>
        <p:nvGraphicFramePr>
          <p:cNvPr id="7" name="Content Placeholder 5">
            <a:extLst>
              <a:ext uri="{FF2B5EF4-FFF2-40B4-BE49-F238E27FC236}">
                <a16:creationId xmlns:a16="http://schemas.microsoft.com/office/drawing/2014/main" xmlns="" id="{4DB3991E-0605-C20E-53AD-D64E13638DA5}"/>
              </a:ext>
            </a:extLst>
          </p:cNvPr>
          <p:cNvGraphicFramePr>
            <a:graphicFrameLocks/>
          </p:cNvGraphicFramePr>
          <p:nvPr>
            <p:extLst>
              <p:ext uri="{D42A27DB-BD31-4B8C-83A1-F6EECF244321}">
                <p14:modId xmlns:p14="http://schemas.microsoft.com/office/powerpoint/2010/main" val="4118816051"/>
              </p:ext>
            </p:extLst>
          </p:nvPr>
        </p:nvGraphicFramePr>
        <p:xfrm>
          <a:off x="8011237" y="2346229"/>
          <a:ext cx="3957849" cy="4314223"/>
        </p:xfrm>
        <a:graphic>
          <a:graphicData uri="http://schemas.openxmlformats.org/drawingml/2006/table">
            <a:tbl>
              <a:tblPr firstRow="1" bandRow="1">
                <a:tableStyleId>{3B4B98B0-60AC-42C2-AFA5-B58CD77FA1E5}</a:tableStyleId>
              </a:tblPr>
              <a:tblGrid>
                <a:gridCol w="1319283">
                  <a:extLst>
                    <a:ext uri="{9D8B030D-6E8A-4147-A177-3AD203B41FA5}">
                      <a16:colId xmlns:a16="http://schemas.microsoft.com/office/drawing/2014/main" xmlns="" val="180956085"/>
                    </a:ext>
                  </a:extLst>
                </a:gridCol>
                <a:gridCol w="1319283">
                  <a:extLst>
                    <a:ext uri="{9D8B030D-6E8A-4147-A177-3AD203B41FA5}">
                      <a16:colId xmlns:a16="http://schemas.microsoft.com/office/drawing/2014/main" xmlns="" val="1180706872"/>
                    </a:ext>
                  </a:extLst>
                </a:gridCol>
                <a:gridCol w="1319283"/>
              </a:tblGrid>
              <a:tr h="606129">
                <a:tc>
                  <a:txBody>
                    <a:bodyPr/>
                    <a:lstStyle/>
                    <a:p>
                      <a:r>
                        <a:rPr lang="en-US" dirty="0" smtClean="0">
                          <a:solidFill>
                            <a:schemeClr val="accent6"/>
                          </a:solidFill>
                        </a:rPr>
                        <a:t>Emp_project</a:t>
                      </a:r>
                      <a:r>
                        <a:rPr lang="en-US" baseline="0" dirty="0" smtClean="0">
                          <a:solidFill>
                            <a:schemeClr val="accent6"/>
                          </a:solidFill>
                        </a:rPr>
                        <a:t> </a:t>
                      </a:r>
                      <a:r>
                        <a:rPr lang="en-US" dirty="0" smtClean="0">
                          <a:solidFill>
                            <a:schemeClr val="accent6"/>
                          </a:solidFill>
                        </a:rPr>
                        <a:t>Id</a:t>
                      </a:r>
                      <a:endParaRPr lang="en-US" dirty="0">
                        <a:solidFill>
                          <a:schemeClr val="accent6"/>
                        </a:solidFill>
                      </a:endParaRPr>
                    </a:p>
                  </a:txBody>
                  <a:tcPr anchor="ctr"/>
                </a:tc>
                <a:tc>
                  <a:txBody>
                    <a:bodyPr/>
                    <a:lstStyle/>
                    <a:p>
                      <a:r>
                        <a:rPr lang="en-US" dirty="0" smtClean="0">
                          <a:solidFill>
                            <a:schemeClr val="accent6"/>
                          </a:solidFill>
                        </a:rPr>
                        <a:t>Employee id</a:t>
                      </a:r>
                      <a:endParaRPr lang="en-US" dirty="0">
                        <a:solidFill>
                          <a:schemeClr val="accent6"/>
                        </a:solidFill>
                      </a:endParaRPr>
                    </a:p>
                  </a:txBody>
                  <a:tcPr anchor="ctr"/>
                </a:tc>
                <a:tc>
                  <a:txBody>
                    <a:bodyPr/>
                    <a:lstStyle/>
                    <a:p>
                      <a:r>
                        <a:rPr lang="en-US" dirty="0" smtClean="0">
                          <a:solidFill>
                            <a:schemeClr val="accent6"/>
                          </a:solidFill>
                        </a:rPr>
                        <a:t>Project id</a:t>
                      </a:r>
                    </a:p>
                  </a:txBody>
                  <a:tcPr anchor="ctr"/>
                </a:tc>
                <a:extLst>
                  <a:ext uri="{0D108BD9-81ED-4DB2-BD59-A6C34878D82A}">
                    <a16:rowId xmlns:a16="http://schemas.microsoft.com/office/drawing/2014/main" xmlns="" val="3059142786"/>
                  </a:ext>
                </a:extLst>
              </a:tr>
              <a:tr h="606129">
                <a:tc>
                  <a:txBody>
                    <a:bodyPr/>
                    <a:lstStyle/>
                    <a:p>
                      <a:r>
                        <a:rPr lang="en-US" dirty="0" smtClean="0">
                          <a:solidFill>
                            <a:schemeClr val="accent6"/>
                          </a:solidFill>
                        </a:rPr>
                        <a:t>1</a:t>
                      </a:r>
                      <a:endParaRPr lang="en-US" dirty="0">
                        <a:solidFill>
                          <a:schemeClr val="accent6"/>
                        </a:solidFill>
                      </a:endParaRPr>
                    </a:p>
                  </a:txBody>
                  <a:tcPr anchor="ctr"/>
                </a:tc>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001</a:t>
                      </a:r>
                      <a:endParaRPr lang="en-US" dirty="0">
                        <a:solidFill>
                          <a:schemeClr val="accent6"/>
                        </a:solidFill>
                      </a:endParaRPr>
                    </a:p>
                  </a:txBody>
                  <a:tcPr anchor="ctr"/>
                </a:tc>
                <a:extLst>
                  <a:ext uri="{0D108BD9-81ED-4DB2-BD59-A6C34878D82A}">
                    <a16:rowId xmlns:a16="http://schemas.microsoft.com/office/drawing/2014/main" xmlns="" val="3588576737"/>
                  </a:ext>
                </a:extLst>
              </a:tr>
              <a:tr h="643498">
                <a:tc>
                  <a:txBody>
                    <a:bodyPr/>
                    <a:lstStyle/>
                    <a:p>
                      <a:r>
                        <a:rPr lang="en-US" dirty="0" smtClean="0">
                          <a:solidFill>
                            <a:schemeClr val="accent6"/>
                          </a:solidFill>
                        </a:rPr>
                        <a:t>2</a:t>
                      </a:r>
                      <a:endParaRPr lang="en-US" dirty="0">
                        <a:solidFill>
                          <a:schemeClr val="accent6"/>
                        </a:solidFill>
                      </a:endParaRPr>
                    </a:p>
                  </a:txBody>
                  <a:tcPr anchor="ctr"/>
                </a:tc>
                <a:tc>
                  <a:txBody>
                    <a:bodyPr/>
                    <a:lstStyle/>
                    <a:p>
                      <a:r>
                        <a:rPr lang="en-US" dirty="0" smtClean="0">
                          <a:solidFill>
                            <a:schemeClr val="accent6"/>
                          </a:solidFill>
                        </a:rPr>
                        <a:t>101</a:t>
                      </a:r>
                      <a:endParaRPr lang="en-US" dirty="0">
                        <a:solidFill>
                          <a:schemeClr val="accent6"/>
                        </a:solidFill>
                      </a:endParaRPr>
                    </a:p>
                  </a:txBody>
                  <a:tcPr anchor="ctr"/>
                </a:tc>
                <a:tc>
                  <a:txBody>
                    <a:bodyPr/>
                    <a:lstStyle/>
                    <a:p>
                      <a:r>
                        <a:rPr lang="en-US" dirty="0" smtClean="0">
                          <a:solidFill>
                            <a:schemeClr val="accent6"/>
                          </a:solidFill>
                        </a:rPr>
                        <a:t>002</a:t>
                      </a:r>
                      <a:endParaRPr lang="en-US" dirty="0">
                        <a:solidFill>
                          <a:schemeClr val="accent6"/>
                        </a:solidFill>
                      </a:endParaRPr>
                    </a:p>
                  </a:txBody>
                  <a:tcPr anchor="ctr"/>
                </a:tc>
                <a:extLst>
                  <a:ext uri="{0D108BD9-81ED-4DB2-BD59-A6C34878D82A}">
                    <a16:rowId xmlns:a16="http://schemas.microsoft.com/office/drawing/2014/main" xmlns="" val="1626410507"/>
                  </a:ext>
                </a:extLst>
              </a:tr>
              <a:tr h="606129">
                <a:tc>
                  <a:txBody>
                    <a:bodyPr/>
                    <a:lstStyle/>
                    <a:p>
                      <a:r>
                        <a:rPr lang="en-US" dirty="0" smtClean="0">
                          <a:solidFill>
                            <a:schemeClr val="accent6"/>
                          </a:solidFill>
                        </a:rPr>
                        <a:t>3</a:t>
                      </a:r>
                      <a:endParaRPr lang="en-US" dirty="0">
                        <a:solidFill>
                          <a:schemeClr val="accent6"/>
                        </a:solidFill>
                      </a:endParaRPr>
                    </a:p>
                  </a:txBody>
                  <a:tcPr anchor="ctr"/>
                </a:tc>
                <a:tc>
                  <a:txBody>
                    <a:bodyPr/>
                    <a:lstStyle/>
                    <a:p>
                      <a:r>
                        <a:rPr lang="en-US" dirty="0" smtClean="0">
                          <a:solidFill>
                            <a:schemeClr val="accent6"/>
                          </a:solidFill>
                        </a:rPr>
                        <a:t>102</a:t>
                      </a:r>
                      <a:endParaRPr lang="en-US" dirty="0">
                        <a:solidFill>
                          <a:schemeClr val="accent6"/>
                        </a:solidFill>
                      </a:endParaRPr>
                    </a:p>
                  </a:txBody>
                  <a:tcPr anchor="ctr"/>
                </a:tc>
                <a:tc>
                  <a:txBody>
                    <a:bodyPr/>
                    <a:lstStyle/>
                    <a:p>
                      <a:r>
                        <a:rPr lang="en-US" dirty="0" smtClean="0">
                          <a:solidFill>
                            <a:schemeClr val="accent6"/>
                          </a:solidFill>
                        </a:rPr>
                        <a:t>001</a:t>
                      </a:r>
                      <a:endParaRPr lang="en-IN" dirty="0"/>
                    </a:p>
                  </a:txBody>
                  <a:tcPr anchor="ctr"/>
                </a:tc>
                <a:extLst>
                  <a:ext uri="{0D108BD9-81ED-4DB2-BD59-A6C34878D82A}">
                    <a16:rowId xmlns:a16="http://schemas.microsoft.com/office/drawing/2014/main" xmlns="" val="1888116840"/>
                  </a:ext>
                </a:extLst>
              </a:tr>
              <a:tr h="606129">
                <a:tc>
                  <a:txBody>
                    <a:bodyPr/>
                    <a:lstStyle/>
                    <a:p>
                      <a:r>
                        <a:rPr lang="en-US" dirty="0" smtClean="0">
                          <a:solidFill>
                            <a:schemeClr val="accent6"/>
                          </a:solidFill>
                        </a:rPr>
                        <a:t>4</a:t>
                      </a:r>
                      <a:endParaRPr lang="en-US" dirty="0">
                        <a:solidFill>
                          <a:schemeClr val="accent6"/>
                        </a:solidFill>
                      </a:endParaRPr>
                    </a:p>
                  </a:txBody>
                  <a:tcPr anchor="ctr"/>
                </a:tc>
                <a:tc>
                  <a:txBody>
                    <a:bodyPr/>
                    <a:lstStyle/>
                    <a:p>
                      <a:r>
                        <a:rPr lang="en-US" dirty="0" smtClean="0">
                          <a:solidFill>
                            <a:schemeClr val="accent6"/>
                          </a:solidFill>
                        </a:rPr>
                        <a:t>103</a:t>
                      </a:r>
                      <a:endParaRPr lang="en-US" dirty="0">
                        <a:solidFill>
                          <a:schemeClr val="accent6"/>
                        </a:solidFill>
                      </a:endParaRPr>
                    </a:p>
                  </a:txBody>
                  <a:tcPr anchor="ctr"/>
                </a:tc>
                <a:tc>
                  <a:txBody>
                    <a:bodyPr/>
                    <a:lstStyle/>
                    <a:p>
                      <a:r>
                        <a:rPr lang="en-US" dirty="0" smtClean="0">
                          <a:solidFill>
                            <a:schemeClr val="accent6"/>
                          </a:solidFill>
                        </a:rPr>
                        <a:t>002</a:t>
                      </a:r>
                      <a:endParaRPr lang="en-IN" dirty="0"/>
                    </a:p>
                  </a:txBody>
                  <a:tcPr anchor="ctr"/>
                </a:tc>
              </a:tr>
              <a:tr h="606129">
                <a:tc>
                  <a:txBody>
                    <a:bodyPr/>
                    <a:lstStyle/>
                    <a:p>
                      <a:r>
                        <a:rPr lang="en-US" dirty="0" smtClean="0">
                          <a:solidFill>
                            <a:schemeClr val="accent6"/>
                          </a:solidFill>
                        </a:rPr>
                        <a:t>5</a:t>
                      </a:r>
                      <a:endParaRPr lang="en-US" dirty="0">
                        <a:solidFill>
                          <a:schemeClr val="accent6"/>
                        </a:solidFill>
                      </a:endParaRPr>
                    </a:p>
                  </a:txBody>
                  <a:tcPr anchor="ctr"/>
                </a:tc>
                <a:tc>
                  <a:txBody>
                    <a:bodyPr/>
                    <a:lstStyle/>
                    <a:p>
                      <a:r>
                        <a:rPr lang="en-US" dirty="0" smtClean="0">
                          <a:solidFill>
                            <a:schemeClr val="accent6"/>
                          </a:solidFill>
                        </a:rPr>
                        <a:t>104</a:t>
                      </a:r>
                      <a:endParaRPr lang="en-US" dirty="0">
                        <a:solidFill>
                          <a:schemeClr val="accent6"/>
                        </a:solidFill>
                      </a:endParaRPr>
                    </a:p>
                  </a:txBody>
                  <a:tcPr anchor="ctr"/>
                </a:tc>
                <a:tc>
                  <a:txBody>
                    <a:bodyPr/>
                    <a:lstStyle/>
                    <a:p>
                      <a:r>
                        <a:rPr lang="en-US" dirty="0" smtClean="0">
                          <a:solidFill>
                            <a:schemeClr val="accent6"/>
                          </a:solidFill>
                        </a:rPr>
                        <a:t>003</a:t>
                      </a:r>
                      <a:endParaRPr lang="en-US" dirty="0">
                        <a:solidFill>
                          <a:schemeClr val="accent6"/>
                        </a:solidFill>
                      </a:endParaRPr>
                    </a:p>
                  </a:txBody>
                  <a:tcPr anchor="ctr"/>
                </a:tc>
              </a:tr>
              <a:tr h="606129">
                <a:tc>
                  <a:txBody>
                    <a:bodyPr/>
                    <a:lstStyle/>
                    <a:p>
                      <a:r>
                        <a:rPr lang="en-US" dirty="0" smtClean="0">
                          <a:solidFill>
                            <a:schemeClr val="accent6"/>
                          </a:solidFill>
                        </a:rPr>
                        <a:t>6</a:t>
                      </a:r>
                      <a:endParaRPr lang="en-US" dirty="0">
                        <a:solidFill>
                          <a:schemeClr val="accent6"/>
                        </a:solidFill>
                      </a:endParaRPr>
                    </a:p>
                  </a:txBody>
                  <a:tcPr anchor="ctr"/>
                </a:tc>
                <a:tc>
                  <a:txBody>
                    <a:bodyPr/>
                    <a:lstStyle/>
                    <a:p>
                      <a:r>
                        <a:rPr lang="en-US" dirty="0" smtClean="0">
                          <a:solidFill>
                            <a:schemeClr val="accent6"/>
                          </a:solidFill>
                        </a:rPr>
                        <a:t>105</a:t>
                      </a:r>
                      <a:endParaRPr lang="en-US" dirty="0">
                        <a:solidFill>
                          <a:schemeClr val="accent6"/>
                        </a:solidFill>
                      </a:endParaRPr>
                    </a:p>
                  </a:txBody>
                  <a:tcPr anchor="ctr"/>
                </a:tc>
                <a:tc>
                  <a:txBody>
                    <a:bodyPr/>
                    <a:lstStyle/>
                    <a:p>
                      <a:r>
                        <a:rPr lang="en-US" dirty="0" smtClean="0">
                          <a:solidFill>
                            <a:schemeClr val="accent6"/>
                          </a:solidFill>
                        </a:rPr>
                        <a:t>003</a:t>
                      </a:r>
                      <a:endParaRPr lang="en-US" dirty="0">
                        <a:solidFill>
                          <a:schemeClr val="accent6"/>
                        </a:solidFill>
                      </a:endParaRPr>
                    </a:p>
                  </a:txBody>
                  <a:tcPr anchor="ctr"/>
                </a:tc>
              </a:tr>
            </a:tbl>
          </a:graphicData>
        </a:graphic>
      </p:graphicFrame>
      <p:sp>
        <p:nvSpPr>
          <p:cNvPr id="9" name="Title 1">
            <a:extLst>
              <a:ext uri="{FF2B5EF4-FFF2-40B4-BE49-F238E27FC236}">
                <a16:creationId xmlns="" xmlns:a16="http://schemas.microsoft.com/office/drawing/2014/main" id="{13021072-4A77-DB4D-DF41-58EADB7DA94E}"/>
              </a:ext>
            </a:extLst>
          </p:cNvPr>
          <p:cNvSpPr txBox="1">
            <a:spLocks/>
          </p:cNvSpPr>
          <p:nvPr/>
        </p:nvSpPr>
        <p:spPr>
          <a:xfrm>
            <a:off x="914400" y="1504507"/>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Employees table</a:t>
            </a:r>
            <a:endParaRPr lang="en-US" sz="1800" b="0" dirty="0"/>
          </a:p>
        </p:txBody>
      </p:sp>
      <p:sp>
        <p:nvSpPr>
          <p:cNvPr id="10" name="Title 1">
            <a:extLst>
              <a:ext uri="{FF2B5EF4-FFF2-40B4-BE49-F238E27FC236}">
                <a16:creationId xmlns="" xmlns:a16="http://schemas.microsoft.com/office/drawing/2014/main" id="{13021072-4A77-DB4D-DF41-58EADB7DA94E}"/>
              </a:ext>
            </a:extLst>
          </p:cNvPr>
          <p:cNvSpPr txBox="1">
            <a:spLocks/>
          </p:cNvSpPr>
          <p:nvPr/>
        </p:nvSpPr>
        <p:spPr>
          <a:xfrm>
            <a:off x="4806286"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dirty="0" smtClean="0"/>
              <a:t>Projects table</a:t>
            </a:r>
            <a:endParaRPr lang="en-US" sz="1800" b="0" dirty="0"/>
          </a:p>
        </p:txBody>
      </p:sp>
      <p:sp>
        <p:nvSpPr>
          <p:cNvPr id="11" name="Title 1">
            <a:extLst>
              <a:ext uri="{FF2B5EF4-FFF2-40B4-BE49-F238E27FC236}">
                <a16:creationId xmlns="" xmlns:a16="http://schemas.microsoft.com/office/drawing/2014/main" id="{13021072-4A77-DB4D-DF41-58EADB7DA94E}"/>
              </a:ext>
            </a:extLst>
          </p:cNvPr>
          <p:cNvSpPr txBox="1">
            <a:spLocks/>
          </p:cNvSpPr>
          <p:nvPr/>
        </p:nvSpPr>
        <p:spPr>
          <a:xfrm>
            <a:off x="9184943" y="1510035"/>
            <a:ext cx="2784143" cy="63700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ctr"/>
            <a:r>
              <a:rPr lang="en-US" sz="1800" b="0" cap="none" smtClean="0"/>
              <a:t>Employees </a:t>
            </a:r>
            <a:r>
              <a:rPr lang="en-US" sz="1800" b="0" cap="none" dirty="0" smtClean="0"/>
              <a:t>Projects table</a:t>
            </a:r>
            <a:endParaRPr lang="en-US" sz="1800" b="0" dirty="0"/>
          </a:p>
        </p:txBody>
      </p:sp>
    </p:spTree>
    <p:extLst>
      <p:ext uri="{BB962C8B-B14F-4D97-AF65-F5344CB8AC3E}">
        <p14:creationId xmlns:p14="http://schemas.microsoft.com/office/powerpoint/2010/main" val="3270425701"/>
      </p:ext>
    </p:extLst>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230e9df3-be65-4c73-a93b-d1236ebd677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sharepoint/v3"/>
    <ds:schemaRef ds:uri="http://schemas.microsoft.com/office/infopath/2007/PartnerControls"/>
    <ds:schemaRef ds:uri="http://purl.org/dc/terms/"/>
    <ds:schemaRef ds:uri="16c05727-aa75-4e4a-9b5f-8a80a1165891"/>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{24E26852-F62E-49F7-B55E-D09AB600A50A}tf78438558_win32</Template>
  <TotalTime>119</TotalTime>
  <Words>390</Words>
  <Application>Microsoft Office PowerPoint</Application>
  <PresentationFormat>Custom</PresentationFormat>
  <Paragraphs>139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Custom</vt:lpstr>
      <vt:lpstr>Introduction to Database Relationships</vt:lpstr>
      <vt:lpstr>Understanding Database Relationships</vt:lpstr>
      <vt:lpstr>One-to-Many Relationship (1:N)</vt:lpstr>
      <vt:lpstr>One-to-Many Relationship (1:N)</vt:lpstr>
      <vt:lpstr>One-to-one Relationship (1:1)</vt:lpstr>
      <vt:lpstr>One-to-one Relationship (1:1)</vt:lpstr>
      <vt:lpstr>Many-to-Many Relationship (n:N)</vt:lpstr>
      <vt:lpstr>many-to-many relationship (n:N)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Abdirahman Abdullahi</dc:creator>
  <cp:lastModifiedBy>Admin</cp:lastModifiedBy>
  <cp:revision>30</cp:revision>
  <dcterms:created xsi:type="dcterms:W3CDTF">2024-03-26T12:04:28Z</dcterms:created>
  <dcterms:modified xsi:type="dcterms:W3CDTF">2024-04-02T10:25:44Z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