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38" r:id="rId5"/>
    <p:sldId id="334" r:id="rId6"/>
    <p:sldId id="335" r:id="rId7"/>
    <p:sldId id="336" r:id="rId8"/>
    <p:sldId id="323" r:id="rId9"/>
    <p:sldId id="330" r:id="rId10"/>
    <p:sldId id="337" r:id="rId11"/>
    <p:sldId id="282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388" autoAdjust="0"/>
  </p:normalViewPr>
  <p:slideViewPr>
    <p:cSldViewPr snapToGrid="0" snapToObjects="1">
      <p:cViewPr varScale="1">
        <p:scale>
          <a:sx n="109" d="100"/>
          <a:sy n="109" d="100"/>
        </p:scale>
        <p:origin x="672" y="10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1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3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transition>
    <p:split orient="vert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p:transition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p:transition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transition>
    <p:split orient="vert"/>
  </p:transition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699466"/>
            <a:ext cx="7043617" cy="2520217"/>
          </a:xfrm>
        </p:spPr>
        <p:txBody>
          <a:bodyPr/>
          <a:lstStyle/>
          <a:p>
            <a:r>
              <a:rPr lang="en-IN" sz="3200" b="0" dirty="0"/>
              <a:t>Understanding MongoDB and NoSQL Databases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4AEF79-4C91-B38B-5929-AF2C55EFB69F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4535488" y="3108698"/>
            <a:ext cx="6700836" cy="2233612"/>
          </a:xfrm>
        </p:spPr>
      </p:pic>
    </p:spTree>
    <p:extLst>
      <p:ext uri="{BB962C8B-B14F-4D97-AF65-F5344CB8AC3E}">
        <p14:creationId xmlns:p14="http://schemas.microsoft.com/office/powerpoint/2010/main" val="397945613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b="0" dirty="0"/>
              <a:t>What is NoSQL?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NoSQL databases are a modern alternative to traditional relational databases.</a:t>
            </a:r>
          </a:p>
          <a:p>
            <a:r>
              <a:rPr lang="en-US" sz="2400" dirty="0"/>
              <a:t>They offer a flexible approach to storing and managing data.</a:t>
            </a:r>
          </a:p>
          <a:p>
            <a:r>
              <a:rPr lang="en-US" sz="2400" dirty="0"/>
              <a:t>NoSQL stands for "Not Only SQL," indicating its versatility beyond SQL querying language.</a:t>
            </a:r>
          </a:p>
          <a:p>
            <a:r>
              <a:rPr lang="en-US" sz="2400" dirty="0"/>
              <a:t>NoSQL databases can handle diverse data types, including unstructured and semi-structured data, without a fixed schema.</a:t>
            </a:r>
          </a:p>
          <a:p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833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760706"/>
            <a:ext cx="7965461" cy="994164"/>
          </a:xfrm>
        </p:spPr>
        <p:txBody>
          <a:bodyPr/>
          <a:lstStyle/>
          <a:p>
            <a:r>
              <a:rPr lang="en-IN" b="0" dirty="0"/>
              <a:t>Why Choose NoSQL?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927654"/>
            <a:ext cx="7965460" cy="4324865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Scalability:</a:t>
            </a:r>
            <a:r>
              <a:rPr lang="en-US" sz="2400" dirty="0"/>
              <a:t> NoSQL databases can grow easily by adding more servers, making it easy to handle large amounts of data and heavy traffic.</a:t>
            </a:r>
          </a:p>
          <a:p>
            <a:r>
              <a:rPr lang="en-US" sz="2400" b="1" dirty="0"/>
              <a:t>Flexibility:</a:t>
            </a:r>
            <a:r>
              <a:rPr lang="en-US" sz="2400" dirty="0"/>
              <a:t> NoSQL databases can adjust to different types of data without needing a fixed structure, which helps with quick development and changes.</a:t>
            </a:r>
          </a:p>
          <a:p>
            <a:r>
              <a:rPr lang="en-US" sz="2400" b="1" dirty="0"/>
              <a:t>Performance:</a:t>
            </a:r>
            <a:r>
              <a:rPr lang="en-US" sz="2400" dirty="0"/>
              <a:t> NoSQL databases are designed to be fast and efficient, providing quick data access and processing.</a:t>
            </a:r>
          </a:p>
          <a:p>
            <a:r>
              <a:rPr lang="en-US" sz="2400" b="1" dirty="0"/>
              <a:t>Variety:</a:t>
            </a:r>
            <a:r>
              <a:rPr lang="en-US" sz="2400" dirty="0"/>
              <a:t> There are different types of NoSQL databases, like document-based, key-value, column-family, and graph databases, each suited for different needs.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9548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525923"/>
            <a:ext cx="7965461" cy="994164"/>
          </a:xfrm>
        </p:spPr>
        <p:txBody>
          <a:bodyPr/>
          <a:lstStyle/>
          <a:p>
            <a:r>
              <a:rPr lang="en-IN" b="0" dirty="0"/>
              <a:t>Types of NoSQL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680520"/>
            <a:ext cx="7965460" cy="457200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Document-Based Databases:</a:t>
            </a:r>
            <a:endParaRPr lang="en-IN" dirty="0"/>
          </a:p>
          <a:p>
            <a:pPr lvl="1"/>
            <a:r>
              <a:rPr lang="en-IN" dirty="0"/>
              <a:t>Store data in flexible, JSON-like documents.</a:t>
            </a:r>
          </a:p>
          <a:p>
            <a:pPr lvl="1"/>
            <a:r>
              <a:rPr lang="en-IN" dirty="0"/>
              <a:t>Example: MongoDB.</a:t>
            </a:r>
          </a:p>
          <a:p>
            <a:r>
              <a:rPr lang="en-US" b="1" dirty="0"/>
              <a:t>Key-Value Stores:</a:t>
            </a:r>
            <a:endParaRPr lang="en-US" dirty="0"/>
          </a:p>
          <a:p>
            <a:pPr lvl="1"/>
            <a:r>
              <a:rPr lang="en-US" dirty="0"/>
              <a:t>Simplest NoSQL model, storing data as key-value pairs.</a:t>
            </a:r>
          </a:p>
          <a:p>
            <a:pPr lvl="1"/>
            <a:r>
              <a:rPr lang="en-US" dirty="0"/>
              <a:t>Example: Redis, Amazon DynamoDB.</a:t>
            </a:r>
          </a:p>
          <a:p>
            <a:r>
              <a:rPr lang="en-US" b="1" dirty="0"/>
              <a:t>Column-Family Stores:</a:t>
            </a:r>
            <a:endParaRPr lang="en-US" dirty="0"/>
          </a:p>
          <a:p>
            <a:pPr lvl="1"/>
            <a:r>
              <a:rPr lang="en-US" dirty="0"/>
              <a:t>Organize data into columns instead of rows.</a:t>
            </a:r>
          </a:p>
          <a:p>
            <a:pPr lvl="1"/>
            <a:r>
              <a:rPr lang="en-US" dirty="0"/>
              <a:t>Example: Apache Cassandra, HBase.</a:t>
            </a:r>
          </a:p>
          <a:p>
            <a:r>
              <a:rPr lang="en-US" b="1" dirty="0"/>
              <a:t>Graph Databases:</a:t>
            </a:r>
            <a:endParaRPr lang="en-US" dirty="0"/>
          </a:p>
          <a:p>
            <a:pPr lvl="1"/>
            <a:r>
              <a:rPr lang="en-US" dirty="0"/>
              <a:t>Designed to represent and query relationships between data points.</a:t>
            </a:r>
          </a:p>
          <a:p>
            <a:pPr lvl="1"/>
            <a:r>
              <a:rPr lang="en-US" dirty="0"/>
              <a:t>Example: Neo4j, Amazon Neptune.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6564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389996"/>
            <a:ext cx="7965461" cy="994164"/>
          </a:xfrm>
        </p:spPr>
        <p:txBody>
          <a:bodyPr/>
          <a:lstStyle/>
          <a:p>
            <a:r>
              <a:rPr lang="en-IN" b="0" dirty="0"/>
              <a:t>Introduction to 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556951"/>
            <a:ext cx="7965460" cy="424377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MongoDB:</a:t>
            </a:r>
            <a:r>
              <a:rPr lang="en-US" sz="2400" dirty="0"/>
              <a:t> MongoDB is a leading NoSQL database that falls under the document-based category.</a:t>
            </a:r>
          </a:p>
          <a:p>
            <a:r>
              <a:rPr lang="en-US" sz="2400" b="1" dirty="0"/>
              <a:t>Document-Oriented:</a:t>
            </a:r>
            <a:r>
              <a:rPr lang="en-US" sz="2400" dirty="0"/>
              <a:t> MongoDB stores data in flexible, JSON-like documents, allowing for the storage of diverse data types within a single collection.</a:t>
            </a:r>
          </a:p>
          <a:p>
            <a:r>
              <a:rPr lang="en-US" sz="2400" b="1" dirty="0"/>
              <a:t>Developed by MongoDB Inc.:</a:t>
            </a:r>
            <a:r>
              <a:rPr lang="en-US" sz="2400" dirty="0"/>
              <a:t> MongoDB was developed and is maintained by MongoDB Inc., a company dedicated to building and supporting the MongoDB database.</a:t>
            </a:r>
          </a:p>
          <a:p>
            <a:r>
              <a:rPr lang="en-US" sz="2400" b="1" dirty="0"/>
              <a:t>Free and Open-Source:</a:t>
            </a:r>
            <a:r>
              <a:rPr lang="en-US" sz="2400" dirty="0"/>
              <a:t> MongoDB is available under the open-source Affero General Public License (AGPL) and offers a free-to-use Community Edition, as well as paid Enterprise Editions with additional features and support.</a:t>
            </a:r>
          </a:p>
          <a:p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0652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7" y="849791"/>
            <a:ext cx="7043617" cy="1290753"/>
          </a:xfrm>
        </p:spPr>
        <p:txBody>
          <a:bodyPr/>
          <a:lstStyle/>
          <a:p>
            <a:r>
              <a:rPr lang="en-IN" dirty="0" smtClean="0"/>
              <a:t>Example Document Structure (json)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7" y="2140544"/>
            <a:ext cx="7043618" cy="406254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{</a:t>
            </a:r>
          </a:p>
          <a:p>
            <a:pPr>
              <a:lnSpc>
                <a:spcPct val="120000"/>
              </a:lnSpc>
            </a:pPr>
            <a:r>
              <a:rPr lang="en-US" dirty="0"/>
              <a:t>  </a:t>
            </a:r>
            <a:r>
              <a:rPr lang="en-US" dirty="0" smtClean="0"/>
              <a:t>“_id”: ObjectId(“61518f2c9a878b5a8fc0cbe7”),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 </a:t>
            </a:r>
            <a:r>
              <a:rPr lang="en-US" dirty="0" smtClean="0"/>
              <a:t>“name”: “Jaamac Abdi”,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 </a:t>
            </a:r>
            <a:r>
              <a:rPr lang="en-US" dirty="0" smtClean="0"/>
              <a:t>“age”: </a:t>
            </a:r>
            <a:r>
              <a:rPr lang="en-US" dirty="0"/>
              <a:t>30,</a:t>
            </a:r>
          </a:p>
          <a:p>
            <a:pPr>
              <a:lnSpc>
                <a:spcPct val="120000"/>
              </a:lnSpc>
            </a:pPr>
            <a:r>
              <a:rPr lang="en-US" dirty="0"/>
              <a:t>  </a:t>
            </a:r>
            <a:r>
              <a:rPr lang="en-US" dirty="0" smtClean="0"/>
              <a:t>“email”: “jaamac.abdi@example.com”,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 </a:t>
            </a:r>
            <a:r>
              <a:rPr lang="en-US" dirty="0" smtClean="0"/>
              <a:t>“address”: </a:t>
            </a:r>
            <a:r>
              <a:rPr lang="en-US" dirty="0"/>
              <a:t>{</a:t>
            </a:r>
          </a:p>
          <a:p>
            <a:pPr>
              <a:lnSpc>
                <a:spcPct val="120000"/>
              </a:lnSpc>
            </a:pPr>
            <a:r>
              <a:rPr lang="en-US" dirty="0"/>
              <a:t>    </a:t>
            </a:r>
            <a:r>
              <a:rPr lang="en-US" dirty="0" smtClean="0"/>
              <a:t>“street”: “123 </a:t>
            </a:r>
            <a:r>
              <a:rPr lang="en-US" dirty="0"/>
              <a:t>Main </a:t>
            </a:r>
            <a:r>
              <a:rPr lang="en-US" dirty="0" smtClean="0"/>
              <a:t>St”,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   </a:t>
            </a:r>
            <a:r>
              <a:rPr lang="en-US" dirty="0" smtClean="0"/>
              <a:t>“city”: “New York”,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   </a:t>
            </a:r>
            <a:r>
              <a:rPr lang="en-US" dirty="0" smtClean="0"/>
              <a:t>“zipcode</a:t>
            </a:r>
            <a:r>
              <a:rPr lang="en-US" dirty="0"/>
              <a:t>": "</a:t>
            </a:r>
            <a:r>
              <a:rPr lang="en-US" dirty="0" smtClean="0"/>
              <a:t>10001"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 }</a:t>
            </a:r>
          </a:p>
          <a:p>
            <a:pPr>
              <a:lnSpc>
                <a:spcPct val="120000"/>
              </a:lnSpc>
            </a:pPr>
            <a:r>
              <a:rPr lang="en-US" dirty="0"/>
              <a:t>}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628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7" y="849791"/>
            <a:ext cx="7043617" cy="1290753"/>
          </a:xfrm>
        </p:spPr>
        <p:txBody>
          <a:bodyPr/>
          <a:lstStyle/>
          <a:p>
            <a:r>
              <a:rPr lang="en-IN" dirty="0"/>
              <a:t>Example Document Structure: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65409"/>
              </p:ext>
            </p:extLst>
          </p:nvPr>
        </p:nvGraphicFramePr>
        <p:xfrm>
          <a:off x="4540191" y="2790268"/>
          <a:ext cx="5716992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858496">
                  <a:extLst>
                    <a:ext uri="{9D8B030D-6E8A-4147-A177-3AD203B41FA5}">
                      <a16:colId xmlns:a16="http://schemas.microsoft.com/office/drawing/2014/main" val="2434608068"/>
                    </a:ext>
                  </a:extLst>
                </a:gridCol>
                <a:gridCol w="2858496">
                  <a:extLst>
                    <a:ext uri="{9D8B030D-6E8A-4147-A177-3AD203B41FA5}">
                      <a16:colId xmlns:a16="http://schemas.microsoft.com/office/drawing/2014/main" val="174244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6401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40537"/>
              </p:ext>
            </p:extLst>
          </p:nvPr>
        </p:nvGraphicFramePr>
        <p:xfrm>
          <a:off x="4540193" y="4282230"/>
          <a:ext cx="5716990" cy="857931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39188">
                  <a:extLst>
                    <a:ext uri="{9D8B030D-6E8A-4147-A177-3AD203B41FA5}">
                      <a16:colId xmlns:a16="http://schemas.microsoft.com/office/drawing/2014/main" val="2434608068"/>
                    </a:ext>
                  </a:extLst>
                </a:gridCol>
                <a:gridCol w="4277802">
                  <a:extLst>
                    <a:ext uri="{9D8B030D-6E8A-4147-A177-3AD203B41FA5}">
                      <a16:colId xmlns:a16="http://schemas.microsoft.com/office/drawing/2014/main" val="174244818"/>
                    </a:ext>
                  </a:extLst>
                </a:gridCol>
              </a:tblGrid>
              <a:tr h="85793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6401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979680"/>
              </p:ext>
            </p:extLst>
          </p:nvPr>
        </p:nvGraphicFramePr>
        <p:xfrm>
          <a:off x="6408755" y="2797579"/>
          <a:ext cx="3848428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48428">
                  <a:extLst>
                    <a:ext uri="{9D8B030D-6E8A-4147-A177-3AD203B41FA5}">
                      <a16:colId xmlns:a16="http://schemas.microsoft.com/office/drawing/2014/main" val="165795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School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63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51457"/>
              </p:ext>
            </p:extLst>
          </p:nvPr>
        </p:nvGraphicFramePr>
        <p:xfrm>
          <a:off x="4540192" y="3533446"/>
          <a:ext cx="5716990" cy="376446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858495">
                  <a:extLst>
                    <a:ext uri="{9D8B030D-6E8A-4147-A177-3AD203B41FA5}">
                      <a16:colId xmlns:a16="http://schemas.microsoft.com/office/drawing/2014/main" val="2434608068"/>
                    </a:ext>
                  </a:extLst>
                </a:gridCol>
                <a:gridCol w="2858495">
                  <a:extLst>
                    <a:ext uri="{9D8B030D-6E8A-4147-A177-3AD203B41FA5}">
                      <a16:colId xmlns:a16="http://schemas.microsoft.com/office/drawing/2014/main" val="174244818"/>
                    </a:ext>
                  </a:extLst>
                </a:gridCol>
              </a:tblGrid>
              <a:tr h="376446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6401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41924"/>
              </p:ext>
            </p:extLst>
          </p:nvPr>
        </p:nvGraphicFramePr>
        <p:xfrm>
          <a:off x="6408754" y="3539050"/>
          <a:ext cx="1216549" cy="371097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216549">
                  <a:extLst>
                    <a:ext uri="{9D8B030D-6E8A-4147-A177-3AD203B41FA5}">
                      <a16:colId xmlns:a16="http://schemas.microsoft.com/office/drawing/2014/main" val="1657953985"/>
                    </a:ext>
                  </a:extLst>
                </a:gridCol>
              </a:tblGrid>
              <a:tr h="3710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63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06844"/>
              </p:ext>
            </p:extLst>
          </p:nvPr>
        </p:nvGraphicFramePr>
        <p:xfrm>
          <a:off x="7688912" y="3539308"/>
          <a:ext cx="1212574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212574">
                  <a:extLst>
                    <a:ext uri="{9D8B030D-6E8A-4147-A177-3AD203B41FA5}">
                      <a16:colId xmlns:a16="http://schemas.microsoft.com/office/drawing/2014/main" val="165795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Teachers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63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92577"/>
              </p:ext>
            </p:extLst>
          </p:nvPr>
        </p:nvGraphicFramePr>
        <p:xfrm>
          <a:off x="8969071" y="3539308"/>
          <a:ext cx="128811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288112">
                  <a:extLst>
                    <a:ext uri="{9D8B030D-6E8A-4147-A177-3AD203B41FA5}">
                      <a16:colId xmlns:a16="http://schemas.microsoft.com/office/drawing/2014/main" val="165795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Subjects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63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14136"/>
              </p:ext>
            </p:extLst>
          </p:nvPr>
        </p:nvGraphicFramePr>
        <p:xfrm>
          <a:off x="6408755" y="4282230"/>
          <a:ext cx="3848428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48428">
                  <a:extLst>
                    <a:ext uri="{9D8B030D-6E8A-4147-A177-3AD203B41FA5}">
                      <a16:colId xmlns:a16="http://schemas.microsoft.com/office/drawing/2014/main" val="165795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 “name”: “Jaamac”, “age” : 30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63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07328"/>
              </p:ext>
            </p:extLst>
          </p:nvPr>
        </p:nvGraphicFramePr>
        <p:xfrm>
          <a:off x="6408753" y="4769321"/>
          <a:ext cx="3848429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48429">
                  <a:extLst>
                    <a:ext uri="{9D8B030D-6E8A-4147-A177-3AD203B41FA5}">
                      <a16:colId xmlns:a16="http://schemas.microsoft.com/office/drawing/2014/main" val="165795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 “name” : “Hassan”}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6303"/>
                  </a:ext>
                </a:extLst>
              </a:tr>
            </a:tbl>
          </a:graphicData>
        </a:graphic>
      </p:graphicFrame>
      <p:cxnSp>
        <p:nvCxnSpPr>
          <p:cNvPr id="29" name="Elbow Connector 28"/>
          <p:cNvCxnSpPr>
            <a:stCxn id="13" idx="2"/>
            <a:endCxn id="16" idx="0"/>
          </p:cNvCxnSpPr>
          <p:nvPr/>
        </p:nvCxnSpPr>
        <p:spPr>
          <a:xfrm rot="16200000" flipH="1">
            <a:off x="7488957" y="3438217"/>
            <a:ext cx="372083" cy="131594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7958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303497"/>
            <a:ext cx="7965461" cy="994164"/>
          </a:xfrm>
        </p:spPr>
        <p:txBody>
          <a:bodyPr/>
          <a:lstStyle/>
          <a:p>
            <a:r>
              <a:rPr lang="en-IN" b="0" dirty="0"/>
              <a:t>SQL vs. 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408670"/>
            <a:ext cx="7965460" cy="469556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N" sz="2200" b="1" dirty="0"/>
              <a:t>Data Structure</a:t>
            </a:r>
            <a:r>
              <a:rPr lang="en-IN" sz="2200" dirty="0"/>
              <a:t>: </a:t>
            </a:r>
            <a:r>
              <a:rPr lang="en-US" sz="2400" dirty="0"/>
              <a:t>SQL uses structured tables with rows and columns. NoSQL uses various data models like documents, key-value pairs, column families, or graph structures</a:t>
            </a:r>
            <a:r>
              <a:rPr lang="en-IN" sz="2200" dirty="0"/>
              <a:t>.</a:t>
            </a:r>
          </a:p>
          <a:p>
            <a:pPr lvl="1"/>
            <a:r>
              <a:rPr lang="en-IN" sz="2200" b="1" dirty="0"/>
              <a:t>Scalability</a:t>
            </a:r>
            <a:r>
              <a:rPr lang="en-IN" sz="2200" dirty="0"/>
              <a:t>: </a:t>
            </a:r>
            <a:r>
              <a:rPr lang="en-US" sz="2400" dirty="0"/>
              <a:t>NoSQL databases are typically more scalable than traditional SQL databases, both horizontally (by adding more servers) and vertically (by adding more resources to a single server)</a:t>
            </a:r>
            <a:r>
              <a:rPr lang="en-IN" sz="2200" dirty="0"/>
              <a:t>.</a:t>
            </a:r>
          </a:p>
          <a:p>
            <a:pPr lvl="1"/>
            <a:r>
              <a:rPr lang="en-IN" sz="2200" b="1" dirty="0"/>
              <a:t>Flexibility</a:t>
            </a:r>
            <a:r>
              <a:rPr lang="en-IN" sz="2200" dirty="0"/>
              <a:t>: </a:t>
            </a:r>
            <a:r>
              <a:rPr lang="en-US" sz="2400" dirty="0"/>
              <a:t>NoSQL databases offer more flexible schemas, allowing for easier changes to data models as requirements evolve</a:t>
            </a:r>
            <a:r>
              <a:rPr lang="en-IN" sz="2200" dirty="0"/>
              <a:t>.</a:t>
            </a:r>
          </a:p>
          <a:p>
            <a:pPr lvl="1"/>
            <a:r>
              <a:rPr lang="en-IN" sz="2200" b="1" dirty="0"/>
              <a:t>ACID</a:t>
            </a:r>
            <a:r>
              <a:rPr lang="en-IN" sz="2200" dirty="0"/>
              <a:t> </a:t>
            </a:r>
            <a:r>
              <a:rPr lang="en-IN" sz="2200" b="1" dirty="0"/>
              <a:t>properties</a:t>
            </a:r>
            <a:r>
              <a:rPr lang="en-IN" sz="2200" dirty="0"/>
              <a:t>: </a:t>
            </a:r>
            <a:r>
              <a:rPr lang="en-US" sz="2400" dirty="0"/>
              <a:t>SQL databases follow ACID properties (Atomicity, Consistency, Isolation, Durability) to ensure reliable transactions. NoSQL databases may relax some of these properties for better performance and scalability</a:t>
            </a:r>
            <a:r>
              <a:rPr lang="en-IN" sz="2200" dirty="0"/>
              <a:t>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{24E26852-F62E-49F7-B55E-D09AB600A50A}tf78438558_win32</Template>
  <TotalTime>685</TotalTime>
  <Words>579</Words>
  <Application>Microsoft Office PowerPoint</Application>
  <PresentationFormat>Widescreen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Understanding MongoDB and NoSQL Databases</vt:lpstr>
      <vt:lpstr>What is NoSQL?</vt:lpstr>
      <vt:lpstr>Why Choose NoSQL?</vt:lpstr>
      <vt:lpstr>Types of NoSQL Databases</vt:lpstr>
      <vt:lpstr>Introduction to MongoDB</vt:lpstr>
      <vt:lpstr>Example Document Structure (json)</vt:lpstr>
      <vt:lpstr>Example Document Structure:</vt:lpstr>
      <vt:lpstr>SQL vs. NoSQL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Abdirahman Abdullahi</dc:creator>
  <cp:lastModifiedBy>DELL</cp:lastModifiedBy>
  <cp:revision>82</cp:revision>
  <dcterms:created xsi:type="dcterms:W3CDTF">2024-03-26T12:04:28Z</dcterms:created>
  <dcterms:modified xsi:type="dcterms:W3CDTF">2024-07-04T08:50:14Z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