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Canva Sans Medium" charset="1" panose="020B0603030501040103"/>
      <p:regular r:id="rId14"/>
    </p:embeddedFont>
    <p:embeddedFont>
      <p:font typeface="Canva Sans Medium Italics" charset="1" panose="020B06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707978" y="5682120"/>
            <a:ext cx="3461249"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rPr>
              <a:t>Som Sridhar Roy</a:t>
            </a:r>
          </a:p>
        </p:txBody>
      </p:sp>
      <p:sp>
        <p:nvSpPr>
          <p:cNvPr name="TextBox 3" id="3"/>
          <p:cNvSpPr txBox="true"/>
          <p:nvPr/>
        </p:nvSpPr>
        <p:spPr>
          <a:xfrm rot="0">
            <a:off x="3871514" y="2817529"/>
            <a:ext cx="9134177" cy="16592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Canva Sans Bold"/>
              </a:rPr>
              <a:t>Artifical Intelligence based Chess Commentator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232" y="2940299"/>
            <a:ext cx="9601232" cy="5400693"/>
          </a:xfrm>
          <a:custGeom>
            <a:avLst/>
            <a:gdLst/>
            <a:ahLst/>
            <a:cxnLst/>
            <a:rect r="r" b="b" t="t" l="l"/>
            <a:pathLst>
              <a:path h="5400693" w="9601232">
                <a:moveTo>
                  <a:pt x="0" y="0"/>
                </a:moveTo>
                <a:lnTo>
                  <a:pt x="9601232" y="0"/>
                </a:lnTo>
                <a:lnTo>
                  <a:pt x="9601232" y="5400693"/>
                </a:lnTo>
                <a:lnTo>
                  <a:pt x="0" y="5400693"/>
                </a:lnTo>
                <a:lnTo>
                  <a:pt x="0" y="0"/>
                </a:lnTo>
                <a:close/>
              </a:path>
            </a:pathLst>
          </a:custGeom>
          <a:blipFill>
            <a:blip r:embed="rId2"/>
            <a:stretch>
              <a:fillRect l="0" t="0" r="0" b="0"/>
            </a:stretch>
          </a:blipFill>
        </p:spPr>
      </p:sp>
      <p:sp>
        <p:nvSpPr>
          <p:cNvPr name="TextBox 3" id="3"/>
          <p:cNvSpPr txBox="true"/>
          <p:nvPr/>
        </p:nvSpPr>
        <p:spPr>
          <a:xfrm rot="0">
            <a:off x="11548043" y="2491681"/>
            <a:ext cx="5955082" cy="6269355"/>
          </a:xfrm>
          <a:prstGeom prst="rect">
            <a:avLst/>
          </a:prstGeom>
        </p:spPr>
        <p:txBody>
          <a:bodyPr anchor="t" rtlCol="false" tIns="0" lIns="0" bIns="0" rIns="0">
            <a:spAutoFit/>
          </a:bodyPr>
          <a:lstStyle/>
          <a:p>
            <a:pPr algn="just">
              <a:lnSpc>
                <a:spcPts val="2519"/>
              </a:lnSpc>
            </a:pPr>
            <a:r>
              <a:rPr lang="en-US" sz="1799">
                <a:solidFill>
                  <a:srgbClr val="000000"/>
                </a:solidFill>
                <a:latin typeface="Canva Sans"/>
              </a:rPr>
              <a:t>The project successfully integrated the generative AI model with the Gemini Pro API, </a:t>
            </a:r>
            <a:r>
              <a:rPr lang="en-US" sz="1799">
                <a:solidFill>
                  <a:srgbClr val="000000"/>
                </a:solidFill>
                <a:latin typeface="Canva Sans"/>
              </a:rPr>
              <a:t>enabling seamless access to chess position analysis functionalities within the platform, and implemented interactive visualization components using chessboard.js to display analyzed positions and recommended moves to users. Evaluation involved assessing the generative AI model's performance in providing accurate analyses and gathering user feedback through testing to evaluate usability and effectiveness. Optimization efforts focused on enhancing efficiency and scalability, leading to the deployment of the integrated solution on the Gemini Pro platform with ensured compatibility. Monitoring mechanisms were implemented to track system performance and user interactions, while regular updates to the AI model and system components were made to incorporate new features and address evolving user needs</a:t>
            </a:r>
          </a:p>
          <a:p>
            <a:pPr algn="just">
              <a:lnSpc>
                <a:spcPts val="2519"/>
              </a:lnSpc>
            </a:pPr>
            <a:r>
              <a:rPr lang="en-US" sz="1799">
                <a:solidFill>
                  <a:srgbClr val="000000"/>
                </a:solidFill>
                <a:latin typeface="Canva Sans"/>
              </a:rPr>
              <a:t>and preferences.</a:t>
            </a:r>
          </a:p>
          <a:p>
            <a:pPr algn="just">
              <a:lnSpc>
                <a:spcPts val="2519"/>
              </a:lnSpc>
              <a:spcBef>
                <a:spcPct val="0"/>
              </a:spcBef>
            </a:pPr>
          </a:p>
        </p:txBody>
      </p:sp>
      <p:sp>
        <p:nvSpPr>
          <p:cNvPr name="TextBox 4" id="4"/>
          <p:cNvSpPr txBox="true"/>
          <p:nvPr/>
        </p:nvSpPr>
        <p:spPr>
          <a:xfrm rot="0">
            <a:off x="-1582188" y="656254"/>
            <a:ext cx="9485305" cy="848957"/>
          </a:xfrm>
          <a:prstGeom prst="rect">
            <a:avLst/>
          </a:prstGeom>
        </p:spPr>
        <p:txBody>
          <a:bodyPr anchor="t" rtlCol="false" tIns="0" lIns="0" bIns="0" rIns="0">
            <a:spAutoFit/>
          </a:bodyPr>
          <a:lstStyle/>
          <a:p>
            <a:pPr algn="ctr">
              <a:lnSpc>
                <a:spcPts val="6978"/>
              </a:lnSpc>
              <a:spcBef>
                <a:spcPct val="0"/>
              </a:spcBef>
            </a:pPr>
            <a:r>
              <a:rPr lang="en-US" sz="4984">
                <a:solidFill>
                  <a:srgbClr val="000000"/>
                </a:solidFill>
                <a:latin typeface="Canva Sans Bold"/>
              </a:rPr>
              <a:t>RESULTS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44181" y="1783294"/>
            <a:ext cx="11309154" cy="7935469"/>
          </a:xfrm>
          <a:prstGeom prst="rect">
            <a:avLst/>
          </a:prstGeom>
        </p:spPr>
        <p:txBody>
          <a:bodyPr anchor="t" rtlCol="false" tIns="0" lIns="0" bIns="0" rIns="0">
            <a:spAutoFit/>
          </a:bodyPr>
          <a:lstStyle/>
          <a:p>
            <a:pPr algn="just" marL="777238" indent="-388619" lvl="1">
              <a:lnSpc>
                <a:spcPts val="6335"/>
              </a:lnSpc>
              <a:buFont typeface="Arial"/>
              <a:buChar char="•"/>
            </a:pPr>
            <a:r>
              <a:rPr lang="en-US" sz="3599">
                <a:solidFill>
                  <a:srgbClr val="000000"/>
                </a:solidFill>
                <a:latin typeface="Canva Sans"/>
              </a:rPr>
              <a:t>This web application allows users to play chess against the computer. It includes an AI commentator feature that explains the moves made during the game. </a:t>
            </a:r>
          </a:p>
          <a:p>
            <a:pPr algn="just" marL="777238" indent="-388619" lvl="1">
              <a:lnSpc>
                <a:spcPts val="6335"/>
              </a:lnSpc>
              <a:buFont typeface="Arial"/>
              <a:buChar char="•"/>
            </a:pPr>
            <a:r>
              <a:rPr lang="en-US" sz="3599">
                <a:solidFill>
                  <a:srgbClr val="000000"/>
                </a:solidFill>
                <a:latin typeface="Canva Sans"/>
              </a:rPr>
              <a:t>Offers immediate insights into strategic decisions and potential pitfalls during gameplay.</a:t>
            </a:r>
          </a:p>
          <a:p>
            <a:pPr algn="just" marL="777238" indent="-388619" lvl="1">
              <a:lnSpc>
                <a:spcPts val="6335"/>
              </a:lnSpc>
              <a:buFont typeface="Arial"/>
              <a:buChar char="•"/>
            </a:pPr>
            <a:r>
              <a:rPr lang="en-US" sz="3599">
                <a:solidFill>
                  <a:srgbClr val="000000"/>
                </a:solidFill>
                <a:latin typeface="Canva Sans"/>
              </a:rPr>
              <a:t>Helps players of all levels improve their skills by explaining both basic and advanced moves.</a:t>
            </a:r>
          </a:p>
          <a:p>
            <a:pPr algn="ctr">
              <a:lnSpc>
                <a:spcPts val="6335"/>
              </a:lnSpc>
            </a:pPr>
          </a:p>
        </p:txBody>
      </p:sp>
      <p:sp>
        <p:nvSpPr>
          <p:cNvPr name="Freeform 3" id="3"/>
          <p:cNvSpPr/>
          <p:nvPr/>
        </p:nvSpPr>
        <p:spPr>
          <a:xfrm flipH="false" flipV="false" rot="0">
            <a:off x="13469721" y="2485212"/>
            <a:ext cx="3066001" cy="5316575"/>
          </a:xfrm>
          <a:custGeom>
            <a:avLst/>
            <a:gdLst/>
            <a:ahLst/>
            <a:cxnLst/>
            <a:rect r="r" b="b" t="t" l="l"/>
            <a:pathLst>
              <a:path h="5316575" w="3066001">
                <a:moveTo>
                  <a:pt x="0" y="0"/>
                </a:moveTo>
                <a:lnTo>
                  <a:pt x="3066001" y="0"/>
                </a:lnTo>
                <a:lnTo>
                  <a:pt x="3066001" y="5316576"/>
                </a:lnTo>
                <a:lnTo>
                  <a:pt x="0" y="5316576"/>
                </a:lnTo>
                <a:lnTo>
                  <a:pt x="0" y="0"/>
                </a:lnTo>
                <a:close/>
              </a:path>
            </a:pathLst>
          </a:custGeom>
          <a:blipFill>
            <a:blip r:embed="rId2"/>
            <a:stretch>
              <a:fillRect l="0" t="0" r="0" b="0"/>
            </a:stretch>
          </a:blipFill>
        </p:spPr>
      </p:sp>
      <p:sp>
        <p:nvSpPr>
          <p:cNvPr name="TextBox 4" id="4"/>
          <p:cNvSpPr txBox="true"/>
          <p:nvPr/>
        </p:nvSpPr>
        <p:spPr>
          <a:xfrm rot="0">
            <a:off x="511076" y="394332"/>
            <a:ext cx="9134177" cy="811531"/>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Canva Sans Bold"/>
              </a:rPr>
              <a:t>AI Chess Commentator</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32481" y="942975"/>
            <a:ext cx="9134177" cy="811531"/>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Canva Sans Bold"/>
              </a:rPr>
              <a:t>AGENDA</a:t>
            </a:r>
          </a:p>
        </p:txBody>
      </p:sp>
      <p:sp>
        <p:nvSpPr>
          <p:cNvPr name="TextBox 3" id="3"/>
          <p:cNvSpPr txBox="true"/>
          <p:nvPr/>
        </p:nvSpPr>
        <p:spPr>
          <a:xfrm rot="0">
            <a:off x="1500593" y="1843222"/>
            <a:ext cx="15286814" cy="7611999"/>
          </a:xfrm>
          <a:prstGeom prst="rect">
            <a:avLst/>
          </a:prstGeom>
        </p:spPr>
        <p:txBody>
          <a:bodyPr anchor="t" rtlCol="false" tIns="0" lIns="0" bIns="0" rIns="0">
            <a:spAutoFit/>
          </a:bodyPr>
          <a:lstStyle/>
          <a:p>
            <a:pPr marL="777240" indent="-388620" lvl="1">
              <a:lnSpc>
                <a:spcPts val="5508"/>
              </a:lnSpc>
              <a:buFont typeface="Arial"/>
              <a:buChar char="•"/>
            </a:pPr>
            <a:r>
              <a:rPr lang="en-US" sz="3600">
                <a:solidFill>
                  <a:srgbClr val="000000"/>
                </a:solidFill>
                <a:latin typeface="Canva Sans"/>
              </a:rPr>
              <a:t>Introduction to the AI Chess Commentator: Overview and purpose of the project.</a:t>
            </a:r>
          </a:p>
          <a:p>
            <a:pPr marL="777240" indent="-388620" lvl="1">
              <a:lnSpc>
                <a:spcPts val="5508"/>
              </a:lnSpc>
              <a:buFont typeface="Arial"/>
              <a:buChar char="•"/>
            </a:pPr>
            <a:r>
              <a:rPr lang="en-US" sz="3600">
                <a:solidFill>
                  <a:srgbClr val="000000"/>
                </a:solidFill>
                <a:latin typeface="Canva Sans"/>
              </a:rPr>
              <a:t>Features and Functionality: Highlighting real-time analysis, personalized feedback, and interactive learning.</a:t>
            </a:r>
          </a:p>
          <a:p>
            <a:pPr marL="777240" indent="-388620" lvl="1">
              <a:lnSpc>
                <a:spcPts val="5508"/>
              </a:lnSpc>
              <a:buFont typeface="Arial"/>
              <a:buChar char="•"/>
            </a:pPr>
            <a:r>
              <a:rPr lang="en-US" sz="3600">
                <a:solidFill>
                  <a:srgbClr val="000000"/>
                </a:solidFill>
                <a:latin typeface="Canva Sans"/>
              </a:rPr>
              <a:t>Educational Value: Discussing its role as an educational tool for players of all levels.</a:t>
            </a:r>
          </a:p>
          <a:p>
            <a:pPr marL="777240" indent="-388620" lvl="1">
              <a:lnSpc>
                <a:spcPts val="5508"/>
              </a:lnSpc>
              <a:buFont typeface="Arial"/>
              <a:buChar char="•"/>
            </a:pPr>
            <a:r>
              <a:rPr lang="en-US" sz="3600">
                <a:solidFill>
                  <a:srgbClr val="000000"/>
                </a:solidFill>
                <a:latin typeface="Canva Sans"/>
              </a:rPr>
              <a:t>Technical Implementation: Insights into the technical stack and integration with Google Generative AI.</a:t>
            </a:r>
          </a:p>
          <a:p>
            <a:pPr marL="777240" indent="-388620" lvl="1">
              <a:lnSpc>
                <a:spcPts val="5508"/>
              </a:lnSpc>
              <a:buFont typeface="Arial"/>
              <a:buChar char="•"/>
            </a:pPr>
            <a:r>
              <a:rPr lang="en-US" sz="3600">
                <a:solidFill>
                  <a:srgbClr val="000000"/>
                </a:solidFill>
                <a:latin typeface="Canva Sans"/>
              </a:rPr>
              <a:t>Future Development and Community Engagement: Plans for enhancing commentary capabilities and fostering community feedback.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44181" y="1959644"/>
            <a:ext cx="10917266" cy="7935469"/>
          </a:xfrm>
          <a:prstGeom prst="rect">
            <a:avLst/>
          </a:prstGeom>
        </p:spPr>
        <p:txBody>
          <a:bodyPr anchor="t" rtlCol="false" tIns="0" lIns="0" bIns="0" rIns="0">
            <a:spAutoFit/>
          </a:bodyPr>
          <a:lstStyle/>
          <a:p>
            <a:pPr algn="just" marL="777238" indent="-388619" lvl="1">
              <a:lnSpc>
                <a:spcPts val="6335"/>
              </a:lnSpc>
              <a:buFont typeface="Arial"/>
              <a:buChar char="•"/>
            </a:pPr>
            <a:r>
              <a:rPr lang="en-US" sz="3599">
                <a:solidFill>
                  <a:srgbClr val="000000"/>
                </a:solidFill>
                <a:latin typeface="Canva Sans"/>
              </a:rPr>
              <a:t>Chess players lack real-time feedback and personalized insights during gameplay, hindering their skill development.</a:t>
            </a:r>
          </a:p>
          <a:p>
            <a:pPr algn="just">
              <a:lnSpc>
                <a:spcPts val="6335"/>
              </a:lnSpc>
            </a:pPr>
          </a:p>
          <a:p>
            <a:pPr algn="just" marL="777238" indent="-388619" lvl="1">
              <a:lnSpc>
                <a:spcPts val="6335"/>
              </a:lnSpc>
              <a:buFont typeface="Arial"/>
              <a:buChar char="•"/>
            </a:pPr>
            <a:r>
              <a:rPr lang="en-US" sz="3599">
                <a:solidFill>
                  <a:srgbClr val="000000"/>
                </a:solidFill>
                <a:latin typeface="Canva Sans"/>
              </a:rPr>
              <a:t>There's a need for a solution providing comprehensive, real-time commentary tailored to players' needs and language preferences, enhancing the chess-playing experience and fostering skill development.</a:t>
            </a:r>
          </a:p>
          <a:p>
            <a:pPr algn="ctr">
              <a:lnSpc>
                <a:spcPts val="6335"/>
              </a:lnSpc>
            </a:pPr>
          </a:p>
        </p:txBody>
      </p:sp>
      <p:sp>
        <p:nvSpPr>
          <p:cNvPr name="Freeform 3" id="3"/>
          <p:cNvSpPr/>
          <p:nvPr/>
        </p:nvSpPr>
        <p:spPr>
          <a:xfrm flipH="false" flipV="false" rot="0">
            <a:off x="13736953" y="2287304"/>
            <a:ext cx="3101063" cy="6157345"/>
          </a:xfrm>
          <a:custGeom>
            <a:avLst/>
            <a:gdLst/>
            <a:ahLst/>
            <a:cxnLst/>
            <a:rect r="r" b="b" t="t" l="l"/>
            <a:pathLst>
              <a:path h="6157345" w="3101063">
                <a:moveTo>
                  <a:pt x="0" y="0"/>
                </a:moveTo>
                <a:lnTo>
                  <a:pt x="3101062" y="0"/>
                </a:lnTo>
                <a:lnTo>
                  <a:pt x="3101062" y="6157346"/>
                </a:lnTo>
                <a:lnTo>
                  <a:pt x="0" y="61573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11076" y="394332"/>
            <a:ext cx="9134177" cy="811531"/>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Canva Sans Bold"/>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938721" y="1998833"/>
            <a:ext cx="10917266" cy="7935469"/>
          </a:xfrm>
          <a:prstGeom prst="rect">
            <a:avLst/>
          </a:prstGeom>
        </p:spPr>
        <p:txBody>
          <a:bodyPr anchor="t" rtlCol="false" tIns="0" lIns="0" bIns="0" rIns="0">
            <a:spAutoFit/>
          </a:bodyPr>
          <a:lstStyle/>
          <a:p>
            <a:pPr algn="just" marL="777238" indent="-388619" lvl="1">
              <a:lnSpc>
                <a:spcPts val="6335"/>
              </a:lnSpc>
              <a:buFont typeface="Arial"/>
              <a:buChar char="•"/>
            </a:pPr>
            <a:r>
              <a:rPr lang="en-US" sz="3599">
                <a:solidFill>
                  <a:srgbClr val="000000"/>
                </a:solidFill>
                <a:latin typeface="Canva Sans"/>
              </a:rPr>
              <a:t>Our project aims to revolutionize the chess-playing experience by introducing an AI Chess Commentator.</a:t>
            </a:r>
          </a:p>
          <a:p>
            <a:pPr algn="just" marL="777238" indent="-388619" lvl="1">
              <a:lnSpc>
                <a:spcPts val="6335"/>
              </a:lnSpc>
              <a:buFont typeface="Arial"/>
              <a:buChar char="•"/>
            </a:pPr>
            <a:r>
              <a:rPr lang="en-US" sz="3599">
                <a:solidFill>
                  <a:srgbClr val="000000"/>
                </a:solidFill>
                <a:latin typeface="Canva Sans"/>
              </a:rPr>
              <a:t>By leveraging advanced algorithms and machine learning techniques, our AI commentator enhances the educational value of chess, helping players of all skill levels improve their strategic thinking and decision-making abilities. </a:t>
            </a:r>
          </a:p>
          <a:p>
            <a:pPr algn="ctr">
              <a:lnSpc>
                <a:spcPts val="6335"/>
              </a:lnSpc>
            </a:pPr>
          </a:p>
        </p:txBody>
      </p:sp>
      <p:sp>
        <p:nvSpPr>
          <p:cNvPr name="Freeform 3" id="3"/>
          <p:cNvSpPr/>
          <p:nvPr/>
        </p:nvSpPr>
        <p:spPr>
          <a:xfrm flipH="false" flipV="false" rot="0">
            <a:off x="2028396" y="3419205"/>
            <a:ext cx="3336729" cy="4114800"/>
          </a:xfrm>
          <a:custGeom>
            <a:avLst/>
            <a:gdLst/>
            <a:ahLst/>
            <a:cxnLst/>
            <a:rect r="r" b="b" t="t" l="l"/>
            <a:pathLst>
              <a:path h="4114800" w="3336729">
                <a:moveTo>
                  <a:pt x="0" y="0"/>
                </a:moveTo>
                <a:lnTo>
                  <a:pt x="3336729" y="0"/>
                </a:lnTo>
                <a:lnTo>
                  <a:pt x="333672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60442" y="556597"/>
            <a:ext cx="9485305" cy="848957"/>
          </a:xfrm>
          <a:prstGeom prst="rect">
            <a:avLst/>
          </a:prstGeom>
        </p:spPr>
        <p:txBody>
          <a:bodyPr anchor="t" rtlCol="false" tIns="0" lIns="0" bIns="0" rIns="0">
            <a:spAutoFit/>
          </a:bodyPr>
          <a:lstStyle/>
          <a:p>
            <a:pPr algn="ctr">
              <a:lnSpc>
                <a:spcPts val="6978"/>
              </a:lnSpc>
              <a:spcBef>
                <a:spcPct val="0"/>
              </a:spcBef>
            </a:pPr>
            <a:r>
              <a:rPr lang="en-US" sz="4984">
                <a:solidFill>
                  <a:srgbClr val="000000"/>
                </a:solidFill>
                <a:latin typeface="Canva Sans Bold"/>
              </a:rPr>
              <a:t>Project Overview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28612" y="1822483"/>
            <a:ext cx="13954396" cy="7935469"/>
          </a:xfrm>
          <a:prstGeom prst="rect">
            <a:avLst/>
          </a:prstGeom>
        </p:spPr>
        <p:txBody>
          <a:bodyPr anchor="t" rtlCol="false" tIns="0" lIns="0" bIns="0" rIns="0">
            <a:spAutoFit/>
          </a:bodyPr>
          <a:lstStyle/>
          <a:p>
            <a:pPr algn="just" marL="777238" indent="-388619" lvl="1">
              <a:lnSpc>
                <a:spcPts val="6335"/>
              </a:lnSpc>
              <a:buFont typeface="Arial"/>
              <a:buChar char="•"/>
            </a:pPr>
            <a:r>
              <a:rPr lang="en-US" sz="3599">
                <a:solidFill>
                  <a:srgbClr val="000000"/>
                </a:solidFill>
                <a:latin typeface="Canva Sans"/>
              </a:rPr>
              <a:t>Chess Enthusiasts:</a:t>
            </a:r>
          </a:p>
          <a:p>
            <a:pPr algn="just" marL="1554477" indent="-518159" lvl="2">
              <a:lnSpc>
                <a:spcPts val="6335"/>
              </a:lnSpc>
              <a:buFont typeface="Arial"/>
              <a:buChar char="⚬"/>
            </a:pPr>
            <a:r>
              <a:rPr lang="en-US" sz="3599">
                <a:solidFill>
                  <a:srgbClr val="000000"/>
                </a:solidFill>
                <a:latin typeface="Canva Sans"/>
              </a:rPr>
              <a:t>Individuals passionate about chess, ranging from beginners to experienced players, seeking to improve their skills and enjoy the game.</a:t>
            </a:r>
          </a:p>
          <a:p>
            <a:pPr algn="just" marL="777238" indent="-388619" lvl="1">
              <a:lnSpc>
                <a:spcPts val="6335"/>
              </a:lnSpc>
              <a:buFont typeface="Arial"/>
              <a:buChar char="•"/>
            </a:pPr>
            <a:r>
              <a:rPr lang="en-US" sz="3599">
                <a:solidFill>
                  <a:srgbClr val="000000"/>
                </a:solidFill>
                <a:latin typeface="Canva Sans"/>
              </a:rPr>
              <a:t>Students and Learners:</a:t>
            </a:r>
          </a:p>
          <a:p>
            <a:pPr algn="just" marL="1554477" indent="-518159" lvl="2">
              <a:lnSpc>
                <a:spcPts val="6335"/>
              </a:lnSpc>
              <a:buFont typeface="Arial"/>
              <a:buChar char="⚬"/>
            </a:pPr>
            <a:r>
              <a:rPr lang="en-US" sz="3599">
                <a:solidFill>
                  <a:srgbClr val="000000"/>
                </a:solidFill>
                <a:latin typeface="Canva Sans"/>
              </a:rPr>
              <a:t>Chess students and learners, including those enrolled in chess clubs, schools, or online courses, looking for educational resources and interactive learning experiences.</a:t>
            </a:r>
          </a:p>
          <a:p>
            <a:pPr algn="ctr">
              <a:lnSpc>
                <a:spcPts val="6335"/>
              </a:lnSpc>
            </a:pPr>
          </a:p>
        </p:txBody>
      </p:sp>
      <p:sp>
        <p:nvSpPr>
          <p:cNvPr name="Freeform 3" id="3"/>
          <p:cNvSpPr/>
          <p:nvPr/>
        </p:nvSpPr>
        <p:spPr>
          <a:xfrm flipH="false" flipV="false" rot="0">
            <a:off x="1130373" y="3360421"/>
            <a:ext cx="1623476" cy="4114800"/>
          </a:xfrm>
          <a:custGeom>
            <a:avLst/>
            <a:gdLst/>
            <a:ahLst/>
            <a:cxnLst/>
            <a:rect r="r" b="b" t="t" l="l"/>
            <a:pathLst>
              <a:path h="4114800" w="1623476">
                <a:moveTo>
                  <a:pt x="0" y="0"/>
                </a:moveTo>
                <a:lnTo>
                  <a:pt x="1623475" y="0"/>
                </a:lnTo>
                <a:lnTo>
                  <a:pt x="162347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88804" y="419436"/>
            <a:ext cx="9485305" cy="848957"/>
          </a:xfrm>
          <a:prstGeom prst="rect">
            <a:avLst/>
          </a:prstGeom>
        </p:spPr>
        <p:txBody>
          <a:bodyPr anchor="t" rtlCol="false" tIns="0" lIns="0" bIns="0" rIns="0">
            <a:spAutoFit/>
          </a:bodyPr>
          <a:lstStyle/>
          <a:p>
            <a:pPr algn="ctr">
              <a:lnSpc>
                <a:spcPts val="6978"/>
              </a:lnSpc>
              <a:spcBef>
                <a:spcPct val="0"/>
              </a:spcBef>
            </a:pPr>
            <a:r>
              <a:rPr lang="en-US" sz="4984">
                <a:solidFill>
                  <a:srgbClr val="000000"/>
                </a:solidFill>
                <a:latin typeface="Canva Sans Bold"/>
              </a:rPr>
              <a:t>END USERS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94852" y="1998833"/>
            <a:ext cx="15561136" cy="7935469"/>
          </a:xfrm>
          <a:prstGeom prst="rect">
            <a:avLst/>
          </a:prstGeom>
        </p:spPr>
        <p:txBody>
          <a:bodyPr anchor="t" rtlCol="false" tIns="0" lIns="0" bIns="0" rIns="0">
            <a:spAutoFit/>
          </a:bodyPr>
          <a:lstStyle/>
          <a:p>
            <a:pPr algn="just" marL="777238" indent="-388619" lvl="1">
              <a:lnSpc>
                <a:spcPts val="6335"/>
              </a:lnSpc>
              <a:buFont typeface="Arial"/>
              <a:buChar char="•"/>
            </a:pPr>
            <a:r>
              <a:rPr lang="en-US" sz="3599">
                <a:solidFill>
                  <a:srgbClr val="000000"/>
                </a:solidFill>
                <a:latin typeface="Canva Sans"/>
              </a:rPr>
              <a:t>Our solution, the AI Chess Commentator, revolutionizes the chess-playing experience by providing real-time commentary and analysis during gameplay.</a:t>
            </a:r>
          </a:p>
          <a:p>
            <a:pPr algn="just">
              <a:lnSpc>
                <a:spcPts val="6335"/>
              </a:lnSpc>
            </a:pPr>
          </a:p>
          <a:p>
            <a:pPr algn="just" marL="777238" indent="-388619" lvl="1">
              <a:lnSpc>
                <a:spcPts val="6335"/>
              </a:lnSpc>
              <a:buFont typeface="Arial"/>
              <a:buChar char="•"/>
            </a:pPr>
            <a:r>
              <a:rPr lang="en-US" sz="3599">
                <a:solidFill>
                  <a:srgbClr val="000000"/>
                </a:solidFill>
                <a:latin typeface="Canva Sans Bold"/>
              </a:rPr>
              <a:t>Value Proposition:</a:t>
            </a:r>
          </a:p>
          <a:p>
            <a:pPr algn="just" marL="1554477" indent="-518159" lvl="2">
              <a:lnSpc>
                <a:spcPts val="6335"/>
              </a:lnSpc>
              <a:buFont typeface="Arial"/>
              <a:buChar char="⚬"/>
            </a:pPr>
            <a:r>
              <a:rPr lang="en-US" sz="3599">
                <a:solidFill>
                  <a:srgbClr val="000000"/>
                </a:solidFill>
                <a:latin typeface="Canva Sans"/>
              </a:rPr>
              <a:t>Our AI Chess Commentator provides real-time, personalized commentary, enhancing the educational value of chess and breaking down language barriers for a global audience of players.</a:t>
            </a:r>
          </a:p>
          <a:p>
            <a:pPr algn="ctr">
              <a:lnSpc>
                <a:spcPts val="6335"/>
              </a:lnSpc>
            </a:pPr>
          </a:p>
        </p:txBody>
      </p:sp>
      <p:sp>
        <p:nvSpPr>
          <p:cNvPr name="TextBox 3" id="3"/>
          <p:cNvSpPr txBox="true"/>
          <p:nvPr/>
        </p:nvSpPr>
        <p:spPr>
          <a:xfrm rot="0">
            <a:off x="-1577322" y="556597"/>
            <a:ext cx="9485305" cy="848957"/>
          </a:xfrm>
          <a:prstGeom prst="rect">
            <a:avLst/>
          </a:prstGeom>
        </p:spPr>
        <p:txBody>
          <a:bodyPr anchor="t" rtlCol="false" tIns="0" lIns="0" bIns="0" rIns="0">
            <a:spAutoFit/>
          </a:bodyPr>
          <a:lstStyle/>
          <a:p>
            <a:pPr algn="ctr">
              <a:lnSpc>
                <a:spcPts val="6978"/>
              </a:lnSpc>
              <a:spcBef>
                <a:spcPct val="0"/>
              </a:spcBef>
            </a:pPr>
            <a:r>
              <a:rPr lang="en-US" sz="4984">
                <a:solidFill>
                  <a:srgbClr val="000000"/>
                </a:solidFill>
                <a:latin typeface="Canva Sans Bold"/>
              </a:rPr>
              <a:t>SOLUTION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63432" y="3056929"/>
            <a:ext cx="15561136" cy="6335269"/>
          </a:xfrm>
          <a:prstGeom prst="rect">
            <a:avLst/>
          </a:prstGeom>
        </p:spPr>
        <p:txBody>
          <a:bodyPr anchor="t" rtlCol="false" tIns="0" lIns="0" bIns="0" rIns="0">
            <a:spAutoFit/>
          </a:bodyPr>
          <a:lstStyle/>
          <a:p>
            <a:pPr algn="just" marL="777238" indent="-388619" lvl="1">
              <a:lnSpc>
                <a:spcPts val="6335"/>
              </a:lnSpc>
              <a:buFont typeface="Arial"/>
              <a:buChar char="•"/>
            </a:pPr>
            <a:r>
              <a:rPr lang="en-US" sz="3599">
                <a:solidFill>
                  <a:srgbClr val="000000"/>
                </a:solidFill>
                <a:latin typeface="Canva Sans"/>
              </a:rPr>
              <a:t>By combining advanced AI technology with real-time commentary and personalized insights, our solution offers a dynamic and engaging platform that not only enhances players' skills but also fosters a sense of community and collaboration among chess enthusiasts worldwide.</a:t>
            </a:r>
          </a:p>
          <a:p>
            <a:pPr algn="just" marL="777238" indent="-388619" lvl="1">
              <a:lnSpc>
                <a:spcPts val="6335"/>
              </a:lnSpc>
              <a:buFont typeface="Arial"/>
              <a:buChar char="•"/>
            </a:pPr>
            <a:r>
              <a:rPr lang="en-US" sz="3599">
                <a:solidFill>
                  <a:srgbClr val="000000"/>
                </a:solidFill>
                <a:latin typeface="Canva Sans"/>
              </a:rPr>
              <a:t> It's not just about playing chess; it's about learning, growing, and experiencing the game in a whole new way.</a:t>
            </a:r>
          </a:p>
          <a:p>
            <a:pPr algn="ctr">
              <a:lnSpc>
                <a:spcPts val="6335"/>
              </a:lnSpc>
            </a:pPr>
          </a:p>
        </p:txBody>
      </p:sp>
      <p:sp>
        <p:nvSpPr>
          <p:cNvPr name="Freeform 3" id="3"/>
          <p:cNvSpPr/>
          <p:nvPr/>
        </p:nvSpPr>
        <p:spPr>
          <a:xfrm flipH="false" flipV="false" rot="0">
            <a:off x="13487127" y="431180"/>
            <a:ext cx="2010902" cy="1948746"/>
          </a:xfrm>
          <a:custGeom>
            <a:avLst/>
            <a:gdLst/>
            <a:ahLst/>
            <a:cxnLst/>
            <a:rect r="r" b="b" t="t" l="l"/>
            <a:pathLst>
              <a:path h="1948746" w="2010902">
                <a:moveTo>
                  <a:pt x="0" y="0"/>
                </a:moveTo>
                <a:lnTo>
                  <a:pt x="2010901" y="0"/>
                </a:lnTo>
                <a:lnTo>
                  <a:pt x="2010901" y="1948747"/>
                </a:lnTo>
                <a:lnTo>
                  <a:pt x="0" y="19487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41305" y="933450"/>
            <a:ext cx="9485305" cy="848957"/>
          </a:xfrm>
          <a:prstGeom prst="rect">
            <a:avLst/>
          </a:prstGeom>
        </p:spPr>
        <p:txBody>
          <a:bodyPr anchor="t" rtlCol="false" tIns="0" lIns="0" bIns="0" rIns="0">
            <a:spAutoFit/>
          </a:bodyPr>
          <a:lstStyle/>
          <a:p>
            <a:pPr algn="ctr">
              <a:lnSpc>
                <a:spcPts val="6978"/>
              </a:lnSpc>
              <a:spcBef>
                <a:spcPct val="0"/>
              </a:spcBef>
            </a:pPr>
            <a:r>
              <a:rPr lang="en-US" sz="4984">
                <a:solidFill>
                  <a:srgbClr val="000000"/>
                </a:solidFill>
                <a:latin typeface="Canva Sans Bold"/>
              </a:rPr>
              <a:t>WOW FACTOR</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05434" y="2448415"/>
            <a:ext cx="15227246" cy="6414208"/>
          </a:xfrm>
          <a:prstGeom prst="rect">
            <a:avLst/>
          </a:prstGeom>
        </p:spPr>
        <p:txBody>
          <a:bodyPr anchor="t" rtlCol="false" tIns="0" lIns="0" bIns="0" rIns="0">
            <a:spAutoFit/>
          </a:bodyPr>
          <a:lstStyle/>
          <a:p>
            <a:pPr algn="just" marL="628397" indent="-314199" lvl="1">
              <a:lnSpc>
                <a:spcPts val="5122"/>
              </a:lnSpc>
              <a:buFont typeface="Arial"/>
              <a:buChar char="•"/>
            </a:pPr>
            <a:r>
              <a:rPr lang="en-US" sz="2910">
                <a:solidFill>
                  <a:srgbClr val="000000"/>
                </a:solidFill>
                <a:latin typeface="Canva Sans"/>
              </a:rPr>
              <a:t>Game Representation:</a:t>
            </a:r>
          </a:p>
          <a:p>
            <a:pPr algn="just" marL="1256795" indent="-418932" lvl="2">
              <a:lnSpc>
                <a:spcPts val="5122"/>
              </a:lnSpc>
              <a:buFont typeface="Arial"/>
              <a:buChar char="⚬"/>
            </a:pPr>
            <a:r>
              <a:rPr lang="en-US" sz="2910">
                <a:solidFill>
                  <a:srgbClr val="000000"/>
                </a:solidFill>
                <a:latin typeface="Canva Sans"/>
              </a:rPr>
              <a:t>Utilize a suitable data structure to represent the chess game, including the board state and piece positions.</a:t>
            </a:r>
          </a:p>
          <a:p>
            <a:pPr algn="just" marL="628397" indent="-314199" lvl="1">
              <a:lnSpc>
                <a:spcPts val="5122"/>
              </a:lnSpc>
              <a:buFont typeface="Arial"/>
              <a:buChar char="•"/>
            </a:pPr>
            <a:r>
              <a:rPr lang="en-US" sz="2910">
                <a:solidFill>
                  <a:srgbClr val="000000"/>
                </a:solidFill>
                <a:latin typeface="Canva Sans"/>
              </a:rPr>
              <a:t>Commentary Generation:</a:t>
            </a:r>
          </a:p>
          <a:p>
            <a:pPr algn="just" marL="1256795" indent="-418932" lvl="2">
              <a:lnSpc>
                <a:spcPts val="5122"/>
              </a:lnSpc>
              <a:buFont typeface="Arial"/>
              <a:buChar char="⚬"/>
            </a:pPr>
            <a:r>
              <a:rPr lang="en-US" sz="2910">
                <a:solidFill>
                  <a:srgbClr val="000000"/>
                </a:solidFill>
                <a:latin typeface="Canva Sans"/>
              </a:rPr>
              <a:t>Design algorithms using natural language processing techniques to generate commentary and explanations for the moves made during the game.</a:t>
            </a:r>
          </a:p>
          <a:p>
            <a:pPr algn="just" marL="628397" indent="-314199" lvl="1">
              <a:lnSpc>
                <a:spcPts val="5122"/>
              </a:lnSpc>
              <a:buFont typeface="Arial"/>
              <a:buChar char="•"/>
            </a:pPr>
            <a:r>
              <a:rPr lang="en-US" sz="2910">
                <a:solidFill>
                  <a:srgbClr val="000000"/>
                </a:solidFill>
                <a:latin typeface="Canva Sans"/>
              </a:rPr>
              <a:t>User Interaction:</a:t>
            </a:r>
          </a:p>
          <a:p>
            <a:pPr algn="just" marL="1256795" indent="-418932" lvl="2">
              <a:lnSpc>
                <a:spcPts val="5122"/>
              </a:lnSpc>
              <a:buFont typeface="Arial"/>
              <a:buChar char="⚬"/>
            </a:pPr>
            <a:r>
              <a:rPr lang="en-US" sz="2910">
                <a:solidFill>
                  <a:srgbClr val="000000"/>
                </a:solidFill>
                <a:latin typeface="Canva Sans"/>
              </a:rPr>
              <a:t>Incorporate user interaction features, allowing players to interact with the AI commentator, ask questions, and request further explanations.</a:t>
            </a:r>
          </a:p>
          <a:p>
            <a:pPr algn="ctr">
              <a:lnSpc>
                <a:spcPts val="5122"/>
              </a:lnSpc>
            </a:pPr>
          </a:p>
        </p:txBody>
      </p:sp>
      <p:sp>
        <p:nvSpPr>
          <p:cNvPr name="TextBox 3" id="3"/>
          <p:cNvSpPr txBox="true"/>
          <p:nvPr/>
        </p:nvSpPr>
        <p:spPr>
          <a:xfrm rot="0">
            <a:off x="-341305" y="933450"/>
            <a:ext cx="9485305" cy="848957"/>
          </a:xfrm>
          <a:prstGeom prst="rect">
            <a:avLst/>
          </a:prstGeom>
        </p:spPr>
        <p:txBody>
          <a:bodyPr anchor="t" rtlCol="false" tIns="0" lIns="0" bIns="0" rIns="0">
            <a:spAutoFit/>
          </a:bodyPr>
          <a:lstStyle/>
          <a:p>
            <a:pPr algn="ctr">
              <a:lnSpc>
                <a:spcPts val="6978"/>
              </a:lnSpc>
              <a:spcBef>
                <a:spcPct val="0"/>
              </a:spcBef>
            </a:pPr>
            <a:r>
              <a:rPr lang="en-US" sz="4984">
                <a:solidFill>
                  <a:srgbClr val="000000"/>
                </a:solidFill>
                <a:latin typeface="Canva Sans Bold"/>
              </a:rPr>
              <a:t>MODELING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DAGDyEo5toY</dc:identifier>
  <dcterms:modified xsi:type="dcterms:W3CDTF">2011-08-01T06:04:30Z</dcterms:modified>
  <cp:revision>1</cp:revision>
  <dc:title>Som Sridhar Roy</dc:title>
</cp:coreProperties>
</file>