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34" autoAdjust="0"/>
  </p:normalViewPr>
  <p:slideViewPr>
    <p:cSldViewPr snapToGrid="0">
      <p:cViewPr varScale="1">
        <p:scale>
          <a:sx n="89" d="100"/>
          <a:sy n="89" d="100"/>
        </p:scale>
        <p:origin x="8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413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860520"/>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Objective Statement</a:t>
            </a:r>
            <a:endParaRPr dirty="0"/>
          </a:p>
        </p:txBody>
      </p:sp>
      <p:sp>
        <p:nvSpPr>
          <p:cNvPr id="124" name="Shape 73"/>
          <p:cNvSpPr/>
          <p:nvPr/>
        </p:nvSpPr>
        <p:spPr>
          <a:xfrm>
            <a:off x="205025" y="1265291"/>
            <a:ext cx="4134600" cy="387820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For context, Sprocket Central Pty Ltd is a long-standing KPMG client whom </a:t>
            </a:r>
            <a:r>
              <a:rPr lang="en-US" dirty="0" err="1"/>
              <a:t>specialises</a:t>
            </a:r>
            <a:r>
              <a:rPr lang="en-US" dirty="0"/>
              <a:t> in high-quality bikes and accessible cycling accessories to riders. Their marketing team is looking to boost business by </a:t>
            </a:r>
            <a:r>
              <a:rPr lang="en-US" dirty="0" err="1"/>
              <a:t>analysing</a:t>
            </a:r>
            <a:r>
              <a:rPr lang="en-US" dirty="0"/>
              <a:t> their existing customer dataset to determine customer trends and </a:t>
            </a:r>
            <a:r>
              <a:rPr lang="en-US" dirty="0" err="1"/>
              <a:t>behaviour</a:t>
            </a:r>
            <a:r>
              <a:rPr lang="en-US" dirty="0"/>
              <a:t>. </a:t>
            </a:r>
            <a:br>
              <a:rPr lang="en-US" dirty="0"/>
            </a:br>
            <a:br>
              <a:rPr lang="en-US" dirty="0"/>
            </a:br>
            <a:r>
              <a:rPr lang="en-US" dirty="0"/>
              <a:t>Using the existing 3 datasets (Customer demographic, customer address and transactions) as a labelled dataset, please recommend which of these 1000 new customers should be targeted to drive the most value for the </a:t>
            </a:r>
            <a:r>
              <a:rPr lang="en-US" dirty="0" err="1"/>
              <a:t>organisation</a:t>
            </a:r>
            <a:endParaRPr dirty="0"/>
          </a:p>
        </p:txBody>
      </p:sp>
      <p:grpSp>
        <p:nvGrpSpPr>
          <p:cNvPr id="127" name="Shape 74"/>
          <p:cNvGrpSpPr/>
          <p:nvPr/>
        </p:nvGrpSpPr>
        <p:grpSpPr>
          <a:xfrm>
            <a:off x="4969974" y="2164724"/>
            <a:ext cx="3800702" cy="2649302"/>
            <a:chOff x="0" y="0"/>
            <a:chExt cx="3800700" cy="2649300"/>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13C60B52-43E2-4FB2-B40B-BEBAEBEEF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703" y="2238375"/>
            <a:ext cx="3589048" cy="248602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28825" y="885980"/>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Distribution and Feature Engineering</a:t>
            </a:r>
            <a:endParaRPr dirty="0"/>
          </a:p>
        </p:txBody>
      </p:sp>
      <p:sp>
        <p:nvSpPr>
          <p:cNvPr id="133" name="Shape 82"/>
          <p:cNvSpPr/>
          <p:nvPr/>
        </p:nvSpPr>
        <p:spPr>
          <a:xfrm>
            <a:off x="128824" y="1394164"/>
            <a:ext cx="4738451" cy="387820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We are given 3 datasets : Transaction, Customer Demographic, Customer Address</a:t>
            </a:r>
          </a:p>
          <a:p>
            <a:r>
              <a:rPr lang="en-US" dirty="0"/>
              <a:t>First we will try to connect them using a common column ‘</a:t>
            </a:r>
            <a:r>
              <a:rPr lang="en-US" dirty="0" err="1"/>
              <a:t>customer_id</a:t>
            </a:r>
            <a:r>
              <a:rPr lang="en-US" dirty="0"/>
              <a:t>’</a:t>
            </a:r>
          </a:p>
          <a:p>
            <a:r>
              <a:rPr lang="en-US" dirty="0"/>
              <a:t>Then, the very first task would  be to check data types of each and every variable to ensure whether it’s given correct or not</a:t>
            </a:r>
          </a:p>
          <a:p>
            <a:r>
              <a:rPr lang="en-US" dirty="0"/>
              <a:t>Second is to check for null values</a:t>
            </a:r>
          </a:p>
          <a:p>
            <a:r>
              <a:rPr lang="en-US" dirty="0"/>
              <a:t>Third step would be to check the distribution of the numerical attributes as it’s a regression problem</a:t>
            </a:r>
          </a:p>
          <a:p>
            <a:r>
              <a:rPr lang="en-US" dirty="0"/>
              <a:t>Fourth, outlier treatment</a:t>
            </a:r>
          </a:p>
          <a:p>
            <a:r>
              <a:rPr lang="en-US" dirty="0"/>
              <a:t>Fifth, Feature Engineering and Creating new variables Age(from DOB) and </a:t>
            </a:r>
            <a:r>
              <a:rPr lang="en-US" dirty="0" err="1"/>
              <a:t>Age_Group</a:t>
            </a:r>
            <a:r>
              <a:rPr lang="en-US" dirty="0"/>
              <a:t>(from Age)</a:t>
            </a:r>
          </a:p>
          <a:p>
            <a:endParaRPr dirty="0"/>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3A45D62A-43C2-4A76-8153-79F444F88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301" y="2314575"/>
            <a:ext cx="3627124" cy="234315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138350" y="805242"/>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Transformation and Model Assessment</a:t>
            </a:r>
            <a:endParaRPr dirty="0"/>
          </a:p>
        </p:txBody>
      </p:sp>
      <p:sp>
        <p:nvSpPr>
          <p:cNvPr id="142" name="Shape 91"/>
          <p:cNvSpPr/>
          <p:nvPr/>
        </p:nvSpPr>
        <p:spPr>
          <a:xfrm>
            <a:off x="138350" y="1449467"/>
            <a:ext cx="4500326" cy="334729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In this phase, the very first task would be encoding. As per the requirement analysis, we can go ahead with Label Encoding or </a:t>
            </a:r>
            <a:r>
              <a:rPr lang="en-US" dirty="0" err="1"/>
              <a:t>get_dummies</a:t>
            </a:r>
            <a:r>
              <a:rPr lang="en-US" dirty="0"/>
              <a:t> feature from pandas</a:t>
            </a:r>
          </a:p>
          <a:p>
            <a:r>
              <a:rPr lang="en-US" dirty="0"/>
              <a:t>The next task would be standardize the data points before regress it</a:t>
            </a:r>
          </a:p>
          <a:p>
            <a:r>
              <a:rPr lang="en-US" dirty="0"/>
              <a:t>Next, considering 30% test set size we will do the train-test-split</a:t>
            </a:r>
          </a:p>
          <a:p>
            <a:r>
              <a:rPr lang="en-US" dirty="0"/>
              <a:t>We will apply Linear Regression, Ridge Regression, </a:t>
            </a:r>
            <a:r>
              <a:rPr lang="en-US" dirty="0" err="1"/>
              <a:t>ElasticNet</a:t>
            </a:r>
            <a:r>
              <a:rPr lang="en-US" dirty="0"/>
              <a:t>, </a:t>
            </a:r>
            <a:r>
              <a:rPr lang="en-US" dirty="0" err="1"/>
              <a:t>XGBoost</a:t>
            </a:r>
            <a:r>
              <a:rPr lang="en-US" dirty="0"/>
              <a:t>, SVR and Random Forest algorithms</a:t>
            </a:r>
          </a:p>
          <a:p>
            <a:r>
              <a:rPr lang="en-US" dirty="0"/>
              <a:t>Tool : Python</a:t>
            </a:r>
            <a:endParaRPr dirty="0"/>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A6C29196-A4EF-4B5A-A5EA-13E1088E9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72" y="2078245"/>
            <a:ext cx="3733977" cy="2629249"/>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835025"/>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Dashboarding and Visualization</a:t>
            </a:r>
            <a:endParaRPr dirty="0"/>
          </a:p>
        </p:txBody>
      </p:sp>
      <p:sp>
        <p:nvSpPr>
          <p:cNvPr id="151" name="Shape 100"/>
          <p:cNvSpPr/>
          <p:nvPr/>
        </p:nvSpPr>
        <p:spPr>
          <a:xfrm>
            <a:off x="205025" y="1523846"/>
            <a:ext cx="4134600" cy="255092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Tool: Tableau</a:t>
            </a:r>
          </a:p>
          <a:p>
            <a:r>
              <a:rPr lang="en-US" dirty="0"/>
              <a:t>We will try to interpret the interaction and relationship between different variables and attributes</a:t>
            </a:r>
          </a:p>
          <a:p>
            <a:r>
              <a:rPr lang="en-US" dirty="0"/>
              <a:t>Using charts and graphs we will look into the age and gender distribution</a:t>
            </a:r>
          </a:p>
          <a:p>
            <a:r>
              <a:rPr lang="en-US" dirty="0"/>
              <a:t>We will find the influence of </a:t>
            </a:r>
            <a:r>
              <a:rPr lang="en-US" dirty="0" err="1"/>
              <a:t>wealth_segment</a:t>
            </a:r>
            <a:r>
              <a:rPr lang="en-US" dirty="0"/>
              <a:t>, state, </a:t>
            </a:r>
            <a:r>
              <a:rPr lang="en-US" dirty="0" err="1"/>
              <a:t>age_group</a:t>
            </a:r>
            <a:r>
              <a:rPr lang="en-US" dirty="0"/>
              <a:t>, </a:t>
            </a:r>
            <a:r>
              <a:rPr lang="en-US" dirty="0" err="1"/>
              <a:t>job_title</a:t>
            </a:r>
            <a:r>
              <a:rPr lang="en-US" dirty="0"/>
              <a:t>, </a:t>
            </a:r>
            <a:r>
              <a:rPr lang="en-US" dirty="0" err="1"/>
              <a:t>job_industry_group</a:t>
            </a:r>
            <a:r>
              <a:rPr lang="en-US" dirty="0"/>
              <a:t> on customer value</a:t>
            </a:r>
            <a:endParaRPr dirty="0"/>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B8926060-7225-46BF-A64A-754117001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1" y="2273732"/>
            <a:ext cx="3571874" cy="2412567"/>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26318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Identify limitations surrounding the data and gather external data which may be useful for modelling purposes. This may include bringing in ABS data at different geographic levels and creating additional features for the model. For example, the geographic remoteness of different postcodes may be used as an indicator of proximity to consider to whether a customer is in need of a bike to ride to work.</a:t>
            </a:r>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50</TotalTime>
  <Words>756</Words>
  <Application>Microsoft Office PowerPoint</Application>
  <PresentationFormat>On-screen Show (16:9)</PresentationFormat>
  <Paragraphs>48</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Dipanjana</dc:creator>
  <cp:lastModifiedBy>Somnath Banerjee</cp:lastModifiedBy>
  <cp:revision>7</cp:revision>
  <dcterms:modified xsi:type="dcterms:W3CDTF">2021-09-02T02:52:58Z</dcterms:modified>
</cp:coreProperties>
</file>