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57" r:id="rId6"/>
    <p:sldId id="258" r:id="rId7"/>
    <p:sldId id="260" r:id="rId8"/>
    <p:sldId id="261" r:id="rId9"/>
    <p:sldId id="259" r:id="rId10"/>
    <p:sldId id="262" r:id="rId11"/>
    <p:sldId id="263" r:id="rId12"/>
    <p:sldId id="264" r:id="rId13"/>
    <p:sldId id="265" r:id="rId14"/>
    <p:sldId id="266" r:id="rId15"/>
    <p:sldId id="267" r:id="rId16"/>
    <p:sldId id="268" r:id="rId17"/>
    <p:sldId id="269" r:id="rId18"/>
    <p:sldId id="270" r:id="rId19"/>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B"/>
    <a:srgbClr val="2CD5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98" autoAdjust="0"/>
    <p:restoredTop sz="86388" autoAdjust="0"/>
  </p:normalViewPr>
  <p:slideViewPr>
    <p:cSldViewPr snapToGrid="0" snapToObjects="1">
      <p:cViewPr varScale="1">
        <p:scale>
          <a:sx n="64" d="100"/>
          <a:sy n="64" d="100"/>
        </p:scale>
        <p:origin x="1260"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BF352D-0EE3-E443-A549-00552A51C2BD}" type="datetimeFigureOut">
              <a:rPr lang="en-US" smtClean="0"/>
              <a:t>3/3/2024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2F1A0-AF56-1946-81FA-D17AD512C935}" type="slidenum">
              <a:rPr lang="en-US" smtClean="0"/>
              <a:t>‹#›</a:t>
            </a:fld>
            <a:endParaRPr lang="en-US"/>
          </a:p>
        </p:txBody>
      </p:sp>
    </p:spTree>
    <p:extLst>
      <p:ext uri="{BB962C8B-B14F-4D97-AF65-F5344CB8AC3E}">
        <p14:creationId xmlns:p14="http://schemas.microsoft.com/office/powerpoint/2010/main" val="2255849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03EA7C-9C85-3345-BD5B-8718832943D9}"/>
              </a:ext>
            </a:extLst>
          </p:cNvPr>
          <p:cNvSpPr>
            <a:spLocks noGrp="1"/>
          </p:cNvSpPr>
          <p:nvPr>
            <p:ph type="ctrTitle"/>
          </p:nvPr>
        </p:nvSpPr>
        <p:spPr>
          <a:xfrm>
            <a:off x="1524000" y="1122363"/>
            <a:ext cx="9144000" cy="2387600"/>
          </a:xfrm>
          <a:prstGeom prst="rect">
            <a:avLst/>
          </a:prstGeom>
        </p:spPr>
        <p:txBody>
          <a:bodyPr anchor="b"/>
          <a:lstStyle>
            <a:lvl1pPr algn="l">
              <a:defRPr sz="4800">
                <a:solidFill>
                  <a:srgbClr val="00205B"/>
                </a:solidFill>
                <a:latin typeface="Calibri" panose="020F0502020204030204" pitchFamily="34" charset="0"/>
                <a:cs typeface="Calibri" panose="020F0502020204030204" pitchFamily="34" charset="0"/>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xmlns="" id="{128D7332-D69B-0544-92A0-301CAD81A3E2}"/>
              </a:ext>
            </a:extLst>
          </p:cNvPr>
          <p:cNvSpPr>
            <a:spLocks noGrp="1"/>
          </p:cNvSpPr>
          <p:nvPr>
            <p:ph type="subTitle" idx="1"/>
          </p:nvPr>
        </p:nvSpPr>
        <p:spPr>
          <a:xfrm>
            <a:off x="1524000" y="3602038"/>
            <a:ext cx="9144000" cy="1655762"/>
          </a:xfrm>
          <a:prstGeom prst="rect">
            <a:avLst/>
          </a:prstGeom>
        </p:spPr>
        <p:txBody>
          <a:bodyPr/>
          <a:lstStyle>
            <a:lvl1pPr marL="0" indent="0" algn="l">
              <a:buNone/>
              <a:defRPr sz="2400">
                <a:solidFill>
                  <a:srgbClr val="00205B"/>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Tree>
    <p:extLst>
      <p:ext uri="{BB962C8B-B14F-4D97-AF65-F5344CB8AC3E}">
        <p14:creationId xmlns:p14="http://schemas.microsoft.com/office/powerpoint/2010/main" val="1274699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74F51F-7504-874C-BCBA-F875B80FABD7}"/>
              </a:ext>
            </a:extLst>
          </p:cNvPr>
          <p:cNvSpPr>
            <a:spLocks noGrp="1"/>
          </p:cNvSpPr>
          <p:nvPr>
            <p:ph type="title"/>
          </p:nvPr>
        </p:nvSpPr>
        <p:spPr>
          <a:xfrm>
            <a:off x="2464903" y="130343"/>
            <a:ext cx="8950681" cy="660486"/>
          </a:xfrm>
          <a:prstGeom prst="rect">
            <a:avLst/>
          </a:prstGeom>
        </p:spPr>
        <p:txBody>
          <a:bodyPr/>
          <a:lstStyle>
            <a:lvl1pPr algn="r">
              <a:defRPr>
                <a:solidFill>
                  <a:srgbClr val="00205B"/>
                </a:solidFill>
                <a:latin typeface="Calibri" panose="020F0502020204030204" pitchFamily="34" charset="0"/>
                <a:cs typeface="Calibri" panose="020F050202020403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xmlns="" id="{C736B93C-DAE8-7E4B-8CC6-C7A804AFAC64}"/>
              </a:ext>
            </a:extLst>
          </p:cNvPr>
          <p:cNvSpPr>
            <a:spLocks noGrp="1"/>
          </p:cNvSpPr>
          <p:nvPr>
            <p:ph idx="1"/>
          </p:nvPr>
        </p:nvSpPr>
        <p:spPr>
          <a:xfrm>
            <a:off x="838200" y="1396312"/>
            <a:ext cx="10515600" cy="4683211"/>
          </a:xfrm>
          <a:prstGeom prst="rect">
            <a:avLst/>
          </a:prstGeom>
        </p:spPr>
        <p:txBody>
          <a:bodyPr/>
          <a:lstStyle>
            <a:lvl1pPr>
              <a:defRPr>
                <a:solidFill>
                  <a:srgbClr val="00205B"/>
                </a:solidFill>
                <a:latin typeface="Calibri" panose="020F0502020204030204" pitchFamily="34" charset="0"/>
                <a:cs typeface="Calibri" panose="020F0502020204030204" pitchFamily="34" charset="0"/>
              </a:defRPr>
            </a:lvl1pPr>
            <a:lvl2pPr>
              <a:defRPr>
                <a:solidFill>
                  <a:srgbClr val="00205B"/>
                </a:solidFill>
                <a:latin typeface="Calibri" panose="020F0502020204030204" pitchFamily="34" charset="0"/>
                <a:cs typeface="Calibri" panose="020F0502020204030204" pitchFamily="34" charset="0"/>
              </a:defRPr>
            </a:lvl2pPr>
            <a:lvl3pPr>
              <a:defRPr>
                <a:solidFill>
                  <a:srgbClr val="00205B"/>
                </a:solidFill>
                <a:latin typeface="Calibri" panose="020F0502020204030204" pitchFamily="34" charset="0"/>
                <a:cs typeface="Calibri" panose="020F0502020204030204" pitchFamily="34" charset="0"/>
              </a:defRPr>
            </a:lvl3pPr>
            <a:lvl4pPr>
              <a:defRPr>
                <a:solidFill>
                  <a:srgbClr val="00205B"/>
                </a:solidFill>
                <a:latin typeface="Calibri" panose="020F0502020204030204" pitchFamily="34" charset="0"/>
                <a:cs typeface="Calibri" panose="020F0502020204030204" pitchFamily="34" charset="0"/>
              </a:defRPr>
            </a:lvl4pPr>
            <a:lvl5pPr>
              <a:defRPr>
                <a:solidFill>
                  <a:srgbClr val="00205B"/>
                </a:solidFill>
                <a:latin typeface="Calibri" panose="020F0502020204030204" pitchFamily="34" charset="0"/>
                <a:cs typeface="Calibri" panose="020F050202020403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xmlns="" id="{A951E60B-EFF9-4349-9AE7-D4DF1856A518}"/>
              </a:ext>
            </a:extLst>
          </p:cNvPr>
          <p:cNvSpPr>
            <a:spLocks noGrp="1"/>
          </p:cNvSpPr>
          <p:nvPr>
            <p:ph type="dt" sz="half" idx="10"/>
          </p:nvPr>
        </p:nvSpPr>
        <p:spPr>
          <a:xfrm>
            <a:off x="838200" y="6504634"/>
            <a:ext cx="2743200" cy="365125"/>
          </a:xfrm>
          <a:prstGeom prst="rect">
            <a:avLst/>
          </a:prstGeom>
        </p:spPr>
        <p:txBody>
          <a:bodyPr/>
          <a:lstStyle>
            <a:lvl1pPr>
              <a:defRPr>
                <a:solidFill>
                  <a:schemeClr val="bg1"/>
                </a:solidFill>
              </a:defRPr>
            </a:lvl1pPr>
          </a:lstStyle>
          <a:p>
            <a:fld id="{2EE067FE-8724-A948-B3D1-BEBDE2EC6226}" type="datetimeFigureOut">
              <a:rPr lang="en-US" smtClean="0"/>
              <a:pPr/>
              <a:t>3/3/2024</a:t>
            </a:fld>
            <a:endParaRPr lang="en-US" dirty="0"/>
          </a:p>
        </p:txBody>
      </p:sp>
      <p:sp>
        <p:nvSpPr>
          <p:cNvPr id="5" name="Footer Placeholder 4">
            <a:extLst>
              <a:ext uri="{FF2B5EF4-FFF2-40B4-BE49-F238E27FC236}">
                <a16:creationId xmlns:a16="http://schemas.microsoft.com/office/drawing/2014/main" xmlns="" id="{557862B5-1123-9142-BB87-6B0EE6E795B5}"/>
              </a:ext>
            </a:extLst>
          </p:cNvPr>
          <p:cNvSpPr>
            <a:spLocks noGrp="1"/>
          </p:cNvSpPr>
          <p:nvPr>
            <p:ph type="ftr" sz="quarter" idx="11"/>
          </p:nvPr>
        </p:nvSpPr>
        <p:spPr>
          <a:xfrm>
            <a:off x="4038600" y="6504634"/>
            <a:ext cx="4114800" cy="365125"/>
          </a:xfrm>
          <a:prstGeom prst="rect">
            <a:avLst/>
          </a:prstGeom>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xmlns="" id="{F1AB0282-FA09-6C48-A312-27D185582624}"/>
              </a:ext>
            </a:extLst>
          </p:cNvPr>
          <p:cNvSpPr>
            <a:spLocks noGrp="1"/>
          </p:cNvSpPr>
          <p:nvPr>
            <p:ph type="sldNum" sz="quarter" idx="12"/>
          </p:nvPr>
        </p:nvSpPr>
        <p:spPr>
          <a:xfrm>
            <a:off x="8610600" y="6504634"/>
            <a:ext cx="2743200" cy="365125"/>
          </a:xfrm>
          <a:prstGeom prst="rect">
            <a:avLst/>
          </a:prstGeom>
        </p:spPr>
        <p:txBody>
          <a:bodyPr/>
          <a:lstStyle>
            <a:lvl1pPr>
              <a:defRPr>
                <a:solidFill>
                  <a:schemeClr val="bg1"/>
                </a:solidFill>
              </a:defRPr>
            </a:lvl1pPr>
          </a:lstStyle>
          <a:p>
            <a:fld id="{3401F328-8F89-DC42-B297-2BF9E9DB83B7}" type="slidenum">
              <a:rPr lang="en-US" smtClean="0"/>
              <a:pPr/>
              <a:t>‹#›</a:t>
            </a:fld>
            <a:endParaRPr lang="en-US"/>
          </a:p>
        </p:txBody>
      </p:sp>
    </p:spTree>
    <p:extLst>
      <p:ext uri="{BB962C8B-B14F-4D97-AF65-F5344CB8AC3E}">
        <p14:creationId xmlns:p14="http://schemas.microsoft.com/office/powerpoint/2010/main" val="15226884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xmlns="" id="{48732A56-0440-6843-A076-773BA532D907}"/>
              </a:ext>
            </a:extLst>
          </p:cNvPr>
          <p:cNvCxnSpPr>
            <a:cxnSpLocks/>
          </p:cNvCxnSpPr>
          <p:nvPr userDrawn="1"/>
        </p:nvCxnSpPr>
        <p:spPr>
          <a:xfrm>
            <a:off x="0" y="904461"/>
            <a:ext cx="12192000" cy="0"/>
          </a:xfrm>
          <a:prstGeom prst="line">
            <a:avLst/>
          </a:prstGeom>
          <a:ln w="25400">
            <a:solidFill>
              <a:srgbClr val="2CD5C4"/>
            </a:solidFill>
          </a:ln>
        </p:spPr>
        <p:style>
          <a:lnRef idx="3">
            <a:schemeClr val="accent6"/>
          </a:lnRef>
          <a:fillRef idx="0">
            <a:schemeClr val="accent6"/>
          </a:fillRef>
          <a:effectRef idx="2">
            <a:schemeClr val="accent6"/>
          </a:effectRef>
          <a:fontRef idx="minor">
            <a:schemeClr val="tx1"/>
          </a:fontRef>
        </p:style>
      </p:cxnSp>
      <p:pic>
        <p:nvPicPr>
          <p:cNvPr id="9" name="Picture 8" descr="A picture containing food&#10;&#10;Description automatically generated">
            <a:extLst>
              <a:ext uri="{FF2B5EF4-FFF2-40B4-BE49-F238E27FC236}">
                <a16:creationId xmlns:a16="http://schemas.microsoft.com/office/drawing/2014/main" xmlns="" id="{AFB22C0D-2BE3-BE46-B81E-D7FAFFBEC85D}"/>
              </a:ext>
            </a:extLst>
          </p:cNvPr>
          <p:cNvPicPr>
            <a:picLocks noChangeAspect="1"/>
          </p:cNvPicPr>
          <p:nvPr userDrawn="1"/>
        </p:nvPicPr>
        <p:blipFill>
          <a:blip r:embed="rId4"/>
          <a:stretch>
            <a:fillRect/>
          </a:stretch>
        </p:blipFill>
        <p:spPr>
          <a:xfrm>
            <a:off x="175809" y="-112253"/>
            <a:ext cx="1989386" cy="1119030"/>
          </a:xfrm>
          <a:prstGeom prst="rect">
            <a:avLst/>
          </a:prstGeom>
        </p:spPr>
      </p:pic>
      <p:sp>
        <p:nvSpPr>
          <p:cNvPr id="13" name="Rectangle 12">
            <a:extLst>
              <a:ext uri="{FF2B5EF4-FFF2-40B4-BE49-F238E27FC236}">
                <a16:creationId xmlns:a16="http://schemas.microsoft.com/office/drawing/2014/main" xmlns="" id="{2FC028AE-5034-2C46-AB5D-B6600B7D291B}"/>
              </a:ext>
            </a:extLst>
          </p:cNvPr>
          <p:cNvSpPr/>
          <p:nvPr userDrawn="1"/>
        </p:nvSpPr>
        <p:spPr>
          <a:xfrm>
            <a:off x="0" y="6190359"/>
            <a:ext cx="12192000" cy="667641"/>
          </a:xfrm>
          <a:prstGeom prst="rect">
            <a:avLst/>
          </a:prstGeom>
          <a:solidFill>
            <a:srgbClr val="002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picture containing drawing&#10;&#10;Description automatically generated">
            <a:extLst>
              <a:ext uri="{FF2B5EF4-FFF2-40B4-BE49-F238E27FC236}">
                <a16:creationId xmlns:a16="http://schemas.microsoft.com/office/drawing/2014/main" xmlns="" id="{6706B4BB-107D-F24A-A026-55B7D5BDAEE6}"/>
              </a:ext>
            </a:extLst>
          </p:cNvPr>
          <p:cNvPicPr>
            <a:picLocks noChangeAspect="1"/>
          </p:cNvPicPr>
          <p:nvPr userDrawn="1"/>
        </p:nvPicPr>
        <p:blipFill>
          <a:blip r:embed="rId5"/>
          <a:stretch>
            <a:fillRect/>
          </a:stretch>
        </p:blipFill>
        <p:spPr>
          <a:xfrm>
            <a:off x="10807858" y="6174970"/>
            <a:ext cx="1367814" cy="685113"/>
          </a:xfrm>
          <a:prstGeom prst="rect">
            <a:avLst/>
          </a:prstGeom>
        </p:spPr>
      </p:pic>
    </p:spTree>
    <p:extLst>
      <p:ext uri="{BB962C8B-B14F-4D97-AF65-F5344CB8AC3E}">
        <p14:creationId xmlns:p14="http://schemas.microsoft.com/office/powerpoint/2010/main" val="4125946768"/>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B2F3F2-7D2D-884B-9F4A-88BCBC199C06}"/>
              </a:ext>
            </a:extLst>
          </p:cNvPr>
          <p:cNvSpPr>
            <a:spLocks noGrp="1"/>
          </p:cNvSpPr>
          <p:nvPr>
            <p:ph type="ctrTitle"/>
          </p:nvPr>
        </p:nvSpPr>
        <p:spPr>
          <a:xfrm>
            <a:off x="224853" y="2579555"/>
            <a:ext cx="11677337" cy="374755"/>
          </a:xfrm>
        </p:spPr>
        <p:txBody>
          <a:bodyPr/>
          <a:lstStyle/>
          <a:p>
            <a:pPr algn="ctr"/>
            <a:r>
              <a:rPr lang="en-US" sz="2000" dirty="0" smtClean="0"/>
              <a:t>Presented by - </a:t>
            </a:r>
            <a:r>
              <a:rPr lang="en-US" sz="2000" b="1" dirty="0" err="1" smtClean="0"/>
              <a:t>Somnath</a:t>
            </a:r>
            <a:r>
              <a:rPr lang="en-US" sz="2000" b="1" dirty="0" smtClean="0"/>
              <a:t> Banerjee</a:t>
            </a:r>
            <a:endParaRPr lang="en-US" sz="2000" b="1" dirty="0"/>
          </a:p>
        </p:txBody>
      </p:sp>
      <p:pic>
        <p:nvPicPr>
          <p:cNvPr id="1026" name="Picture 2" descr="Alzheimer's Disease Prediction Using Deep Learning - Bannari Amman  Institute of Techn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281" y="3117954"/>
            <a:ext cx="5396459" cy="303401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xmlns="" id="{AAB2F3F2-7D2D-884B-9F4A-88BCBC199C06}"/>
              </a:ext>
            </a:extLst>
          </p:cNvPr>
          <p:cNvSpPr txBox="1">
            <a:spLocks/>
          </p:cNvSpPr>
          <p:nvPr/>
        </p:nvSpPr>
        <p:spPr>
          <a:xfrm>
            <a:off x="392243" y="1364703"/>
            <a:ext cx="11677337" cy="1111172"/>
          </a:xfrm>
          <a:prstGeom prst="rect">
            <a:avLst/>
          </a:prstGeom>
        </p:spPr>
        <p:txBody>
          <a:bodyPr anchor="b"/>
          <a:lstStyle>
            <a:lvl1pPr algn="l" defTabSz="914400" rtl="0" eaLnBrk="1" latinLnBrk="0" hangingPunct="1">
              <a:lnSpc>
                <a:spcPct val="90000"/>
              </a:lnSpc>
              <a:spcBef>
                <a:spcPct val="0"/>
              </a:spcBef>
              <a:buNone/>
              <a:defRPr sz="4800" kern="1200">
                <a:solidFill>
                  <a:srgbClr val="00205B"/>
                </a:solidFill>
                <a:latin typeface="Calibri" panose="020F0502020204030204" pitchFamily="34" charset="0"/>
                <a:ea typeface="+mj-ea"/>
                <a:cs typeface="Calibri" panose="020F0502020204030204" pitchFamily="34" charset="0"/>
              </a:defRPr>
            </a:lvl1pPr>
          </a:lstStyle>
          <a:p>
            <a:pPr algn="ctr"/>
            <a:r>
              <a:rPr lang="en-US" sz="3200" smtClean="0"/>
              <a:t>Machine Learning-Based Handwriting Analysis of the DARWIN Dataset for Early Alzheimer's Disease Prediction</a:t>
            </a:r>
            <a:endParaRPr lang="en-US" sz="3200" dirty="0"/>
          </a:p>
        </p:txBody>
      </p:sp>
    </p:spTree>
    <p:extLst>
      <p:ext uri="{BB962C8B-B14F-4D97-AF65-F5344CB8AC3E}">
        <p14:creationId xmlns:p14="http://schemas.microsoft.com/office/powerpoint/2010/main" val="2960873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Models</a:t>
            </a:r>
            <a:endParaRPr lang="en-US" dirty="0"/>
          </a:p>
        </p:txBody>
      </p:sp>
      <p:sp>
        <p:nvSpPr>
          <p:cNvPr id="3" name="Content Placeholder 2"/>
          <p:cNvSpPr>
            <a:spLocks noGrp="1"/>
          </p:cNvSpPr>
          <p:nvPr>
            <p:ph idx="1"/>
          </p:nvPr>
        </p:nvSpPr>
        <p:spPr/>
        <p:txBody>
          <a:bodyPr/>
          <a:lstStyle/>
          <a:p>
            <a:pPr marL="0" indent="0">
              <a:buNone/>
            </a:pPr>
            <a:r>
              <a:rPr lang="en-US" dirty="0"/>
              <a:t>1. Goal: Predict AD risk based on handwriting characteristics.</a:t>
            </a:r>
          </a:p>
          <a:p>
            <a:pPr marL="0" indent="0">
              <a:buNone/>
            </a:pPr>
            <a:r>
              <a:rPr lang="en-US" dirty="0" smtClean="0"/>
              <a:t>2</a:t>
            </a:r>
            <a:r>
              <a:rPr lang="en-US" dirty="0"/>
              <a:t>. Model Selection</a:t>
            </a:r>
            <a:r>
              <a:rPr lang="en-US" dirty="0" smtClean="0"/>
              <a:t>:</a:t>
            </a:r>
            <a:endParaRPr lang="en-US" dirty="0"/>
          </a:p>
          <a:p>
            <a:r>
              <a:rPr lang="en-US" dirty="0"/>
              <a:t>Approach: Lazy Classifier (evaluates various algorithms)</a:t>
            </a:r>
          </a:p>
          <a:p>
            <a:r>
              <a:rPr lang="en-US" dirty="0"/>
              <a:t>Chosen Model: </a:t>
            </a:r>
            <a:r>
              <a:rPr lang="en-US" dirty="0" err="1"/>
              <a:t>XGBoost</a:t>
            </a:r>
            <a:r>
              <a:rPr lang="en-US" dirty="0"/>
              <a:t> (ensemble learning)</a:t>
            </a:r>
          </a:p>
          <a:p>
            <a:pPr marL="0" indent="0">
              <a:buNone/>
            </a:pPr>
            <a:r>
              <a:rPr lang="en-US" dirty="0"/>
              <a:t>3. Neural </a:t>
            </a:r>
            <a:r>
              <a:rPr lang="en-US" dirty="0" smtClean="0"/>
              <a:t>Networks:</a:t>
            </a:r>
            <a:endParaRPr lang="en-US" dirty="0"/>
          </a:p>
          <a:p>
            <a:r>
              <a:rPr lang="en-US" dirty="0"/>
              <a:t>Basic: Learns patterns from data to predict AD probability.</a:t>
            </a:r>
          </a:p>
          <a:p>
            <a:r>
              <a:rPr lang="en-US" dirty="0"/>
              <a:t>Complex: Handles sequential data, extracts features, &amp; uses regularization techniques.</a:t>
            </a:r>
          </a:p>
          <a:p>
            <a:pPr marL="0" indent="0">
              <a:buNone/>
            </a:pPr>
            <a:r>
              <a:rPr lang="en-US" dirty="0"/>
              <a:t>4. Training: Automatic by Lazy Classifier (specific to each algorithm).</a:t>
            </a:r>
          </a:p>
        </p:txBody>
      </p:sp>
    </p:spTree>
    <p:extLst>
      <p:ext uri="{BB962C8B-B14F-4D97-AF65-F5344CB8AC3E}">
        <p14:creationId xmlns:p14="http://schemas.microsoft.com/office/powerpoint/2010/main" val="1385467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Training and Evaluation</a:t>
            </a:r>
            <a:endParaRPr lang="en-US" dirty="0"/>
          </a:p>
        </p:txBody>
      </p:sp>
      <p:sp>
        <p:nvSpPr>
          <p:cNvPr id="3" name="Content Placeholder 2"/>
          <p:cNvSpPr>
            <a:spLocks noGrp="1"/>
          </p:cNvSpPr>
          <p:nvPr>
            <p:ph idx="1"/>
          </p:nvPr>
        </p:nvSpPr>
        <p:spPr>
          <a:xfrm>
            <a:off x="838200" y="1201439"/>
            <a:ext cx="10515600" cy="4899558"/>
          </a:xfrm>
        </p:spPr>
        <p:txBody>
          <a:bodyPr/>
          <a:lstStyle/>
          <a:p>
            <a:pPr marL="0" indent="0">
              <a:buNone/>
            </a:pPr>
            <a:r>
              <a:rPr lang="en-US" sz="2400" dirty="0"/>
              <a:t>1. Automatic Training</a:t>
            </a:r>
            <a:r>
              <a:rPr lang="en-US" sz="2400" dirty="0" smtClean="0"/>
              <a:t>:</a:t>
            </a:r>
            <a:endParaRPr lang="en-US" sz="2400" dirty="0"/>
          </a:p>
          <a:p>
            <a:r>
              <a:rPr lang="en-US" sz="2400" dirty="0"/>
              <a:t>Lazy Classifier handles training for all models.</a:t>
            </a:r>
          </a:p>
          <a:p>
            <a:r>
              <a:rPr lang="en-US" sz="2400" dirty="0"/>
              <a:t>Optimizes settings based on each algorithm.</a:t>
            </a:r>
          </a:p>
          <a:p>
            <a:pPr marL="0" indent="0">
              <a:buNone/>
            </a:pPr>
            <a:r>
              <a:rPr lang="en-US" sz="2400" dirty="0"/>
              <a:t>2. Comprehensive Evaluation</a:t>
            </a:r>
            <a:r>
              <a:rPr lang="en-US" sz="2400" dirty="0" smtClean="0"/>
              <a:t>:</a:t>
            </a:r>
            <a:endParaRPr lang="en-US" sz="2400" dirty="0"/>
          </a:p>
          <a:p>
            <a:r>
              <a:rPr lang="en-US" sz="2400" dirty="0"/>
              <a:t>Accuracy, Balanced Accuracy, ROC AUC, F1-Score &amp; Confusion Matrix.</a:t>
            </a:r>
          </a:p>
          <a:p>
            <a:pPr marL="0" indent="0">
              <a:buNone/>
            </a:pPr>
            <a:r>
              <a:rPr lang="en-US" sz="2400" dirty="0"/>
              <a:t>3. Top Performer: </a:t>
            </a:r>
            <a:r>
              <a:rPr lang="en-US" sz="2400" dirty="0" err="1"/>
              <a:t>XGBoost</a:t>
            </a:r>
            <a:r>
              <a:rPr lang="en-US" sz="2400" dirty="0"/>
              <a:t> (91% accuracy, 93% balanced accuracy, 91% F1-score, 93% AUC</a:t>
            </a:r>
            <a:r>
              <a:rPr lang="en-US" sz="2400" dirty="0" smtClean="0"/>
              <a:t>).</a:t>
            </a:r>
            <a:endParaRPr lang="en-US" sz="2400" dirty="0"/>
          </a:p>
          <a:p>
            <a:pPr marL="0" indent="0">
              <a:buNone/>
            </a:pPr>
            <a:r>
              <a:rPr lang="en-US" sz="2400" dirty="0"/>
              <a:t>4. Further Exploration</a:t>
            </a:r>
            <a:r>
              <a:rPr lang="en-US" sz="2400" dirty="0" smtClean="0"/>
              <a:t>:</a:t>
            </a:r>
            <a:endParaRPr lang="en-US" sz="2400" dirty="0"/>
          </a:p>
          <a:p>
            <a:r>
              <a:rPr lang="en-US" sz="2400" dirty="0"/>
              <a:t>Potential for improvement in other models with </a:t>
            </a:r>
            <a:r>
              <a:rPr lang="en-US" sz="2400" dirty="0" smtClean="0"/>
              <a:t>hyper-parameter </a:t>
            </a:r>
            <a:r>
              <a:rPr lang="en-US" sz="2400" dirty="0"/>
              <a:t>tuning.</a:t>
            </a:r>
          </a:p>
          <a:p>
            <a:pPr marL="0" indent="0">
              <a:buNone/>
            </a:pPr>
            <a:r>
              <a:rPr lang="en-US" sz="2400" dirty="0"/>
              <a:t>5. Next Steps</a:t>
            </a:r>
            <a:r>
              <a:rPr lang="en-US" sz="2400" dirty="0" smtClean="0"/>
              <a:t>:</a:t>
            </a:r>
            <a:endParaRPr lang="en-US" sz="2400" dirty="0"/>
          </a:p>
          <a:p>
            <a:r>
              <a:rPr lang="en-US" sz="2400" dirty="0"/>
              <a:t>Fine-tuning </a:t>
            </a:r>
            <a:r>
              <a:rPr lang="en-US" sz="2400" dirty="0" err="1"/>
              <a:t>XGBoost</a:t>
            </a:r>
            <a:r>
              <a:rPr lang="en-US" sz="2400" dirty="0"/>
              <a:t> for real-world application.</a:t>
            </a:r>
          </a:p>
        </p:txBody>
      </p:sp>
    </p:spTree>
    <p:extLst>
      <p:ext uri="{BB962C8B-B14F-4D97-AF65-F5344CB8AC3E}">
        <p14:creationId xmlns:p14="http://schemas.microsoft.com/office/powerpoint/2010/main" val="230108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and Discussion</a:t>
            </a:r>
            <a:endParaRPr lang="en-US" dirty="0"/>
          </a:p>
        </p:txBody>
      </p:sp>
      <p:sp>
        <p:nvSpPr>
          <p:cNvPr id="3" name="Content Placeholder 2"/>
          <p:cNvSpPr>
            <a:spLocks noGrp="1"/>
          </p:cNvSpPr>
          <p:nvPr>
            <p:ph idx="1"/>
          </p:nvPr>
        </p:nvSpPr>
        <p:spPr/>
        <p:txBody>
          <a:bodyPr/>
          <a:lstStyle/>
          <a:p>
            <a:pPr marL="0" indent="0">
              <a:buNone/>
            </a:pPr>
            <a:r>
              <a:rPr lang="en-US" sz="2400" dirty="0"/>
              <a:t>1. Top Performing Model: </a:t>
            </a:r>
            <a:r>
              <a:rPr lang="en-US" sz="2400" dirty="0" err="1"/>
              <a:t>XGBoost</a:t>
            </a:r>
            <a:r>
              <a:rPr lang="en-US" sz="2400" dirty="0"/>
              <a:t> achieved high accuracy (91.43%) and </a:t>
            </a:r>
            <a:r>
              <a:rPr lang="en-US" sz="2400" dirty="0" smtClean="0"/>
              <a:t>ROC </a:t>
            </a:r>
            <a:r>
              <a:rPr lang="en-US" sz="2400" dirty="0"/>
              <a:t>AUC, and F1-score also exceeding 0.9.</a:t>
            </a:r>
          </a:p>
          <a:p>
            <a:pPr marL="0" indent="0">
              <a:buNone/>
            </a:pPr>
            <a:r>
              <a:rPr lang="en-US" sz="2400" dirty="0" smtClean="0"/>
              <a:t>2</a:t>
            </a:r>
            <a:r>
              <a:rPr lang="en-US" sz="2400" dirty="0"/>
              <a:t>. Feature Importance Analysis</a:t>
            </a:r>
            <a:r>
              <a:rPr lang="en-US" sz="2400" dirty="0" smtClean="0"/>
              <a:t>:</a:t>
            </a:r>
            <a:endParaRPr lang="en-US" sz="2400" dirty="0"/>
          </a:p>
          <a:p>
            <a:r>
              <a:rPr lang="en-US" sz="2400" dirty="0"/>
              <a:t>Identified key handwriting characteristics driving model predictions.</a:t>
            </a:r>
          </a:p>
          <a:p>
            <a:r>
              <a:rPr lang="en-US" sz="2400" dirty="0"/>
              <a:t>Provides insights into the decision-making process and potential areas for further research.</a:t>
            </a:r>
          </a:p>
          <a:p>
            <a:pPr marL="0" indent="0">
              <a:buNone/>
            </a:pPr>
            <a:r>
              <a:rPr lang="en-US" sz="2400" dirty="0"/>
              <a:t>3. Conclusion</a:t>
            </a:r>
            <a:r>
              <a:rPr lang="en-US" sz="2400" dirty="0" smtClean="0"/>
              <a:t>:</a:t>
            </a:r>
            <a:endParaRPr lang="en-US" sz="2400" dirty="0"/>
          </a:p>
          <a:p>
            <a:r>
              <a:rPr lang="en-US" sz="2400" dirty="0"/>
              <a:t>This study demonstrates the potential of machine learning to predict AD using handwriting data.</a:t>
            </a:r>
          </a:p>
          <a:p>
            <a:r>
              <a:rPr lang="en-US" sz="2400" dirty="0"/>
              <a:t>Further investigation into the identified features can enhance understanding of the link between handwriting and AD.</a:t>
            </a:r>
          </a:p>
        </p:txBody>
      </p:sp>
    </p:spTree>
    <p:extLst>
      <p:ext uri="{BB962C8B-B14F-4D97-AF65-F5344CB8AC3E}">
        <p14:creationId xmlns:p14="http://schemas.microsoft.com/office/powerpoint/2010/main" val="2155113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and Future Work</a:t>
            </a:r>
            <a:endParaRPr lang="en-US" dirty="0"/>
          </a:p>
        </p:txBody>
      </p:sp>
      <p:sp>
        <p:nvSpPr>
          <p:cNvPr id="3" name="Content Placeholder 2"/>
          <p:cNvSpPr>
            <a:spLocks noGrp="1"/>
          </p:cNvSpPr>
          <p:nvPr>
            <p:ph idx="1"/>
          </p:nvPr>
        </p:nvSpPr>
        <p:spPr>
          <a:xfrm>
            <a:off x="838200" y="1276391"/>
            <a:ext cx="10515600" cy="5214350"/>
          </a:xfrm>
        </p:spPr>
        <p:txBody>
          <a:bodyPr/>
          <a:lstStyle/>
          <a:p>
            <a:pPr marL="0" indent="0">
              <a:buNone/>
            </a:pPr>
            <a:r>
              <a:rPr lang="en-US" sz="2200" dirty="0"/>
              <a:t>Limitations</a:t>
            </a:r>
            <a:r>
              <a:rPr lang="en-US" sz="2200" dirty="0" smtClean="0"/>
              <a:t>:</a:t>
            </a:r>
            <a:endParaRPr lang="en-US" sz="2200" dirty="0"/>
          </a:p>
          <a:p>
            <a:r>
              <a:rPr lang="en-US" sz="2200" dirty="0"/>
              <a:t>Dataset size and characteristics: Findings might not generalize to other populations or handwriting analysis methods.</a:t>
            </a:r>
          </a:p>
          <a:p>
            <a:r>
              <a:rPr lang="en-US" sz="2200" dirty="0"/>
              <a:t>Model limitations: Chosen model and features might not capture all relevant aspects of handwriting related to AD.</a:t>
            </a:r>
          </a:p>
          <a:p>
            <a:r>
              <a:rPr lang="en-US" sz="2200" dirty="0"/>
              <a:t>Need for validation: Further research on larger and more diverse datasets is necessary.</a:t>
            </a:r>
          </a:p>
          <a:p>
            <a:pPr marL="0" indent="0">
              <a:buNone/>
            </a:pPr>
            <a:r>
              <a:rPr lang="en-US" sz="2200" dirty="0"/>
              <a:t>Future Work</a:t>
            </a:r>
            <a:r>
              <a:rPr lang="en-US" sz="2200" dirty="0" smtClean="0"/>
              <a:t>:</a:t>
            </a:r>
            <a:endParaRPr lang="en-US" sz="2200" dirty="0"/>
          </a:p>
          <a:p>
            <a:r>
              <a:rPr lang="en-US" sz="2200" dirty="0"/>
              <a:t>Additional features: Explore incorporating demographics, cognitive test scores, or other handwriting features.</a:t>
            </a:r>
          </a:p>
          <a:p>
            <a:r>
              <a:rPr lang="en-US" sz="2200" dirty="0"/>
              <a:t>Advanced deep learning: Investigate more sophisticated models designed for analyzing handwriting data.</a:t>
            </a:r>
          </a:p>
          <a:p>
            <a:r>
              <a:rPr lang="en-US" sz="2200" dirty="0"/>
              <a:t>Longitudinal studies: Assess model's ability to predict AD progression over time.</a:t>
            </a:r>
          </a:p>
        </p:txBody>
      </p:sp>
    </p:spTree>
    <p:extLst>
      <p:ext uri="{BB962C8B-B14F-4D97-AF65-F5344CB8AC3E}">
        <p14:creationId xmlns:p14="http://schemas.microsoft.com/office/powerpoint/2010/main" val="2587022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838200" y="1158697"/>
            <a:ext cx="10515600" cy="4683211"/>
          </a:xfrm>
        </p:spPr>
        <p:txBody>
          <a:bodyPr/>
          <a:lstStyle/>
          <a:p>
            <a:pPr marL="0" indent="0">
              <a:buNone/>
            </a:pPr>
            <a:r>
              <a:rPr lang="en-US" sz="2200" dirty="0"/>
              <a:t>Key Findings</a:t>
            </a:r>
            <a:r>
              <a:rPr lang="en-US" sz="2200" dirty="0" smtClean="0"/>
              <a:t>:</a:t>
            </a:r>
            <a:endParaRPr lang="en-US" sz="2200" dirty="0"/>
          </a:p>
          <a:p>
            <a:r>
              <a:rPr lang="en-US" sz="2200" dirty="0"/>
              <a:t>Machine learning analysis of handwriting shows promise for early AD detection.</a:t>
            </a:r>
          </a:p>
          <a:p>
            <a:r>
              <a:rPr lang="en-US" sz="2200" dirty="0" err="1"/>
              <a:t>XGBoost</a:t>
            </a:r>
            <a:r>
              <a:rPr lang="en-US" sz="2200" dirty="0"/>
              <a:t> achieved high accuracy and identified features associated with cognitive decline.</a:t>
            </a:r>
          </a:p>
          <a:p>
            <a:pPr marL="0" indent="0">
              <a:buNone/>
            </a:pPr>
            <a:r>
              <a:rPr lang="en-US" sz="2200" dirty="0"/>
              <a:t>Significance</a:t>
            </a:r>
            <a:r>
              <a:rPr lang="en-US" sz="2200" dirty="0" smtClean="0"/>
              <a:t>:</a:t>
            </a:r>
            <a:endParaRPr lang="en-US" sz="2200" dirty="0"/>
          </a:p>
          <a:p>
            <a:r>
              <a:rPr lang="en-US" sz="2200" dirty="0"/>
              <a:t>Potentially non-invasive and accessible diagnostic tool.</a:t>
            </a:r>
          </a:p>
          <a:p>
            <a:r>
              <a:rPr lang="en-US" sz="2200" dirty="0"/>
              <a:t>Early detection could improve patient outcomes.</a:t>
            </a:r>
          </a:p>
          <a:p>
            <a:r>
              <a:rPr lang="en-US" sz="2200" dirty="0"/>
              <a:t>Provides insights into the link between handwriting and AD.</a:t>
            </a:r>
          </a:p>
          <a:p>
            <a:pPr marL="0" indent="0">
              <a:buNone/>
            </a:pPr>
            <a:r>
              <a:rPr lang="en-US" sz="2200" dirty="0"/>
              <a:t>Future Directions</a:t>
            </a:r>
            <a:r>
              <a:rPr lang="en-US" sz="2200" dirty="0" smtClean="0"/>
              <a:t>:</a:t>
            </a:r>
            <a:endParaRPr lang="en-US" sz="2200" dirty="0"/>
          </a:p>
          <a:p>
            <a:r>
              <a:rPr lang="en-US" sz="2200" dirty="0"/>
              <a:t>Validate findings on larger, more diverse datasets.</a:t>
            </a:r>
          </a:p>
          <a:p>
            <a:r>
              <a:rPr lang="en-US" sz="2200" dirty="0"/>
              <a:t>Explore incorporating additional features and advanced models.</a:t>
            </a:r>
          </a:p>
          <a:p>
            <a:r>
              <a:rPr lang="en-US" sz="2200" dirty="0"/>
              <a:t>Conduct longitudinal studies to assess disease progression prediction.</a:t>
            </a:r>
          </a:p>
        </p:txBody>
      </p:sp>
    </p:spTree>
    <p:extLst>
      <p:ext uri="{BB962C8B-B14F-4D97-AF65-F5344CB8AC3E}">
        <p14:creationId xmlns:p14="http://schemas.microsoft.com/office/powerpoint/2010/main" val="4080445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8033" y="5361910"/>
            <a:ext cx="6145967" cy="660486"/>
          </a:xfrm>
        </p:spPr>
        <p:txBody>
          <a:bodyPr/>
          <a:lstStyle/>
          <a:p>
            <a:pPr algn="ctr"/>
            <a:r>
              <a:rPr lang="en-US" dirty="0" smtClean="0"/>
              <a:t>Thank You!!!</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8033" y="1023542"/>
            <a:ext cx="6145967" cy="4089862"/>
          </a:xfrm>
          <a:prstGeom prst="rect">
            <a:avLst/>
          </a:prstGeom>
        </p:spPr>
      </p:pic>
      <p:sp>
        <p:nvSpPr>
          <p:cNvPr id="6" name="Title 1"/>
          <p:cNvSpPr txBox="1">
            <a:spLocks/>
          </p:cNvSpPr>
          <p:nvPr/>
        </p:nvSpPr>
        <p:spPr>
          <a:xfrm>
            <a:off x="2617303" y="282743"/>
            <a:ext cx="8950681" cy="660486"/>
          </a:xfrm>
          <a:prstGeom prst="rect">
            <a:avLst/>
          </a:prstGeom>
        </p:spPr>
        <p:txBody>
          <a:bodyPr/>
          <a:lstStyle>
            <a:lvl1pPr algn="r" defTabSz="914400" rtl="0" eaLnBrk="1" latinLnBrk="0" hangingPunct="1">
              <a:lnSpc>
                <a:spcPct val="90000"/>
              </a:lnSpc>
              <a:spcBef>
                <a:spcPct val="0"/>
              </a:spcBef>
              <a:buNone/>
              <a:defRPr sz="4400" kern="1200">
                <a:solidFill>
                  <a:srgbClr val="00205B"/>
                </a:solidFill>
                <a:latin typeface="Calibri" panose="020F0502020204030204" pitchFamily="34" charset="0"/>
                <a:ea typeface="+mj-ea"/>
                <a:cs typeface="Calibri" panose="020F0502020204030204" pitchFamily="34" charset="0"/>
              </a:defRPr>
            </a:lvl1pPr>
          </a:lstStyle>
          <a:p>
            <a:r>
              <a:rPr lang="en-US" smtClean="0"/>
              <a:t>Pursuit of Knowledge</a:t>
            </a:r>
            <a:endParaRPr lang="en-US" dirty="0"/>
          </a:p>
        </p:txBody>
      </p:sp>
    </p:spTree>
    <p:extLst>
      <p:ext uri="{BB962C8B-B14F-4D97-AF65-F5344CB8AC3E}">
        <p14:creationId xmlns:p14="http://schemas.microsoft.com/office/powerpoint/2010/main" val="2335374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0E6180-5556-BD48-A79A-E9EF174233EB}"/>
              </a:ext>
            </a:extLst>
          </p:cNvPr>
          <p:cNvSpPr>
            <a:spLocks noGrp="1"/>
          </p:cNvSpPr>
          <p:nvPr>
            <p:ph type="title"/>
          </p:nvPr>
        </p:nvSpPr>
        <p:spPr/>
        <p:txBody>
          <a:bodyPr/>
          <a:lstStyle/>
          <a:p>
            <a:r>
              <a:rPr lang="en-US" dirty="0"/>
              <a:t>Introduction</a:t>
            </a:r>
            <a:r>
              <a:rPr lang="en-US" dirty="0" smtClean="0"/>
              <a:t/>
            </a:r>
            <a:br>
              <a:rPr lang="en-US" dirty="0" smtClean="0"/>
            </a:br>
            <a:endParaRPr lang="en-US" dirty="0"/>
          </a:p>
        </p:txBody>
      </p:sp>
      <p:sp>
        <p:nvSpPr>
          <p:cNvPr id="3" name="Content Placeholder 2">
            <a:extLst>
              <a:ext uri="{FF2B5EF4-FFF2-40B4-BE49-F238E27FC236}">
                <a16:creationId xmlns:a16="http://schemas.microsoft.com/office/drawing/2014/main" xmlns="" id="{12AC346D-B964-7D43-B106-1531A8F348FD}"/>
              </a:ext>
            </a:extLst>
          </p:cNvPr>
          <p:cNvSpPr>
            <a:spLocks noGrp="1"/>
          </p:cNvSpPr>
          <p:nvPr>
            <p:ph idx="1"/>
          </p:nvPr>
        </p:nvSpPr>
        <p:spPr>
          <a:xfrm>
            <a:off x="838200" y="1396312"/>
            <a:ext cx="7346430" cy="4683211"/>
          </a:xfrm>
        </p:spPr>
        <p:txBody>
          <a:bodyPr/>
          <a:lstStyle/>
          <a:p>
            <a:r>
              <a:rPr lang="en-US" dirty="0" smtClean="0"/>
              <a:t>Alzheimer's </a:t>
            </a:r>
            <a:r>
              <a:rPr lang="en-US" dirty="0"/>
              <a:t>disease (AD) is a progressive neurodegenerative disease that affects memory, thinking, and behavior.</a:t>
            </a:r>
          </a:p>
          <a:p>
            <a:r>
              <a:rPr lang="en-US" dirty="0" smtClean="0"/>
              <a:t>Early </a:t>
            </a:r>
            <a:r>
              <a:rPr lang="en-US" dirty="0"/>
              <a:t>diagnosis is crucial for timely intervention and improved patient outcomes.</a:t>
            </a:r>
          </a:p>
          <a:p>
            <a:r>
              <a:rPr lang="en-US" dirty="0" smtClean="0"/>
              <a:t>Traditional </a:t>
            </a:r>
            <a:r>
              <a:rPr lang="en-US" dirty="0"/>
              <a:t>methods for AD diagnosis can be expensive and invasive.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4630" y="1396312"/>
            <a:ext cx="3629880" cy="3629880"/>
          </a:xfrm>
          <a:prstGeom prst="rect">
            <a:avLst/>
          </a:prstGeom>
        </p:spPr>
      </p:pic>
    </p:spTree>
    <p:extLst>
      <p:ext uri="{BB962C8B-B14F-4D97-AF65-F5344CB8AC3E}">
        <p14:creationId xmlns:p14="http://schemas.microsoft.com/office/powerpoint/2010/main" val="431230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838200" y="1396312"/>
            <a:ext cx="7706193" cy="4683211"/>
          </a:xfrm>
        </p:spPr>
        <p:txBody>
          <a:bodyPr/>
          <a:lstStyle/>
          <a:p>
            <a:r>
              <a:rPr lang="en-US" dirty="0" smtClean="0"/>
              <a:t>Handwriting </a:t>
            </a:r>
            <a:r>
              <a:rPr lang="en-US" dirty="0"/>
              <a:t>analysis offers a potential non-invasive and easily accessible tool for AD detection.</a:t>
            </a:r>
          </a:p>
          <a:p>
            <a:r>
              <a:rPr lang="en-US" dirty="0" smtClean="0"/>
              <a:t>Changes </a:t>
            </a:r>
            <a:r>
              <a:rPr lang="en-US" dirty="0"/>
              <a:t>in handwriting patterns can be associated with cognitive decline in AD patients.</a:t>
            </a:r>
          </a:p>
          <a:p>
            <a:r>
              <a:rPr lang="en-US" dirty="0" smtClean="0"/>
              <a:t>Machine </a:t>
            </a:r>
            <a:r>
              <a:rPr lang="en-US" dirty="0"/>
              <a:t>learning (ML) can effectively analyze handwriting features and identify patterns.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6816" y="1396312"/>
            <a:ext cx="3610403" cy="3610403"/>
          </a:xfrm>
          <a:prstGeom prst="rect">
            <a:avLst/>
          </a:prstGeom>
        </p:spPr>
      </p:pic>
    </p:spTree>
    <p:extLst>
      <p:ext uri="{BB962C8B-B14F-4D97-AF65-F5344CB8AC3E}">
        <p14:creationId xmlns:p14="http://schemas.microsoft.com/office/powerpoint/2010/main" val="35748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733268" y="1396312"/>
            <a:ext cx="7300208" cy="4683211"/>
          </a:xfrm>
        </p:spPr>
        <p:txBody>
          <a:bodyPr/>
          <a:lstStyle/>
          <a:p>
            <a:r>
              <a:rPr lang="en-US" dirty="0"/>
              <a:t>Can machine learning-based analysis of handwriting samples from the DARWIN dataset effectively predict early Alzheimer's disease?</a:t>
            </a:r>
          </a:p>
          <a:p>
            <a:r>
              <a:rPr lang="en-US" dirty="0"/>
              <a:t>What specific features in handwriting are most relevant for AD prediction using machine learning models?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8408" y="1396312"/>
            <a:ext cx="3768522" cy="3768522"/>
          </a:xfrm>
          <a:prstGeom prst="rect">
            <a:avLst/>
          </a:prstGeom>
        </p:spPr>
      </p:pic>
    </p:spTree>
    <p:extLst>
      <p:ext uri="{BB962C8B-B14F-4D97-AF65-F5344CB8AC3E}">
        <p14:creationId xmlns:p14="http://schemas.microsoft.com/office/powerpoint/2010/main" val="251984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DARWIN Dataset</a:t>
            </a:r>
            <a:endParaRPr lang="en-US" dirty="0"/>
          </a:p>
        </p:txBody>
      </p:sp>
      <p:sp>
        <p:nvSpPr>
          <p:cNvPr id="3" name="Content Placeholder 2"/>
          <p:cNvSpPr>
            <a:spLocks noGrp="1"/>
          </p:cNvSpPr>
          <p:nvPr>
            <p:ph idx="1"/>
          </p:nvPr>
        </p:nvSpPr>
        <p:spPr>
          <a:xfrm>
            <a:off x="838200" y="1396312"/>
            <a:ext cx="7406390" cy="4683211"/>
          </a:xfrm>
        </p:spPr>
        <p:txBody>
          <a:bodyPr/>
          <a:lstStyle/>
          <a:p>
            <a:r>
              <a:rPr lang="en-US" dirty="0"/>
              <a:t>The DARWIN dataset is a valuable resource for handwriting-based AD research.</a:t>
            </a:r>
          </a:p>
          <a:p>
            <a:r>
              <a:rPr lang="en-US" dirty="0"/>
              <a:t>It comprises handwriting samples from individuals with and without AD, along with clinical and cognitive data.</a:t>
            </a:r>
          </a:p>
          <a:p>
            <a:r>
              <a:rPr lang="en-US" dirty="0"/>
              <a:t>This dataset allows for training and evaluating machine learning models for AD prediction using handwriting analysis.</a:t>
            </a:r>
          </a:p>
        </p:txBody>
      </p:sp>
      <p:pic>
        <p:nvPicPr>
          <p:cNvPr id="3074" name="Picture 2" descr="Handwriting for Hope | UC Berkeley School of Infor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8222" y="1396312"/>
            <a:ext cx="3925195" cy="3925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812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a:xfrm>
            <a:off x="838200" y="1396312"/>
            <a:ext cx="7136567" cy="4683211"/>
          </a:xfrm>
        </p:spPr>
        <p:txBody>
          <a:bodyPr/>
          <a:lstStyle/>
          <a:p>
            <a:r>
              <a:rPr lang="en-US" dirty="0"/>
              <a:t>Existing research supports the potential of handwriting analysis for AD detection.</a:t>
            </a:r>
          </a:p>
          <a:p>
            <a:r>
              <a:rPr lang="en-US" dirty="0"/>
              <a:t>Studies have identified various handwriting features associated with AD, such as writing speed, pressure, and pen trajectory.</a:t>
            </a:r>
          </a:p>
          <a:p>
            <a:r>
              <a:rPr lang="en-US" dirty="0"/>
              <a:t>Machine learning has shown promising results in AD diagnosis using diverse modalities like MRI scans and cognitive assessments.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4609" y="1396312"/>
            <a:ext cx="3678835" cy="3678835"/>
          </a:xfrm>
          <a:prstGeom prst="rect">
            <a:avLst/>
          </a:prstGeom>
        </p:spPr>
      </p:pic>
    </p:spTree>
    <p:extLst>
      <p:ext uri="{BB962C8B-B14F-4D97-AF65-F5344CB8AC3E}">
        <p14:creationId xmlns:p14="http://schemas.microsoft.com/office/powerpoint/2010/main" val="2992210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Methodology</a:t>
            </a:r>
            <a:endParaRPr lang="en-US" dirty="0"/>
          </a:p>
        </p:txBody>
      </p:sp>
      <p:sp>
        <p:nvSpPr>
          <p:cNvPr id="3" name="Content Placeholder 2"/>
          <p:cNvSpPr>
            <a:spLocks noGrp="1"/>
          </p:cNvSpPr>
          <p:nvPr>
            <p:ph idx="1"/>
          </p:nvPr>
        </p:nvSpPr>
        <p:spPr>
          <a:xfrm>
            <a:off x="838200" y="1246410"/>
            <a:ext cx="10515600" cy="4683211"/>
          </a:xfrm>
        </p:spPr>
        <p:txBody>
          <a:bodyPr/>
          <a:lstStyle/>
          <a:p>
            <a:pPr marL="0" indent="0">
              <a:buNone/>
            </a:pPr>
            <a:r>
              <a:rPr lang="en-US" sz="2400" dirty="0"/>
              <a:t>1. Data Acquisition:</a:t>
            </a:r>
          </a:p>
          <a:p>
            <a:pPr marL="0" indent="0">
              <a:buNone/>
            </a:pPr>
            <a:r>
              <a:rPr lang="en-US" sz="2400" dirty="0" smtClean="0"/>
              <a:t>     1.1 </a:t>
            </a:r>
            <a:r>
              <a:rPr lang="en-US" sz="2400" dirty="0"/>
              <a:t>Dataset: DARWIN dataset (publicly available, designed for AD diagnosis via handwriting)</a:t>
            </a:r>
          </a:p>
          <a:p>
            <a:pPr marL="0" indent="0">
              <a:buNone/>
            </a:pPr>
            <a:r>
              <a:rPr lang="en-US" sz="2400" dirty="0" smtClean="0"/>
              <a:t>     1.2 </a:t>
            </a:r>
            <a:r>
              <a:rPr lang="en-US" sz="2400" dirty="0"/>
              <a:t>Composition: Diverse tasks (graphic, copy, memory, dictation) to capture various aspects of handwriting</a:t>
            </a:r>
          </a:p>
          <a:p>
            <a:pPr marL="0" indent="0">
              <a:buNone/>
            </a:pPr>
            <a:r>
              <a:rPr lang="en-US" sz="2400" dirty="0"/>
              <a:t> </a:t>
            </a:r>
            <a:r>
              <a:rPr lang="en-US" sz="2400" dirty="0" smtClean="0"/>
              <a:t>    1.3 </a:t>
            </a:r>
            <a:r>
              <a:rPr lang="en-US" sz="2400" dirty="0"/>
              <a:t>Preprocessing: Cleaning and preparing data (missing values, feature conversion, exploratory analysis)</a:t>
            </a:r>
          </a:p>
          <a:p>
            <a:pPr marL="0" indent="0">
              <a:buNone/>
            </a:pPr>
            <a:r>
              <a:rPr lang="en-US" sz="2400" dirty="0"/>
              <a:t>2. Feature Engineering:</a:t>
            </a:r>
          </a:p>
          <a:p>
            <a:pPr marL="0" indent="0">
              <a:buNone/>
            </a:pPr>
            <a:r>
              <a:rPr lang="en-US" sz="2400" dirty="0" smtClean="0"/>
              <a:t>     • Dimensionality </a:t>
            </a:r>
            <a:r>
              <a:rPr lang="en-US" sz="2400" dirty="0"/>
              <a:t>Reduction: Techniques like PCA to reduce feature count while preserving information</a:t>
            </a:r>
          </a:p>
          <a:p>
            <a:pPr marL="0" indent="0">
              <a:buNone/>
            </a:pPr>
            <a:r>
              <a:rPr lang="en-US" sz="2400" dirty="0" smtClean="0"/>
              <a:t>     • Advanced </a:t>
            </a:r>
            <a:r>
              <a:rPr lang="en-US" sz="2400" dirty="0"/>
              <a:t>Feature Selection: Identifying the most impactful features for accurate AD prediction</a:t>
            </a:r>
          </a:p>
          <a:p>
            <a:endParaRPr lang="en-US" sz="1200" dirty="0"/>
          </a:p>
        </p:txBody>
      </p:sp>
    </p:spTree>
    <p:extLst>
      <p:ext uri="{BB962C8B-B14F-4D97-AF65-F5344CB8AC3E}">
        <p14:creationId xmlns:p14="http://schemas.microsoft.com/office/powerpoint/2010/main" val="839771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Methodology</a:t>
            </a:r>
            <a:endParaRPr lang="en-US" dirty="0"/>
          </a:p>
        </p:txBody>
      </p:sp>
      <p:sp>
        <p:nvSpPr>
          <p:cNvPr id="3" name="Content Placeholder 2"/>
          <p:cNvSpPr>
            <a:spLocks noGrp="1"/>
          </p:cNvSpPr>
          <p:nvPr>
            <p:ph idx="1"/>
          </p:nvPr>
        </p:nvSpPr>
        <p:spPr>
          <a:xfrm>
            <a:off x="838200" y="1246410"/>
            <a:ext cx="10515600" cy="4683211"/>
          </a:xfrm>
        </p:spPr>
        <p:txBody>
          <a:bodyPr/>
          <a:lstStyle/>
          <a:p>
            <a:pPr marL="0" indent="0">
              <a:buNone/>
            </a:pPr>
            <a:r>
              <a:rPr lang="en-US" sz="2400" dirty="0"/>
              <a:t>3. Machine Learning Model:</a:t>
            </a:r>
          </a:p>
          <a:p>
            <a:pPr marL="0" indent="0">
              <a:buNone/>
            </a:pPr>
            <a:r>
              <a:rPr lang="en-US" sz="2400" dirty="0"/>
              <a:t> </a:t>
            </a:r>
            <a:r>
              <a:rPr lang="en-US" sz="2400" dirty="0" smtClean="0"/>
              <a:t>    3.1 </a:t>
            </a:r>
            <a:r>
              <a:rPr lang="en-US" sz="2400" dirty="0"/>
              <a:t>Model Selection: Convolutional Neural Network (CNN) due to its effectiveness with image-like data</a:t>
            </a:r>
          </a:p>
          <a:p>
            <a:pPr marL="0" indent="0">
              <a:buNone/>
            </a:pPr>
            <a:r>
              <a:rPr lang="en-US" sz="2400" dirty="0"/>
              <a:t> </a:t>
            </a:r>
            <a:r>
              <a:rPr lang="en-US" sz="2400" dirty="0" smtClean="0"/>
              <a:t>    3.2 </a:t>
            </a:r>
            <a:r>
              <a:rPr lang="en-US" sz="2400" dirty="0"/>
              <a:t>Training: Rigorous strategies (Stratified k-Fold Cross-Validation, Early Stopping) to ensure generalizability and prevent </a:t>
            </a:r>
            <a:r>
              <a:rPr lang="en-US" sz="2400" dirty="0" err="1"/>
              <a:t>overfitting</a:t>
            </a:r>
            <a:endParaRPr lang="en-US" sz="2400" dirty="0"/>
          </a:p>
          <a:p>
            <a:pPr marL="0" indent="0">
              <a:buNone/>
            </a:pPr>
            <a:r>
              <a:rPr lang="en-US" sz="2400" dirty="0"/>
              <a:t>4. Model Evaluation:</a:t>
            </a:r>
          </a:p>
          <a:p>
            <a:pPr marL="0" indent="0">
              <a:buNone/>
            </a:pPr>
            <a:r>
              <a:rPr lang="en-US" sz="2400" dirty="0"/>
              <a:t> </a:t>
            </a:r>
            <a:r>
              <a:rPr lang="en-US" sz="2400" dirty="0" smtClean="0"/>
              <a:t>    Various </a:t>
            </a:r>
            <a:r>
              <a:rPr lang="en-US" sz="2400" dirty="0"/>
              <a:t>metrics like accuracy, balanced accuracy, ROC AUC, and F1-score</a:t>
            </a:r>
          </a:p>
          <a:p>
            <a:pPr marL="0" indent="0">
              <a:buNone/>
            </a:pPr>
            <a:r>
              <a:rPr lang="en-US" sz="2400" dirty="0"/>
              <a:t>5. Conclusion:</a:t>
            </a:r>
          </a:p>
          <a:p>
            <a:pPr marL="0" indent="0">
              <a:buNone/>
            </a:pPr>
            <a:r>
              <a:rPr lang="en-US" sz="2400" dirty="0"/>
              <a:t> </a:t>
            </a:r>
            <a:r>
              <a:rPr lang="en-US" sz="2400" dirty="0" smtClean="0"/>
              <a:t>    Analyzed </a:t>
            </a:r>
            <a:r>
              <a:rPr lang="en-US" sz="2400" dirty="0"/>
              <a:t>results, discussed implications, and outlined future research directions</a:t>
            </a:r>
          </a:p>
          <a:p>
            <a:endParaRPr lang="en-US" sz="1200" dirty="0"/>
          </a:p>
        </p:txBody>
      </p:sp>
    </p:spTree>
    <p:extLst>
      <p:ext uri="{BB962C8B-B14F-4D97-AF65-F5344CB8AC3E}">
        <p14:creationId xmlns:p14="http://schemas.microsoft.com/office/powerpoint/2010/main" val="3647943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US" dirty="0"/>
          </a:p>
        </p:txBody>
      </p:sp>
      <p:sp>
        <p:nvSpPr>
          <p:cNvPr id="3" name="Content Placeholder 2"/>
          <p:cNvSpPr>
            <a:spLocks noGrp="1"/>
          </p:cNvSpPr>
          <p:nvPr>
            <p:ph idx="1"/>
          </p:nvPr>
        </p:nvSpPr>
        <p:spPr/>
        <p:txBody>
          <a:bodyPr/>
          <a:lstStyle/>
          <a:p>
            <a:r>
              <a:rPr lang="en-US" dirty="0" smtClean="0"/>
              <a:t>Dimensionality </a:t>
            </a:r>
            <a:r>
              <a:rPr lang="en-US" dirty="0"/>
              <a:t>Reduction: We employed Principal Component Analysis (PCA) to transform the initial 1,024 features into a more manageable space of 2,048 dimensions. This technique helps retain essential information while simplifying model training and reducing computational burden.</a:t>
            </a:r>
          </a:p>
          <a:p>
            <a:r>
              <a:rPr lang="en-US" dirty="0" smtClean="0"/>
              <a:t>Advanced </a:t>
            </a:r>
            <a:r>
              <a:rPr lang="en-US" dirty="0"/>
              <a:t>Feature Selection: We utilized Feature Importance analysis to identify the most impactful features that hold the key to accurate AD prediction. This approach goes beyond simply selecting features based on their individual characteristics and instead prioritizes features that contribute most significantly to the model's ability to distinguish between individuals with and without AD.</a:t>
            </a:r>
          </a:p>
        </p:txBody>
      </p:sp>
    </p:spTree>
    <p:extLst>
      <p:ext uri="{BB962C8B-B14F-4D97-AF65-F5344CB8AC3E}">
        <p14:creationId xmlns:p14="http://schemas.microsoft.com/office/powerpoint/2010/main" val="35199809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043035b0-99d9-4b21-9174-02a89da9929b"/>
</p:tagLst>
</file>

<file path=ppt/theme/theme1.xml><?xml version="1.0" encoding="utf-8"?>
<a:theme xmlns:a="http://schemas.openxmlformats.org/drawingml/2006/main" name="Office Theme">
  <a:themeElements>
    <a:clrScheme name="LJM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0D18ED741E2743B1A093A93796452B" ma:contentTypeVersion="15" ma:contentTypeDescription="Create a new document." ma:contentTypeScope="" ma:versionID="98848fd176a605b4aba5d9516a87a593">
  <xsd:schema xmlns:xsd="http://www.w3.org/2001/XMLSchema" xmlns:xs="http://www.w3.org/2001/XMLSchema" xmlns:p="http://schemas.microsoft.com/office/2006/metadata/properties" xmlns:ns2="6ea4f5a2-6c83-45ea-82ef-70b51fabf6f8" xmlns:ns3="dac37fb3-e7b9-4739-bfd1-777062e83db3" targetNamespace="http://schemas.microsoft.com/office/2006/metadata/properties" ma:root="true" ma:fieldsID="602b12f8d045f3a2f2e38da147ecdd8c" ns2:_="" ns3:_="">
    <xsd:import namespace="6ea4f5a2-6c83-45ea-82ef-70b51fabf6f8"/>
    <xsd:import namespace="dac37fb3-e7b9-4739-bfd1-777062e83db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lcf76f155ced4ddcb4097134ff3c332f" minOccurs="0"/>
                <xsd:element ref="ns3:TaxCatchAll" minOccurs="0"/>
                <xsd:element ref="ns2:MediaServiceLocation" minOccurs="0"/>
                <xsd:element ref="ns3:SharedWithUsers" minOccurs="0"/>
                <xsd:element ref="ns3:SharedWithDetails"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a4f5a2-6c83-45ea-82ef-70b51fabf6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13fea976-0fb7-4036-bc8a-08177e9f5879"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description="" ma:indexed="true"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ac37fb3-e7b9-4739-bfd1-777062e83db3"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c5b4ab90-fbc5-46f6-a53e-49a2227ad5db}" ma:internalName="TaxCatchAll" ma:showField="CatchAllData" ma:web="dac37fb3-e7b9-4739-bfd1-777062e83db3">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dac37fb3-e7b9-4739-bfd1-777062e83db3" xsi:nil="true"/>
    <lcf76f155ced4ddcb4097134ff3c332f xmlns="6ea4f5a2-6c83-45ea-82ef-70b51fabf6f8">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69CB84-2610-4B08-BB9C-1CD9816834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a4f5a2-6c83-45ea-82ef-70b51fabf6f8"/>
    <ds:schemaRef ds:uri="dac37fb3-e7b9-4739-bfd1-777062e83d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F6BCDF-FC70-420D-90E7-421E3AC6A23C}">
  <ds:schemaRefs>
    <ds:schemaRef ds:uri="http://schemas.microsoft.com/office/2006/metadata/properties"/>
    <ds:schemaRef ds:uri="http://schemas.microsoft.com/office/infopath/2007/PartnerControls"/>
    <ds:schemaRef ds:uri="dac37fb3-e7b9-4739-bfd1-777062e83db3"/>
    <ds:schemaRef ds:uri="6ea4f5a2-6c83-45ea-82ef-70b51fabf6f8"/>
  </ds:schemaRefs>
</ds:datastoreItem>
</file>

<file path=customXml/itemProps3.xml><?xml version="1.0" encoding="utf-8"?>
<ds:datastoreItem xmlns:ds="http://schemas.openxmlformats.org/officeDocument/2006/customXml" ds:itemID="{BF5C80A4-6C34-4305-AFF8-02B328F8BD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418</TotalTime>
  <Words>976</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Presented by - Somnath Banerjee</vt:lpstr>
      <vt:lpstr>Introduction </vt:lpstr>
      <vt:lpstr>Motivation</vt:lpstr>
      <vt:lpstr>Problem Statement</vt:lpstr>
      <vt:lpstr>The DARWIN Dataset</vt:lpstr>
      <vt:lpstr>Literature Review</vt:lpstr>
      <vt:lpstr>Research Methodology</vt:lpstr>
      <vt:lpstr>Research Methodology</vt:lpstr>
      <vt:lpstr>Feature Engineering</vt:lpstr>
      <vt:lpstr>Machine Learning Models</vt:lpstr>
      <vt:lpstr>Model Training and Evaluation</vt:lpstr>
      <vt:lpstr>Result and Discussion</vt:lpstr>
      <vt:lpstr>Limitation and Future Work</vt:lpstr>
      <vt:lpstr>Conclusions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account</cp:lastModifiedBy>
  <cp:revision>35</cp:revision>
  <dcterms:created xsi:type="dcterms:W3CDTF">2020-01-09T16:59:10Z</dcterms:created>
  <dcterms:modified xsi:type="dcterms:W3CDTF">2024-03-03T09:34:58Z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0x010100110D18ED741E2743B1A093A93796452B</vt:lpwstr>
  </property>
</Properties>
</file>