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361" r:id="rId2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8" autoAdjust="0"/>
    <p:restoredTop sz="93571" autoAdjust="0"/>
  </p:normalViewPr>
  <p:slideViewPr>
    <p:cSldViewPr snapToGrid="0">
      <p:cViewPr>
        <p:scale>
          <a:sx n="33" d="100"/>
          <a:sy n="33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01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60688" y="754742"/>
            <a:ext cx="6745704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그룹 20"/>
          <p:cNvGrpSpPr>
            <a:grpSpLocks/>
          </p:cNvGrpSpPr>
          <p:nvPr/>
        </p:nvGrpSpPr>
        <p:grpSpPr bwMode="auto">
          <a:xfrm>
            <a:off x="11893783" y="865348"/>
            <a:ext cx="6634406" cy="3715663"/>
            <a:chOff x="1871700" y="3405004"/>
            <a:chExt cx="2444661" cy="1517946"/>
          </a:xfrm>
        </p:grpSpPr>
        <p:sp>
          <p:nvSpPr>
            <p:cNvPr id="20" name="직사각형 19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1175466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4" name="직선 화살표 연결선 23"/>
          <p:cNvCxnSpPr>
            <a:cxnSpLocks/>
            <a:stCxn id="118" idx="3"/>
            <a:endCxn id="32" idx="1"/>
          </p:cNvCxnSpPr>
          <p:nvPr/>
        </p:nvCxnSpPr>
        <p:spPr bwMode="auto">
          <a:xfrm>
            <a:off x="3954780" y="1014316"/>
            <a:ext cx="5406337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12229470" y="1288414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phonebook3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31" name="그룹 6"/>
          <p:cNvGrpSpPr>
            <a:grpSpLocks/>
          </p:cNvGrpSpPr>
          <p:nvPr/>
        </p:nvGrpSpPr>
        <p:grpSpPr bwMode="auto">
          <a:xfrm>
            <a:off x="9262386" y="488072"/>
            <a:ext cx="1963536" cy="1402580"/>
            <a:chOff x="4496160" y="613461"/>
            <a:chExt cx="1735546" cy="1401636"/>
          </a:xfrm>
        </p:grpSpPr>
        <p:sp>
          <p:nvSpPr>
            <p:cNvPr id="32" name="직사각형 31"/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</a:rPr>
                <a:t>no=3</a:t>
              </a: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33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4" name="꺾인 연결선 33"/>
          <p:cNvCxnSpPr>
            <a:stCxn id="32" idx="3"/>
            <a:endCxn id="62" idx="1"/>
          </p:cNvCxnSpPr>
          <p:nvPr/>
        </p:nvCxnSpPr>
        <p:spPr>
          <a:xfrm>
            <a:off x="11225922" y="1336654"/>
            <a:ext cx="779790" cy="162743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46"/>
          <p:cNvGrpSpPr>
            <a:grpSpLocks/>
          </p:cNvGrpSpPr>
          <p:nvPr/>
        </p:nvGrpSpPr>
        <p:grpSpPr bwMode="auto">
          <a:xfrm>
            <a:off x="9313459" y="2970867"/>
            <a:ext cx="1371600" cy="989489"/>
            <a:chOff x="3959932" y="626852"/>
            <a:chExt cx="1371308" cy="989379"/>
          </a:xfrm>
        </p:grpSpPr>
        <p:sp>
          <p:nvSpPr>
            <p:cNvPr id="36" name="직사각형 35"/>
            <p:cNvSpPr/>
            <p:nvPr/>
          </p:nvSpPr>
          <p:spPr>
            <a:xfrm>
              <a:off x="4032941" y="877649"/>
              <a:ext cx="1298299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8" name="꺾인 연결선 37"/>
          <p:cNvCxnSpPr>
            <a:stCxn id="39" idx="1"/>
            <a:endCxn id="36" idx="3"/>
          </p:cNvCxnSpPr>
          <p:nvPr/>
        </p:nvCxnSpPr>
        <p:spPr>
          <a:xfrm rot="10800000">
            <a:off x="10685060" y="3591025"/>
            <a:ext cx="1319813" cy="48232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24"/>
          <p:cNvSpPr>
            <a:spLocks noChangeArrowheads="1"/>
          </p:cNvSpPr>
          <p:nvPr/>
        </p:nvSpPr>
        <p:spPr bwMode="auto">
          <a:xfrm>
            <a:off x="12582167" y="838373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web.xml</a:t>
            </a:r>
            <a:endParaRPr lang="en-US" altLang="ko-KR" sz="1600" b="0" dirty="0" smtClean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89980" y="2597361"/>
            <a:ext cx="182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@Controller</a:t>
            </a:r>
          </a:p>
          <a:p>
            <a:pPr algn="l"/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/test</a:t>
            </a: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test()</a:t>
            </a:r>
          </a:p>
          <a:p>
            <a:pPr algn="l"/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199706" y="1799109"/>
            <a:ext cx="4915901" cy="2729977"/>
            <a:chOff x="8509381" y="1654408"/>
            <a:chExt cx="4915901" cy="2729977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9381" y="1654408"/>
              <a:ext cx="4915901" cy="2729977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8673388" y="1968316"/>
              <a:ext cx="1446955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 err="1" smtClean="0">
                  <a:solidFill>
                    <a:srgbClr val="000000"/>
                  </a:solidFill>
                  <a:latin typeface="+mn-ea"/>
                </a:rPr>
                <a:t>com.javaex.controller</a:t>
              </a:r>
              <a:endParaRPr lang="ko-KR" altLang="en-US" sz="10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12005712" y="2293257"/>
            <a:ext cx="1816326" cy="134166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no=3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latinLnBrk="1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pMap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"   </a:t>
            </a:r>
            <a:r>
              <a:rPr lang="en-US" altLang="ko-KR" sz="100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pMap:0x222</a:t>
            </a:r>
            <a:endParaRPr lang="en-US" altLang="ko-KR" sz="1000" b="1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004872" y="3662791"/>
            <a:ext cx="181786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직선 화살표 연결선 39"/>
          <p:cNvCxnSpPr>
            <a:endCxn id="36" idx="1"/>
          </p:cNvCxnSpPr>
          <p:nvPr/>
        </p:nvCxnSpPr>
        <p:spPr bwMode="auto">
          <a:xfrm flipV="1">
            <a:off x="1785407" y="3591024"/>
            <a:ext cx="7601077" cy="23853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1661819" y="2564695"/>
            <a:ext cx="1962148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getPerson2(no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 bwMode="auto">
          <a:xfrm>
            <a:off x="21727166" y="2393366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phoneDao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116" name="그룹 115"/>
          <p:cNvGrpSpPr/>
          <p:nvPr/>
        </p:nvGrpSpPr>
        <p:grpSpPr>
          <a:xfrm>
            <a:off x="20704453" y="3002091"/>
            <a:ext cx="1087784" cy="102846"/>
            <a:chOff x="11414744" y="2227258"/>
            <a:chExt cx="694100" cy="87312"/>
          </a:xfrm>
        </p:grpSpPr>
        <p:cxnSp>
          <p:nvCxnSpPr>
            <p:cNvPr id="119" name="직선 화살표 연결선 118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16" y="594761"/>
            <a:ext cx="1065063" cy="2921316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9029061" y="892801"/>
            <a:ext cx="8916549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applicationContext.xml</a:t>
            </a:r>
            <a:endParaRPr lang="ko-KR" altLang="en-US" sz="1800" b="1" dirty="0" err="1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6" name="직선 화살표 연결선 45"/>
          <p:cNvCxnSpPr>
            <a:stCxn id="97" idx="3"/>
          </p:cNvCxnSpPr>
          <p:nvPr/>
        </p:nvCxnSpPr>
        <p:spPr>
          <a:xfrm>
            <a:off x="13479104" y="1003473"/>
            <a:ext cx="116952" cy="77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97" idx="3"/>
            <a:endCxn id="72" idx="1"/>
          </p:cNvCxnSpPr>
          <p:nvPr/>
        </p:nvCxnSpPr>
        <p:spPr>
          <a:xfrm>
            <a:off x="13479104" y="1003473"/>
            <a:ext cx="5549957" cy="7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16776115" y="2697571"/>
            <a:ext cx="147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@controller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469611" y="2131051"/>
            <a:ext cx="1594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@Repository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70517" y="230160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1748626" y="241841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Dao=Repository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9033992" y="2586374"/>
            <a:ext cx="1866135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getPerson2(no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19174110" y="2321136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phoneService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17901177" y="3002091"/>
            <a:ext cx="1365678" cy="118800"/>
            <a:chOff x="11414744" y="2227258"/>
            <a:chExt cx="694100" cy="87312"/>
          </a:xfrm>
        </p:grpSpPr>
        <p:cxnSp>
          <p:nvCxnSpPr>
            <p:cNvPr id="79" name="직선 화살표 연결선 78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직사각형 80"/>
          <p:cNvSpPr/>
          <p:nvPr/>
        </p:nvSpPr>
        <p:spPr>
          <a:xfrm>
            <a:off x="18982572" y="241841"/>
            <a:ext cx="2565609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22898944" y="2925468"/>
            <a:ext cx="1304669" cy="108320"/>
            <a:chOff x="13151438" y="2227258"/>
            <a:chExt cx="1347752" cy="87312"/>
          </a:xfrm>
        </p:grpSpPr>
        <p:cxnSp>
          <p:nvCxnSpPr>
            <p:cNvPr id="92" name="직선 화살표 연결선 91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화살표 연결선 24"/>
          <p:cNvCxnSpPr/>
          <p:nvPr/>
        </p:nvCxnSpPr>
        <p:spPr>
          <a:xfrm flipV="1">
            <a:off x="22787302" y="963849"/>
            <a:ext cx="1518415" cy="19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phonebook4&gt;updateForm2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8" name="직사각형 7"/>
          <p:cNvSpPr>
            <a:spLocks noChangeArrowheads="1"/>
          </p:cNvSpPr>
          <p:nvPr/>
        </p:nvSpPr>
        <p:spPr bwMode="auto">
          <a:xfrm>
            <a:off x="200762" y="866583"/>
            <a:ext cx="3754018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localhost:8088/phonebook3/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  <a:ea typeface="+mn-ea"/>
              </a:rPr>
              <a:t>updateForm2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?no=3</a:t>
            </a:r>
            <a:endParaRPr lang="en-US" altLang="ko-KR" sz="1100" dirty="0" smtClean="0">
              <a:latin typeface="+mn-ea"/>
              <a:ea typeface="+mn-ea"/>
            </a:endParaRPr>
          </a:p>
        </p:txBody>
      </p:sp>
      <p:cxnSp>
        <p:nvCxnSpPr>
          <p:cNvPr id="121" name="직선 화살표 연결선 120"/>
          <p:cNvCxnSpPr/>
          <p:nvPr/>
        </p:nvCxnSpPr>
        <p:spPr>
          <a:xfrm flipV="1">
            <a:off x="504825" y="1252833"/>
            <a:ext cx="889640" cy="104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20856991" y="2597361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no=3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6928361" y="3769674"/>
            <a:ext cx="2143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Map</a:t>
            </a:r>
            <a:r>
              <a:rPr lang="ko-KR" altLang="en-US" b="1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을출력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 해본다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08144" y="3807534"/>
            <a:ext cx="1541551" cy="1370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수정폼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번 전화정보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출력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37755683" y="3446299"/>
            <a:ext cx="3124956" cy="2844800"/>
            <a:chOff x="25094995" y="2869845"/>
            <a:chExt cx="3124956" cy="2844800"/>
          </a:xfrm>
        </p:grpSpPr>
        <p:sp>
          <p:nvSpPr>
            <p:cNvPr id="108" name="직사각형 107"/>
            <p:cNvSpPr/>
            <p:nvPr/>
          </p:nvSpPr>
          <p:spPr>
            <a:xfrm>
              <a:off x="25094995" y="2869845"/>
              <a:ext cx="3124956" cy="284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09" name="원통 61"/>
            <p:cNvSpPr/>
            <p:nvPr/>
          </p:nvSpPr>
          <p:spPr>
            <a:xfrm>
              <a:off x="25213983" y="3254835"/>
              <a:ext cx="2835276" cy="2374965"/>
            </a:xfrm>
            <a:prstGeom prst="can">
              <a:avLst>
                <a:gd name="adj" fmla="val 23142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 bwMode="auto">
            <a:xfrm>
              <a:off x="25113115" y="2977338"/>
              <a:ext cx="1781175" cy="2778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smtClean="0">
                  <a:latin typeface="+mn-ea"/>
                </a:rPr>
                <a:t>Oracle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24072752" y="1971225"/>
            <a:ext cx="3816350" cy="4372833"/>
            <a:chOff x="20916559" y="1487400"/>
            <a:chExt cx="3816350" cy="3527425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20916559" y="1487400"/>
              <a:ext cx="3816350" cy="3527425"/>
            </a:xfrm>
            <a:prstGeom prst="roundRect">
              <a:avLst>
                <a:gd name="adj" fmla="val 1801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2400" b="1" dirty="0" err="1">
                  <a:solidFill>
                    <a:schemeClr val="tx1"/>
                  </a:solidFill>
                </a:rPr>
                <a:t>MyBatis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21005459" y="1938251"/>
              <a:ext cx="3584575" cy="58896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 err="1">
                  <a:solidFill>
                    <a:schemeClr val="tx1"/>
                  </a:solidFill>
                </a:rPr>
                <a:t>SqlSession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/>
              </a:r>
              <a:br>
                <a:rPr lang="en-US" altLang="ko-KR" sz="1600" b="1" dirty="0">
                  <a:solidFill>
                    <a:schemeClr val="tx1"/>
                  </a:solidFill>
                </a:rPr>
              </a:br>
              <a:r>
                <a:rPr lang="en-US" altLang="ko-KR" sz="1600" b="1" dirty="0">
                  <a:solidFill>
                    <a:schemeClr val="tx1"/>
                  </a:solidFill>
                </a:rPr>
                <a:t>(</a:t>
              </a:r>
              <a:r>
                <a:rPr lang="en-US" altLang="ko-KR" sz="1600" b="1" dirty="0" err="1">
                  <a:solidFill>
                    <a:schemeClr val="tx1"/>
                  </a:solidFill>
                </a:rPr>
                <a:t>sqlSessionTemplate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)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20957833" y="2751765"/>
              <a:ext cx="3584575" cy="221287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600" b="1" dirty="0" err="1">
                  <a:solidFill>
                    <a:schemeClr val="tx1"/>
                  </a:solidFill>
                </a:rPr>
                <a:t>SqlSessionFactioryBean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48" name="그룹 14"/>
            <p:cNvGrpSpPr>
              <a:grpSpLocks/>
            </p:cNvGrpSpPr>
            <p:nvPr/>
          </p:nvGrpSpPr>
          <p:grpSpPr bwMode="auto">
            <a:xfrm>
              <a:off x="20916559" y="3555423"/>
              <a:ext cx="1944687" cy="1192213"/>
              <a:chOff x="2817208" y="3238947"/>
              <a:chExt cx="1974748" cy="1192552"/>
            </a:xfrm>
          </p:grpSpPr>
          <p:sp>
            <p:nvSpPr>
              <p:cNvPr id="150" name="모서리가 둥근 직사각형 149"/>
              <p:cNvSpPr/>
              <p:nvPr/>
            </p:nvSpPr>
            <p:spPr>
              <a:xfrm>
                <a:off x="3154124" y="3651814"/>
                <a:ext cx="1386354" cy="260424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</a:rPr>
                  <a:t>mapper.xml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>
                <a:off x="2817208" y="3238947"/>
                <a:ext cx="1974748" cy="384284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+mn-ea"/>
                  </a:rPr>
                  <a:t>configuration.xml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2" name="모서리가 둥근 직사각형 151"/>
              <p:cNvSpPr/>
              <p:nvPr/>
            </p:nvSpPr>
            <p:spPr>
              <a:xfrm>
                <a:off x="3154124" y="3912238"/>
                <a:ext cx="1386354" cy="260424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</a:rPr>
                  <a:t>mapper.xml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3154124" y="4171075"/>
                <a:ext cx="1386354" cy="260424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</a:rPr>
                  <a:t>…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9" name="직선 화살표 연결선 148"/>
            <p:cNvCxnSpPr>
              <a:stCxn id="146" idx="2"/>
              <a:endCxn id="147" idx="0"/>
            </p:cNvCxnSpPr>
            <p:nvPr/>
          </p:nvCxnSpPr>
          <p:spPr>
            <a:xfrm flipH="1">
              <a:off x="22750121" y="2527213"/>
              <a:ext cx="47626" cy="2245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그룹 13"/>
          <p:cNvGrpSpPr>
            <a:grpSpLocks/>
          </p:cNvGrpSpPr>
          <p:nvPr/>
        </p:nvGrpSpPr>
        <p:grpSpPr bwMode="auto">
          <a:xfrm>
            <a:off x="25980927" y="3958013"/>
            <a:ext cx="1624804" cy="2333086"/>
            <a:chOff x="3944864" y="1019071"/>
            <a:chExt cx="2535348" cy="3640910"/>
          </a:xfrm>
        </p:grpSpPr>
        <p:sp>
          <p:nvSpPr>
            <p:cNvPr id="155" name="모서리가 둥근 직사각형 154"/>
            <p:cNvSpPr/>
            <p:nvPr/>
          </p:nvSpPr>
          <p:spPr>
            <a:xfrm>
              <a:off x="4103879" y="1443599"/>
              <a:ext cx="2376333" cy="3216382"/>
            </a:xfrm>
            <a:prstGeom prst="roundRect">
              <a:avLst>
                <a:gd name="adj" fmla="val 180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944864" y="1019071"/>
              <a:ext cx="2062028" cy="3381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DataSource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4283254" y="1670618"/>
              <a:ext cx="2017582" cy="2125734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Pool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>
            <a:xfrm>
              <a:off x="4283254" y="3910656"/>
              <a:ext cx="2017582" cy="60485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JDBC Driver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4364212" y="2018293"/>
              <a:ext cx="1873129" cy="384188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Connection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0" name="모서리가 둥근 직사각형 159"/>
            <p:cNvSpPr/>
            <p:nvPr/>
          </p:nvSpPr>
          <p:spPr>
            <a:xfrm>
              <a:off x="4364212" y="2464395"/>
              <a:ext cx="1873129" cy="384188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Connection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4364212" y="2900972"/>
              <a:ext cx="1873129" cy="384188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Connection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4364212" y="3347074"/>
              <a:ext cx="1873129" cy="384188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Connection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27451534" y="5499861"/>
            <a:ext cx="10372703" cy="140947"/>
            <a:chOff x="13151438" y="2227258"/>
            <a:chExt cx="1347752" cy="87312"/>
          </a:xfrm>
        </p:grpSpPr>
        <p:cxnSp>
          <p:nvCxnSpPr>
            <p:cNvPr id="164" name="직선 화살표 연결선 163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그룹 165"/>
          <p:cNvGrpSpPr/>
          <p:nvPr/>
        </p:nvGrpSpPr>
        <p:grpSpPr>
          <a:xfrm>
            <a:off x="27501967" y="5229669"/>
            <a:ext cx="10372703" cy="140947"/>
            <a:chOff x="13151438" y="2227258"/>
            <a:chExt cx="1347752" cy="87312"/>
          </a:xfrm>
        </p:grpSpPr>
        <p:cxnSp>
          <p:nvCxnSpPr>
            <p:cNvPr id="167" name="직선 화살표 연결선 166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27501967" y="4949375"/>
            <a:ext cx="10372703" cy="140947"/>
            <a:chOff x="13151438" y="2227258"/>
            <a:chExt cx="1347752" cy="87312"/>
          </a:xfrm>
        </p:grpSpPr>
        <p:cxnSp>
          <p:nvCxnSpPr>
            <p:cNvPr id="170" name="직선 화살표 연결선 169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그룹 171"/>
          <p:cNvGrpSpPr/>
          <p:nvPr/>
        </p:nvGrpSpPr>
        <p:grpSpPr>
          <a:xfrm>
            <a:off x="27501967" y="4683178"/>
            <a:ext cx="10372703" cy="140947"/>
            <a:chOff x="13151438" y="2227258"/>
            <a:chExt cx="1347752" cy="87312"/>
          </a:xfrm>
        </p:grpSpPr>
        <p:cxnSp>
          <p:nvCxnSpPr>
            <p:cNvPr id="173" name="직선 화살표 연결선 172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모서리가 둥근 직사각형 6"/>
          <p:cNvSpPr/>
          <p:nvPr/>
        </p:nvSpPr>
        <p:spPr>
          <a:xfrm>
            <a:off x="24344604" y="-97329"/>
            <a:ext cx="4180281" cy="1971675"/>
          </a:xfrm>
          <a:prstGeom prst="roundRect">
            <a:avLst>
              <a:gd name="adj" fmla="val 43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insert</a:t>
            </a:r>
            <a:r>
              <a:rPr lang="en-US" altLang="ko-KR" sz="1050" dirty="0">
                <a:solidFill>
                  <a:schemeClr val="tx1"/>
                </a:solidFill>
              </a:rPr>
              <a:t>(“</a:t>
            </a:r>
            <a:r>
              <a:rPr lang="en-US" altLang="ko-KR" sz="1050" dirty="0" err="1">
                <a:solidFill>
                  <a:schemeClr val="tx1"/>
                </a:solidFill>
              </a:rPr>
              <a:t>person.insert</a:t>
            </a:r>
            <a:r>
              <a:rPr lang="en-US" altLang="ko-KR" sz="1050" dirty="0">
                <a:solidFill>
                  <a:schemeClr val="tx1"/>
                </a:solidFill>
              </a:rPr>
              <a:t>", </a:t>
            </a:r>
            <a:r>
              <a:rPr lang="en-US" altLang="ko-KR" sz="1050" dirty="0" err="1">
                <a:solidFill>
                  <a:schemeClr val="tx1"/>
                </a:solidFill>
              </a:rPr>
              <a:t>vo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update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person.update</a:t>
            </a:r>
            <a:r>
              <a:rPr lang="en-US" altLang="ko-KR" sz="1050" dirty="0">
                <a:solidFill>
                  <a:schemeClr val="tx1"/>
                </a:solidFill>
              </a:rPr>
              <a:t>", </a:t>
            </a:r>
            <a:r>
              <a:rPr lang="en-US" altLang="ko-KR" sz="1050" dirty="0" err="1">
                <a:solidFill>
                  <a:schemeClr val="tx1"/>
                </a:solidFill>
              </a:rPr>
              <a:t>vo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sqlSession.</a:t>
            </a:r>
            <a:r>
              <a:rPr lang="en-US" altLang="ko-KR" b="1" dirty="0" err="1">
                <a:solidFill>
                  <a:schemeClr val="tx1"/>
                </a:solidFill>
              </a:rPr>
              <a:t>delete</a:t>
            </a:r>
            <a:r>
              <a:rPr lang="en-US" altLang="ko-KR" sz="1100" dirty="0">
                <a:solidFill>
                  <a:schemeClr val="tx1"/>
                </a:solidFill>
              </a:rPr>
              <a:t>("</a:t>
            </a:r>
            <a:r>
              <a:rPr lang="en-US" altLang="ko-KR" sz="1100" dirty="0" err="1">
                <a:solidFill>
                  <a:schemeClr val="tx1"/>
                </a:solidFill>
              </a:rPr>
              <a:t>person.delete</a:t>
            </a:r>
            <a:r>
              <a:rPr lang="en-US" altLang="ko-KR" sz="1100" dirty="0">
                <a:solidFill>
                  <a:schemeClr val="tx1"/>
                </a:solidFill>
              </a:rPr>
              <a:t>", no);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100" dirty="0" err="1">
                <a:solidFill>
                  <a:srgbClr val="C00000"/>
                </a:solidFill>
              </a:rPr>
              <a:t>sqlSession.</a:t>
            </a:r>
            <a:r>
              <a:rPr lang="en-US" altLang="ko-KR" b="1" dirty="0" err="1">
                <a:solidFill>
                  <a:srgbClr val="C00000"/>
                </a:solidFill>
              </a:rPr>
              <a:t>selectOne</a:t>
            </a:r>
            <a:r>
              <a:rPr lang="en-US" altLang="ko-KR" sz="1100" dirty="0">
                <a:solidFill>
                  <a:srgbClr val="C00000"/>
                </a:solidFill>
              </a:rPr>
              <a:t>("</a:t>
            </a:r>
            <a:r>
              <a:rPr lang="en-US" altLang="ko-KR" sz="1100" dirty="0" err="1">
                <a:solidFill>
                  <a:srgbClr val="C00000"/>
                </a:solidFill>
              </a:rPr>
              <a:t>person.getbyno</a:t>
            </a:r>
            <a:r>
              <a:rPr lang="en-US" altLang="ko-KR" sz="1100" dirty="0">
                <a:solidFill>
                  <a:srgbClr val="C00000"/>
                </a:solidFill>
              </a:rPr>
              <a:t>", no</a:t>
            </a:r>
            <a:r>
              <a:rPr lang="en-US" altLang="ko-KR" sz="900" dirty="0">
                <a:solidFill>
                  <a:srgbClr val="C00000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100" b="1" dirty="0" err="1">
                <a:solidFill>
                  <a:schemeClr val="tx1"/>
                </a:solidFill>
              </a:rPr>
              <a:t>sqlSession.</a:t>
            </a:r>
            <a:r>
              <a:rPr lang="en-US" altLang="ko-KR" b="1" dirty="0" err="1">
                <a:solidFill>
                  <a:schemeClr val="tx1"/>
                </a:solidFill>
              </a:rPr>
              <a:t>selectList</a:t>
            </a:r>
            <a:r>
              <a:rPr lang="en-US" altLang="ko-KR" sz="1100" b="1" dirty="0">
                <a:solidFill>
                  <a:schemeClr val="tx1"/>
                </a:solidFill>
              </a:rPr>
              <a:t>("</a:t>
            </a:r>
            <a:r>
              <a:rPr lang="en-US" altLang="ko-KR" sz="1100" b="1" dirty="0" err="1">
                <a:solidFill>
                  <a:schemeClr val="tx1"/>
                </a:solidFill>
              </a:rPr>
              <a:t>person.getlist</a:t>
            </a:r>
            <a:r>
              <a:rPr lang="en-US" altLang="ko-KR" sz="1100" b="1" dirty="0">
                <a:solidFill>
                  <a:schemeClr val="tx1"/>
                </a:solidFill>
              </a:rPr>
              <a:t>");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3708022" y="5034548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latin typeface="+mn-ea"/>
              </a:rPr>
              <a:t>no=3</a:t>
            </a:r>
            <a:endParaRPr lang="ko-KR" altLang="en-US" b="1" dirty="0"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3428415" y="2597361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no=3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7251502" y="6118095"/>
            <a:ext cx="8788218" cy="2009347"/>
            <a:chOff x="7251502" y="6118095"/>
            <a:chExt cx="8788218" cy="2009347"/>
          </a:xfrm>
        </p:grpSpPr>
        <p:sp>
          <p:nvSpPr>
            <p:cNvPr id="126" name="직사각형 24"/>
            <p:cNvSpPr>
              <a:spLocks noChangeArrowheads="1"/>
            </p:cNvSpPr>
            <p:nvPr/>
          </p:nvSpPr>
          <p:spPr bwMode="auto">
            <a:xfrm>
              <a:off x="14400597" y="6168462"/>
              <a:ext cx="1026019" cy="30018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 smtClean="0">
                  <a:latin typeface="+mn-ea"/>
                  <a:ea typeface="+mn-ea"/>
                </a:rPr>
                <a:t>pom.xml</a:t>
              </a:r>
              <a:endParaRPr lang="en-US" altLang="ko-KR" sz="1600" b="0" dirty="0" smtClean="0">
                <a:latin typeface="+mn-ea"/>
                <a:ea typeface="+mn-ea"/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8001789" y="6493025"/>
              <a:ext cx="8037931" cy="16344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251502" y="6118095"/>
              <a:ext cx="24287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maven</a:t>
              </a:r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0856" y="6632672"/>
              <a:ext cx="6762750" cy="1409700"/>
            </a:xfrm>
            <a:prstGeom prst="rect">
              <a:avLst/>
            </a:prstGeom>
          </p:spPr>
        </p:pic>
      </p:grpSp>
      <p:sp>
        <p:nvSpPr>
          <p:cNvPr id="103" name="직사각형 102"/>
          <p:cNvSpPr/>
          <p:nvPr/>
        </p:nvSpPr>
        <p:spPr>
          <a:xfrm>
            <a:off x="18163772" y="2648634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no=3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2603" y="1521320"/>
            <a:ext cx="122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1800" dirty="0" err="1" smtClean="0">
                <a:solidFill>
                  <a:srgbClr val="000000"/>
                </a:solidFill>
                <a:latin typeface="+mn-ea"/>
              </a:rPr>
              <a:t>수정폼</a:t>
            </a:r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2]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2582733" y="-284445"/>
            <a:ext cx="6949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/updateForm2    get post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phoneController.updateForm2()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27293" y="2236127"/>
            <a:ext cx="6029325" cy="2324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65026" y="6118577"/>
            <a:ext cx="10327685" cy="1191656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3172260" y="7556384"/>
            <a:ext cx="4313032" cy="3805274"/>
            <a:chOff x="19124015" y="7167526"/>
            <a:chExt cx="4313032" cy="380527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9124015" y="7607566"/>
              <a:ext cx="4304399" cy="33652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9125162" y="7176450"/>
              <a:ext cx="8418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1">
                <a:defRPr/>
              </a:pPr>
              <a:r>
                <a:rPr lang="en-US" altLang="ko-KR" b="1" dirty="0" smtClean="0">
                  <a:solidFill>
                    <a:srgbClr val="0070C0"/>
                  </a:solidFill>
                  <a:latin typeface="+mn-ea"/>
                  <a:sym typeface="Wingdings" panose="05000000000000000000" pitchFamily="2" charset="2"/>
                </a:rPr>
                <a:t>0x222</a:t>
              </a:r>
              <a:endParaRPr lang="ko-KR" altLang="en-US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0916036" y="7167526"/>
              <a:ext cx="25210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1">
                <a:defRPr/>
              </a:pPr>
              <a:r>
                <a:rPr lang="en-US" altLang="ko-KR" b="1" dirty="0" smtClean="0">
                  <a:solidFill>
                    <a:srgbClr val="0070C0"/>
                  </a:solidFill>
                  <a:latin typeface="+mn-ea"/>
                  <a:sym typeface="Wingdings" panose="05000000000000000000" pitchFamily="2" charset="2"/>
                </a:rPr>
                <a:t>Map&lt;String, Object&gt;</a:t>
              </a:r>
              <a:endPara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19339350" y="8348056"/>
              <a:ext cx="3748142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1">
                <a:defRPr/>
              </a:pPr>
              <a:r>
                <a:rPr lang="en-US" altLang="ko-KR" b="1" dirty="0" smtClean="0">
                  <a:solidFill>
                    <a:srgbClr val="0070C0"/>
                  </a:solidFill>
                  <a:latin typeface="+mn-ea"/>
                  <a:sym typeface="Wingdings" panose="05000000000000000000" pitchFamily="2" charset="2"/>
                </a:rPr>
                <a:t>"PERSONID"   1 </a:t>
              </a:r>
            </a:p>
            <a:p>
              <a:pPr latinLnBrk="1">
                <a:defRPr/>
              </a:pPr>
              <a:r>
                <a:rPr lang="en-US" altLang="ko-KR" b="1" dirty="0" smtClean="0">
                  <a:solidFill>
                    <a:srgbClr val="0070C0"/>
                  </a:solidFill>
                  <a:latin typeface="+mn-ea"/>
                  <a:sym typeface="Wingdings" panose="05000000000000000000" pitchFamily="2" charset="2"/>
                </a:rPr>
                <a:t>"NAME"         "</a:t>
              </a:r>
              <a:r>
                <a:rPr lang="ko-KR" altLang="en-US" b="1" dirty="0" err="1" smtClean="0">
                  <a:solidFill>
                    <a:srgbClr val="0070C0"/>
                  </a:solidFill>
                  <a:latin typeface="+mn-ea"/>
                  <a:sym typeface="Wingdings" panose="05000000000000000000" pitchFamily="2" charset="2"/>
                </a:rPr>
                <a:t>이효리</a:t>
              </a:r>
              <a:r>
                <a:rPr lang="en-US" altLang="ko-KR" b="1" dirty="0" smtClean="0">
                  <a:solidFill>
                    <a:srgbClr val="0070C0"/>
                  </a:solidFill>
                  <a:latin typeface="+mn-ea"/>
                  <a:sym typeface="Wingdings" panose="05000000000000000000" pitchFamily="2" charset="2"/>
                </a:rPr>
                <a:t>"</a:t>
              </a:r>
            </a:p>
            <a:p>
              <a:pPr latinLnBrk="1">
                <a:defRPr/>
              </a:pPr>
              <a:r>
                <a:rPr lang="en-US" altLang="ko-KR" b="1" dirty="0" smtClean="0">
                  <a:solidFill>
                    <a:srgbClr val="0070C0"/>
                  </a:solidFill>
                  <a:latin typeface="+mn-ea"/>
                  <a:sym typeface="Wingdings" panose="05000000000000000000" pitchFamily="2" charset="2"/>
                </a:rPr>
                <a:t>"HP"              "010-2222-2222"</a:t>
              </a:r>
            </a:p>
            <a:p>
              <a:pPr latinLnBrk="1">
                <a:defRPr/>
              </a:pPr>
              <a:r>
                <a:rPr lang="en-US" altLang="ko-KR" b="1" dirty="0" smtClean="0">
                  <a:solidFill>
                    <a:srgbClr val="0070C0"/>
                  </a:solidFill>
                  <a:latin typeface="+mn-ea"/>
                  <a:sym typeface="Wingdings" panose="05000000000000000000" pitchFamily="2" charset="2"/>
                </a:rPr>
                <a:t>"COMPANY"    "02-2222-2222"</a:t>
              </a:r>
            </a:p>
            <a:p>
              <a:pPr latinLnBrk="1">
                <a:defRPr/>
              </a:pPr>
              <a:endParaRPr lang="en-US" altLang="ko-KR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endParaRPr>
            </a:p>
            <a:p>
              <a:pPr latinLnBrk="1">
                <a:defRPr/>
              </a:pPr>
              <a:r>
                <a:rPr lang="en-US" altLang="ko-KR" b="1" dirty="0" smtClean="0">
                  <a:solidFill>
                    <a:srgbClr val="0070C0"/>
                  </a:solidFill>
                  <a:latin typeface="+mn-ea"/>
                  <a:sym typeface="Wingdings" panose="05000000000000000000" pitchFamily="2" charset="2"/>
                </a:rPr>
                <a:t>-----</a:t>
              </a:r>
            </a:p>
            <a:p>
              <a:pPr latinLnBrk="1">
                <a:defRPr/>
              </a:pPr>
              <a:endParaRPr lang="en-US" altLang="ko-KR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endParaRPr>
            </a:p>
            <a:p>
              <a:pPr latinLnBrk="1">
                <a:defRPr/>
              </a:pPr>
              <a:r>
                <a:rPr lang="en-US" altLang="ko-KR" b="1" dirty="0" smtClean="0">
                  <a:solidFill>
                    <a:srgbClr val="0070C0"/>
                  </a:solidFill>
                  <a:latin typeface="+mn-ea"/>
                  <a:sym typeface="Wingdings" panose="05000000000000000000" pitchFamily="2" charset="2"/>
                </a:rPr>
                <a:t>get("NAME")</a:t>
              </a:r>
              <a:endParaRPr lang="ko-KR" altLang="en-US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19320176" y="7846053"/>
              <a:ext cx="8378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1">
                <a:defRPr/>
              </a:pPr>
              <a:r>
                <a:rPr lang="en-US" altLang="ko-KR" b="1" dirty="0" smtClean="0">
                  <a:solidFill>
                    <a:srgbClr val="0070C0"/>
                  </a:solidFill>
                  <a:latin typeface="+mn-ea"/>
                  <a:sym typeface="Wingdings" panose="05000000000000000000" pitchFamily="2" charset="2"/>
                </a:rPr>
                <a:t>String</a:t>
              </a:r>
              <a:endParaRPr lang="ko-KR" altLang="en-US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1098378" y="7857706"/>
              <a:ext cx="899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1">
                <a:defRPr/>
              </a:pPr>
              <a:r>
                <a:rPr lang="en-US" altLang="ko-KR" b="1" dirty="0" smtClean="0">
                  <a:solidFill>
                    <a:srgbClr val="0070C0"/>
                  </a:solidFill>
                  <a:latin typeface="+mn-ea"/>
                  <a:sym typeface="Wingdings" panose="05000000000000000000" pitchFamily="2" charset="2"/>
                </a:rPr>
                <a:t>Object</a:t>
              </a:r>
              <a:endParaRPr lang="ko-KR" altLang="en-US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sp>
        <p:nvSpPr>
          <p:cNvPr id="142" name="직사각형 141"/>
          <p:cNvSpPr/>
          <p:nvPr/>
        </p:nvSpPr>
        <p:spPr>
          <a:xfrm>
            <a:off x="23289839" y="3135589"/>
            <a:ext cx="3239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Map&lt;String, Object&gt; </a:t>
            </a:r>
            <a:r>
              <a:rPr lang="en-US" altLang="ko-KR" b="1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pMap</a:t>
            </a:r>
            <a:endParaRPr lang="en-US" altLang="ko-KR" b="1" dirty="0" smtClean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:0x222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0152725" y="3135589"/>
            <a:ext cx="3239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Map&lt;String, Object&gt; </a:t>
            </a:r>
            <a:r>
              <a:rPr lang="en-US" altLang="ko-KR" b="1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pMap</a:t>
            </a:r>
            <a:endParaRPr lang="en-US" altLang="ko-KR" b="1" dirty="0" smtClean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:0x222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17682635" y="3135589"/>
            <a:ext cx="3239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Map&lt;String, Object&gt; </a:t>
            </a:r>
            <a:r>
              <a:rPr lang="en-US" altLang="ko-KR" b="1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pMap</a:t>
            </a:r>
            <a:endParaRPr lang="en-US" altLang="ko-KR" b="1" dirty="0" smtClean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:0x222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19195798" y="5229669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PersonVo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33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13519</TotalTime>
  <Words>188</Words>
  <Application>Microsoft Office PowerPoint</Application>
  <PresentationFormat>사용자 지정</PresentationFormat>
  <Paragraphs>94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</cp:lastModifiedBy>
  <cp:revision>1000</cp:revision>
  <dcterms:created xsi:type="dcterms:W3CDTF">2020-11-23T02:29:11Z</dcterms:created>
  <dcterms:modified xsi:type="dcterms:W3CDTF">2022-06-17T04:55:48Z</dcterms:modified>
</cp:coreProperties>
</file>