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FE06-E71A-4BA7-9628-29A32783C2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87533-ACC7-4205-AF0B-59E287574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4E9D0-8697-4ED5-A051-C439633ED602}"/>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609BBF05-BD1F-4891-A9E0-AA1FE621E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C3C3C-2824-44C9-937F-9DEEFF4FBF35}"/>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408969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1153-49DD-46D1-A956-1D0A3918D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7BF4B1-C876-4B85-81E7-A20A9DFC2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0F8EC-1F08-481D-B4E7-A8B9113AD508}"/>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71CD37BF-C1BA-4CD3-ABEF-C90271971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F8989-72E2-4B1A-82C4-425C9ED0F36A}"/>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84626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40804-9BD3-47E4-A33D-E536EE9CB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54925-BB7E-45AD-A5FD-C2D308E389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08AD8-8DBB-4377-B17C-3753FCF6B81F}"/>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19359ED1-F720-4B92-AC49-D728A0D35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D5212-058F-42AC-98E6-8D6C5DAB0247}"/>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399644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6F12-9E09-43D6-A407-9F987CBA5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1F36C-B3CE-43DB-AEEA-923636383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D71E8-F62E-438A-8939-4D30DF2321E9}"/>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DEA0B01A-E375-4418-9959-9669C9A02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1BC6B-B711-4CF6-A18F-9F688430B4D0}"/>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360518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8105-8B29-4E25-8D25-ED250C82A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422E9-0E4F-4881-81F1-91CC4DDA2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00FC0-01A5-42AB-91AA-6A9DA43FEF9A}"/>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206F025E-09E3-4743-BDAD-BD23072CF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6324B-8E43-479F-8A27-61B7F76E8310}"/>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117265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BDD8-4E3E-408D-B344-A46121CB8D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70EBB-FDAF-4590-9496-2F7122D3B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EF626-5F07-4890-A97F-8150818B8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E112C6-0858-4D17-9C29-BF59E70E4352}"/>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6" name="Footer Placeholder 5">
            <a:extLst>
              <a:ext uri="{FF2B5EF4-FFF2-40B4-BE49-F238E27FC236}">
                <a16:creationId xmlns:a16="http://schemas.microsoft.com/office/drawing/2014/main" id="{4B4FFE41-AA7B-4E42-A856-017C2E48D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08021-998B-4800-A9A1-C67AFA47183C}"/>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69096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452F-96BA-4744-860B-06C01F5B4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77AB9-3EAA-4C6D-91B5-489BA6AF7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36B38-22E3-4C9B-922D-08BCC60B4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0A35A1-3972-4991-8D02-5DC87CD04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BB545-3E8B-4FE4-9730-D5971C01C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A329B-8102-4ABC-9CCB-26052DECF4FB}"/>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8" name="Footer Placeholder 7">
            <a:extLst>
              <a:ext uri="{FF2B5EF4-FFF2-40B4-BE49-F238E27FC236}">
                <a16:creationId xmlns:a16="http://schemas.microsoft.com/office/drawing/2014/main" id="{11906F60-3B9A-4C7C-BD56-A4E543951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50F6FB-06BD-4108-8E6C-F0D29231BF23}"/>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402732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DC6-D957-46FA-A492-357D9008B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3663C-8997-4197-8D7C-630A1332DEBB}"/>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4" name="Footer Placeholder 3">
            <a:extLst>
              <a:ext uri="{FF2B5EF4-FFF2-40B4-BE49-F238E27FC236}">
                <a16:creationId xmlns:a16="http://schemas.microsoft.com/office/drawing/2014/main" id="{2830850F-D3FB-4C96-A165-1541D0A90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DDFEB9-AF96-410A-9C8E-60ED2FC20547}"/>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93660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B17C5-A1D2-4BB5-A3BB-0A863F7B7F56}"/>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3" name="Footer Placeholder 2">
            <a:extLst>
              <a:ext uri="{FF2B5EF4-FFF2-40B4-BE49-F238E27FC236}">
                <a16:creationId xmlns:a16="http://schemas.microsoft.com/office/drawing/2014/main" id="{D75D2002-65EA-4FB3-8B7E-DF63EEE8A1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694ED7-3EDB-45DA-9BF5-526022D21BB8}"/>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343539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F664-997B-4031-B4E4-86DAE24B1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E28AD-2491-4AEB-B088-F16094F78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FAF3B-E5A5-4790-8C9A-E171FEB2F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87BDA-D6E4-4AE7-9D22-D329EB9B18D2}"/>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6" name="Footer Placeholder 5">
            <a:extLst>
              <a:ext uri="{FF2B5EF4-FFF2-40B4-BE49-F238E27FC236}">
                <a16:creationId xmlns:a16="http://schemas.microsoft.com/office/drawing/2014/main" id="{462551B2-3C82-4CDF-849A-7F8197F82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7B5F5-6394-4706-8DCF-B340F52937CC}"/>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320058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CB7B-9C11-4AFF-A55D-38F678BEC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EE3DFC-A43E-4413-989C-8A3168F4F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0A9EB-2606-4ACD-9763-AAE5B4571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709A2-F1B6-4E27-920D-1CF606439C9E}"/>
              </a:ext>
            </a:extLst>
          </p:cNvPr>
          <p:cNvSpPr>
            <a:spLocks noGrp="1"/>
          </p:cNvSpPr>
          <p:nvPr>
            <p:ph type="dt" sz="half" idx="10"/>
          </p:nvPr>
        </p:nvSpPr>
        <p:spPr/>
        <p:txBody>
          <a:bodyPr/>
          <a:lstStyle/>
          <a:p>
            <a:fld id="{8EAA108A-7CDF-493D-B07E-BF3D8A2AA99E}" type="datetimeFigureOut">
              <a:rPr lang="en-US" smtClean="0"/>
              <a:t>12/3/2023</a:t>
            </a:fld>
            <a:endParaRPr lang="en-US"/>
          </a:p>
        </p:txBody>
      </p:sp>
      <p:sp>
        <p:nvSpPr>
          <p:cNvPr id="6" name="Footer Placeholder 5">
            <a:extLst>
              <a:ext uri="{FF2B5EF4-FFF2-40B4-BE49-F238E27FC236}">
                <a16:creationId xmlns:a16="http://schemas.microsoft.com/office/drawing/2014/main" id="{4FA99548-9A1E-48A7-81A2-D5624C2C6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23E56-82CC-499B-9727-B7B375D4AD1C}"/>
              </a:ext>
            </a:extLst>
          </p:cNvPr>
          <p:cNvSpPr>
            <a:spLocks noGrp="1"/>
          </p:cNvSpPr>
          <p:nvPr>
            <p:ph type="sldNum" sz="quarter" idx="12"/>
          </p:nvPr>
        </p:nvSpPr>
        <p:spPr/>
        <p:txBody>
          <a:bodyPr/>
          <a:lstStyle/>
          <a:p>
            <a:fld id="{15B75423-BB60-4E33-9D32-845421497EB5}" type="slidenum">
              <a:rPr lang="en-US" smtClean="0"/>
              <a:t>‹#›</a:t>
            </a:fld>
            <a:endParaRPr lang="en-US"/>
          </a:p>
        </p:txBody>
      </p:sp>
    </p:spTree>
    <p:extLst>
      <p:ext uri="{BB962C8B-B14F-4D97-AF65-F5344CB8AC3E}">
        <p14:creationId xmlns:p14="http://schemas.microsoft.com/office/powerpoint/2010/main" val="382401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510ED-D338-40D6-A83A-63A49B1DF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C1CDBA-D151-459C-9977-39738A300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326B-F0D7-4346-A775-B42EB586A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A108A-7CDF-493D-B07E-BF3D8A2AA99E}" type="datetimeFigureOut">
              <a:rPr lang="en-US" smtClean="0"/>
              <a:t>12/3/2023</a:t>
            </a:fld>
            <a:endParaRPr lang="en-US"/>
          </a:p>
        </p:txBody>
      </p:sp>
      <p:sp>
        <p:nvSpPr>
          <p:cNvPr id="5" name="Footer Placeholder 4">
            <a:extLst>
              <a:ext uri="{FF2B5EF4-FFF2-40B4-BE49-F238E27FC236}">
                <a16:creationId xmlns:a16="http://schemas.microsoft.com/office/drawing/2014/main" id="{0435B916-89E4-482A-A64B-89015570B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FA9EC8-1698-48CA-8AC8-5780F9587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75423-BB60-4E33-9D32-845421497EB5}" type="slidenum">
              <a:rPr lang="en-US" smtClean="0"/>
              <a:t>‹#›</a:t>
            </a:fld>
            <a:endParaRPr lang="en-US"/>
          </a:p>
        </p:txBody>
      </p:sp>
    </p:spTree>
    <p:extLst>
      <p:ext uri="{BB962C8B-B14F-4D97-AF65-F5344CB8AC3E}">
        <p14:creationId xmlns:p14="http://schemas.microsoft.com/office/powerpoint/2010/main" val="3346532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328F-9029-41C4-B419-A06C925045D9}"/>
              </a:ext>
            </a:extLst>
          </p:cNvPr>
          <p:cNvSpPr>
            <a:spLocks noGrp="1"/>
          </p:cNvSpPr>
          <p:nvPr>
            <p:ph type="ctrTitle"/>
          </p:nvPr>
        </p:nvSpPr>
        <p:spPr>
          <a:xfrm>
            <a:off x="1706880" y="728469"/>
            <a:ext cx="9144000" cy="734572"/>
          </a:xfrm>
        </p:spPr>
        <p:txBody>
          <a:bodyPr>
            <a:normAutofit fontScale="90000"/>
          </a:bodyPr>
          <a:lstStyle/>
          <a:p>
            <a:r>
              <a:rPr lang="fa-IR" dirty="0"/>
              <a:t>چه کسی تزریق کند؟</a:t>
            </a:r>
            <a:endParaRPr lang="en-US" dirty="0"/>
          </a:p>
        </p:txBody>
      </p:sp>
      <p:sp>
        <p:nvSpPr>
          <p:cNvPr id="3" name="Subtitle 2">
            <a:extLst>
              <a:ext uri="{FF2B5EF4-FFF2-40B4-BE49-F238E27FC236}">
                <a16:creationId xmlns:a16="http://schemas.microsoft.com/office/drawing/2014/main" id="{F24130D4-AF59-4DB7-B0B2-B93B21731F53}"/>
              </a:ext>
            </a:extLst>
          </p:cNvPr>
          <p:cNvSpPr>
            <a:spLocks noGrp="1"/>
          </p:cNvSpPr>
          <p:nvPr>
            <p:ph type="subTitle" idx="1"/>
          </p:nvPr>
        </p:nvSpPr>
        <p:spPr>
          <a:xfrm>
            <a:off x="1524000" y="1562223"/>
            <a:ext cx="9144000" cy="1655762"/>
          </a:xfrm>
        </p:spPr>
        <p:txBody>
          <a:bodyPr/>
          <a:lstStyle/>
          <a:p>
            <a:r>
              <a:rPr lang="fa-IR" dirty="0"/>
              <a:t>کالج رادیولوژی آمریکا تایید میکند تزریق مواد کنتراست در سطح تشخیصی توسط تکنولوژیستها وپرستاران رادیولوژی دارای دارای گواهینامه </a:t>
            </a:r>
          </a:p>
          <a:p>
            <a:r>
              <a:rPr lang="fa-IR" dirty="0"/>
              <a:t> تحت نظر رادیولوژیست و دستورات وی ا جام شود رادیولوژیست مذکور باید شخصا حضور داشته و فورا در دسترس باشد</a:t>
            </a:r>
            <a:endParaRPr lang="en-US" dirty="0"/>
          </a:p>
        </p:txBody>
      </p:sp>
    </p:spTree>
    <p:extLst>
      <p:ext uri="{BB962C8B-B14F-4D97-AF65-F5344CB8AC3E}">
        <p14:creationId xmlns:p14="http://schemas.microsoft.com/office/powerpoint/2010/main" val="95328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B6B0-D991-47B6-B119-F68A3D998ADF}"/>
              </a:ext>
            </a:extLst>
          </p:cNvPr>
          <p:cNvSpPr>
            <a:spLocks noGrp="1"/>
          </p:cNvSpPr>
          <p:nvPr>
            <p:ph type="title"/>
          </p:nvPr>
        </p:nvSpPr>
        <p:spPr/>
        <p:txBody>
          <a:bodyPr/>
          <a:lstStyle/>
          <a:p>
            <a:pPr algn="r"/>
            <a:r>
              <a:rPr lang="fa-IR" dirty="0"/>
              <a:t>محل تزریق</a:t>
            </a:r>
            <a:endParaRPr lang="en-US" dirty="0"/>
          </a:p>
        </p:txBody>
      </p:sp>
      <p:sp>
        <p:nvSpPr>
          <p:cNvPr id="3" name="Content Placeholder 2">
            <a:extLst>
              <a:ext uri="{FF2B5EF4-FFF2-40B4-BE49-F238E27FC236}">
                <a16:creationId xmlns:a16="http://schemas.microsoft.com/office/drawing/2014/main" id="{6947A6B2-75CF-4BCC-AE9D-5631B7B360A5}"/>
              </a:ext>
            </a:extLst>
          </p:cNvPr>
          <p:cNvSpPr>
            <a:spLocks noGrp="1"/>
          </p:cNvSpPr>
          <p:nvPr>
            <p:ph idx="1"/>
          </p:nvPr>
        </p:nvSpPr>
        <p:spPr/>
        <p:txBody>
          <a:bodyPr/>
          <a:lstStyle/>
          <a:p>
            <a:pPr lvl="1" algn="r">
              <a:buFont typeface="Wingdings" panose="05000000000000000000" pitchFamily="2" charset="2"/>
              <a:buChar char="v"/>
            </a:pPr>
            <a:r>
              <a:rPr lang="fa-IR" dirty="0"/>
              <a:t>تزریق با انژکتور از طریق آنژوکت پلاستیکی و نه نیدل فلزی انجام شود</a:t>
            </a:r>
          </a:p>
          <a:p>
            <a:pPr lvl="1" algn="r">
              <a:buFont typeface="Wingdings" panose="05000000000000000000" pitchFamily="2" charset="2"/>
              <a:buChar char="v"/>
            </a:pPr>
            <a:r>
              <a:rPr lang="fa-IR" dirty="0"/>
              <a:t>ترجیحا ورید آنتی کوبیتال یا</a:t>
            </a:r>
            <a:r>
              <a:rPr lang="fa-IR" sz="2800" dirty="0">
                <a:solidFill>
                  <a:prstClr val="black"/>
                </a:solidFill>
              </a:rPr>
              <a:t> ورید برگ ساعد برای تزریق استفاده شود</a:t>
            </a:r>
          </a:p>
          <a:p>
            <a:pPr lvl="1" algn="r">
              <a:buFont typeface="Wingdings" panose="05000000000000000000" pitchFamily="2" charset="2"/>
              <a:buChar char="v"/>
            </a:pPr>
            <a:r>
              <a:rPr lang="fa-IR" sz="2800" dirty="0">
                <a:solidFill>
                  <a:prstClr val="black"/>
                </a:solidFill>
              </a:rPr>
              <a:t>در سیاهرگ سطحی مچ دست تزریق بیشتر از 1/5 مل/ثانیه خطرناک و باید مراقب محل تزریق بود</a:t>
            </a:r>
          </a:p>
          <a:p>
            <a:pPr lvl="1" algn="r">
              <a:buFont typeface="Wingdings" panose="05000000000000000000" pitchFamily="2" charset="2"/>
              <a:buChar char="v"/>
            </a:pPr>
            <a:r>
              <a:rPr lang="fa-IR" sz="2800" dirty="0">
                <a:solidFill>
                  <a:prstClr val="black"/>
                </a:solidFill>
              </a:rPr>
              <a:t>اطمینال از کارکرد آنژوکت	1. جریان خون برگشتی	2. آزمایش مسیر با آب مقطر 	3. بررسی احساس درد و تورم 4. جلوگیری از نشت دارو یا ورود هوا</a:t>
            </a:r>
          </a:p>
          <a:p>
            <a:pPr lvl="1" algn="r">
              <a:buFont typeface="Wingdings" panose="05000000000000000000" pitchFamily="2" charset="2"/>
              <a:buChar char="v"/>
            </a:pPr>
            <a:r>
              <a:rPr lang="fa-IR" sz="2800" dirty="0">
                <a:solidFill>
                  <a:prstClr val="black"/>
                </a:solidFill>
              </a:rPr>
              <a:t> </a:t>
            </a:r>
            <a:r>
              <a:rPr lang="fa-IR" dirty="0"/>
              <a:t>	 </a:t>
            </a:r>
            <a:endParaRPr lang="en-US" dirty="0"/>
          </a:p>
        </p:txBody>
      </p:sp>
    </p:spTree>
    <p:extLst>
      <p:ext uri="{BB962C8B-B14F-4D97-AF65-F5344CB8AC3E}">
        <p14:creationId xmlns:p14="http://schemas.microsoft.com/office/powerpoint/2010/main" val="85987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FF79-DCD6-4843-915E-37B8E9108FE9}"/>
              </a:ext>
            </a:extLst>
          </p:cNvPr>
          <p:cNvSpPr>
            <a:spLocks noGrp="1"/>
          </p:cNvSpPr>
          <p:nvPr>
            <p:ph type="title"/>
          </p:nvPr>
        </p:nvSpPr>
        <p:spPr/>
        <p:txBody>
          <a:bodyPr/>
          <a:lstStyle/>
          <a:p>
            <a:r>
              <a:rPr lang="fa-IR" dirty="0"/>
              <a:t>تزریق درسیاهرگ مرکزی</a:t>
            </a:r>
            <a:endParaRPr lang="en-US" dirty="0"/>
          </a:p>
        </p:txBody>
      </p:sp>
      <p:sp>
        <p:nvSpPr>
          <p:cNvPr id="3" name="Content Placeholder 2">
            <a:extLst>
              <a:ext uri="{FF2B5EF4-FFF2-40B4-BE49-F238E27FC236}">
                <a16:creationId xmlns:a16="http://schemas.microsoft.com/office/drawing/2014/main" id="{1658BC14-0644-443B-9825-74ACE105A44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8669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8E53-E574-4594-BA42-33BC1B5185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8D9109-9F47-46A9-8C46-717044BA36EB}"/>
              </a:ext>
            </a:extLst>
          </p:cNvPr>
          <p:cNvSpPr>
            <a:spLocks noGrp="1"/>
          </p:cNvSpPr>
          <p:nvPr>
            <p:ph idx="1"/>
          </p:nvPr>
        </p:nvSpPr>
        <p:spPr/>
        <p:txBody>
          <a:bodyPr/>
          <a:lstStyle/>
          <a:p>
            <a:r>
              <a:rPr lang="fa-IR" dirty="0"/>
              <a:t>افزایش احتمال آمبولی در تزریق دستی که بیمار دچار تنگی نفس سرفه درد قفسه سینه تاکی کاردی میشود که باید بعد از شروع اکسیژن درمانی و خواباندن بیمار به پهلوی چپ به پزشک اطلاع داد</a:t>
            </a:r>
          </a:p>
          <a:p>
            <a:r>
              <a:rPr lang="fa-IR" dirty="0"/>
              <a:t>سندرم کمپارتمان به خروج داروی کنتراست به فضای کمپارتمان یعنی جایی که ماهیچه عروق و عصب با یک غشای محکم به نام فاسیا احاطه میشود گفته میشود که ساختارهای واقع در آن را تحت فشار قرار داده و موجب درد تورمو فشار میشود</a:t>
            </a:r>
          </a:p>
          <a:p>
            <a:r>
              <a:rPr lang="fa-IR" dirty="0"/>
              <a:t>در بیمارانی با عدم توانایی برقراری ارتباط در کهنسالان خردسالان بسماران روانی و دارای هوش پایین در بیمارانی با گردش خون تغییر یافته در بیمارانی با آترواسکلروز در رگهای فرد دیابتی در بیمارانی که رادیوتراپی انجام داده اند در مواردی که آن وکت بیش از 24 ساعت متصل شده احتمال نشت بالاتر است</a:t>
            </a:r>
            <a:endParaRPr lang="en-US" dirty="0"/>
          </a:p>
        </p:txBody>
      </p:sp>
    </p:spTree>
    <p:extLst>
      <p:ext uri="{BB962C8B-B14F-4D97-AF65-F5344CB8AC3E}">
        <p14:creationId xmlns:p14="http://schemas.microsoft.com/office/powerpoint/2010/main" val="42112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86E6-B926-4DD9-9D80-AEF4C493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674035-6823-48B8-B5C7-81973AE32B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722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262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چه کسی تزریق کند؟</vt:lpstr>
      <vt:lpstr>محل تزریق</vt:lpstr>
      <vt:lpstr>تزریق درسیاهرگ مرکزی</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چه کسی تزریق کند؟</dc:title>
  <dc:creator>Beethoven</dc:creator>
  <cp:lastModifiedBy>Beethoven</cp:lastModifiedBy>
  <cp:revision>7</cp:revision>
  <dcterms:created xsi:type="dcterms:W3CDTF">2023-12-03T05:16:24Z</dcterms:created>
  <dcterms:modified xsi:type="dcterms:W3CDTF">2023-12-03T08:08:15Z</dcterms:modified>
</cp:coreProperties>
</file>