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413865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29822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FFC623-854B-4839-BB7C-D28806E8E1C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013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308790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FFC623-854B-4839-BB7C-D28806E8E1C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870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345004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3211736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92109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318514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041F5-3C21-4AE4-A98F-4BB77C372710}"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19090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183962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041F5-3C21-4AE4-A98F-4BB77C372710}"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214003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041F5-3C21-4AE4-A98F-4BB77C372710}"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83485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041F5-3C21-4AE4-A98F-4BB77C372710}"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167534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1642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041F5-3C21-4AE4-A98F-4BB77C372710}"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FFC623-854B-4839-BB7C-D28806E8E1CC}" type="slidenum">
              <a:rPr lang="en-US" smtClean="0"/>
              <a:t>‹#›</a:t>
            </a:fld>
            <a:endParaRPr lang="en-US"/>
          </a:p>
        </p:txBody>
      </p:sp>
    </p:spTree>
    <p:extLst>
      <p:ext uri="{BB962C8B-B14F-4D97-AF65-F5344CB8AC3E}">
        <p14:creationId xmlns:p14="http://schemas.microsoft.com/office/powerpoint/2010/main" val="346227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E041F5-3C21-4AE4-A98F-4BB77C372710}" type="datetimeFigureOut">
              <a:rPr lang="en-US" smtClean="0"/>
              <a:t>12/8/2023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FFC623-854B-4839-BB7C-D28806E8E1CC}" type="slidenum">
              <a:rPr lang="en-US" smtClean="0"/>
              <a:t>‹#›</a:t>
            </a:fld>
            <a:endParaRPr lang="en-US"/>
          </a:p>
        </p:txBody>
      </p:sp>
    </p:spTree>
    <p:extLst>
      <p:ext uri="{BB962C8B-B14F-4D97-AF65-F5344CB8AC3E}">
        <p14:creationId xmlns:p14="http://schemas.microsoft.com/office/powerpoint/2010/main" val="31332604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blog.faradars.org/%D8%B9%D8%A7%D9%85%D9%84-%D9%87%D9%88%D8%B4%D9%85%D9%86%D8%AF-%DA%86%DB%8C%D8%B3%D8%A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43E6-67EE-4B21-B1BF-A24DA7AC812C}"/>
              </a:ext>
            </a:extLst>
          </p:cNvPr>
          <p:cNvSpPr>
            <a:spLocks noGrp="1"/>
          </p:cNvSpPr>
          <p:nvPr>
            <p:ph type="ctrTitle"/>
          </p:nvPr>
        </p:nvSpPr>
        <p:spPr/>
        <p:txBody>
          <a:bodyPr>
            <a:normAutofit/>
          </a:bodyPr>
          <a:lstStyle/>
          <a:p>
            <a:pPr algn="ctr"/>
            <a:r>
              <a:rPr lang="fa-IR" sz="8000" dirty="0">
                <a:latin typeface="W_ziba Italic" panose="00000400000000000000" pitchFamily="2" charset="0"/>
                <a:cs typeface="+mn-cs"/>
              </a:rPr>
              <a:t>بسم </a:t>
            </a:r>
            <a:r>
              <a:rPr lang="fa-IR" sz="8000" dirty="0">
                <a:latin typeface="W_nazanin" panose="00000400000000000000" pitchFamily="2" charset="0"/>
                <a:cs typeface="+mn-cs"/>
              </a:rPr>
              <a:t>تعالی</a:t>
            </a:r>
            <a:endParaRPr lang="en-US" sz="8000" dirty="0">
              <a:latin typeface="W_nazanin" panose="00000400000000000000" pitchFamily="2" charset="0"/>
              <a:cs typeface="+mn-cs"/>
            </a:endParaRPr>
          </a:p>
        </p:txBody>
      </p:sp>
    </p:spTree>
    <p:extLst>
      <p:ext uri="{BB962C8B-B14F-4D97-AF65-F5344CB8AC3E}">
        <p14:creationId xmlns:p14="http://schemas.microsoft.com/office/powerpoint/2010/main" val="415779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1F95CA-C29E-44DB-AC0C-F185FF066341}"/>
              </a:ext>
            </a:extLst>
          </p:cNvPr>
          <p:cNvSpPr>
            <a:spLocks noGrp="1"/>
          </p:cNvSpPr>
          <p:nvPr>
            <p:ph type="subTitle" idx="1"/>
          </p:nvPr>
        </p:nvSpPr>
        <p:spPr/>
        <p:txBody>
          <a:bodyPr/>
          <a:lstStyle/>
          <a:p>
            <a:pPr algn="r"/>
            <a:r>
              <a:rPr lang="ar-SA" sz="4400" b="1" dirty="0"/>
              <a:t>الگوریتم یادگیری تقویتی</a:t>
            </a:r>
            <a:endParaRPr lang="en-US" sz="4400" dirty="0"/>
          </a:p>
          <a:p>
            <a:endParaRPr lang="en-US" dirty="0"/>
          </a:p>
        </p:txBody>
      </p:sp>
      <p:sp>
        <p:nvSpPr>
          <p:cNvPr id="4" name="Oval 3">
            <a:extLst>
              <a:ext uri="{FF2B5EF4-FFF2-40B4-BE49-F238E27FC236}">
                <a16:creationId xmlns:a16="http://schemas.microsoft.com/office/drawing/2014/main" id="{5EB09C62-3214-4F79-81A2-076BE32EDEC8}"/>
              </a:ext>
            </a:extLst>
          </p:cNvPr>
          <p:cNvSpPr/>
          <p:nvPr/>
        </p:nvSpPr>
        <p:spPr>
          <a:xfrm>
            <a:off x="11546816" y="5036232"/>
            <a:ext cx="354453"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43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B53-8C6C-413C-B151-3021F300785A}"/>
              </a:ext>
            </a:extLst>
          </p:cNvPr>
          <p:cNvSpPr>
            <a:spLocks noGrp="1"/>
          </p:cNvSpPr>
          <p:nvPr>
            <p:ph type="title"/>
          </p:nvPr>
        </p:nvSpPr>
        <p:spPr/>
        <p:txBody>
          <a:bodyPr/>
          <a:lstStyle/>
          <a:p>
            <a:pPr algn="r"/>
            <a:r>
              <a:rPr lang="ar-SA" b="1" dirty="0"/>
              <a:t>الگوریتم یادگیری تقویتی</a:t>
            </a:r>
            <a:br>
              <a:rPr lang="en-US" dirty="0"/>
            </a:br>
            <a:endParaRPr lang="en-US" dirty="0"/>
          </a:p>
        </p:txBody>
      </p:sp>
      <p:sp>
        <p:nvSpPr>
          <p:cNvPr id="3" name="Content Placeholder 2">
            <a:extLst>
              <a:ext uri="{FF2B5EF4-FFF2-40B4-BE49-F238E27FC236}">
                <a16:creationId xmlns:a16="http://schemas.microsoft.com/office/drawing/2014/main" id="{CA344787-7845-48D1-A108-CED6FC8FF612}"/>
              </a:ext>
            </a:extLst>
          </p:cNvPr>
          <p:cNvSpPr>
            <a:spLocks noGrp="1"/>
          </p:cNvSpPr>
          <p:nvPr>
            <p:ph idx="1"/>
          </p:nvPr>
        </p:nvSpPr>
        <p:spPr/>
        <p:txBody>
          <a:bodyPr>
            <a:normAutofit/>
          </a:bodyPr>
          <a:lstStyle/>
          <a:p>
            <a:pPr marL="0" indent="0" algn="r">
              <a:buNone/>
            </a:pPr>
            <a:r>
              <a:rPr lang="ar-SA" dirty="0"/>
              <a:t>سومین رویکرد یادگیری الگوریتم های هوش مصنوعی، رویکرد یادگیری تقویتی است که</a:t>
            </a:r>
            <a:r>
              <a:rPr lang="en-US" dirty="0"/>
              <a:t> «</a:t>
            </a:r>
            <a:r>
              <a:rPr lang="ar-SA" u="sng" dirty="0">
                <a:hlinkClick r:id="rId2"/>
              </a:rPr>
              <a:t>عامل هوشمند</a:t>
            </a:r>
            <a:r>
              <a:rPr lang="en-US" dirty="0"/>
              <a:t>» (Intelligent Agent) </a:t>
            </a:r>
            <a:r>
              <a:rPr lang="ar-SA" dirty="0"/>
              <a:t>بر اساس بازخوردهایی که از محیط پیرامون خود دریافت می‌کند، نحوه حل مسئله را یاد می‌گیرد و سعی دارد با دریافت اطلاعات از اطراف خود، عملکردها و اقدامات خود را بهبود دهد</a:t>
            </a:r>
            <a:r>
              <a:rPr lang="en-US" dirty="0"/>
              <a:t>.</a:t>
            </a:r>
          </a:p>
          <a:p>
            <a:pPr marL="0" indent="0" algn="r">
              <a:buNone/>
            </a:pPr>
            <a:r>
              <a:rPr lang="ar-SA" dirty="0"/>
              <a:t>در این روش از یادگیری، در ابتدای کار هیچ داده آموزشی برای مدل وجود ندارد و الگوریتم صرفاً با اطلاعاتی که از کنش و واکنش به دست می‌آورد، مسائل را یاد می‌گیرد. الگوریتم هوش مصنوعی تقویتی از چهار مفهوم اصلی تشکیل شده است</a:t>
            </a:r>
            <a:r>
              <a:rPr lang="en-US" dirty="0"/>
              <a:t>:</a:t>
            </a:r>
          </a:p>
          <a:p>
            <a:pPr marL="0" indent="0" algn="r">
              <a:buNone/>
            </a:pPr>
            <a:r>
              <a:rPr lang="fa-IR" dirty="0"/>
              <a:t>1-عامل هوشمند</a:t>
            </a:r>
          </a:p>
          <a:p>
            <a:pPr marL="0" indent="0" algn="r">
              <a:buNone/>
            </a:pPr>
            <a:r>
              <a:rPr lang="fa-IR" dirty="0"/>
              <a:t>2-محیط</a:t>
            </a:r>
          </a:p>
          <a:p>
            <a:pPr marL="0" indent="0" algn="r">
              <a:buNone/>
            </a:pPr>
            <a:r>
              <a:rPr lang="fa-IR" dirty="0"/>
              <a:t>3-پاداش</a:t>
            </a:r>
          </a:p>
          <a:p>
            <a:pPr marL="0" indent="0" algn="r">
              <a:buNone/>
            </a:pPr>
            <a:r>
              <a:rPr lang="fa-IR" dirty="0"/>
              <a:t>4-سیاست</a:t>
            </a:r>
            <a:endParaRPr lang="en-US" dirty="0"/>
          </a:p>
          <a:p>
            <a:pPr algn="r"/>
            <a:endParaRPr lang="en-US" dirty="0"/>
          </a:p>
        </p:txBody>
      </p:sp>
      <p:sp>
        <p:nvSpPr>
          <p:cNvPr id="5" name="Rectangle 4">
            <a:extLst>
              <a:ext uri="{FF2B5EF4-FFF2-40B4-BE49-F238E27FC236}">
                <a16:creationId xmlns:a16="http://schemas.microsoft.com/office/drawing/2014/main" id="{82161869-16DB-4077-93FE-838678F708AC}"/>
              </a:ext>
            </a:extLst>
          </p:cNvPr>
          <p:cNvSpPr/>
          <p:nvPr/>
        </p:nvSpPr>
        <p:spPr>
          <a:xfrm>
            <a:off x="6260123" y="1322363"/>
            <a:ext cx="51347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76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D9E4-6FBD-41B2-AE53-DD826CAEB760}"/>
              </a:ext>
            </a:extLst>
          </p:cNvPr>
          <p:cNvSpPr>
            <a:spLocks noGrp="1"/>
          </p:cNvSpPr>
          <p:nvPr>
            <p:ph type="title"/>
          </p:nvPr>
        </p:nvSpPr>
        <p:spPr/>
        <p:txBody>
          <a:bodyPr/>
          <a:lstStyle/>
          <a:p>
            <a:pPr algn="r"/>
            <a:r>
              <a:rPr lang="fa-IR" dirty="0"/>
              <a:t>مثال:</a:t>
            </a:r>
            <a:endParaRPr lang="en-US" dirty="0"/>
          </a:p>
        </p:txBody>
      </p:sp>
      <p:sp>
        <p:nvSpPr>
          <p:cNvPr id="3" name="Content Placeholder 2">
            <a:extLst>
              <a:ext uri="{FF2B5EF4-FFF2-40B4-BE49-F238E27FC236}">
                <a16:creationId xmlns:a16="http://schemas.microsoft.com/office/drawing/2014/main" id="{2D091EB1-5FE9-4E0E-B024-6C3655031933}"/>
              </a:ext>
            </a:extLst>
          </p:cNvPr>
          <p:cNvSpPr>
            <a:spLocks noGrp="1"/>
          </p:cNvSpPr>
          <p:nvPr>
            <p:ph idx="1"/>
          </p:nvPr>
        </p:nvSpPr>
        <p:spPr/>
        <p:txBody>
          <a:bodyPr/>
          <a:lstStyle/>
          <a:p>
            <a:pPr marL="0" indent="0" algn="r">
              <a:buNone/>
            </a:pPr>
            <a:r>
              <a:rPr lang="ar-SA" dirty="0"/>
              <a:t>برای درک بهتر الگوریتم هوش مصنوعی تقویتی، می‌توان از یک مثال ساده بهره گرفت. فرض کنید قصد دارید با استفاده از روش یادگیری تقویتی، محیطی را شبیه‌سازی کنید که در آن به آموزش و تربیت یک سگ بپردازید. برای آموزش سگ می‌توانید از یک سری پاداش و تنبیه نیز استفاده کنید. چنانچه سگ مطابق درخواست شما رفتار کرد، به آن پاداش دهید و اگر رفتار مورد انتظار شما را نداشت، برای آن تنبیهی در نظر بگیرید. در این مثال، سگ به عنوان عامل هوشمند تعریف می‌شود که باید بهترین عملکرد را داشته باشد تا به بیشترین میزان پاداش برسد</a:t>
            </a:r>
            <a:r>
              <a:rPr lang="en-US" dirty="0"/>
              <a:t>.</a:t>
            </a:r>
          </a:p>
          <a:p>
            <a:endParaRPr lang="en-US" dirty="0"/>
          </a:p>
        </p:txBody>
      </p:sp>
      <p:sp>
        <p:nvSpPr>
          <p:cNvPr id="4" name="Rectangle 3">
            <a:extLst>
              <a:ext uri="{FF2B5EF4-FFF2-40B4-BE49-F238E27FC236}">
                <a16:creationId xmlns:a16="http://schemas.microsoft.com/office/drawing/2014/main" id="{F7A6A876-9843-4C27-A717-D57076523032}"/>
              </a:ext>
            </a:extLst>
          </p:cNvPr>
          <p:cNvSpPr/>
          <p:nvPr/>
        </p:nvSpPr>
        <p:spPr>
          <a:xfrm>
            <a:off x="10424160" y="1266092"/>
            <a:ext cx="97067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11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B82E-1C62-4F83-814E-C73A2276399C}"/>
              </a:ext>
            </a:extLst>
          </p:cNvPr>
          <p:cNvSpPr>
            <a:spLocks noGrp="1"/>
          </p:cNvSpPr>
          <p:nvPr>
            <p:ph type="title"/>
          </p:nvPr>
        </p:nvSpPr>
        <p:spPr/>
        <p:txBody>
          <a:bodyPr/>
          <a:lstStyle/>
          <a:p>
            <a:pPr algn="r"/>
            <a:r>
              <a:rPr lang="fa-IR" b="1" dirty="0"/>
              <a:t>مزایای الگوریتم یادگیری تقویت</a:t>
            </a:r>
            <a:br>
              <a:rPr lang="fa-IR" b="1" dirty="0"/>
            </a:br>
            <a:endParaRPr lang="en-US" dirty="0"/>
          </a:p>
        </p:txBody>
      </p:sp>
      <p:sp>
        <p:nvSpPr>
          <p:cNvPr id="3" name="Content Placeholder 2">
            <a:extLst>
              <a:ext uri="{FF2B5EF4-FFF2-40B4-BE49-F238E27FC236}">
                <a16:creationId xmlns:a16="http://schemas.microsoft.com/office/drawing/2014/main" id="{0E3F3550-F849-488E-9E5B-AA0FE4075DE2}"/>
              </a:ext>
            </a:extLst>
          </p:cNvPr>
          <p:cNvSpPr>
            <a:spLocks noGrp="1"/>
          </p:cNvSpPr>
          <p:nvPr>
            <p:ph idx="1"/>
          </p:nvPr>
        </p:nvSpPr>
        <p:spPr/>
        <p:txBody>
          <a:bodyPr>
            <a:normAutofit lnSpcReduction="10000"/>
          </a:bodyPr>
          <a:lstStyle/>
          <a:p>
            <a:pPr marL="0" indent="0" algn="r">
              <a:buNone/>
            </a:pPr>
            <a:r>
              <a:rPr lang="fa-IR" dirty="0"/>
              <a:t>رویکرد یادگیری تقویتی دارای مزیت‌های منحصربفردی است که می‌توان آن‌ها را در فهرست زیر خلاصه کرد:</a:t>
            </a:r>
          </a:p>
          <a:p>
            <a:pPr marL="0" indent="0" algn="r">
              <a:buNone/>
            </a:pPr>
            <a:r>
              <a:rPr lang="fa-IR" dirty="0"/>
              <a:t>از الگوریتم یادگیری تقویتی می‌توان در حل مسائل پیچیده‌ای بهره برد که از سایر روش‌های هوش مصنوعی نتوان برای آن‌ها استفاده کرد.</a:t>
            </a:r>
          </a:p>
          <a:p>
            <a:pPr marL="0" indent="0" algn="r">
              <a:buNone/>
            </a:pPr>
            <a:r>
              <a:rPr lang="fa-IR" dirty="0"/>
              <a:t>روال یادگیری این نوع الگوریتم‌ها، مشابه با یادگیری انسان است. بدین‌ترتیب، می‌توان انتظار داشت که به عملکرد بسیار خوبی در حل مسائل برسند.</a:t>
            </a:r>
          </a:p>
          <a:p>
            <a:pPr marL="0" indent="0" algn="r">
              <a:buNone/>
            </a:pPr>
            <a:r>
              <a:rPr lang="fa-IR" dirty="0"/>
              <a:t>مدل‌های یادگیری تقویتی می‌توانند خطاهای خود را در حین یادگیری اصلاح کنند.</a:t>
            </a:r>
          </a:p>
          <a:p>
            <a:pPr marL="0" indent="0" algn="r">
              <a:buNone/>
            </a:pPr>
            <a:r>
              <a:rPr lang="fa-IR" dirty="0"/>
              <a:t>زمانی که مدل در حین یادگیری، خطای خود را تشخیص می‌دهد و آن را اصطلاح می‌کند، احتمال رخداد خطای مشابه توسط مدل در آینده بسیار پایین خواهد بود.</a:t>
            </a:r>
          </a:p>
          <a:p>
            <a:pPr marL="0" indent="0" algn="r">
              <a:buNone/>
            </a:pPr>
            <a:r>
              <a:rPr lang="fa-IR" dirty="0"/>
              <a:t>الگوریتم یادگیری تقویتی در حوزه رباتیک و طراحی ربات کاربرد بسیار دارد.</a:t>
            </a:r>
          </a:p>
          <a:p>
            <a:pPr marL="0" indent="0" algn="r">
              <a:buNone/>
            </a:pPr>
            <a:r>
              <a:rPr lang="fa-IR" dirty="0"/>
              <a:t>این نوع الگوریتم نیازی به آماده‌سازی داده‌های آموزشی برای یادگیری ندارد.</a:t>
            </a:r>
          </a:p>
          <a:p>
            <a:pPr algn="r"/>
            <a:endParaRPr lang="en-US" dirty="0"/>
          </a:p>
        </p:txBody>
      </p:sp>
      <p:sp>
        <p:nvSpPr>
          <p:cNvPr id="5" name="Rectangle 4">
            <a:extLst>
              <a:ext uri="{FF2B5EF4-FFF2-40B4-BE49-F238E27FC236}">
                <a16:creationId xmlns:a16="http://schemas.microsoft.com/office/drawing/2014/main" id="{DA397EA1-4056-4F06-B7F8-448F9EC9BCF6}"/>
              </a:ext>
            </a:extLst>
          </p:cNvPr>
          <p:cNvSpPr/>
          <p:nvPr/>
        </p:nvSpPr>
        <p:spPr>
          <a:xfrm>
            <a:off x="4839286" y="1336431"/>
            <a:ext cx="6541477" cy="56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5356-4246-4E87-B7EB-391944DB969D}"/>
              </a:ext>
            </a:extLst>
          </p:cNvPr>
          <p:cNvSpPr>
            <a:spLocks noGrp="1"/>
          </p:cNvSpPr>
          <p:nvPr>
            <p:ph type="title"/>
          </p:nvPr>
        </p:nvSpPr>
        <p:spPr/>
        <p:txBody>
          <a:bodyPr>
            <a:normAutofit fontScale="90000"/>
          </a:bodyPr>
          <a:lstStyle/>
          <a:p>
            <a:pPr algn="r"/>
            <a:r>
              <a:rPr lang="fa-IR" b="1" dirty="0"/>
              <a:t>معایب الگوریتم یادگیری تقویتی</a:t>
            </a:r>
            <a:br>
              <a:rPr lang="fa-IR" b="1" dirty="0"/>
            </a:br>
            <a:br>
              <a:rPr lang="fa-IR" dirty="0"/>
            </a:br>
            <a:endParaRPr lang="en-US" dirty="0"/>
          </a:p>
        </p:txBody>
      </p:sp>
      <p:sp>
        <p:nvSpPr>
          <p:cNvPr id="3" name="Content Placeholder 2">
            <a:extLst>
              <a:ext uri="{FF2B5EF4-FFF2-40B4-BE49-F238E27FC236}">
                <a16:creationId xmlns:a16="http://schemas.microsoft.com/office/drawing/2014/main" id="{D1979989-CB30-428F-894A-FA097A1354F8}"/>
              </a:ext>
            </a:extLst>
          </p:cNvPr>
          <p:cNvSpPr>
            <a:spLocks noGrp="1"/>
          </p:cNvSpPr>
          <p:nvPr>
            <p:ph idx="1"/>
          </p:nvPr>
        </p:nvSpPr>
        <p:spPr/>
        <p:txBody>
          <a:bodyPr>
            <a:normAutofit/>
          </a:bodyPr>
          <a:lstStyle/>
          <a:p>
            <a:pPr marL="0" indent="0" algn="r">
              <a:buNone/>
            </a:pPr>
            <a:r>
              <a:rPr lang="fa-IR" dirty="0"/>
              <a:t>-علاوه‌بر نقاط قوت الگوریتم یادگیری تقویتی، می‌توان نقاط ضعفی را نیز برای آن برشمرد که به برخی از مهم‌ترین آن‌ها در ادامه می‌پردازیم:</a:t>
            </a:r>
          </a:p>
          <a:p>
            <a:pPr marL="0" indent="0" algn="r">
              <a:buNone/>
            </a:pPr>
            <a:r>
              <a:rPr lang="fa-IR" dirty="0"/>
              <a:t>-از یادگیری تقویتی بهتر است در حل مسائل ساده استفاده نشود زیرا یادگیری این نوع الگوریتم‌ها به‌تدریج انجام می‌شود و برای یک مسئله ساده نیازی نیست زمان زیادی را صرف آموزش چنین مدل‌هایی کنیم.</a:t>
            </a:r>
          </a:p>
          <a:p>
            <a:pPr marL="0" indent="0" algn="r">
              <a:buNone/>
            </a:pPr>
            <a:r>
              <a:rPr lang="fa-IR" dirty="0"/>
              <a:t>-برای حل بسیاری از مسائل یادگیری تقویتی، باید این روش را با سایر روش‌ها نظیر یادگیری عمیق ترکیب کرد تا به نتایج خیلی خوبی دست پیدا کنیم.</a:t>
            </a:r>
          </a:p>
          <a:p>
            <a:pPr marL="0" indent="0" algn="r">
              <a:buNone/>
            </a:pPr>
            <a:r>
              <a:rPr lang="fa-IR" dirty="0"/>
              <a:t>-یادگیری تقویتی به زمان زیادی برای یادگیری کامل یه مسئله نیاز دارد و حجم زیادی از محاسبات و داده‌های دریافتی از محیط لازم است تا عملکرد چنین مدل‌هایی به میزان چشمگیری بالا روند</a:t>
            </a:r>
          </a:p>
          <a:p>
            <a:pPr algn="r"/>
            <a:endParaRPr lang="en-US" dirty="0"/>
          </a:p>
        </p:txBody>
      </p:sp>
      <p:sp>
        <p:nvSpPr>
          <p:cNvPr id="4" name="Rectangle 3">
            <a:extLst>
              <a:ext uri="{FF2B5EF4-FFF2-40B4-BE49-F238E27FC236}">
                <a16:creationId xmlns:a16="http://schemas.microsoft.com/office/drawing/2014/main" id="{A4E97D71-A21E-434D-B15C-2C35785AA42F}"/>
              </a:ext>
            </a:extLst>
          </p:cNvPr>
          <p:cNvSpPr/>
          <p:nvPr/>
        </p:nvSpPr>
        <p:spPr>
          <a:xfrm>
            <a:off x="5542669" y="1266091"/>
            <a:ext cx="599283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695226"/>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501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W_nazanin</vt:lpstr>
      <vt:lpstr>W_ziba Italic</vt:lpstr>
      <vt:lpstr>Wingdings 3</vt:lpstr>
      <vt:lpstr>Wisp</vt:lpstr>
      <vt:lpstr>بسم تعالی</vt:lpstr>
      <vt:lpstr>PowerPoint Presentation</vt:lpstr>
      <vt:lpstr>الگوریتم یادگیری تقویتی </vt:lpstr>
      <vt:lpstr>مثال:</vt:lpstr>
      <vt:lpstr>مزایای الگوریتم یادگیری تقویت </vt:lpstr>
      <vt:lpstr>معایب الگوریتم یادگیری تقویتی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تعالی</dc:title>
  <dc:creator>Beethoven</dc:creator>
  <cp:lastModifiedBy>Beethoven</cp:lastModifiedBy>
  <cp:revision>4</cp:revision>
  <dcterms:created xsi:type="dcterms:W3CDTF">2023-12-08T15:20:52Z</dcterms:created>
  <dcterms:modified xsi:type="dcterms:W3CDTF">2023-12-08T17:42:06Z</dcterms:modified>
</cp:coreProperties>
</file>