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57" r:id="rId6"/>
    <p:sldId id="261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 varScale="1">
        <p:scale>
          <a:sx n="86" d="100"/>
          <a:sy n="86" d="100"/>
        </p:scale>
        <p:origin x="-1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O%20NAME:CTC%20Counting:Second%20count%20complete%20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udent:Downloads:Second%20count%20complete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'Everything (2)'!$S$120</c:f>
              <c:strCache>
                <c:ptCount val="1"/>
                <c:pt idx="0">
                  <c:v>Total cells</c:v>
                </c:pt>
              </c:strCache>
            </c:strRef>
          </c:tx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'Everything (2)'!$S$118:$T$118</c:f>
                <c:numCache>
                  <c:formatCode>General</c:formatCode>
                  <c:ptCount val="2"/>
                  <c:pt idx="0">
                    <c:v>331.414600873961</c:v>
                  </c:pt>
                  <c:pt idx="1">
                    <c:v>593.4468883907466</c:v>
                  </c:pt>
                </c:numCache>
              </c:numRef>
            </c:plus>
            <c:minus>
              <c:numRef>
                <c:f>'Everything (2)'!$S$118:$T$118</c:f>
                <c:numCache>
                  <c:formatCode>General</c:formatCode>
                  <c:ptCount val="2"/>
                  <c:pt idx="0">
                    <c:v>331.414600873961</c:v>
                  </c:pt>
                  <c:pt idx="1">
                    <c:v>593.4468883907466</c:v>
                  </c:pt>
                </c:numCache>
              </c:numRef>
            </c:minus>
          </c:errBars>
          <c:cat>
            <c:strRef>
              <c:f>'Everything (2)'!$S$119:$T$119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'Everything (2)'!$S$116:$T$116</c:f>
              <c:numCache>
                <c:formatCode>General</c:formatCode>
                <c:ptCount val="2"/>
                <c:pt idx="0">
                  <c:v>6283.0</c:v>
                </c:pt>
                <c:pt idx="1">
                  <c:v>5297.0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30191976"/>
        <c:axId val="2028474040"/>
      </c:barChart>
      <c:catAx>
        <c:axId val="2130191976"/>
        <c:scaling>
          <c:orientation val="minMax"/>
        </c:scaling>
        <c:delete val="0"/>
        <c:axPos val="b"/>
        <c:majorTickMark val="out"/>
        <c:minorTickMark val="none"/>
        <c:tickLblPos val="nextTo"/>
        <c:crossAx val="2028474040"/>
        <c:crosses val="autoZero"/>
        <c:auto val="1"/>
        <c:lblAlgn val="ctr"/>
        <c:lblOffset val="100"/>
        <c:noMultiLvlLbl val="0"/>
      </c:catAx>
      <c:valAx>
        <c:axId val="2028474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30191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'Everything (2)'!$U$116</c:f>
              <c:strCache>
                <c:ptCount val="1"/>
                <c:pt idx="0">
                  <c:v>CTCs</c:v>
                </c:pt>
              </c:strCache>
            </c:strRef>
          </c:tx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'Everything (2)'!$P$118:$Q$118</c:f>
                <c:numCache>
                  <c:formatCode>General</c:formatCode>
                  <c:ptCount val="2"/>
                  <c:pt idx="0">
                    <c:v>0.339325002389627</c:v>
                  </c:pt>
                  <c:pt idx="1">
                    <c:v>0.22371703034122</c:v>
                  </c:pt>
                </c:numCache>
              </c:numRef>
            </c:plus>
            <c:minus>
              <c:numRef>
                <c:f>'Everything (2)'!$P$118:$Q$118</c:f>
                <c:numCache>
                  <c:formatCode>General</c:formatCode>
                  <c:ptCount val="2"/>
                  <c:pt idx="0">
                    <c:v>0.339325002389627</c:v>
                  </c:pt>
                  <c:pt idx="1">
                    <c:v>0.22371703034122</c:v>
                  </c:pt>
                </c:numCache>
              </c:numRef>
            </c:minus>
          </c:errBars>
          <c:cat>
            <c:strRef>
              <c:f>'Everything (2)'!$S$119:$T$119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'Everything (2)'!$P$116:$Q$116</c:f>
              <c:numCache>
                <c:formatCode>General</c:formatCode>
                <c:ptCount val="2"/>
                <c:pt idx="0">
                  <c:v>8.350877192982455</c:v>
                </c:pt>
                <c:pt idx="1">
                  <c:v>3.538461538461538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128265656"/>
        <c:axId val="-2129762056"/>
      </c:barChart>
      <c:catAx>
        <c:axId val="-21282656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762056"/>
        <c:crosses val="autoZero"/>
        <c:auto val="1"/>
        <c:lblAlgn val="ctr"/>
        <c:lblOffset val="100"/>
        <c:noMultiLvlLbl val="0"/>
      </c:catAx>
      <c:valAx>
        <c:axId val="-2129762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28265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>
            <a:cxnSpLocks noChangeShapeType="1"/>
          </p:cNvCxnSpPr>
          <p:nvPr/>
        </p:nvCxnSpPr>
        <p:spPr bwMode="auto">
          <a:xfrm>
            <a:off x="0" y="2462213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52700" y="5181600"/>
            <a:ext cx="4038600" cy="762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809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0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457200"/>
            <a:ext cx="2147887" cy="56689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88" y="457200"/>
            <a:ext cx="6296025" cy="5668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488" y="457200"/>
            <a:ext cx="8596312" cy="5668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304800"/>
            <a:ext cx="6615112" cy="609600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0" y="1447800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304800"/>
            <a:ext cx="6615112" cy="1066800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6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2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19"/>
          <p:cNvSpPr txBox="1">
            <a:spLocks noChangeArrowheads="1"/>
          </p:cNvSpPr>
          <p:nvPr/>
        </p:nvSpPr>
        <p:spPr bwMode="auto">
          <a:xfrm>
            <a:off x="6934200" y="685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D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000" smtClean="0"/>
          </a:p>
        </p:txBody>
      </p:sp>
      <p:grpSp>
        <p:nvGrpSpPr>
          <p:cNvPr id="1027" name="Group 12"/>
          <p:cNvGrpSpPr>
            <a:grpSpLocks/>
          </p:cNvGrpSpPr>
          <p:nvPr/>
        </p:nvGrpSpPr>
        <p:grpSpPr bwMode="auto">
          <a:xfrm>
            <a:off x="0" y="0"/>
            <a:ext cx="9144000" cy="274638"/>
            <a:chOff x="0" y="549985"/>
            <a:chExt cx="9144000" cy="274320"/>
          </a:xfrm>
        </p:grpSpPr>
        <p:sp>
          <p:nvSpPr>
            <p:cNvPr id="1031" name="Rectangle 13"/>
            <p:cNvSpPr>
              <a:spLocks noChangeArrowheads="1"/>
            </p:cNvSpPr>
            <p:nvPr/>
          </p:nvSpPr>
          <p:spPr bwMode="auto">
            <a:xfrm>
              <a:off x="0" y="549985"/>
              <a:ext cx="2286000" cy="274320"/>
            </a:xfrm>
            <a:prstGeom prst="rect">
              <a:avLst/>
            </a:prstGeom>
            <a:solidFill>
              <a:srgbClr val="42C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286000" y="549985"/>
              <a:ext cx="2286000" cy="274320"/>
            </a:xfrm>
            <a:prstGeom prst="rect">
              <a:avLst/>
            </a:prstGeom>
            <a:solidFill>
              <a:srgbClr val="42C4DD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72000" y="549985"/>
              <a:ext cx="2286000" cy="274320"/>
            </a:xfrm>
            <a:prstGeom prst="rect">
              <a:avLst/>
            </a:prstGeom>
            <a:solidFill>
              <a:srgbClr val="42C4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Rectangle 16"/>
            <p:cNvSpPr>
              <a:spLocks noChangeArrowheads="1"/>
            </p:cNvSpPr>
            <p:nvPr/>
          </p:nvSpPr>
          <p:spPr bwMode="auto">
            <a:xfrm>
              <a:off x="6858000" y="549985"/>
              <a:ext cx="2286000" cy="274320"/>
            </a:xfrm>
            <a:prstGeom prst="rect">
              <a:avLst/>
            </a:prstGeom>
            <a:solidFill>
              <a:srgbClr val="42C4DD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3" name="TextBox 2"/>
          <p:cNvSpPr txBox="1">
            <a:spLocks noChangeArrowheads="1"/>
          </p:cNvSpPr>
          <p:nvPr userDrawn="1"/>
        </p:nvSpPr>
        <p:spPr bwMode="auto">
          <a:xfrm>
            <a:off x="3870325" y="6488113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1030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32488"/>
            <a:ext cx="887413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806440"/>
            <a:ext cx="1828800" cy="1051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5.jpeg"/><Relationship Id="rId5" Type="http://schemas.microsoft.com/office/2007/relationships/hdphoto" Target="../media/hdphoto3.wdp"/><Relationship Id="rId6" Type="http://schemas.openxmlformats.org/officeDocument/2006/relationships/image" Target="../media/image6.jpeg"/><Relationship Id="rId7" Type="http://schemas.microsoft.com/office/2007/relationships/hdphoto" Target="../media/hdphoto4.wdp"/><Relationship Id="rId8" Type="http://schemas.openxmlformats.org/officeDocument/2006/relationships/image" Target="../media/image7.jpeg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 bwMode="auto">
          <a:xfrm>
            <a:off x="266700" y="685800"/>
            <a:ext cx="86106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500" dirty="0" smtClean="0"/>
              <a:t>Evaluation of Circulating Tumor Cell Count in Non-small Cell Lung Cancer Patients</a:t>
            </a:r>
            <a:endParaRPr lang="en-US" altLang="en-US" sz="3500" dirty="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9600" y="3276600"/>
            <a:ext cx="79248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u="sng" dirty="0" smtClean="0">
                <a:solidFill>
                  <a:srgbClr val="000099"/>
                </a:solidFill>
              </a:rPr>
              <a:t>Xu ZhiZhi</a:t>
            </a:r>
            <a:r>
              <a:rPr lang="en-US" altLang="en-US" sz="2400" dirty="0" smtClean="0">
                <a:solidFill>
                  <a:srgbClr val="000099"/>
                </a:solidFill>
              </a:rPr>
              <a:t>, Shi Jun-</a:t>
            </a:r>
            <a:r>
              <a:rPr lang="en-US" altLang="en-US" sz="2400" dirty="0" smtClean="0">
                <a:solidFill>
                  <a:srgbClr val="000099"/>
                </a:solidFill>
              </a:rPr>
              <a:t>L</a:t>
            </a:r>
            <a:r>
              <a:rPr lang="en-US" altLang="en-US" sz="2400" dirty="0" smtClean="0">
                <a:solidFill>
                  <a:srgbClr val="000099"/>
                </a:solidFill>
              </a:rPr>
              <a:t>i and Tan Min-Han</a:t>
            </a: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0099"/>
                </a:solidFill>
              </a:rPr>
              <a:t/>
            </a:r>
            <a:br>
              <a:rPr lang="en-US" altLang="en-US" sz="2000" dirty="0" smtClean="0">
                <a:solidFill>
                  <a:srgbClr val="000099"/>
                </a:solidFill>
              </a:rPr>
            </a:br>
            <a:r>
              <a:rPr lang="en-US" altLang="en-US" sz="2000" dirty="0" smtClean="0">
                <a:solidFill>
                  <a:srgbClr val="000099"/>
                </a:solidFill>
              </a:rPr>
              <a:t>Exit Presentation</a:t>
            </a:r>
          </a:p>
          <a:p>
            <a:pPr eaLnBrk="1" hangingPunct="1"/>
            <a:r>
              <a:rPr lang="en-US" altLang="en-US" sz="2000" dirty="0" smtClean="0">
                <a:solidFill>
                  <a:srgbClr val="000099"/>
                </a:solidFill>
              </a:rPr>
              <a:t>December 15, 2017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 smtClean="0"/>
              <a:t>Introduction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Circulating Tumor Cells (CTCs)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63362"/>
            <a:ext cx="9144000" cy="26992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62000" y="4311162"/>
            <a:ext cx="6629400" cy="457200"/>
            <a:chOff x="762000" y="3124200"/>
            <a:chExt cx="6629400" cy="457200"/>
          </a:xfrm>
        </p:grpSpPr>
        <p:sp>
          <p:nvSpPr>
            <p:cNvPr id="9" name="Oval 8"/>
            <p:cNvSpPr/>
            <p:nvPr/>
          </p:nvSpPr>
          <p:spPr bwMode="auto">
            <a:xfrm>
              <a:off x="762000" y="3124200"/>
              <a:ext cx="914400" cy="15240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477000" y="3352800"/>
              <a:ext cx="914400" cy="22860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676400"/>
            <a:ext cx="807720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Shed from primary tumor into bloodstream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Present in trace amount in peripheral blood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 size of 30-35 µm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09600" y="5257800"/>
            <a:ext cx="4648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Research Questions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Can CTC count provide meaningful prognostic information for NSCLC?</a:t>
            </a:r>
            <a:endParaRPr lang="en-US" altLang="en-US" sz="2400" b="1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3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 smtClean="0"/>
              <a:t>Introduction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Methods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676400"/>
            <a:ext cx="8077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Cells on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microsieve</a:t>
            </a:r>
            <a:r>
              <a:rPr lang="en-US" altLang="en-US" sz="1800" dirty="0" smtClean="0">
                <a:solidFill>
                  <a:srgbClr val="000099"/>
                </a:solidFill>
              </a:rPr>
              <a:t> were stained for nucleus, cytokeratin (CK),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vimentin</a:t>
            </a:r>
            <a:r>
              <a:rPr lang="en-US" altLang="en-US" sz="1800" dirty="0" smtClean="0">
                <a:solidFill>
                  <a:srgbClr val="000099"/>
                </a:solidFill>
              </a:rPr>
              <a:t> (VIM) and CD45 (white blood cell marker)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Images were processed with an algorithm built using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Metamorph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Cells with nucleus and are CK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+ </a:t>
            </a:r>
            <a:r>
              <a:rPr lang="en-US" altLang="en-US" sz="1800" dirty="0" smtClean="0">
                <a:solidFill>
                  <a:srgbClr val="000099"/>
                </a:solidFill>
              </a:rPr>
              <a:t>and CD45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-</a:t>
            </a:r>
            <a:r>
              <a:rPr lang="en-US" altLang="en-US" sz="1800" dirty="0" smtClean="0">
                <a:solidFill>
                  <a:srgbClr val="000099"/>
                </a:solidFill>
              </a:rPr>
              <a:t> were identified as CTCs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3316069"/>
            <a:ext cx="8610600" cy="2094131"/>
            <a:chOff x="304800" y="3200400"/>
            <a:chExt cx="8610600" cy="2094131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3200400"/>
              <a:ext cx="8556785" cy="1440000"/>
              <a:chOff x="685800" y="2743200"/>
              <a:chExt cx="8556785" cy="1440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58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956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054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15200" y="2743200"/>
                <a:ext cx="1927385" cy="14400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04800" y="46482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DAPI </a:t>
              </a:r>
            </a:p>
            <a:p>
              <a:r>
                <a:rPr lang="en-US" dirty="0" smtClean="0">
                  <a:solidFill>
                    <a:srgbClr val="000099"/>
                  </a:solidFill>
                </a:rPr>
                <a:t>(nucleus stain)</a:t>
              </a:r>
              <a:endParaRPr lang="en-US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Anti-CK stain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4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Anti-VIM stain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342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Anti-CD45 stain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173353"/>
              </p:ext>
            </p:extLst>
          </p:nvPr>
        </p:nvGraphicFramePr>
        <p:xfrm>
          <a:off x="4267200" y="1143000"/>
          <a:ext cx="469265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Healthy controls </a:t>
            </a:r>
            <a:r>
              <a:rPr lang="en-US" altLang="en-US" sz="3200" dirty="0" err="1" smtClean="0"/>
              <a:t>vs</a:t>
            </a:r>
            <a:r>
              <a:rPr lang="en-US" altLang="en-US" sz="3200" dirty="0" smtClean="0"/>
              <a:t> patient samples</a:t>
            </a:r>
            <a:endParaRPr lang="en-US" altLang="en-US" sz="32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1. Total Cells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75260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Patient samples show higher total cell count than healthy controls (Mean: 6287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vs</a:t>
            </a:r>
            <a:r>
              <a:rPr lang="en-US" altLang="en-US" sz="1800" dirty="0" smtClean="0">
                <a:solidFill>
                  <a:srgbClr val="000099"/>
                </a:solidFill>
              </a:rPr>
              <a:t> 5297)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733800"/>
            <a:ext cx="822960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>
                <a:solidFill>
                  <a:srgbClr val="000099"/>
                </a:solidFill>
              </a:rPr>
              <a:t>2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. CTCs</a:t>
            </a: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114)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51048"/>
              </p:ext>
            </p:extLst>
          </p:nvPr>
        </p:nvGraphicFramePr>
        <p:xfrm>
          <a:off x="4419600" y="3581400"/>
          <a:ext cx="4724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3152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13)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9600" y="419100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A maximum of 6 CTCs was found in healthy controls (Mean: 3)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Patient samples has a range of  0-29 CTCs (Mean: 8)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334000" y="58674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114)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67600" y="58674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34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p</a:t>
            </a:r>
            <a:r>
              <a:rPr lang="mr-IN" sz="1200" dirty="0">
                <a:solidFill>
                  <a:schemeClr val="accent6"/>
                </a:solidFill>
              </a:rPr>
              <a:t>&lt; 2.2e-16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5800" y="5410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p</a:t>
            </a:r>
            <a:r>
              <a:rPr lang="mr-IN" sz="1200" dirty="0">
                <a:solidFill>
                  <a:schemeClr val="accent6"/>
                </a:solidFill>
              </a:rPr>
              <a:t>&lt; 2.2e-16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0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4678"/>
          <a:stretch/>
        </p:blipFill>
        <p:spPr>
          <a:xfrm>
            <a:off x="3057700" y="1962600"/>
            <a:ext cx="6060404" cy="360000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Survival </a:t>
            </a:r>
            <a:r>
              <a:rPr lang="en-US" altLang="en-US" sz="3200" dirty="0"/>
              <a:t>A</a:t>
            </a:r>
            <a:r>
              <a:rPr lang="en-US" altLang="en-US" sz="3200" dirty="0" smtClean="0"/>
              <a:t>nalysis</a:t>
            </a:r>
            <a:endParaRPr lang="en-US" altLang="en-US" sz="32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CTC count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≤ 6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blood confers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favourable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prognosis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905000"/>
            <a:ext cx="2819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Group 0: CTC </a:t>
            </a:r>
            <a:r>
              <a:rPr lang="en-US" altLang="en-US" sz="1800" dirty="0">
                <a:solidFill>
                  <a:srgbClr val="000099"/>
                </a:solidFill>
              </a:rPr>
              <a:t>≤ 6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>
                <a:solidFill>
                  <a:srgbClr val="000099"/>
                </a:solidFill>
              </a:rPr>
              <a:t>	 </a:t>
            </a:r>
            <a:r>
              <a:rPr lang="en-US" altLang="en-US" sz="1800" dirty="0" smtClean="0">
                <a:solidFill>
                  <a:srgbClr val="000099"/>
                </a:solidFill>
              </a:rPr>
              <a:t> Group 1: CTC &gt; 6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Median survival (days): Infinite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vs</a:t>
            </a:r>
            <a:r>
              <a:rPr lang="en-US" altLang="en-US" sz="1800" dirty="0" smtClean="0">
                <a:solidFill>
                  <a:srgbClr val="000099"/>
                </a:solidFill>
              </a:rPr>
              <a:t> 205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Null hypothesis not rejected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43400" y="4038600"/>
            <a:ext cx="457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n= 28, number of events = 13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Chi Square = 1.9 on 1 degree of freedom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p=0.163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Correlation to other clinical information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4038600" cy="2959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Treatment Response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67% of partial response (PR) reported corresponds to a decrease in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25% of stable disease (SD) reported corresponds to unchanged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53% of progressive disease (PD) reported corresponds to an increase in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No obvious trend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038600" y="1295400"/>
            <a:ext cx="5401441" cy="2880000"/>
            <a:chOff x="4495800" y="1066800"/>
            <a:chExt cx="4464000" cy="288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95800" y="1066800"/>
              <a:ext cx="4464000" cy="2880000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4800600" y="3576045"/>
              <a:ext cx="3646080" cy="306006"/>
              <a:chOff x="4800600" y="3576045"/>
              <a:chExt cx="3646080" cy="306006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480060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5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53212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2"/>
                    </a:solidFill>
                  </a:rPr>
                  <a:t>PR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26364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5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99516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PR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726680" y="3576045"/>
                <a:ext cx="720000" cy="3060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2"/>
                    </a:solidFill>
                  </a:rPr>
                  <a:t>PD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20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Conclusion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3810000"/>
            <a:ext cx="82296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Future expansion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Recruit more patients and healthy controls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Investigate: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if CTC count predicts progress-free survival 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if post treatment c</a:t>
            </a:r>
            <a:r>
              <a:rPr lang="en-US" altLang="en-US" sz="1800" dirty="0" smtClean="0">
                <a:solidFill>
                  <a:srgbClr val="000099"/>
                </a:solidFill>
              </a:rPr>
              <a:t>hange in CTC count in baseline patients predicts 		overall survival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1"/>
            <a:ext cx="8305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NSCLC patients have 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CTC count can have prognostic significance in predicting the outcome of NSCLC patients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the threshold should be further optimized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The change in CTC count has no clear association with patient’s treatment response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 sz="3200" smtClean="0"/>
              <a:t>Acknowledgments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652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>Name of Mentor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Name of Group/Team Leader or Other Group Members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Other Collaborators/Staff/Students</a:t>
            </a:r>
          </a:p>
          <a:p>
            <a:pPr algn="ctr">
              <a:spcBef>
                <a:spcPct val="50000"/>
              </a:spcBef>
            </a:pPr>
            <a:endParaRPr lang="en-US" altLang="en-US" sz="2400" dirty="0" smtClean="0"/>
          </a:p>
          <a:p>
            <a:pPr algn="ctr" eaLnBrk="1" hangingPunct="1">
              <a:spcBef>
                <a:spcPct val="0"/>
              </a:spcBef>
            </a:pPr>
            <a:r>
              <a:rPr lang="en-US" altLang="en-US" sz="2400" dirty="0" smtClean="0"/>
              <a:t>Youth Research Program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400" dirty="0" smtClean="0"/>
          </a:p>
          <a:p>
            <a:pPr algn="ctr" eaLnBrk="1" hangingPunct="1">
              <a:spcBef>
                <a:spcPct val="0"/>
              </a:spcBef>
            </a:pPr>
            <a:r>
              <a:rPr lang="en-US" altLang="en-US" sz="2400" dirty="0" smtClean="0"/>
              <a:t>IBN, BMRC and A*STAR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BNPresentation">
  <a:themeElements>
    <a:clrScheme name="Presentatio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IBNPresentation</Template>
  <TotalTime>1952</TotalTime>
  <Words>357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IBNPresentation</vt:lpstr>
      <vt:lpstr>Evaluation of Circulating Tumor Cell Count in Non-small Cell Lung Cancer Patients</vt:lpstr>
      <vt:lpstr>Introduction</vt:lpstr>
      <vt:lpstr>Introduction</vt:lpstr>
      <vt:lpstr>Results – Healthy controls vs patient samples</vt:lpstr>
      <vt:lpstr>Results – Survival Analysis</vt:lpstr>
      <vt:lpstr>Results – Correlation to other clinical information</vt:lpstr>
      <vt:lpstr>Conclusion</vt:lpstr>
      <vt:lpstr>Acknowledgments</vt:lpstr>
    </vt:vector>
  </TitlesOfParts>
  <Company>IBN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Sani</dc:creator>
  <cp:lastModifiedBy>X ZZ</cp:lastModifiedBy>
  <cp:revision>59</cp:revision>
  <dcterms:created xsi:type="dcterms:W3CDTF">2012-12-28T02:43:47Z</dcterms:created>
  <dcterms:modified xsi:type="dcterms:W3CDTF">2017-12-11T23:44:07Z</dcterms:modified>
</cp:coreProperties>
</file>