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388388" cy="30275213"/>
  <p:notesSz cx="6669088" cy="9926638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sz="2600" kern="1200">
        <a:solidFill>
          <a:schemeClr val="bg1"/>
        </a:solidFill>
        <a:latin typeface="Gill Sans MT" pitchFamily="34" charset="0"/>
        <a:ea typeface="SimSun" pitchFamily="2" charset="-122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sz="2600" kern="1200">
        <a:solidFill>
          <a:schemeClr val="bg1"/>
        </a:solidFill>
        <a:latin typeface="Gill Sans MT" pitchFamily="34" charset="0"/>
        <a:ea typeface="SimSun" pitchFamily="2" charset="-122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sz="2600" kern="1200">
        <a:solidFill>
          <a:schemeClr val="bg1"/>
        </a:solidFill>
        <a:latin typeface="Gill Sans MT" pitchFamily="34" charset="0"/>
        <a:ea typeface="SimSun" pitchFamily="2" charset="-122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sz="2600" kern="1200">
        <a:solidFill>
          <a:schemeClr val="bg1"/>
        </a:solidFill>
        <a:latin typeface="Gill Sans MT" pitchFamily="34" charset="0"/>
        <a:ea typeface="SimSun" pitchFamily="2" charset="-122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sz="2600" kern="1200">
        <a:solidFill>
          <a:schemeClr val="bg1"/>
        </a:solidFill>
        <a:latin typeface="Gill Sans MT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2600" kern="1200">
        <a:solidFill>
          <a:schemeClr val="bg1"/>
        </a:solidFill>
        <a:latin typeface="Gill Sans MT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sz="2600" kern="1200">
        <a:solidFill>
          <a:schemeClr val="bg1"/>
        </a:solidFill>
        <a:latin typeface="Gill Sans MT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sz="2600" kern="1200">
        <a:solidFill>
          <a:schemeClr val="bg1"/>
        </a:solidFill>
        <a:latin typeface="Gill Sans MT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sz="2600" kern="1200">
        <a:solidFill>
          <a:schemeClr val="bg1"/>
        </a:solidFill>
        <a:latin typeface="Gill Sans MT" pitchFamily="34" charset="0"/>
        <a:ea typeface="SimSun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C4DD"/>
    <a:srgbClr val="F6BCAD"/>
    <a:srgbClr val="F5CDC4"/>
    <a:srgbClr val="F5B9AC"/>
    <a:srgbClr val="F5866C"/>
    <a:srgbClr val="2098B0"/>
    <a:srgbClr val="156575"/>
    <a:srgbClr val="996633"/>
    <a:srgbClr val="6699FF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722" autoAdjust="0"/>
    <p:restoredTop sz="94670" autoAdjust="0"/>
  </p:normalViewPr>
  <p:slideViewPr>
    <p:cSldViewPr snapToGrid="0">
      <p:cViewPr>
        <p:scale>
          <a:sx n="70" d="100"/>
          <a:sy n="70" d="100"/>
        </p:scale>
        <p:origin x="344" y="5128"/>
      </p:cViewPr>
      <p:guideLst>
        <p:guide orient="horz" pos="9536"/>
        <p:guide pos="6737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student:Downloads:Graph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Macintosh%20HD:Users:student:Downloads:Second%20count%20complete%20graph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Macintosh%20HD:Users:student:Desktop:To%20be%20emailed:jshi@ibn.a-star.edu.sg:Graphs-109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oleObject" Target="Macintosh%20HD:Users:student:Desktop:To%20be%20emailed:jshi@ibn.a-star.edu.sg:Graphs-109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oleObject" Target="Macintosh%20HD:Users:student:Desktop:To%20be%20emailed:jshi@ibn.a-star.edu.sg:Graphs-109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oleObject" Target="Macintosh%20HD:Users:student:Desktop:To%20be%20emailed:jshi@ibn.a-star.edu.sg:Graphs-109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oleObject" Target="Macintosh%20HD:Users:student:Desktop:To%20be%20emailed:jshi@ibn.a-star.edu.sg:Graphs-10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Patient 1</a:t>
            </a:r>
          </a:p>
        </c:rich>
      </c:tx>
      <c:layout>
        <c:manualLayout>
          <c:xMode val="edge"/>
          <c:yMode val="edge"/>
          <c:x val="0.417762884663033"/>
          <c:y val="0.066145833333333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0719884076990376"/>
          <c:y val="0.194803514144065"/>
          <c:w val="0.814122703412074"/>
          <c:h val="0.591045129775445"/>
        </c:manualLayout>
      </c:layout>
      <c:lineChart>
        <c:grouping val="standard"/>
        <c:varyColors val="0"/>
        <c:ser>
          <c:idx val="0"/>
          <c:order val="0"/>
          <c:tx>
            <c:strRef>
              <c:f>'Macintosh HD:Users:student:Downloads:[Second count complete graphs.xlsx]NUH serial samples'!$D$36</c:f>
              <c:strCache>
                <c:ptCount val="1"/>
                <c:pt idx="0">
                  <c:v>NUH-LCA-214-ATR</c:v>
                </c:pt>
              </c:strCache>
            </c:strRef>
          </c:tx>
          <c:spPr>
            <a:ln w="76200" cap="flat" cmpd="sng" algn="ctr">
              <a:solidFill>
                <a:srgbClr val="42C4DD"/>
              </a:solidFill>
              <a:prstDash val="solid"/>
            </a:ln>
            <a:effectLst/>
          </c:spPr>
          <c:marker>
            <c:symbol val="none"/>
          </c:marker>
          <c:cat>
            <c:numRef>
              <c:f>'Macintosh HD:Users:student:Downloads:[Second count complete graphs.xlsx]NUH serial samples'!$U$36:$U$40</c:f>
              <c:numCache>
                <c:formatCode>General</c:formatCode>
                <c:ptCount val="5"/>
                <c:pt idx="0">
                  <c:v>0.0</c:v>
                </c:pt>
                <c:pt idx="1">
                  <c:v>33.0</c:v>
                </c:pt>
                <c:pt idx="2">
                  <c:v>63.0</c:v>
                </c:pt>
                <c:pt idx="3">
                  <c:v>90.0</c:v>
                </c:pt>
                <c:pt idx="4">
                  <c:v>117.0</c:v>
                </c:pt>
              </c:numCache>
            </c:numRef>
          </c:cat>
          <c:val>
            <c:numRef>
              <c:f>'Macintosh HD:Users:student:Downloads:[Second count complete graphs.xlsx]NUH serial samples'!$Q$36:$Q$40</c:f>
              <c:numCache>
                <c:formatCode>General</c:formatCode>
                <c:ptCount val="5"/>
                <c:pt idx="0">
                  <c:v>28.0</c:v>
                </c:pt>
                <c:pt idx="1">
                  <c:v>19.0</c:v>
                </c:pt>
                <c:pt idx="2">
                  <c:v>9.0</c:v>
                </c:pt>
                <c:pt idx="3">
                  <c:v>5.0</c:v>
                </c:pt>
                <c:pt idx="4">
                  <c:v>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6276072"/>
        <c:axId val="-2114928088"/>
      </c:lineChart>
      <c:catAx>
        <c:axId val="-20862760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SG"/>
                  <a:t>Days</a:t>
                </a:r>
              </a:p>
            </c:rich>
          </c:tx>
          <c:layout>
            <c:manualLayout>
              <c:xMode val="edge"/>
              <c:yMode val="edge"/>
              <c:x val="0.862771872265967"/>
              <c:y val="0.80460629921259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14928088"/>
        <c:crosses val="autoZero"/>
        <c:auto val="1"/>
        <c:lblAlgn val="ctr"/>
        <c:lblOffset val="100"/>
        <c:noMultiLvlLbl val="0"/>
      </c:catAx>
      <c:valAx>
        <c:axId val="-2114928088"/>
        <c:scaling>
          <c:orientation val="minMax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SG"/>
                  <a:t>CTC count</a:t>
                </a:r>
              </a:p>
            </c:rich>
          </c:tx>
          <c:layout>
            <c:manualLayout>
              <c:xMode val="edge"/>
              <c:yMode val="edge"/>
              <c:x val="0.0"/>
              <c:y val="0.084758675998833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0862760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0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Patient 2</a:t>
            </a:r>
            <a:endParaRPr lang="en-US" dirty="0"/>
          </a:p>
        </c:rich>
      </c:tx>
      <c:layout>
        <c:manualLayout>
          <c:xMode val="edge"/>
          <c:yMode val="edge"/>
          <c:x val="0.418218620066412"/>
          <c:y val="0.066145833333333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0719884076990376"/>
          <c:y val="0.194803514144065"/>
          <c:w val="0.814122703412074"/>
          <c:h val="0.591045129775445"/>
        </c:manualLayout>
      </c:layout>
      <c:lineChart>
        <c:grouping val="standard"/>
        <c:varyColors val="0"/>
        <c:ser>
          <c:idx val="0"/>
          <c:order val="0"/>
          <c:tx>
            <c:strRef>
              <c:f>'NUH serial samples'!$D$47</c:f>
              <c:strCache>
                <c:ptCount val="1"/>
                <c:pt idx="0">
                  <c:v>NUH-LCA-217-CKP</c:v>
                </c:pt>
              </c:strCache>
            </c:strRef>
          </c:tx>
          <c:spPr>
            <a:ln w="76200" cmpd="sng">
              <a:solidFill>
                <a:srgbClr val="42C4DD"/>
              </a:solidFill>
            </a:ln>
          </c:spPr>
          <c:marker>
            <c:symbol val="none"/>
          </c:marker>
          <c:cat>
            <c:numRef>
              <c:f>'NUH serial samples'!$V$47:$V$49</c:f>
              <c:numCache>
                <c:formatCode>General</c:formatCode>
                <c:ptCount val="3"/>
                <c:pt idx="0">
                  <c:v>0.0</c:v>
                </c:pt>
                <c:pt idx="1">
                  <c:v>6.0</c:v>
                </c:pt>
                <c:pt idx="2">
                  <c:v>10.0</c:v>
                </c:pt>
              </c:numCache>
            </c:numRef>
          </c:cat>
          <c:val>
            <c:numRef>
              <c:f>'NUH serial samples'!$Q$47:$Q$49</c:f>
              <c:numCache>
                <c:formatCode>General</c:formatCode>
                <c:ptCount val="3"/>
                <c:pt idx="0">
                  <c:v>0.0</c:v>
                </c:pt>
                <c:pt idx="1">
                  <c:v>4.0</c:v>
                </c:pt>
                <c:pt idx="2">
                  <c:v>24.0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7221624"/>
        <c:axId val="-2080906312"/>
      </c:lineChart>
      <c:catAx>
        <c:axId val="-2087221624"/>
        <c:scaling>
          <c:orientation val="minMax"/>
        </c:scaling>
        <c:delete val="0"/>
        <c:axPos val="b"/>
        <c:title>
          <c:tx>
            <c:rich>
              <a:bodyPr anchor="b" anchorCtr="1"/>
              <a:lstStyle/>
              <a:p>
                <a:pPr>
                  <a:defRPr/>
                </a:pPr>
                <a:r>
                  <a:rPr lang="en-SG"/>
                  <a:t>Days</a:t>
                </a:r>
              </a:p>
            </c:rich>
          </c:tx>
          <c:layout>
            <c:manualLayout>
              <c:xMode val="edge"/>
              <c:yMode val="edge"/>
              <c:x val="0.862771872265967"/>
              <c:y val="0.80460629921259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080906312"/>
        <c:crosses val="autoZero"/>
        <c:auto val="1"/>
        <c:lblAlgn val="ctr"/>
        <c:lblOffset val="100"/>
        <c:noMultiLvlLbl val="0"/>
      </c:catAx>
      <c:valAx>
        <c:axId val="-2080906312"/>
        <c:scaling>
          <c:orientation val="minMax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SG"/>
                  <a:t>CTC count</a:t>
                </a:r>
              </a:p>
            </c:rich>
          </c:tx>
          <c:layout>
            <c:manualLayout>
              <c:xMode val="edge"/>
              <c:yMode val="edge"/>
              <c:x val="0.0"/>
              <c:y val="0.084758675998833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08722162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>
        <c:manualLayout>
          <c:xMode val="edge"/>
          <c:yMode val="edge"/>
          <c:x val="0.211388643660155"/>
          <c:y val="0.0866864300710304"/>
        </c:manualLayout>
      </c:layout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'Macintosh HD:Users:student:Library:Application Support:Microsoft:Office:Office 2011 AutoRecovery:[Second count complete.xls]Second count complete.csv'!$AC$6</c:f>
              <c:strCache>
                <c:ptCount val="1"/>
                <c:pt idx="0">
                  <c:v>Mean CTC count by mutation</c:v>
                </c:pt>
              </c:strCache>
            </c:strRef>
          </c:tx>
          <c:spPr>
            <a:solidFill>
              <a:srgbClr val="42C4DD"/>
            </a:solidFill>
            <a:ln>
              <a:solidFill>
                <a:srgbClr val="42C4DD"/>
              </a:solidFill>
            </a:ln>
          </c:spPr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'Mutation Status graphs'!$Y$6:$AB$6</c:f>
                <c:numCache>
                  <c:formatCode>General</c:formatCode>
                  <c:ptCount val="4"/>
                  <c:pt idx="0">
                    <c:v>2.848001248439177</c:v>
                  </c:pt>
                  <c:pt idx="1">
                    <c:v>0.0</c:v>
                  </c:pt>
                  <c:pt idx="2">
                    <c:v>0.440168880174702</c:v>
                  </c:pt>
                  <c:pt idx="3">
                    <c:v>0.9151852004924</c:v>
                  </c:pt>
                </c:numCache>
              </c:numRef>
            </c:plus>
            <c:minus>
              <c:numRef>
                <c:f>'Mutation Status graphs'!$Y$6:$AB$6</c:f>
                <c:numCache>
                  <c:formatCode>General</c:formatCode>
                  <c:ptCount val="4"/>
                  <c:pt idx="0">
                    <c:v>2.848001248439177</c:v>
                  </c:pt>
                  <c:pt idx="1">
                    <c:v>0.0</c:v>
                  </c:pt>
                  <c:pt idx="2">
                    <c:v>0.440168880174702</c:v>
                  </c:pt>
                  <c:pt idx="3">
                    <c:v>0.9151852004924</c:v>
                  </c:pt>
                </c:numCache>
              </c:numRef>
            </c:minus>
          </c:errBars>
          <c:cat>
            <c:strRef>
              <c:f>'Macintosh HD:Users:student:Library:Application Support:Microsoft:Office:Office 2011 AutoRecovery:[Second count complete.xls]Second count complete.csv'!$Y$6:$AB$6</c:f>
              <c:strCache>
                <c:ptCount val="4"/>
                <c:pt idx="0">
                  <c:v>_x0008_Wildtype</c:v>
                </c:pt>
                <c:pt idx="1">
                  <c:v>_x0006_Exon18</c:v>
                </c:pt>
                <c:pt idx="2">
                  <c:v>_x0006_Exon19</c:v>
                </c:pt>
                <c:pt idx="3">
                  <c:v>_x0005_L858R</c:v>
                </c:pt>
              </c:strCache>
            </c:strRef>
          </c:cat>
          <c:val>
            <c:numRef>
              <c:f>'Mutation Status graphs'!$Y$4:$AB$4</c:f>
              <c:numCache>
                <c:formatCode>General</c:formatCode>
                <c:ptCount val="4"/>
                <c:pt idx="0">
                  <c:v>12.33333333333333</c:v>
                </c:pt>
                <c:pt idx="1">
                  <c:v>12.0</c:v>
                </c:pt>
                <c:pt idx="2">
                  <c:v>7.106382978723405</c:v>
                </c:pt>
                <c:pt idx="3">
                  <c:v>9.19047619047619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2104989512"/>
        <c:axId val="-2104628104"/>
      </c:barChart>
      <c:catAx>
        <c:axId val="-2104989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04628104"/>
        <c:crosses val="autoZero"/>
        <c:auto val="1"/>
        <c:lblAlgn val="ctr"/>
        <c:lblOffset val="100"/>
        <c:noMultiLvlLbl val="0"/>
      </c:catAx>
      <c:valAx>
        <c:axId val="-21046281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-2104989512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/>
              <a:t>Mean CTC count by presence of </a:t>
            </a:r>
            <a:r>
              <a:rPr lang="en-US" i="1" dirty="0"/>
              <a:t>T790M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'Macintosh HD:Users:student:Library:Application Support:Microsoft:Office:Office 2011 AutoRecovery:[Second count complete (version 1).xls]Second count complete.csv'!$AA$12</c:f>
              <c:strCache>
                <c:ptCount val="1"/>
                <c:pt idx="0">
                  <c:v>Mean CTC count by presence of T790M</c:v>
                </c:pt>
              </c:strCache>
            </c:strRef>
          </c:tx>
          <c:spPr>
            <a:solidFill>
              <a:srgbClr val="42C4DD"/>
            </a:solidFill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'Mutation Status graphs'!$Y$13:$Z$13</c:f>
                <c:numCache>
                  <c:formatCode>General</c:formatCode>
                  <c:ptCount val="2"/>
                  <c:pt idx="0">
                    <c:v>1.200115735159646</c:v>
                  </c:pt>
                  <c:pt idx="1">
                    <c:v>0.448382767362283</c:v>
                  </c:pt>
                </c:numCache>
              </c:numRef>
            </c:plus>
            <c:minus>
              <c:numRef>
                <c:f>'Mutation Status graphs'!$Y$13:$Z$13</c:f>
                <c:numCache>
                  <c:formatCode>General</c:formatCode>
                  <c:ptCount val="2"/>
                  <c:pt idx="0">
                    <c:v>1.200115735159646</c:v>
                  </c:pt>
                  <c:pt idx="1">
                    <c:v>0.448382767362283</c:v>
                  </c:pt>
                </c:numCache>
              </c:numRef>
            </c:minus>
          </c:errBars>
          <c:cat>
            <c:strRef>
              <c:f>'Mutation Status graphs'!$Y$10:$Z$10</c:f>
              <c:strCache>
                <c:ptCount val="2"/>
                <c:pt idx="0">
                  <c:v>With T790M</c:v>
                </c:pt>
                <c:pt idx="1">
                  <c:v>Without T790M</c:v>
                </c:pt>
              </c:strCache>
            </c:strRef>
          </c:cat>
          <c:val>
            <c:numRef>
              <c:f>'Mutation Status graphs'!$Y$11:$Z$11</c:f>
              <c:numCache>
                <c:formatCode>General</c:formatCode>
                <c:ptCount val="2"/>
                <c:pt idx="0">
                  <c:v>5.833333333333332</c:v>
                </c:pt>
                <c:pt idx="1">
                  <c:v>8.24242424242424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0035704"/>
        <c:axId val="-2100716008"/>
      </c:barChart>
      <c:catAx>
        <c:axId val="-2100035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00716008"/>
        <c:crosses val="autoZero"/>
        <c:auto val="1"/>
        <c:lblAlgn val="ctr"/>
        <c:lblOffset val="100"/>
        <c:noMultiLvlLbl val="0"/>
      </c:catAx>
      <c:valAx>
        <c:axId val="-21007160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-210003570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i="0" dirty="0" smtClean="0"/>
              <a:t>Mean CTC count by </a:t>
            </a:r>
            <a:r>
              <a:rPr lang="en-US" i="1" dirty="0" smtClean="0"/>
              <a:t>EGFR</a:t>
            </a:r>
            <a:r>
              <a:rPr lang="en-US" dirty="0" smtClean="0"/>
              <a:t> </a:t>
            </a:r>
            <a:r>
              <a:rPr lang="en-US" dirty="0"/>
              <a:t>mutation level in </a:t>
            </a:r>
            <a:r>
              <a:rPr lang="en-US" dirty="0" err="1"/>
              <a:t>ctDNA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'ctDNA mutation graphs'!$AE$1</c:f>
              <c:strCache>
                <c:ptCount val="1"/>
                <c:pt idx="0">
                  <c:v>EGFR mutation level in ctDNA</c:v>
                </c:pt>
              </c:strCache>
            </c:strRef>
          </c:tx>
          <c:spPr>
            <a:solidFill>
              <a:srgbClr val="42C4DD"/>
            </a:solidFill>
          </c:spPr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'ctDNA mutation graphs'!$AA$4:$AD$4</c:f>
                <c:numCache>
                  <c:formatCode>General</c:formatCode>
                  <c:ptCount val="4"/>
                  <c:pt idx="0">
                    <c:v>0.455298122212796</c:v>
                  </c:pt>
                  <c:pt idx="1">
                    <c:v>0.895694037018013</c:v>
                  </c:pt>
                  <c:pt idx="2">
                    <c:v>0.879753909993448</c:v>
                  </c:pt>
                  <c:pt idx="3">
                    <c:v>0.994720495651348</c:v>
                  </c:pt>
                </c:numCache>
              </c:numRef>
            </c:plus>
            <c:minus>
              <c:numRef>
                <c:f>'ctDNA mutation graphs'!$AA$4:$AD$4</c:f>
                <c:numCache>
                  <c:formatCode>General</c:formatCode>
                  <c:ptCount val="4"/>
                  <c:pt idx="0">
                    <c:v>0.455298122212796</c:v>
                  </c:pt>
                  <c:pt idx="1">
                    <c:v>0.895694037018013</c:v>
                  </c:pt>
                  <c:pt idx="2">
                    <c:v>0.879753909993448</c:v>
                  </c:pt>
                  <c:pt idx="3">
                    <c:v>0.994720495651348</c:v>
                  </c:pt>
                </c:numCache>
              </c:numRef>
            </c:minus>
          </c:errBars>
          <c:cat>
            <c:strRef>
              <c:f>'ctDNA mutation graphs'!$AA$1:$AD$1</c:f>
              <c:strCache>
                <c:ptCount val="4"/>
                <c:pt idx="0">
                  <c:v>undetected</c:v>
                </c:pt>
                <c:pt idx="1">
                  <c:v>&lt;0.5%</c:v>
                </c:pt>
                <c:pt idx="2">
                  <c:v>0.5%-5.0%</c:v>
                </c:pt>
                <c:pt idx="3">
                  <c:v>&gt;5.0%</c:v>
                </c:pt>
              </c:strCache>
            </c:strRef>
          </c:cat>
          <c:val>
            <c:numRef>
              <c:f>'ctDNA mutation graphs'!$AA$2:$AD$2</c:f>
              <c:numCache>
                <c:formatCode>General</c:formatCode>
                <c:ptCount val="4"/>
                <c:pt idx="0">
                  <c:v>8.5</c:v>
                </c:pt>
                <c:pt idx="1">
                  <c:v>9.86363636363636</c:v>
                </c:pt>
                <c:pt idx="2">
                  <c:v>5.63636363636364</c:v>
                </c:pt>
                <c:pt idx="3">
                  <c:v>7.785714285714285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2099560440"/>
        <c:axId val="-2103145064"/>
      </c:barChart>
      <c:catAx>
        <c:axId val="-2099560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03145064"/>
        <c:crosses val="autoZero"/>
        <c:auto val="1"/>
        <c:lblAlgn val="ctr"/>
        <c:lblOffset val="100"/>
        <c:noMultiLvlLbl val="0"/>
      </c:catAx>
      <c:valAx>
        <c:axId val="-21031450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-2099560440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Mean CTC count by </a:t>
            </a:r>
            <a:r>
              <a:rPr lang="en-US" i="1" dirty="0" smtClean="0"/>
              <a:t>T790M </a:t>
            </a:r>
            <a:r>
              <a:rPr lang="en-US" dirty="0"/>
              <a:t>level in </a:t>
            </a:r>
            <a:r>
              <a:rPr lang="en-US" dirty="0" err="1"/>
              <a:t>ctDNA</a:t>
            </a:r>
            <a:endParaRPr lang="en-US" dirty="0"/>
          </a:p>
        </c:rich>
      </c:tx>
      <c:layout>
        <c:manualLayout>
          <c:xMode val="edge"/>
          <c:yMode val="edge"/>
          <c:x val="0.122022934904192"/>
          <c:y val="0.096137214299313"/>
        </c:manualLayout>
      </c:layout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'ctDNA mutation graphs'!$AE$6</c:f>
              <c:strCache>
                <c:ptCount val="1"/>
                <c:pt idx="0">
                  <c:v>T790M level in ctDNA</c:v>
                </c:pt>
              </c:strCache>
            </c:strRef>
          </c:tx>
          <c:spPr>
            <a:solidFill>
              <a:srgbClr val="42C4DD"/>
            </a:solidFill>
          </c:spPr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'ctDNA mutation graphs'!$AA$8:$AD$8</c:f>
                <c:numCache>
                  <c:formatCode>General</c:formatCode>
                  <c:ptCount val="4"/>
                  <c:pt idx="0">
                    <c:v>0.39486274888722</c:v>
                  </c:pt>
                  <c:pt idx="1">
                    <c:v>0.868277749340613</c:v>
                  </c:pt>
                  <c:pt idx="2">
                    <c:v>1.116550762867773</c:v>
                  </c:pt>
                  <c:pt idx="3">
                    <c:v>1.361677886530683</c:v>
                  </c:pt>
                </c:numCache>
              </c:numRef>
            </c:plus>
            <c:minus>
              <c:numRef>
                <c:f>'ctDNA mutation graphs'!$AA$8:$AD$8</c:f>
                <c:numCache>
                  <c:formatCode>General</c:formatCode>
                  <c:ptCount val="4"/>
                  <c:pt idx="0">
                    <c:v>0.39486274888722</c:v>
                  </c:pt>
                  <c:pt idx="1">
                    <c:v>0.868277749340613</c:v>
                  </c:pt>
                  <c:pt idx="2">
                    <c:v>1.116550762867773</c:v>
                  </c:pt>
                  <c:pt idx="3">
                    <c:v>1.361677886530683</c:v>
                  </c:pt>
                </c:numCache>
              </c:numRef>
            </c:minus>
          </c:errBars>
          <c:cat>
            <c:strRef>
              <c:f>'ctDNA mutation graphs'!$AA$1:$AD$1</c:f>
              <c:strCache>
                <c:ptCount val="4"/>
                <c:pt idx="0">
                  <c:v>undetected</c:v>
                </c:pt>
                <c:pt idx="1">
                  <c:v>&lt;0.5%</c:v>
                </c:pt>
                <c:pt idx="2">
                  <c:v>0.5%-5.0%</c:v>
                </c:pt>
                <c:pt idx="3">
                  <c:v>&gt;5.0%</c:v>
                </c:pt>
              </c:strCache>
            </c:strRef>
          </c:cat>
          <c:val>
            <c:numRef>
              <c:f>'ctDNA mutation graphs'!$AA$6:$AD$6</c:f>
              <c:numCache>
                <c:formatCode>General</c:formatCode>
                <c:ptCount val="4"/>
                <c:pt idx="0">
                  <c:v>8.60493827160494</c:v>
                </c:pt>
                <c:pt idx="1">
                  <c:v>5.875</c:v>
                </c:pt>
                <c:pt idx="2">
                  <c:v>6.25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2104067672"/>
        <c:axId val="-2098373400"/>
      </c:barChart>
      <c:catAx>
        <c:axId val="-2104067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098373400"/>
        <c:crosses val="autoZero"/>
        <c:auto val="1"/>
        <c:lblAlgn val="ctr"/>
        <c:lblOffset val="100"/>
        <c:noMultiLvlLbl val="0"/>
      </c:catAx>
      <c:valAx>
        <c:axId val="-20983734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-21040676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%CTC</a:t>
            </a:r>
            <a:r>
              <a:rPr lang="en-US" baseline="0"/>
              <a:t> Type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'Total Cell, CTC'!$S$149</c:f>
              <c:strCache>
                <c:ptCount val="1"/>
                <c:pt idx="0">
                  <c:v>%CTC Type</c:v>
                </c:pt>
              </c:strCache>
            </c:strRef>
          </c:tx>
          <c:spPr>
            <a:solidFill>
              <a:srgbClr val="42C4DD"/>
            </a:solidFill>
            <a:effectLst/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'Total Cell, CTC'!$T$149:$U$149</c:f>
              <c:strCache>
                <c:ptCount val="2"/>
                <c:pt idx="0">
                  <c:v>Patients</c:v>
                </c:pt>
                <c:pt idx="1">
                  <c:v>Healthy Controls</c:v>
                </c:pt>
              </c:strCache>
            </c:strRef>
          </c:cat>
          <c:val>
            <c:numRef>
              <c:f>'Total Cell, CTC'!$T$153:$U$153</c:f>
              <c:numCache>
                <c:formatCode>0%</c:formatCode>
                <c:ptCount val="2"/>
                <c:pt idx="0">
                  <c:v>0.781542056074766</c:v>
                </c:pt>
                <c:pt idx="1">
                  <c:v>0.478260869565217</c:v>
                </c:pt>
              </c:numCache>
            </c:numRef>
          </c:val>
        </c:ser>
        <c:ser>
          <c:idx val="1"/>
          <c:order val="1"/>
          <c:tx>
            <c:strRef>
              <c:f>'Total Cell, CTC'!$S$149</c:f>
              <c:strCache>
                <c:ptCount val="1"/>
                <c:pt idx="0">
                  <c:v>%CTC Type</c:v>
                </c:pt>
              </c:strCache>
            </c:strRef>
          </c:tx>
          <c:spPr>
            <a:solidFill>
              <a:srgbClr val="E7E7E7"/>
            </a:solidFill>
            <a:effectLst/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'Total Cell, CTC'!$T$149:$U$149</c:f>
              <c:strCache>
                <c:ptCount val="2"/>
                <c:pt idx="0">
                  <c:v>Patients</c:v>
                </c:pt>
                <c:pt idx="1">
                  <c:v>Healthy Controls</c:v>
                </c:pt>
              </c:strCache>
            </c:strRef>
          </c:cat>
          <c:val>
            <c:numRef>
              <c:f>'Total Cell, CTC'!$T$154:$U$154</c:f>
              <c:numCache>
                <c:formatCode>0%</c:formatCode>
                <c:ptCount val="2"/>
                <c:pt idx="0">
                  <c:v>0.218457943925234</c:v>
                </c:pt>
                <c:pt idx="1">
                  <c:v>0.521739130434783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2087767608"/>
        <c:axId val="-2084966168"/>
      </c:barChart>
      <c:catAx>
        <c:axId val="-208776760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084966168"/>
        <c:crosses val="autoZero"/>
        <c:auto val="1"/>
        <c:lblAlgn val="ctr"/>
        <c:lblOffset val="100"/>
        <c:noMultiLvlLbl val="0"/>
      </c:catAx>
      <c:valAx>
        <c:axId val="-2084966168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087767608"/>
        <c:crosses val="autoZero"/>
        <c:crossBetween val="between"/>
      </c:valAx>
      <c:spPr>
        <a:effectLst/>
      </c:spPr>
    </c:plotArea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61" tIns="49128" rIns="98261" bIns="49128" numCol="1" anchor="t" anchorCtr="0" compatLnSpc="1">
            <a:prstTxWarp prst="textNoShape">
              <a:avLst/>
            </a:prstTxWarp>
          </a:bodyPr>
          <a:lstStyle>
            <a:lvl1pPr defTabSz="981075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61" tIns="49128" rIns="98261" bIns="49128" numCol="1" anchor="t" anchorCtr="0" compatLnSpc="1">
            <a:prstTxWarp prst="textNoShape">
              <a:avLst/>
            </a:prstTxWarp>
          </a:bodyPr>
          <a:lstStyle>
            <a:lvl1pPr algn="r" defTabSz="981075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8908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61" tIns="49128" rIns="98261" bIns="49128" numCol="1" anchor="b" anchorCtr="0" compatLnSpc="1">
            <a:prstTxWarp prst="textNoShape">
              <a:avLst/>
            </a:prstTxWarp>
          </a:bodyPr>
          <a:lstStyle>
            <a:lvl1pPr defTabSz="981075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2925"/>
            <a:ext cx="28908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61" tIns="49128" rIns="98261" bIns="49128" numCol="1" anchor="b" anchorCtr="0" compatLnSpc="1">
            <a:prstTxWarp prst="textNoShape">
              <a:avLst/>
            </a:prstTxWarp>
          </a:bodyPr>
          <a:lstStyle>
            <a:lvl1pPr algn="r" defTabSz="981075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00809DBA-8113-4C49-A29A-A3A7A07489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0010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560" tIns="15779" rIns="31560" bIns="15779" numCol="1" anchor="t" anchorCtr="0" compatLnSpc="1">
            <a:prstTxWarp prst="textNoShape">
              <a:avLst/>
            </a:prstTxWarp>
          </a:bodyPr>
          <a:lstStyle>
            <a:lvl1pPr defTabSz="314325">
              <a:lnSpc>
                <a:spcPct val="100000"/>
              </a:lnSpc>
              <a:spcBef>
                <a:spcPct val="0"/>
              </a:spcBef>
              <a:defRPr sz="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560" tIns="15779" rIns="31560" bIns="15779" numCol="1" anchor="t" anchorCtr="0" compatLnSpc="1">
            <a:prstTxWarp prst="textNoShape">
              <a:avLst/>
            </a:prstTxWarp>
          </a:bodyPr>
          <a:lstStyle>
            <a:lvl1pPr algn="r" defTabSz="314325">
              <a:lnSpc>
                <a:spcPct val="100000"/>
              </a:lnSpc>
              <a:spcBef>
                <a:spcPct val="0"/>
              </a:spcBef>
              <a:defRPr sz="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22475" y="744538"/>
            <a:ext cx="26273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560" tIns="15779" rIns="31560" bIns="15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9083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560" tIns="15779" rIns="31560" bIns="15779" numCol="1" anchor="b" anchorCtr="0" compatLnSpc="1">
            <a:prstTxWarp prst="textNoShape">
              <a:avLst/>
            </a:prstTxWarp>
          </a:bodyPr>
          <a:lstStyle>
            <a:lvl1pPr defTabSz="314325">
              <a:lnSpc>
                <a:spcPct val="100000"/>
              </a:lnSpc>
              <a:spcBef>
                <a:spcPct val="0"/>
              </a:spcBef>
              <a:defRPr sz="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28163"/>
            <a:ext cx="28908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560" tIns="15779" rIns="31560" bIns="15779" numCol="1" anchor="b" anchorCtr="0" compatLnSpc="1">
            <a:prstTxWarp prst="textNoShape">
              <a:avLst/>
            </a:prstTxWarp>
          </a:bodyPr>
          <a:lstStyle>
            <a:lvl1pPr algn="r" defTabSz="314325">
              <a:lnSpc>
                <a:spcPct val="100000"/>
              </a:lnSpc>
              <a:spcBef>
                <a:spcPct val="0"/>
              </a:spcBef>
              <a:defRPr sz="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B638B513-B23C-436C-AFBD-F48678FE49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083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312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312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312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312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312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312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312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312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312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1061387-37E9-4E52-91AF-D9E1428600C2}" type="slidenum">
              <a:rPr lang="en-US" altLang="en-US" sz="400" smtClean="0">
                <a:ea typeface="SimSun" pitchFamily="2" charset="-122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 sz="400" smtClean="0">
              <a:ea typeface="SimSun" pitchFamily="2" charset="-122"/>
            </a:endParaRPr>
          </a:p>
        </p:txBody>
      </p:sp>
      <p:sp>
        <p:nvSpPr>
          <p:cNvPr id="3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375" y="9404350"/>
            <a:ext cx="18181638" cy="64897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338" y="17156113"/>
            <a:ext cx="14971712" cy="77374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9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2850"/>
            <a:ext cx="19248438" cy="50450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975" y="7064375"/>
            <a:ext cx="19248438" cy="199802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3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6700" y="1212850"/>
            <a:ext cx="4811713" cy="258318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975" y="1212850"/>
            <a:ext cx="14284325" cy="25831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58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2850"/>
            <a:ext cx="19248438" cy="50450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9975" y="7064375"/>
            <a:ext cx="9547225" cy="19980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69600" y="7064375"/>
            <a:ext cx="9548813" cy="19980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0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2850"/>
            <a:ext cx="19248438" cy="50450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975" y="7064375"/>
            <a:ext cx="19248438" cy="19980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100" y="19454813"/>
            <a:ext cx="18180050" cy="60134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100" y="12831763"/>
            <a:ext cx="18180050" cy="6623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075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2850"/>
            <a:ext cx="19248438" cy="50450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975" y="7064375"/>
            <a:ext cx="9547225" cy="199802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69600" y="7064375"/>
            <a:ext cx="9548813" cy="199802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4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2850"/>
            <a:ext cx="19248438" cy="5045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975" y="6777038"/>
            <a:ext cx="9450388" cy="28241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975" y="9601200"/>
            <a:ext cx="9450388" cy="174434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850" y="6777038"/>
            <a:ext cx="9453563" cy="28241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850" y="9601200"/>
            <a:ext cx="9453563" cy="174434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0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2850"/>
            <a:ext cx="19248438" cy="50450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9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92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04913"/>
            <a:ext cx="7035800" cy="5130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2950" y="1204913"/>
            <a:ext cx="11955463" cy="258397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975" y="6335713"/>
            <a:ext cx="7035800" cy="20708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48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588" y="21193125"/>
            <a:ext cx="12833350" cy="25019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588" y="2705100"/>
            <a:ext cx="12833350" cy="181657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588" y="23695025"/>
            <a:ext cx="12833350" cy="3552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828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2952750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952750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pitchFamily="18" charset="0"/>
        </a:defRPr>
      </a:lvl2pPr>
      <a:lvl3pPr algn="ctr" defTabSz="2952750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pitchFamily="18" charset="0"/>
        </a:defRPr>
      </a:lvl3pPr>
      <a:lvl4pPr algn="ctr" defTabSz="2952750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pitchFamily="18" charset="0"/>
        </a:defRPr>
      </a:lvl4pPr>
      <a:lvl5pPr algn="ctr" defTabSz="2952750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pitchFamily="18" charset="0"/>
        </a:defRPr>
      </a:lvl5pPr>
      <a:lvl6pPr marL="457200" algn="ctr" defTabSz="2952750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pitchFamily="18" charset="0"/>
        </a:defRPr>
      </a:lvl6pPr>
      <a:lvl7pPr marL="914400" algn="ctr" defTabSz="2952750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pitchFamily="18" charset="0"/>
        </a:defRPr>
      </a:lvl7pPr>
      <a:lvl8pPr marL="1371600" algn="ctr" defTabSz="2952750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pitchFamily="18" charset="0"/>
        </a:defRPr>
      </a:lvl8pPr>
      <a:lvl9pPr marL="1828800" algn="ctr" defTabSz="2952750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pitchFamily="18" charset="0"/>
        </a:defRPr>
      </a:lvl9pPr>
    </p:titleStyle>
    <p:bodyStyle>
      <a:lvl1pPr marL="1106488" indent="-1106488" algn="l" defTabSz="2952750" rtl="0" eaLnBrk="0" fontAlgn="base" hangingPunct="0">
        <a:spcBef>
          <a:spcPct val="20000"/>
        </a:spcBef>
        <a:spcAft>
          <a:spcPct val="0"/>
        </a:spcAft>
        <a:defRPr sz="3300" b="1">
          <a:solidFill>
            <a:srgbClr val="000099"/>
          </a:solidFill>
          <a:latin typeface="+mn-lt"/>
          <a:ea typeface="+mn-ea"/>
          <a:cs typeface="+mn-cs"/>
        </a:defRPr>
      </a:lvl1pPr>
      <a:lvl2pPr marL="2398713" indent="-922338" algn="l" defTabSz="2952750" rtl="0" eaLnBrk="0" fontAlgn="base" hangingPunct="0">
        <a:spcBef>
          <a:spcPct val="20000"/>
        </a:spcBef>
        <a:spcAft>
          <a:spcPct val="0"/>
        </a:spcAft>
        <a:buChar char="–"/>
        <a:defRPr sz="3300">
          <a:solidFill>
            <a:schemeClr val="tx1"/>
          </a:solidFill>
          <a:latin typeface="+mn-lt"/>
        </a:defRPr>
      </a:lvl2pPr>
      <a:lvl3pPr marL="3690938" indent="-738188" algn="l" defTabSz="2952750" rtl="0" eaLnBrk="0" fontAlgn="base" hangingPunct="0">
        <a:spcBef>
          <a:spcPct val="20000"/>
        </a:spcBef>
        <a:spcAft>
          <a:spcPct val="0"/>
        </a:spcAft>
        <a:buChar char="•"/>
        <a:defRPr sz="3300">
          <a:solidFill>
            <a:schemeClr val="tx1"/>
          </a:solidFill>
          <a:latin typeface="+mn-lt"/>
        </a:defRPr>
      </a:lvl3pPr>
      <a:lvl4pPr marL="5165725" indent="-738188" algn="l" defTabSz="2952750" rtl="0" eaLnBrk="0" fontAlgn="base" hangingPunct="0">
        <a:spcBef>
          <a:spcPct val="20000"/>
        </a:spcBef>
        <a:spcAft>
          <a:spcPct val="0"/>
        </a:spcAft>
        <a:buChar char="–"/>
        <a:defRPr sz="3300">
          <a:solidFill>
            <a:schemeClr val="tx1"/>
          </a:solidFill>
          <a:latin typeface="+mn-lt"/>
        </a:defRPr>
      </a:lvl4pPr>
      <a:lvl5pPr marL="6642100" indent="-738188" algn="l" defTabSz="2952750" rtl="0" eaLnBrk="0" fontAlgn="base" hangingPunct="0">
        <a:spcBef>
          <a:spcPct val="20000"/>
        </a:spcBef>
        <a:spcAft>
          <a:spcPct val="0"/>
        </a:spcAft>
        <a:buChar char="»"/>
        <a:defRPr sz="3300">
          <a:solidFill>
            <a:schemeClr val="tx1"/>
          </a:solidFill>
          <a:latin typeface="+mn-lt"/>
        </a:defRPr>
      </a:lvl5pPr>
      <a:lvl6pPr marL="7099300" indent="-738188" algn="l" defTabSz="2952750" rtl="0" fontAlgn="base">
        <a:spcBef>
          <a:spcPct val="20000"/>
        </a:spcBef>
        <a:spcAft>
          <a:spcPct val="0"/>
        </a:spcAft>
        <a:buChar char="»"/>
        <a:defRPr sz="3300">
          <a:solidFill>
            <a:schemeClr val="tx1"/>
          </a:solidFill>
          <a:latin typeface="+mn-lt"/>
        </a:defRPr>
      </a:lvl6pPr>
      <a:lvl7pPr marL="7556500" indent="-738188" algn="l" defTabSz="2952750" rtl="0" fontAlgn="base">
        <a:spcBef>
          <a:spcPct val="20000"/>
        </a:spcBef>
        <a:spcAft>
          <a:spcPct val="0"/>
        </a:spcAft>
        <a:buChar char="»"/>
        <a:defRPr sz="3300">
          <a:solidFill>
            <a:schemeClr val="tx1"/>
          </a:solidFill>
          <a:latin typeface="+mn-lt"/>
        </a:defRPr>
      </a:lvl7pPr>
      <a:lvl8pPr marL="8013700" indent="-738188" algn="l" defTabSz="2952750" rtl="0" fontAlgn="base">
        <a:spcBef>
          <a:spcPct val="20000"/>
        </a:spcBef>
        <a:spcAft>
          <a:spcPct val="0"/>
        </a:spcAft>
        <a:buChar char="»"/>
        <a:defRPr sz="3300">
          <a:solidFill>
            <a:schemeClr val="tx1"/>
          </a:solidFill>
          <a:latin typeface="+mn-lt"/>
        </a:defRPr>
      </a:lvl8pPr>
      <a:lvl9pPr marL="8470900" indent="-738188" algn="l" defTabSz="2952750" rtl="0" fontAlgn="base">
        <a:spcBef>
          <a:spcPct val="20000"/>
        </a:spcBef>
        <a:spcAft>
          <a:spcPct val="0"/>
        </a:spcAft>
        <a:buChar char="»"/>
        <a:defRPr sz="3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jpeg"/><Relationship Id="rId20" Type="http://schemas.openxmlformats.org/officeDocument/2006/relationships/chart" Target="../charts/chart6.xml"/><Relationship Id="rId21" Type="http://schemas.openxmlformats.org/officeDocument/2006/relationships/chart" Target="../charts/chart7.xml"/><Relationship Id="rId10" Type="http://schemas.openxmlformats.org/officeDocument/2006/relationships/image" Target="../media/image5.png"/><Relationship Id="rId11" Type="http://schemas.openxmlformats.org/officeDocument/2006/relationships/image" Target="../media/image6.jpeg"/><Relationship Id="rId12" Type="http://schemas.openxmlformats.org/officeDocument/2006/relationships/image" Target="../media/image7.png"/><Relationship Id="rId13" Type="http://schemas.openxmlformats.org/officeDocument/2006/relationships/image" Target="../media/image8.jpeg"/><Relationship Id="rId14" Type="http://schemas.openxmlformats.org/officeDocument/2006/relationships/image" Target="../media/image9.jpeg"/><Relationship Id="rId15" Type="http://schemas.openxmlformats.org/officeDocument/2006/relationships/image" Target="../media/image10.jpeg"/><Relationship Id="rId16" Type="http://schemas.microsoft.com/office/2007/relationships/hdphoto" Target="../media/hdphoto3.wdp"/><Relationship Id="rId17" Type="http://schemas.openxmlformats.org/officeDocument/2006/relationships/chart" Target="../charts/chart3.xml"/><Relationship Id="rId18" Type="http://schemas.openxmlformats.org/officeDocument/2006/relationships/chart" Target="../charts/chart4.xml"/><Relationship Id="rId19" Type="http://schemas.openxmlformats.org/officeDocument/2006/relationships/chart" Target="../charts/chart5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image" Target="../media/image2.jpeg"/><Relationship Id="rId6" Type="http://schemas.microsoft.com/office/2007/relationships/hdphoto" Target="../media/hdphoto1.wdp"/><Relationship Id="rId7" Type="http://schemas.openxmlformats.org/officeDocument/2006/relationships/image" Target="../media/image3.jpeg"/><Relationship Id="rId8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12964905" y="14043161"/>
            <a:ext cx="8824855" cy="2377473"/>
            <a:chOff x="13377995" y="14065659"/>
            <a:chExt cx="8986585" cy="2421045"/>
          </a:xfrm>
        </p:grpSpPr>
        <p:grpSp>
          <p:nvGrpSpPr>
            <p:cNvPr id="209" name="Group 208"/>
            <p:cNvGrpSpPr>
              <a:grpSpLocks noChangeAspect="1"/>
            </p:cNvGrpSpPr>
            <p:nvPr/>
          </p:nvGrpSpPr>
          <p:grpSpPr>
            <a:xfrm>
              <a:off x="13377995" y="14310843"/>
              <a:ext cx="4409138" cy="2175861"/>
              <a:chOff x="10729116" y="16469723"/>
              <a:chExt cx="5658394" cy="2574769"/>
            </a:xfrm>
          </p:grpSpPr>
          <p:graphicFrame>
            <p:nvGraphicFramePr>
              <p:cNvPr id="210" name="Chart 20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25851976"/>
                  </p:ext>
                </p:extLst>
              </p:nvPr>
            </p:nvGraphicFramePr>
            <p:xfrm>
              <a:off x="10729116" y="16469723"/>
              <a:ext cx="5658394" cy="2556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pSp>
            <p:nvGrpSpPr>
              <p:cNvPr id="211" name="Group 210"/>
              <p:cNvGrpSpPr/>
              <p:nvPr/>
            </p:nvGrpSpPr>
            <p:grpSpPr>
              <a:xfrm>
                <a:off x="11136186" y="18797692"/>
                <a:ext cx="4647991" cy="246800"/>
                <a:chOff x="879192" y="2761770"/>
                <a:chExt cx="4231659" cy="360833"/>
              </a:xfrm>
              <a:solidFill>
                <a:srgbClr val="FFFFFF"/>
              </a:solidFill>
              <a:effectLst/>
            </p:grpSpPr>
            <p:sp>
              <p:nvSpPr>
                <p:cNvPr id="212" name="Rectangle 211"/>
                <p:cNvSpPr>
                  <a:spLocks/>
                </p:cNvSpPr>
                <p:nvPr/>
              </p:nvSpPr>
              <p:spPr>
                <a:xfrm>
                  <a:off x="879192" y="2762602"/>
                  <a:ext cx="846630" cy="360001"/>
                </a:xfrm>
                <a:prstGeom prst="rect">
                  <a:avLst/>
                </a:prstGeom>
                <a:solidFill>
                  <a:schemeClr val="bg1"/>
                </a:solidFill>
                <a:ln w="127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13" name="Rectangle 212"/>
                <p:cNvSpPr>
                  <a:spLocks/>
                </p:cNvSpPr>
                <p:nvPr/>
              </p:nvSpPr>
              <p:spPr>
                <a:xfrm>
                  <a:off x="1725822" y="2762602"/>
                  <a:ext cx="846630" cy="360001"/>
                </a:xfrm>
                <a:prstGeom prst="rect">
                  <a:avLst/>
                </a:prstGeom>
                <a:solidFill>
                  <a:schemeClr val="bg1"/>
                </a:solidFill>
                <a:ln w="127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</a:rPr>
                    <a:t>PR</a:t>
                  </a:r>
                  <a:endParaRPr lang="en-US" sz="1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4" name="Rectangle 213"/>
                <p:cNvSpPr>
                  <a:spLocks/>
                </p:cNvSpPr>
                <p:nvPr/>
              </p:nvSpPr>
              <p:spPr>
                <a:xfrm>
                  <a:off x="2572450" y="2762602"/>
                  <a:ext cx="846630" cy="360001"/>
                </a:xfrm>
                <a:prstGeom prst="rect">
                  <a:avLst/>
                </a:prstGeom>
                <a:solidFill>
                  <a:schemeClr val="bg1"/>
                </a:solidFill>
                <a:ln w="127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15" name="Rectangle 214"/>
                <p:cNvSpPr>
                  <a:spLocks/>
                </p:cNvSpPr>
                <p:nvPr/>
              </p:nvSpPr>
              <p:spPr>
                <a:xfrm>
                  <a:off x="3417593" y="2761770"/>
                  <a:ext cx="846630" cy="360001"/>
                </a:xfrm>
                <a:prstGeom prst="rect">
                  <a:avLst/>
                </a:prstGeom>
                <a:solidFill>
                  <a:schemeClr val="bg1"/>
                </a:solidFill>
                <a:ln w="127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</a:rPr>
                    <a:t>PR</a:t>
                  </a:r>
                  <a:endParaRPr lang="en-US" sz="1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6" name="Rectangle 215"/>
                <p:cNvSpPr>
                  <a:spLocks/>
                </p:cNvSpPr>
                <p:nvPr/>
              </p:nvSpPr>
              <p:spPr>
                <a:xfrm>
                  <a:off x="4264221" y="2762603"/>
                  <a:ext cx="846630" cy="360000"/>
                </a:xfrm>
                <a:prstGeom prst="rect">
                  <a:avLst/>
                </a:prstGeom>
                <a:solidFill>
                  <a:schemeClr val="bg1"/>
                </a:solidFill>
                <a:ln w="127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</a:rPr>
                    <a:t>PD</a:t>
                  </a:r>
                  <a:endParaRPr lang="en-US" sz="1200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217" name="Group 216"/>
            <p:cNvGrpSpPr>
              <a:grpSpLocks noChangeAspect="1"/>
            </p:cNvGrpSpPr>
            <p:nvPr/>
          </p:nvGrpSpPr>
          <p:grpSpPr>
            <a:xfrm>
              <a:off x="17298272" y="14289939"/>
              <a:ext cx="4267445" cy="2172625"/>
              <a:chOff x="5091191" y="-554964"/>
              <a:chExt cx="5156200" cy="2625105"/>
            </a:xfrm>
          </p:grpSpPr>
          <p:graphicFrame>
            <p:nvGraphicFramePr>
              <p:cNvPr id="218" name="Chart 2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17138046"/>
                  </p:ext>
                </p:extLst>
              </p:nvPr>
            </p:nvGraphicFramePr>
            <p:xfrm>
              <a:off x="5091191" y="-554964"/>
              <a:ext cx="5156200" cy="260985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pSp>
            <p:nvGrpSpPr>
              <p:cNvPr id="219" name="Group 218"/>
              <p:cNvGrpSpPr/>
              <p:nvPr/>
            </p:nvGrpSpPr>
            <p:grpSpPr>
              <a:xfrm>
                <a:off x="5477661" y="1818141"/>
                <a:ext cx="4247999" cy="252000"/>
                <a:chOff x="4194158" y="5919307"/>
                <a:chExt cx="4331316" cy="360000"/>
              </a:xfrm>
            </p:grpSpPr>
            <p:sp>
              <p:nvSpPr>
                <p:cNvPr id="220" name="Rectangle 219"/>
                <p:cNvSpPr>
                  <a:spLocks/>
                </p:cNvSpPr>
                <p:nvPr/>
              </p:nvSpPr>
              <p:spPr>
                <a:xfrm>
                  <a:off x="4194158" y="5919307"/>
                  <a:ext cx="1443772" cy="36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21" name="Rectangle 220"/>
                <p:cNvSpPr>
                  <a:spLocks/>
                </p:cNvSpPr>
                <p:nvPr/>
              </p:nvSpPr>
              <p:spPr>
                <a:xfrm>
                  <a:off x="5637930" y="5919307"/>
                  <a:ext cx="1443772" cy="36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22" name="Rectangle 221"/>
                <p:cNvSpPr>
                  <a:spLocks/>
                </p:cNvSpPr>
                <p:nvPr/>
              </p:nvSpPr>
              <p:spPr>
                <a:xfrm>
                  <a:off x="7081702" y="5919307"/>
                  <a:ext cx="1443772" cy="36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</a:rPr>
                    <a:t>PD</a:t>
                  </a:r>
                  <a:endParaRPr lang="en-US" sz="1200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223" name="Text Box 1321"/>
            <p:cNvSpPr txBox="1">
              <a:spLocks noChangeArrowheads="1"/>
            </p:cNvSpPr>
            <p:nvPr/>
          </p:nvSpPr>
          <p:spPr bwMode="auto">
            <a:xfrm>
              <a:off x="13531363" y="14065659"/>
              <a:ext cx="8833217" cy="7208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1pPr>
              <a:lvl2pPr marL="742950" indent="-28575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2pPr>
              <a:lvl3pPr marL="11430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3pPr>
              <a:lvl4pPr marL="16002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4pPr>
              <a:lvl5pPr marL="20574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GB" sz="2000" u="sng" dirty="0" smtClean="0">
                  <a:solidFill>
                    <a:srgbClr val="000000"/>
                  </a:solidFill>
                </a:rPr>
                <a:t>Examples where changes in CTC count in patients agree with treatment responses</a:t>
              </a:r>
              <a:endParaRPr lang="en-US" altLang="en-US" sz="2000" u="sng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98" name="Group 197"/>
          <p:cNvGrpSpPr>
            <a:grpSpLocks noChangeAspect="1"/>
          </p:cNvGrpSpPr>
          <p:nvPr/>
        </p:nvGrpSpPr>
        <p:grpSpPr>
          <a:xfrm>
            <a:off x="787333" y="22129515"/>
            <a:ext cx="3722297" cy="2663717"/>
            <a:chOff x="1316007" y="1352074"/>
            <a:chExt cx="6194575" cy="4432907"/>
          </a:xfrm>
        </p:grpSpPr>
        <p:pic>
          <p:nvPicPr>
            <p:cNvPr id="199" name="Picture 198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t="14186" r="3983" b="10262"/>
            <a:stretch/>
          </p:blipFill>
          <p:spPr>
            <a:xfrm>
              <a:off x="1316007" y="1352074"/>
              <a:ext cx="6194575" cy="4317774"/>
            </a:xfrm>
            <a:prstGeom prst="rect">
              <a:avLst/>
            </a:prstGeom>
          </p:spPr>
        </p:pic>
        <p:sp>
          <p:nvSpPr>
            <p:cNvPr id="200" name="TextBox 199"/>
            <p:cNvSpPr txBox="1"/>
            <p:nvPr/>
          </p:nvSpPr>
          <p:spPr>
            <a:xfrm>
              <a:off x="3073974" y="5428237"/>
              <a:ext cx="1113567" cy="356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000"/>
                  </a:solidFill>
                </a:rPr>
                <a:t>n</a:t>
              </a:r>
              <a:r>
                <a:rPr lang="en-US" sz="1050" dirty="0" smtClean="0">
                  <a:solidFill>
                    <a:srgbClr val="000000"/>
                  </a:solidFill>
                </a:rPr>
                <a:t>=107</a:t>
              </a:r>
              <a:endParaRPr lang="en-US" sz="1050" dirty="0">
                <a:solidFill>
                  <a:srgbClr val="000000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5451336" y="5426747"/>
              <a:ext cx="922171" cy="356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rgbClr val="000000"/>
                  </a:solidFill>
                </a:rPr>
                <a:t>n=13</a:t>
              </a:r>
              <a:endParaRPr lang="en-US" sz="1050" dirty="0">
                <a:solidFill>
                  <a:srgbClr val="000000"/>
                </a:solidFill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4052369" y="5399186"/>
              <a:ext cx="1243245" cy="356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i="1" dirty="0" smtClean="0">
                  <a:solidFill>
                    <a:srgbClr val="000000"/>
                  </a:solidFill>
                </a:rPr>
                <a:t>p</a:t>
              </a:r>
              <a:r>
                <a:rPr lang="en-US" sz="1050" dirty="0" smtClean="0">
                  <a:solidFill>
                    <a:srgbClr val="000000"/>
                  </a:solidFill>
                </a:rPr>
                <a:t>&lt;0.001</a:t>
              </a:r>
              <a:endParaRPr lang="en-US" sz="1050" i="1" dirty="0">
                <a:solidFill>
                  <a:srgbClr val="000000"/>
                </a:solidFill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12448" r="4992" b="5887"/>
          <a:stretch/>
        </p:blipFill>
        <p:spPr>
          <a:xfrm>
            <a:off x="963334" y="19503140"/>
            <a:ext cx="3549499" cy="2699996"/>
          </a:xfrm>
          <a:prstGeom prst="rect">
            <a:avLst/>
          </a:prstGeom>
        </p:spPr>
      </p:pic>
      <p:pic>
        <p:nvPicPr>
          <p:cNvPr id="1026" name="Picture 4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0"/>
            <a:ext cx="21420138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6"/>
          <p:cNvSpPr>
            <a:spLocks noChangeArrowheads="1"/>
          </p:cNvSpPr>
          <p:nvPr/>
        </p:nvSpPr>
        <p:spPr bwMode="auto">
          <a:xfrm>
            <a:off x="0" y="29225182"/>
            <a:ext cx="21420139" cy="1079996"/>
          </a:xfrm>
          <a:prstGeom prst="rect">
            <a:avLst/>
          </a:prstGeom>
          <a:solidFill>
            <a:srgbClr val="42C4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tIns="182880" rIns="274320" bIns="274320"/>
          <a:lstStyle>
            <a:lvl1pPr defTabSz="295275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1pPr>
            <a:lvl2pPr marL="742950" indent="-285750" defTabSz="295275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2pPr>
            <a:lvl3pPr marL="1143000" indent="-228600" defTabSz="295275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3pPr>
            <a:lvl4pPr marL="1600200" indent="-228600" defTabSz="295275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4pPr>
            <a:lvl5pPr marL="2057400" indent="-228600" defTabSz="295275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5pPr>
            <a:lvl6pPr marL="2514600" indent="-228600" defTabSz="295275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6pPr>
            <a:lvl7pPr marL="2971800" indent="-228600" defTabSz="295275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7pPr>
            <a:lvl8pPr marL="3429000" indent="-228600" defTabSz="295275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8pPr>
            <a:lvl9pPr marL="3886200" indent="-228600" defTabSz="295275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1" name="Text Box 1321"/>
          <p:cNvSpPr txBox="1">
            <a:spLocks noChangeArrowheads="1"/>
          </p:cNvSpPr>
          <p:nvPr/>
        </p:nvSpPr>
        <p:spPr bwMode="auto">
          <a:xfrm>
            <a:off x="496888" y="5883275"/>
            <a:ext cx="98885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</a:pPr>
            <a:r>
              <a:rPr lang="en-US" altLang="ja-JP" sz="2400" dirty="0">
                <a:solidFill>
                  <a:schemeClr val="tx1"/>
                </a:solidFill>
              </a:rPr>
              <a:t>Text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1032" name="Text Box 1330"/>
          <p:cNvSpPr txBox="1">
            <a:spLocks noChangeArrowheads="1"/>
          </p:cNvSpPr>
          <p:nvPr/>
        </p:nvSpPr>
        <p:spPr bwMode="auto">
          <a:xfrm>
            <a:off x="11095165" y="5775172"/>
            <a:ext cx="97980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034" name="Rectangle 1367"/>
          <p:cNvSpPr>
            <a:spLocks noChangeArrowheads="1"/>
          </p:cNvSpPr>
          <p:nvPr/>
        </p:nvSpPr>
        <p:spPr bwMode="auto">
          <a:xfrm>
            <a:off x="10836275" y="27715481"/>
            <a:ext cx="10320338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74320" tIns="182880" rIns="274320" bIns="274320">
            <a:spAutoFit/>
          </a:bodyPr>
          <a:lstStyle>
            <a:lvl1pPr defTabSz="295275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1pPr>
            <a:lvl2pPr marL="742950" indent="-285750" defTabSz="295275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2pPr>
            <a:lvl3pPr marL="1143000" indent="-228600" defTabSz="295275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3pPr>
            <a:lvl4pPr marL="1600200" indent="-228600" defTabSz="295275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4pPr>
            <a:lvl5pPr marL="2057400" indent="-228600" defTabSz="295275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5pPr>
            <a:lvl6pPr marL="2514600" indent="-228600" defTabSz="295275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6pPr>
            <a:lvl7pPr marL="2971800" indent="-228600" defTabSz="295275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7pPr>
            <a:lvl8pPr marL="3429000" indent="-228600" defTabSz="295275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8pPr>
            <a:lvl9pPr marL="3886200" indent="-228600" defTabSz="295275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</a:pPr>
            <a:r>
              <a:rPr lang="de-DE" altLang="ja-JP" sz="2400" dirty="0">
                <a:solidFill>
                  <a:schemeClr val="tx1"/>
                </a:solidFill>
              </a:rPr>
              <a:t>This </a:t>
            </a:r>
            <a:r>
              <a:rPr lang="de-DE" altLang="ja-JP" sz="2400" dirty="0" err="1">
                <a:solidFill>
                  <a:schemeClr val="tx1"/>
                </a:solidFill>
              </a:rPr>
              <a:t>work</a:t>
            </a:r>
            <a:r>
              <a:rPr lang="de-DE" altLang="ja-JP" sz="2400" dirty="0">
                <a:solidFill>
                  <a:schemeClr val="tx1"/>
                </a:solidFill>
              </a:rPr>
              <a:t> was </a:t>
            </a:r>
            <a:r>
              <a:rPr lang="de-DE" altLang="ja-JP" sz="2400" dirty="0" err="1">
                <a:solidFill>
                  <a:schemeClr val="tx1"/>
                </a:solidFill>
              </a:rPr>
              <a:t>funded</a:t>
            </a:r>
            <a:r>
              <a:rPr lang="de-DE" altLang="ja-JP" sz="2400" dirty="0">
                <a:solidFill>
                  <a:schemeClr val="tx1"/>
                </a:solidFill>
              </a:rPr>
              <a:t> </a:t>
            </a:r>
            <a:r>
              <a:rPr lang="de-DE" altLang="ja-JP" sz="2400" dirty="0" err="1">
                <a:solidFill>
                  <a:schemeClr val="tx1"/>
                </a:solidFill>
              </a:rPr>
              <a:t>by</a:t>
            </a:r>
            <a:r>
              <a:rPr lang="de-DE" altLang="ja-JP" sz="2400" dirty="0">
                <a:solidFill>
                  <a:schemeClr val="tx1"/>
                </a:solidFill>
              </a:rPr>
              <a:t> </a:t>
            </a:r>
            <a:r>
              <a:rPr lang="de-DE" altLang="ja-JP" sz="2400" dirty="0" err="1">
                <a:solidFill>
                  <a:schemeClr val="tx1"/>
                </a:solidFill>
              </a:rPr>
              <a:t>the</a:t>
            </a:r>
            <a:r>
              <a:rPr lang="de-DE" altLang="ja-JP" sz="2400" dirty="0">
                <a:solidFill>
                  <a:schemeClr val="tx1"/>
                </a:solidFill>
              </a:rPr>
              <a:t> Institute </a:t>
            </a:r>
            <a:r>
              <a:rPr lang="de-DE" altLang="ja-JP" sz="2400" dirty="0" err="1">
                <a:solidFill>
                  <a:schemeClr val="tx1"/>
                </a:solidFill>
              </a:rPr>
              <a:t>of</a:t>
            </a:r>
            <a:r>
              <a:rPr lang="de-DE" altLang="ja-JP" sz="2400" dirty="0">
                <a:solidFill>
                  <a:schemeClr val="tx1"/>
                </a:solidFill>
              </a:rPr>
              <a:t> Bioengineering </a:t>
            </a:r>
            <a:r>
              <a:rPr lang="de-DE" altLang="ja-JP" sz="2400" dirty="0" err="1">
                <a:solidFill>
                  <a:schemeClr val="tx1"/>
                </a:solidFill>
              </a:rPr>
              <a:t>and</a:t>
            </a:r>
            <a:r>
              <a:rPr lang="de-DE" altLang="ja-JP" sz="2400" dirty="0">
                <a:solidFill>
                  <a:schemeClr val="tx1"/>
                </a:solidFill>
              </a:rPr>
              <a:t> </a:t>
            </a:r>
            <a:r>
              <a:rPr lang="de-DE" altLang="ja-JP" sz="2400" dirty="0" err="1">
                <a:solidFill>
                  <a:schemeClr val="tx1"/>
                </a:solidFill>
              </a:rPr>
              <a:t>Nanotechnology</a:t>
            </a:r>
            <a:r>
              <a:rPr lang="de-DE" altLang="ja-JP" sz="2400" dirty="0" err="1">
                <a:solidFill>
                  <a:schemeClr val="tx1"/>
                </a:solidFill>
                <a:sym typeface="Symbol" pitchFamily="18" charset="2"/>
              </a:rPr>
              <a:t></a:t>
            </a:r>
            <a:r>
              <a:rPr lang="de-DE" altLang="ja-JP" sz="2400" dirty="0" err="1">
                <a:solidFill>
                  <a:schemeClr val="tx1"/>
                </a:solidFill>
              </a:rPr>
              <a:t>s</a:t>
            </a:r>
            <a:r>
              <a:rPr lang="de-DE" altLang="ja-JP" sz="2400" dirty="0">
                <a:solidFill>
                  <a:schemeClr val="tx1"/>
                </a:solidFill>
              </a:rPr>
              <a:t> Youth Research </a:t>
            </a:r>
            <a:r>
              <a:rPr lang="de-DE" altLang="ja-JP" sz="2400" dirty="0" err="1">
                <a:solidFill>
                  <a:schemeClr val="tx1"/>
                </a:solidFill>
              </a:rPr>
              <a:t>Program</a:t>
            </a:r>
            <a:r>
              <a:rPr lang="de-DE" altLang="ja-JP" sz="2400" dirty="0">
                <a:solidFill>
                  <a:schemeClr val="tx1"/>
                </a:solidFill>
              </a:rPr>
              <a:t> (Biomedical Research Council, Agency </a:t>
            </a:r>
            <a:r>
              <a:rPr lang="de-DE" altLang="ja-JP" sz="2400" dirty="0" err="1">
                <a:solidFill>
                  <a:schemeClr val="tx1"/>
                </a:solidFill>
              </a:rPr>
              <a:t>for</a:t>
            </a:r>
            <a:r>
              <a:rPr lang="de-DE" altLang="ja-JP" sz="2400" dirty="0">
                <a:solidFill>
                  <a:schemeClr val="tx1"/>
                </a:solidFill>
              </a:rPr>
              <a:t> Science, Technology </a:t>
            </a:r>
            <a:r>
              <a:rPr lang="de-DE" altLang="ja-JP" sz="2400" dirty="0" err="1">
                <a:solidFill>
                  <a:schemeClr val="tx1"/>
                </a:solidFill>
              </a:rPr>
              <a:t>and</a:t>
            </a:r>
            <a:r>
              <a:rPr lang="de-DE" altLang="ja-JP" sz="2400" dirty="0">
                <a:solidFill>
                  <a:schemeClr val="tx1"/>
                </a:solidFill>
              </a:rPr>
              <a:t> Research, </a:t>
            </a:r>
            <a:r>
              <a:rPr lang="de-DE" altLang="ja-JP" sz="2400" dirty="0" err="1">
                <a:solidFill>
                  <a:schemeClr val="tx1"/>
                </a:solidFill>
              </a:rPr>
              <a:t>Singapore</a:t>
            </a:r>
            <a:r>
              <a:rPr lang="de-DE" altLang="ja-JP" sz="2400" dirty="0">
                <a:solidFill>
                  <a:schemeClr val="tx1"/>
                </a:solidFill>
              </a:rPr>
              <a:t>). 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1035" name="Text Box 1883"/>
          <p:cNvSpPr txBox="1">
            <a:spLocks noChangeArrowheads="1"/>
          </p:cNvSpPr>
          <p:nvPr/>
        </p:nvSpPr>
        <p:spPr bwMode="auto">
          <a:xfrm>
            <a:off x="410836" y="29323124"/>
            <a:ext cx="9934575" cy="1064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/>
          <a:lstStyle>
            <a:lvl1pPr defTabSz="2952750" eaLnBrk="0" hangingPunct="0">
              <a:tabLst>
                <a:tab pos="285750" algn="l"/>
              </a:tabLs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1pPr>
            <a:lvl2pPr marL="742950" indent="-285750" defTabSz="2952750" eaLnBrk="0" hangingPunct="0">
              <a:tabLst>
                <a:tab pos="285750" algn="l"/>
              </a:tabLs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2pPr>
            <a:lvl3pPr marL="1143000" indent="-228600" defTabSz="2952750" eaLnBrk="0" hangingPunct="0">
              <a:tabLst>
                <a:tab pos="285750" algn="l"/>
              </a:tabLs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3pPr>
            <a:lvl4pPr marL="1600200" indent="-228600" defTabSz="2952750" eaLnBrk="0" hangingPunct="0">
              <a:tabLst>
                <a:tab pos="285750" algn="l"/>
              </a:tabLs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4pPr>
            <a:lvl5pPr marL="2057400" indent="-228600" defTabSz="2952750" eaLnBrk="0" hangingPunct="0">
              <a:tabLst>
                <a:tab pos="285750" algn="l"/>
              </a:tabLs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5pPr>
            <a:lvl6pPr marL="2514600" indent="-228600" defTabSz="295275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tabLst>
                <a:tab pos="285750" algn="l"/>
              </a:tabLs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6pPr>
            <a:lvl7pPr marL="2971800" indent="-228600" defTabSz="295275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tabLst>
                <a:tab pos="285750" algn="l"/>
              </a:tabLs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7pPr>
            <a:lvl8pPr marL="3429000" indent="-228600" defTabSz="295275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tabLst>
                <a:tab pos="285750" algn="l"/>
              </a:tabLs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8pPr>
            <a:lvl9pPr marL="3886200" indent="-228600" defTabSz="295275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tabLst>
                <a:tab pos="285750" algn="l"/>
              </a:tabLs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GB" altLang="ko-KR" sz="2000" b="1" dirty="0">
                <a:solidFill>
                  <a:schemeClr val="tx1"/>
                </a:solidFill>
              </a:rPr>
              <a:t>REFERENCE</a:t>
            </a:r>
            <a:endParaRPr lang="en-GB" altLang="ko-KR" sz="20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GB" altLang="ko-KR" sz="2000" dirty="0">
                <a:solidFill>
                  <a:schemeClr val="tx1"/>
                </a:solidFill>
              </a:rPr>
              <a:t>Insert relevant IBN publications, if applicable. 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1036" name="Text Box 914"/>
          <p:cNvSpPr txBox="1">
            <a:spLocks noChangeArrowheads="1"/>
          </p:cNvSpPr>
          <p:nvPr/>
        </p:nvSpPr>
        <p:spPr bwMode="auto">
          <a:xfrm>
            <a:off x="0" y="3524250"/>
            <a:ext cx="213883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zh-CN" sz="3200" i="1" dirty="0">
                <a:latin typeface="Arial" charset="0"/>
              </a:rPr>
              <a:t>First Name LAST NAME IN CAPS and Co-Authors</a:t>
            </a:r>
            <a:endParaRPr lang="en-US" altLang="en-US" sz="3200" i="1" dirty="0">
              <a:latin typeface="Arial" charset="0"/>
            </a:endParaRPr>
          </a:p>
        </p:txBody>
      </p:sp>
      <p:sp>
        <p:nvSpPr>
          <p:cNvPr id="103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079132"/>
            <a:ext cx="21388388" cy="150861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5000"/>
              </a:lnSpc>
            </a:pPr>
            <a:r>
              <a:rPr lang="en-GB" altLang="zh-CN" sz="4400" dirty="0" smtClean="0">
                <a:solidFill>
                  <a:schemeClr val="bg1"/>
                </a:solidFill>
                <a:latin typeface="Arial Black" pitchFamily="34" charset="0"/>
                <a:ea typeface="SimSun" pitchFamily="2" charset="-122"/>
              </a:rPr>
              <a:t>Evaluation of Circulating Tumour Cell Count in Non-small Cell Lung Cancer</a:t>
            </a:r>
            <a:endParaRPr lang="en-US" altLang="zh-CN" sz="4400" dirty="0" smtClean="0">
              <a:solidFill>
                <a:schemeClr val="bg1"/>
              </a:solidFill>
              <a:latin typeface="Arial Black" pitchFamily="34" charset="0"/>
              <a:ea typeface="SimSun" pitchFamily="2" charset="-122"/>
            </a:endParaRPr>
          </a:p>
        </p:txBody>
      </p:sp>
      <p:grpSp>
        <p:nvGrpSpPr>
          <p:cNvPr id="1038" name="Group 2"/>
          <p:cNvGrpSpPr>
            <a:grpSpLocks/>
          </p:cNvGrpSpPr>
          <p:nvPr/>
        </p:nvGrpSpPr>
        <p:grpSpPr bwMode="auto">
          <a:xfrm>
            <a:off x="11079163" y="24794420"/>
            <a:ext cx="10059987" cy="582613"/>
            <a:chOff x="11079162" y="26679525"/>
            <a:chExt cx="10059988" cy="582613"/>
          </a:xfrm>
        </p:grpSpPr>
        <p:sp>
          <p:nvSpPr>
            <p:cNvPr id="1053" name="Rectangle 928"/>
            <p:cNvSpPr>
              <a:spLocks noChangeArrowheads="1"/>
            </p:cNvSpPr>
            <p:nvPr/>
          </p:nvSpPr>
          <p:spPr bwMode="auto">
            <a:xfrm>
              <a:off x="11079162" y="26679525"/>
              <a:ext cx="9904957" cy="582613"/>
            </a:xfrm>
            <a:prstGeom prst="rect">
              <a:avLst/>
            </a:prstGeom>
            <a:solidFill>
              <a:srgbClr val="F5866C"/>
            </a:solidFill>
            <a:ln w="25400">
              <a:solidFill>
                <a:srgbClr val="F5866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1pPr>
              <a:lvl2pPr marL="742950" indent="-28575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2pPr>
              <a:lvl3pPr marL="11430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3pPr>
              <a:lvl4pPr marL="16002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4pPr>
              <a:lvl5pPr marL="20574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Text Box 903"/>
            <p:cNvSpPr txBox="1">
              <a:spLocks noChangeArrowheads="1"/>
            </p:cNvSpPr>
            <p:nvPr/>
          </p:nvSpPr>
          <p:spPr bwMode="auto">
            <a:xfrm>
              <a:off x="11212513" y="26746200"/>
              <a:ext cx="9926637" cy="490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1pPr>
              <a:lvl2pPr marL="742950" indent="-28575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2pPr>
              <a:lvl3pPr marL="11430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3pPr>
              <a:lvl4pPr marL="16002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4pPr>
              <a:lvl5pPr marL="20574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altLang="en-US" b="1" dirty="0" smtClean="0"/>
                <a:t>FUTURE WORKS</a:t>
              </a:r>
              <a:endParaRPr lang="en-US" altLang="en-US" dirty="0"/>
            </a:p>
          </p:txBody>
        </p:sp>
      </p:grpSp>
      <p:sp>
        <p:nvSpPr>
          <p:cNvPr id="1042" name="Text Box 1327"/>
          <p:cNvSpPr txBox="1">
            <a:spLocks noChangeArrowheads="1"/>
          </p:cNvSpPr>
          <p:nvPr/>
        </p:nvSpPr>
        <p:spPr bwMode="auto">
          <a:xfrm>
            <a:off x="0" y="4030663"/>
            <a:ext cx="21388388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74320" tIns="182880" rIns="274320" bIns="274320">
            <a:spAutoFit/>
          </a:bodyPr>
          <a:lstStyle>
            <a:lvl1pPr defTabSz="295275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1pPr>
            <a:lvl2pPr marL="742950" indent="-285750" defTabSz="295275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2pPr>
            <a:lvl3pPr marL="1143000" indent="-228600" defTabSz="295275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3pPr>
            <a:lvl4pPr marL="1600200" indent="-228600" defTabSz="295275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4pPr>
            <a:lvl5pPr marL="2057400" indent="-228600" defTabSz="295275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5pPr>
            <a:lvl6pPr marL="2514600" indent="-228600" defTabSz="295275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6pPr>
            <a:lvl7pPr marL="2971800" indent="-228600" defTabSz="295275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7pPr>
            <a:lvl8pPr marL="3429000" indent="-228600" defTabSz="295275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8pPr>
            <a:lvl9pPr marL="3886200" indent="-228600" defTabSz="295275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i="1">
                <a:latin typeface="Arial" charset="0"/>
              </a:rPr>
              <a:t>Institute of Bioengineering and Nanotechnology, 31 Biopolis Way, The Nanos, Singapore 138669</a:t>
            </a:r>
          </a:p>
        </p:txBody>
      </p:sp>
      <p:grpSp>
        <p:nvGrpSpPr>
          <p:cNvPr id="1043" name="Group 28"/>
          <p:cNvGrpSpPr>
            <a:grpSpLocks/>
          </p:cNvGrpSpPr>
          <p:nvPr/>
        </p:nvGrpSpPr>
        <p:grpSpPr bwMode="auto">
          <a:xfrm>
            <a:off x="501650" y="5032375"/>
            <a:ext cx="10059988" cy="582613"/>
            <a:chOff x="577850" y="5299075"/>
            <a:chExt cx="10059988" cy="582613"/>
          </a:xfrm>
        </p:grpSpPr>
        <p:sp>
          <p:nvSpPr>
            <p:cNvPr id="1051" name="Rectangle 928"/>
            <p:cNvSpPr>
              <a:spLocks noChangeArrowheads="1"/>
            </p:cNvSpPr>
            <p:nvPr/>
          </p:nvSpPr>
          <p:spPr bwMode="auto">
            <a:xfrm>
              <a:off x="577850" y="5299075"/>
              <a:ext cx="9891713" cy="582613"/>
            </a:xfrm>
            <a:prstGeom prst="rect">
              <a:avLst/>
            </a:prstGeom>
            <a:solidFill>
              <a:srgbClr val="F5866C"/>
            </a:solidFill>
            <a:ln w="25400">
              <a:solidFill>
                <a:srgbClr val="F5866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1pPr>
              <a:lvl2pPr marL="742950" indent="-28575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2pPr>
              <a:lvl3pPr marL="11430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3pPr>
              <a:lvl4pPr marL="16002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4pPr>
              <a:lvl5pPr marL="20574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2" name="Text Box 903"/>
            <p:cNvSpPr txBox="1">
              <a:spLocks noChangeArrowheads="1"/>
            </p:cNvSpPr>
            <p:nvPr/>
          </p:nvSpPr>
          <p:spPr bwMode="auto">
            <a:xfrm>
              <a:off x="711200" y="5356225"/>
              <a:ext cx="9926638" cy="490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1pPr>
              <a:lvl2pPr marL="742950" indent="-28575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2pPr>
              <a:lvl3pPr marL="11430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3pPr>
              <a:lvl4pPr marL="16002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4pPr>
              <a:lvl5pPr marL="20574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altLang="zh-CN" b="1"/>
                <a:t>INTRODUCTION</a:t>
              </a:r>
              <a:endParaRPr lang="en-US" altLang="en-US"/>
            </a:p>
          </p:txBody>
        </p:sp>
      </p:grpSp>
      <p:grpSp>
        <p:nvGrpSpPr>
          <p:cNvPr id="1044" name="Group 32"/>
          <p:cNvGrpSpPr>
            <a:grpSpLocks/>
          </p:cNvGrpSpPr>
          <p:nvPr/>
        </p:nvGrpSpPr>
        <p:grpSpPr bwMode="auto">
          <a:xfrm>
            <a:off x="442772" y="24794289"/>
            <a:ext cx="10059987" cy="582612"/>
            <a:chOff x="577850" y="5299075"/>
            <a:chExt cx="10059988" cy="582613"/>
          </a:xfrm>
        </p:grpSpPr>
        <p:sp>
          <p:nvSpPr>
            <p:cNvPr id="1049" name="Rectangle 928"/>
            <p:cNvSpPr>
              <a:spLocks noChangeArrowheads="1"/>
            </p:cNvSpPr>
            <p:nvPr/>
          </p:nvSpPr>
          <p:spPr bwMode="auto">
            <a:xfrm>
              <a:off x="577850" y="5299075"/>
              <a:ext cx="9936489" cy="582613"/>
            </a:xfrm>
            <a:prstGeom prst="rect">
              <a:avLst/>
            </a:prstGeom>
            <a:solidFill>
              <a:srgbClr val="F5866C"/>
            </a:solidFill>
            <a:ln w="25400">
              <a:solidFill>
                <a:srgbClr val="F5866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1pPr>
              <a:lvl2pPr marL="742950" indent="-28575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2pPr>
              <a:lvl3pPr marL="11430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3pPr>
              <a:lvl4pPr marL="16002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4pPr>
              <a:lvl5pPr marL="20574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Text Box 903"/>
            <p:cNvSpPr txBox="1">
              <a:spLocks noChangeArrowheads="1"/>
            </p:cNvSpPr>
            <p:nvPr/>
          </p:nvSpPr>
          <p:spPr bwMode="auto">
            <a:xfrm>
              <a:off x="711200" y="5356225"/>
              <a:ext cx="9926638" cy="490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1pPr>
              <a:lvl2pPr marL="742950" indent="-28575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2pPr>
              <a:lvl3pPr marL="11430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3pPr>
              <a:lvl4pPr marL="16002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4pPr>
              <a:lvl5pPr marL="20574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altLang="zh-CN" b="1" dirty="0"/>
                <a:t>CONCLUSION</a:t>
              </a:r>
              <a:endParaRPr lang="en-US" altLang="en-US" dirty="0"/>
            </a:p>
          </p:txBody>
        </p:sp>
      </p:grpSp>
      <p:sp>
        <p:nvSpPr>
          <p:cNvPr id="1046" name="TextBox 1"/>
          <p:cNvSpPr txBox="1">
            <a:spLocks noChangeArrowheads="1"/>
          </p:cNvSpPr>
          <p:nvPr/>
        </p:nvSpPr>
        <p:spPr bwMode="auto">
          <a:xfrm>
            <a:off x="17794288" y="263525"/>
            <a:ext cx="3268662" cy="137318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3200" dirty="0"/>
              <a:t>Insert </a:t>
            </a:r>
            <a:br>
              <a:rPr lang="en-US" altLang="en-US" sz="3200" dirty="0"/>
            </a:br>
            <a:r>
              <a:rPr lang="en-US" altLang="en-US" sz="3200" dirty="0"/>
              <a:t>school logo here</a:t>
            </a:r>
          </a:p>
          <a:p>
            <a:pPr algn="ctr" eaLnBrk="1" hangingPunct="1"/>
            <a:r>
              <a:rPr lang="en-US" altLang="en-US" sz="3200" dirty="0"/>
              <a:t>if applicable </a:t>
            </a:r>
            <a:endParaRPr lang="en-SG" altLang="en-US" sz="32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99" y="308309"/>
            <a:ext cx="3848780" cy="1943443"/>
          </a:xfrm>
          <a:prstGeom prst="rect">
            <a:avLst/>
          </a:prstGeom>
        </p:spPr>
      </p:pic>
      <p:grpSp>
        <p:nvGrpSpPr>
          <p:cNvPr id="34" name="Group 35"/>
          <p:cNvGrpSpPr>
            <a:grpSpLocks/>
          </p:cNvGrpSpPr>
          <p:nvPr/>
        </p:nvGrpSpPr>
        <p:grpSpPr bwMode="auto">
          <a:xfrm>
            <a:off x="10977690" y="5035397"/>
            <a:ext cx="10059987" cy="582612"/>
            <a:chOff x="577850" y="5299075"/>
            <a:chExt cx="10059988" cy="582613"/>
          </a:xfrm>
        </p:grpSpPr>
        <p:sp>
          <p:nvSpPr>
            <p:cNvPr id="35" name="Rectangle 928"/>
            <p:cNvSpPr>
              <a:spLocks noChangeArrowheads="1"/>
            </p:cNvSpPr>
            <p:nvPr/>
          </p:nvSpPr>
          <p:spPr bwMode="auto">
            <a:xfrm>
              <a:off x="577850" y="5299075"/>
              <a:ext cx="9915526" cy="582613"/>
            </a:xfrm>
            <a:prstGeom prst="rect">
              <a:avLst/>
            </a:prstGeom>
            <a:solidFill>
              <a:srgbClr val="F5866C"/>
            </a:solidFill>
            <a:ln w="25400">
              <a:solidFill>
                <a:srgbClr val="F5866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1pPr>
              <a:lvl2pPr marL="742950" indent="-28575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2pPr>
              <a:lvl3pPr marL="11430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3pPr>
              <a:lvl4pPr marL="16002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4pPr>
              <a:lvl5pPr marL="20574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" name="Text Box 903"/>
            <p:cNvSpPr txBox="1">
              <a:spLocks noChangeArrowheads="1"/>
            </p:cNvSpPr>
            <p:nvPr/>
          </p:nvSpPr>
          <p:spPr bwMode="auto">
            <a:xfrm>
              <a:off x="711200" y="5356225"/>
              <a:ext cx="9926638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1pPr>
              <a:lvl2pPr marL="742950" indent="-28575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2pPr>
              <a:lvl3pPr marL="11430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3pPr>
              <a:lvl4pPr marL="16002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4pPr>
              <a:lvl5pPr marL="20574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altLang="ko-KR" b="1" dirty="0">
                  <a:ea typeface="Gulim" pitchFamily="34" charset="-127"/>
                </a:rPr>
                <a:t>MATERIALS AND METHODOLOGY</a:t>
              </a:r>
              <a:endParaRPr lang="en-US" altLang="en-US" b="1" dirty="0"/>
            </a:p>
          </p:txBody>
        </p:sp>
      </p:grpSp>
      <p:grpSp>
        <p:nvGrpSpPr>
          <p:cNvPr id="37" name="Group 1"/>
          <p:cNvGrpSpPr>
            <a:grpSpLocks/>
          </p:cNvGrpSpPr>
          <p:nvPr/>
        </p:nvGrpSpPr>
        <p:grpSpPr bwMode="auto">
          <a:xfrm>
            <a:off x="531540" y="10960938"/>
            <a:ext cx="20448000" cy="582612"/>
            <a:chOff x="577849" y="5299077"/>
            <a:chExt cx="20448002" cy="582613"/>
          </a:xfrm>
        </p:grpSpPr>
        <p:sp>
          <p:nvSpPr>
            <p:cNvPr id="38" name="Rectangle 928"/>
            <p:cNvSpPr>
              <a:spLocks noChangeArrowheads="1"/>
            </p:cNvSpPr>
            <p:nvPr/>
          </p:nvSpPr>
          <p:spPr bwMode="auto">
            <a:xfrm>
              <a:off x="577849" y="5299077"/>
              <a:ext cx="20448002" cy="582613"/>
            </a:xfrm>
            <a:prstGeom prst="rect">
              <a:avLst/>
            </a:prstGeom>
            <a:solidFill>
              <a:srgbClr val="F5866C"/>
            </a:solidFill>
            <a:ln w="25400">
              <a:solidFill>
                <a:srgbClr val="F5866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1pPr>
              <a:lvl2pPr marL="742950" indent="-28575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2pPr>
              <a:lvl3pPr marL="11430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3pPr>
              <a:lvl4pPr marL="16002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4pPr>
              <a:lvl5pPr marL="20574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" name="Text Box 903"/>
            <p:cNvSpPr txBox="1">
              <a:spLocks noChangeArrowheads="1"/>
            </p:cNvSpPr>
            <p:nvPr/>
          </p:nvSpPr>
          <p:spPr bwMode="auto">
            <a:xfrm>
              <a:off x="711200" y="5356225"/>
              <a:ext cx="9926638" cy="490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1pPr>
              <a:lvl2pPr marL="742950" indent="-28575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2pPr>
              <a:lvl3pPr marL="11430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3pPr>
              <a:lvl4pPr marL="16002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4pPr>
              <a:lvl5pPr marL="20574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altLang="zh-CN" b="1" dirty="0"/>
                <a:t>RESULTS AND DISCUSSION</a:t>
              </a:r>
              <a:endParaRPr lang="en-US" alt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999915" y="7822792"/>
            <a:ext cx="9855200" cy="2421209"/>
            <a:chOff x="10999915" y="8127574"/>
            <a:chExt cx="9855200" cy="2421209"/>
          </a:xfrm>
        </p:grpSpPr>
        <p:sp>
          <p:nvSpPr>
            <p:cNvPr id="1030" name="Rectangle 942"/>
            <p:cNvSpPr>
              <a:spLocks noChangeArrowheads="1"/>
            </p:cNvSpPr>
            <p:nvPr/>
          </p:nvSpPr>
          <p:spPr bwMode="auto">
            <a:xfrm>
              <a:off x="10999915" y="8127574"/>
              <a:ext cx="9855200" cy="2421209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F5866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295275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1pPr>
              <a:lvl2pPr marL="742950" indent="-285750" defTabSz="295275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2pPr>
              <a:lvl3pPr marL="1143000" indent="-228600" defTabSz="295275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3pPr>
              <a:lvl4pPr marL="1600200" indent="-228600" defTabSz="295275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4pPr>
              <a:lvl5pPr marL="2057400" indent="-228600" defTabSz="295275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5pPr>
              <a:lvl6pPr marL="2514600" indent="-228600" defTabSz="295275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6pPr>
              <a:lvl7pPr marL="2971800" indent="-228600" defTabSz="295275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7pPr>
              <a:lvl8pPr marL="3429000" indent="-228600" defTabSz="295275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8pPr>
              <a:lvl9pPr marL="3886200" indent="-228600" defTabSz="295275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9pPr>
            </a:lstStyle>
            <a:p>
              <a:pPr algn="ctr" eaLnBrk="1" hangingPunct="1"/>
              <a:r>
                <a:rPr lang="en-US" altLang="en-US" sz="2400" b="1" dirty="0"/>
                <a:t>Fig. 1 </a:t>
              </a:r>
              <a:r>
                <a:rPr lang="en-US" altLang="en-US" sz="2400" dirty="0"/>
                <a:t>Synthesis of.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2083025" y="8735633"/>
              <a:ext cx="7659628" cy="1403390"/>
              <a:chOff x="12391457" y="8735633"/>
              <a:chExt cx="7659628" cy="1403390"/>
            </a:xfrm>
          </p:grpSpPr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647414" y="8735633"/>
                <a:ext cx="1403671" cy="1403390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562091" y="8735633"/>
                <a:ext cx="1403671" cy="1403390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91457" y="8735633"/>
                <a:ext cx="1403671" cy="1403390"/>
              </a:xfrm>
              <a:prstGeom prst="rect">
                <a:avLst/>
              </a:prstGeom>
            </p:spPr>
          </p:pic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76776" y="8735633"/>
                <a:ext cx="1403671" cy="1403390"/>
              </a:xfrm>
              <a:prstGeom prst="rect">
                <a:avLst/>
              </a:prstGeom>
            </p:spPr>
          </p:pic>
          <p:sp>
            <p:nvSpPr>
              <p:cNvPr id="58" name="Text Box 23"/>
              <p:cNvSpPr txBox="1">
                <a:spLocks/>
              </p:cNvSpPr>
              <p:nvPr/>
            </p:nvSpPr>
            <p:spPr>
              <a:xfrm>
                <a:off x="12409845" y="8762804"/>
                <a:ext cx="870868" cy="2539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800" dirty="0" smtClean="0">
                    <a:solidFill>
                      <a:schemeClr val="bg1"/>
                    </a:solidFill>
                    <a:latin typeface="Times New Roman"/>
                    <a:ea typeface="ＭＳ 明朝"/>
                    <a:cs typeface="Times New Roman"/>
                  </a:rPr>
                  <a:t>DAPI+</a:t>
                </a:r>
                <a:endParaRPr lang="en-SG" sz="1800" dirty="0">
                  <a:solidFill>
                    <a:schemeClr val="bg1"/>
                  </a:solidFill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62" name="Text Box 23"/>
              <p:cNvSpPr txBox="1">
                <a:spLocks/>
              </p:cNvSpPr>
              <p:nvPr/>
            </p:nvSpPr>
            <p:spPr>
              <a:xfrm>
                <a:off x="14532583" y="8770064"/>
                <a:ext cx="732978" cy="2467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800" dirty="0" smtClean="0">
                    <a:solidFill>
                      <a:schemeClr val="bg1"/>
                    </a:solidFill>
                    <a:latin typeface="Times New Roman"/>
                    <a:ea typeface="ＭＳ 明朝"/>
                    <a:cs typeface="Times New Roman"/>
                  </a:rPr>
                  <a:t>CK+</a:t>
                </a:r>
                <a:endParaRPr lang="en-SG" sz="1800" dirty="0">
                  <a:solidFill>
                    <a:schemeClr val="bg1"/>
                  </a:solidFill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63" name="Text Box 23"/>
              <p:cNvSpPr txBox="1">
                <a:spLocks/>
              </p:cNvSpPr>
              <p:nvPr/>
            </p:nvSpPr>
            <p:spPr>
              <a:xfrm>
                <a:off x="16582747" y="8777326"/>
                <a:ext cx="885379" cy="2394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800" dirty="0" smtClean="0">
                    <a:solidFill>
                      <a:schemeClr val="bg1"/>
                    </a:solidFill>
                    <a:latin typeface="Times New Roman"/>
                    <a:ea typeface="ＭＳ 明朝"/>
                    <a:cs typeface="Times New Roman"/>
                  </a:rPr>
                  <a:t>VIM+</a:t>
                </a:r>
                <a:endParaRPr lang="en-SG" sz="1800" dirty="0">
                  <a:solidFill>
                    <a:schemeClr val="bg1"/>
                  </a:solidFill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64" name="Text Box 23"/>
              <p:cNvSpPr txBox="1">
                <a:spLocks/>
              </p:cNvSpPr>
              <p:nvPr/>
            </p:nvSpPr>
            <p:spPr>
              <a:xfrm>
                <a:off x="18658310" y="8784587"/>
                <a:ext cx="885379" cy="2394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800" dirty="0" smtClean="0">
                    <a:solidFill>
                      <a:schemeClr val="bg1"/>
                    </a:solidFill>
                    <a:latin typeface="Times New Roman"/>
                    <a:ea typeface="ＭＳ 明朝"/>
                    <a:cs typeface="Times New Roman"/>
                  </a:rPr>
                  <a:t>CD45-</a:t>
                </a:r>
                <a:endParaRPr lang="en-SG" sz="1800" dirty="0">
                  <a:solidFill>
                    <a:schemeClr val="bg1"/>
                  </a:solidFill>
                  <a:effectLst/>
                  <a:ea typeface="ＭＳ 明朝"/>
                  <a:cs typeface="Times New Roman"/>
                </a:endParaRPr>
              </a:p>
            </p:txBody>
          </p:sp>
        </p:grpSp>
      </p:grp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3902165" y="20404361"/>
            <a:ext cx="7077821" cy="4344928"/>
            <a:chOff x="397144" y="20035297"/>
            <a:chExt cx="6828810" cy="4192064"/>
          </a:xfrm>
        </p:grpSpPr>
        <p:grpSp>
          <p:nvGrpSpPr>
            <p:cNvPr id="80" name="Group 79"/>
            <p:cNvGrpSpPr>
              <a:grpSpLocks noChangeAspect="1"/>
            </p:cNvGrpSpPr>
            <p:nvPr/>
          </p:nvGrpSpPr>
          <p:grpSpPr>
            <a:xfrm>
              <a:off x="603272" y="20035297"/>
              <a:ext cx="6622682" cy="4192064"/>
              <a:chOff x="1611105" y="1446946"/>
              <a:chExt cx="6622682" cy="4192064"/>
            </a:xfrm>
          </p:grpSpPr>
          <p:pic>
            <p:nvPicPr>
              <p:cNvPr id="81" name="Picture 80"/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srcRect l="7704" t="8342" b="25642"/>
              <a:stretch/>
            </p:blipFill>
            <p:spPr>
              <a:xfrm>
                <a:off x="1611105" y="1446946"/>
                <a:ext cx="6622682" cy="4192064"/>
              </a:xfrm>
              <a:prstGeom prst="rect">
                <a:avLst/>
              </a:prstGeom>
            </p:spPr>
          </p:pic>
          <p:grpSp>
            <p:nvGrpSpPr>
              <p:cNvPr id="83" name="Group 82"/>
              <p:cNvGrpSpPr/>
              <p:nvPr/>
            </p:nvGrpSpPr>
            <p:grpSpPr>
              <a:xfrm>
                <a:off x="2395217" y="2633475"/>
                <a:ext cx="5102887" cy="2335657"/>
                <a:chOff x="2395217" y="2633475"/>
                <a:chExt cx="5102887" cy="2335657"/>
              </a:xfrm>
            </p:grpSpPr>
            <p:sp>
              <p:nvSpPr>
                <p:cNvPr id="86" name="TextBox 85"/>
                <p:cNvSpPr txBox="1"/>
                <p:nvPr/>
              </p:nvSpPr>
              <p:spPr>
                <a:xfrm>
                  <a:off x="2395217" y="4091969"/>
                  <a:ext cx="2849232" cy="877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dirty="0" smtClean="0">
                      <a:solidFill>
                        <a:schemeClr val="tx1"/>
                      </a:solidFill>
                    </a:rPr>
                    <a:t>n= 28</a:t>
                  </a:r>
                </a:p>
                <a:p>
                  <a:r>
                    <a:rPr lang="en-US" sz="1800" dirty="0" smtClean="0">
                      <a:solidFill>
                        <a:schemeClr val="tx1"/>
                      </a:solidFill>
                    </a:rPr>
                    <a:t>number of events= 14</a:t>
                  </a:r>
                </a:p>
                <a:p>
                  <a:r>
                    <a:rPr lang="en-US" sz="1800" i="1" dirty="0" smtClean="0">
                      <a:solidFill>
                        <a:schemeClr val="tx1"/>
                      </a:solidFill>
                    </a:rPr>
                    <a:t>p</a:t>
                  </a:r>
                  <a:r>
                    <a:rPr lang="en-US" sz="1800" dirty="0" smtClean="0">
                      <a:solidFill>
                        <a:schemeClr val="tx1"/>
                      </a:solidFill>
                    </a:rPr>
                    <a:t>=0.340</a:t>
                  </a:r>
                  <a:endParaRPr 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5751790" y="2633475"/>
                  <a:ext cx="1746314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</a:rPr>
                    <a:t>≤6 </a:t>
                  </a:r>
                  <a:r>
                    <a:rPr lang="en-US" sz="1800" dirty="0" smtClean="0">
                      <a:solidFill>
                        <a:srgbClr val="000000"/>
                      </a:solidFill>
                    </a:rPr>
                    <a:t>CTCs (n=14)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4997556" y="3387867"/>
                  <a:ext cx="197950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dirty="0">
                      <a:solidFill>
                        <a:srgbClr val="000000"/>
                      </a:solidFill>
                    </a:rPr>
                    <a:t>&gt;</a:t>
                  </a:r>
                  <a:r>
                    <a:rPr lang="en-US" sz="1800" dirty="0" smtClean="0">
                      <a:solidFill>
                        <a:srgbClr val="000000"/>
                      </a:solidFill>
                    </a:rPr>
                    <a:t>6 </a:t>
                  </a:r>
                  <a:r>
                    <a:rPr lang="en-US" sz="1800" dirty="0" smtClean="0">
                      <a:solidFill>
                        <a:srgbClr val="000000"/>
                      </a:solidFill>
                    </a:rPr>
                    <a:t>CTCs (n=14)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4" name="TextBox 3"/>
            <p:cNvSpPr txBox="1"/>
            <p:nvPr/>
          </p:nvSpPr>
          <p:spPr>
            <a:xfrm rot="16200000">
              <a:off x="-854518" y="21738003"/>
              <a:ext cx="2889357" cy="386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0000"/>
                  </a:solidFill>
                </a:rPr>
                <a:t>Overall Survival (%)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92" name="Group 2"/>
          <p:cNvGrpSpPr>
            <a:grpSpLocks/>
          </p:cNvGrpSpPr>
          <p:nvPr/>
        </p:nvGrpSpPr>
        <p:grpSpPr bwMode="auto">
          <a:xfrm>
            <a:off x="11052268" y="27241833"/>
            <a:ext cx="10059987" cy="582613"/>
            <a:chOff x="11079162" y="26679525"/>
            <a:chExt cx="10059988" cy="582613"/>
          </a:xfrm>
        </p:grpSpPr>
        <p:sp>
          <p:nvSpPr>
            <p:cNvPr id="93" name="Rectangle 928"/>
            <p:cNvSpPr>
              <a:spLocks noChangeArrowheads="1"/>
            </p:cNvSpPr>
            <p:nvPr/>
          </p:nvSpPr>
          <p:spPr bwMode="auto">
            <a:xfrm>
              <a:off x="11079162" y="26679525"/>
              <a:ext cx="9904957" cy="582613"/>
            </a:xfrm>
            <a:prstGeom prst="rect">
              <a:avLst/>
            </a:prstGeom>
            <a:solidFill>
              <a:srgbClr val="F5866C"/>
            </a:solidFill>
            <a:ln w="25400">
              <a:solidFill>
                <a:srgbClr val="F5866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1pPr>
              <a:lvl2pPr marL="742950" indent="-28575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2pPr>
              <a:lvl3pPr marL="11430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3pPr>
              <a:lvl4pPr marL="16002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4pPr>
              <a:lvl5pPr marL="20574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4" name="Text Box 903"/>
            <p:cNvSpPr txBox="1">
              <a:spLocks noChangeArrowheads="1"/>
            </p:cNvSpPr>
            <p:nvPr/>
          </p:nvSpPr>
          <p:spPr bwMode="auto">
            <a:xfrm>
              <a:off x="11212513" y="26746200"/>
              <a:ext cx="9926637" cy="490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1pPr>
              <a:lvl2pPr marL="742950" indent="-28575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2pPr>
              <a:lvl3pPr marL="11430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3pPr>
              <a:lvl4pPr marL="16002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4pPr>
              <a:lvl5pPr marL="20574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altLang="en-US" b="1"/>
                <a:t>ACKNOWLEDGMENTS</a:t>
              </a:r>
              <a:r>
                <a:rPr lang="en-US" altLang="en-US"/>
                <a:t> 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099428" y="11749191"/>
            <a:ext cx="9902256" cy="503999"/>
            <a:chOff x="11099428" y="12072093"/>
            <a:chExt cx="9902256" cy="503999"/>
          </a:xfrm>
        </p:grpSpPr>
        <p:sp>
          <p:nvSpPr>
            <p:cNvPr id="101" name="Rectangle 928"/>
            <p:cNvSpPr>
              <a:spLocks noChangeArrowheads="1"/>
            </p:cNvSpPr>
            <p:nvPr/>
          </p:nvSpPr>
          <p:spPr bwMode="auto">
            <a:xfrm>
              <a:off x="11099428" y="12072093"/>
              <a:ext cx="9891713" cy="503999"/>
            </a:xfrm>
            <a:prstGeom prst="rect">
              <a:avLst/>
            </a:prstGeom>
            <a:solidFill>
              <a:srgbClr val="F6BCAD"/>
            </a:solidFill>
            <a:ln w="25400">
              <a:solidFill>
                <a:srgbClr val="F6BCAD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1pPr>
              <a:lvl2pPr marL="742950" indent="-28575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2pPr>
              <a:lvl3pPr marL="11430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3pPr>
              <a:lvl4pPr marL="16002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4pPr>
              <a:lvl5pPr marL="20574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" name="Text Box 903"/>
            <p:cNvSpPr txBox="1">
              <a:spLocks noChangeArrowheads="1"/>
            </p:cNvSpPr>
            <p:nvPr/>
          </p:nvSpPr>
          <p:spPr bwMode="auto">
            <a:xfrm>
              <a:off x="11209684" y="12129020"/>
              <a:ext cx="9792000" cy="346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1pPr>
              <a:lvl2pPr marL="742950" indent="-28575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2pPr>
              <a:lvl3pPr marL="11430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3pPr>
              <a:lvl4pPr marL="16002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4pPr>
              <a:lvl5pPr marL="20574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altLang="en-US" sz="2000" b="1" dirty="0" smtClean="0"/>
                <a:t>ASSOCIATION BETWEEN CTC COUNT AND TREATMENT RESPONSE</a:t>
              </a:r>
              <a:endParaRPr lang="en-US" altLang="en-US" sz="2000" b="1" dirty="0"/>
            </a:p>
          </p:txBody>
        </p:sp>
      </p:grpSp>
      <p:sp>
        <p:nvSpPr>
          <p:cNvPr id="107" name="Text Box 1321"/>
          <p:cNvSpPr txBox="1">
            <a:spLocks noChangeArrowheads="1"/>
          </p:cNvSpPr>
          <p:nvPr/>
        </p:nvSpPr>
        <p:spPr bwMode="auto">
          <a:xfrm>
            <a:off x="496876" y="25414858"/>
            <a:ext cx="9888537" cy="363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9pPr>
          </a:lstStyle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Significantly </a:t>
            </a:r>
            <a:r>
              <a:rPr lang="en-US" sz="2400" dirty="0">
                <a:solidFill>
                  <a:srgbClr val="000000"/>
                </a:solidFill>
              </a:rPr>
              <a:t>higher total cell count, CTC count and percentage CTCs expressing only epithelial markers were observed in NSCLC patients compared to healthy controls. </a:t>
            </a:r>
            <a:endParaRPr lang="en-SG" sz="24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Higher </a:t>
            </a:r>
            <a:r>
              <a:rPr lang="en-US" sz="2400" dirty="0">
                <a:solidFill>
                  <a:srgbClr val="000000"/>
                </a:solidFill>
              </a:rPr>
              <a:t>median survival is observed in the patients with lower CTC counts, but the difference is not statistically </a:t>
            </a:r>
            <a:r>
              <a:rPr lang="en-US" sz="2400" dirty="0" smtClean="0">
                <a:solidFill>
                  <a:srgbClr val="000000"/>
                </a:solidFill>
              </a:rPr>
              <a:t>significant.</a:t>
            </a:r>
            <a:endParaRPr lang="en-SG" sz="24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Changes </a:t>
            </a:r>
            <a:r>
              <a:rPr lang="en-US" sz="2400" dirty="0">
                <a:solidFill>
                  <a:srgbClr val="000000"/>
                </a:solidFill>
              </a:rPr>
              <a:t>in CTC count cannot reliably indicate treatment response. </a:t>
            </a:r>
            <a:endParaRPr lang="en-SG" sz="24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No </a:t>
            </a:r>
            <a:r>
              <a:rPr lang="en-US" sz="2400" dirty="0">
                <a:solidFill>
                  <a:srgbClr val="000000"/>
                </a:solidFill>
              </a:rPr>
              <a:t>significant difference or clear correlation between CTC count and gender, age, clinical stage, </a:t>
            </a:r>
            <a:r>
              <a:rPr lang="en-US" sz="2400" i="1" dirty="0">
                <a:solidFill>
                  <a:srgbClr val="000000"/>
                </a:solidFill>
              </a:rPr>
              <a:t>EGFR</a:t>
            </a:r>
            <a:r>
              <a:rPr lang="en-US" sz="2400" dirty="0">
                <a:solidFill>
                  <a:srgbClr val="000000"/>
                </a:solidFill>
              </a:rPr>
              <a:t> mutation status, presence of </a:t>
            </a:r>
            <a:r>
              <a:rPr lang="en-US" sz="2400" i="1" dirty="0">
                <a:solidFill>
                  <a:srgbClr val="000000"/>
                </a:solidFill>
              </a:rPr>
              <a:t>T790M</a:t>
            </a:r>
            <a:r>
              <a:rPr lang="en-US" sz="2400" dirty="0">
                <a:solidFill>
                  <a:srgbClr val="000000"/>
                </a:solidFill>
              </a:rPr>
              <a:t> and level of </a:t>
            </a:r>
            <a:r>
              <a:rPr lang="en-US" sz="2400" i="1" dirty="0">
                <a:solidFill>
                  <a:srgbClr val="000000"/>
                </a:solidFill>
              </a:rPr>
              <a:t>EGFR</a:t>
            </a:r>
            <a:r>
              <a:rPr lang="en-US" sz="2400" dirty="0">
                <a:solidFill>
                  <a:srgbClr val="000000"/>
                </a:solidFill>
              </a:rPr>
              <a:t> mutation </a:t>
            </a:r>
            <a:r>
              <a:rPr lang="en-US" sz="2400" i="1" dirty="0">
                <a:solidFill>
                  <a:srgbClr val="000000"/>
                </a:solidFill>
              </a:rPr>
              <a:t>and T790M</a:t>
            </a:r>
            <a:r>
              <a:rPr lang="en-US" sz="2400" dirty="0">
                <a:solidFill>
                  <a:srgbClr val="000000"/>
                </a:solidFill>
              </a:rPr>
              <a:t> detected in </a:t>
            </a:r>
            <a:r>
              <a:rPr lang="en-US" sz="2400" dirty="0" err="1">
                <a:solidFill>
                  <a:srgbClr val="000000"/>
                </a:solidFill>
              </a:rPr>
              <a:t>ctDNA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  <a:endParaRPr lang="en-SG" sz="2400" dirty="0">
              <a:solidFill>
                <a:srgbClr val="000000"/>
              </a:solidFill>
            </a:endParaRPr>
          </a:p>
        </p:txBody>
      </p:sp>
      <p:sp>
        <p:nvSpPr>
          <p:cNvPr id="108" name="Rectangle 1367"/>
          <p:cNvSpPr>
            <a:spLocks noChangeArrowheads="1"/>
          </p:cNvSpPr>
          <p:nvPr/>
        </p:nvSpPr>
        <p:spPr bwMode="auto">
          <a:xfrm>
            <a:off x="10823274" y="25286447"/>
            <a:ext cx="10320338" cy="208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74320" tIns="182880" rIns="274320" bIns="274320">
            <a:spAutoFit/>
          </a:bodyPr>
          <a:lstStyle>
            <a:lvl1pPr defTabSz="295275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1pPr>
            <a:lvl2pPr marL="742950" indent="-285750" defTabSz="295275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2pPr>
            <a:lvl3pPr marL="1143000" indent="-228600" defTabSz="295275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3pPr>
            <a:lvl4pPr marL="1600200" indent="-228600" defTabSz="295275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4pPr>
            <a:lvl5pPr marL="2057400" indent="-228600" defTabSz="295275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5pPr>
            <a:lvl6pPr marL="2514600" indent="-228600" defTabSz="295275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6pPr>
            <a:lvl7pPr marL="2971800" indent="-228600" defTabSz="295275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7pPr>
            <a:lvl8pPr marL="3429000" indent="-228600" defTabSz="295275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8pPr>
            <a:lvl9pPr marL="3886200" indent="-228600" defTabSz="295275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9pPr>
          </a:lstStyle>
          <a:p>
            <a:pPr marL="457200" indent="-457200" algn="just" eaLnBrk="1" hangingPunct="1">
              <a:lnSpc>
                <a:spcPct val="100000"/>
              </a:lnSpc>
              <a:buFont typeface="+mj-lt"/>
              <a:buAutoNum type="arabicPeriod"/>
            </a:pPr>
            <a:r>
              <a:rPr lang="de-DE" altLang="en-US" sz="2400" dirty="0" err="1" smtClean="0">
                <a:solidFill>
                  <a:schemeClr val="tx1"/>
                </a:solidFill>
              </a:rPr>
              <a:t>Recruit</a:t>
            </a:r>
            <a:r>
              <a:rPr lang="de-DE" altLang="en-US" sz="2400" dirty="0" smtClean="0">
                <a:solidFill>
                  <a:schemeClr val="tx1"/>
                </a:solidFill>
              </a:rPr>
              <a:t> </a:t>
            </a:r>
            <a:r>
              <a:rPr lang="de-DE" altLang="en-US" sz="2400" dirty="0" err="1" smtClean="0">
                <a:solidFill>
                  <a:schemeClr val="tx1"/>
                </a:solidFill>
              </a:rPr>
              <a:t>more</a:t>
            </a:r>
            <a:r>
              <a:rPr lang="de-DE" altLang="en-US" sz="2400" dirty="0" smtClean="0">
                <a:solidFill>
                  <a:schemeClr val="tx1"/>
                </a:solidFill>
              </a:rPr>
              <a:t> </a:t>
            </a:r>
            <a:r>
              <a:rPr lang="de-DE" altLang="en-US" sz="2400" dirty="0" err="1" smtClean="0">
                <a:solidFill>
                  <a:schemeClr val="tx1"/>
                </a:solidFill>
              </a:rPr>
              <a:t>early</a:t>
            </a:r>
            <a:r>
              <a:rPr lang="de-DE" altLang="en-US" sz="2400" dirty="0" smtClean="0">
                <a:solidFill>
                  <a:schemeClr val="tx1"/>
                </a:solidFill>
              </a:rPr>
              <a:t> </a:t>
            </a:r>
            <a:r>
              <a:rPr lang="de-DE" altLang="en-US" sz="2400" dirty="0" err="1" smtClean="0">
                <a:solidFill>
                  <a:schemeClr val="tx1"/>
                </a:solidFill>
              </a:rPr>
              <a:t>stage</a:t>
            </a:r>
            <a:r>
              <a:rPr lang="de-DE" altLang="en-US" sz="2400" dirty="0" smtClean="0">
                <a:solidFill>
                  <a:schemeClr val="tx1"/>
                </a:solidFill>
              </a:rPr>
              <a:t> NSCLC </a:t>
            </a:r>
            <a:r>
              <a:rPr lang="de-DE" altLang="en-US" sz="2400" dirty="0" err="1" smtClean="0">
                <a:solidFill>
                  <a:schemeClr val="tx1"/>
                </a:solidFill>
              </a:rPr>
              <a:t>patients</a:t>
            </a:r>
            <a:r>
              <a:rPr lang="de-DE" altLang="en-US" sz="2400" dirty="0" smtClean="0">
                <a:solidFill>
                  <a:schemeClr val="tx1"/>
                </a:solidFill>
              </a:rPr>
              <a:t> </a:t>
            </a:r>
            <a:r>
              <a:rPr lang="de-DE" altLang="en-US" sz="2400" dirty="0" err="1" smtClean="0">
                <a:solidFill>
                  <a:schemeClr val="tx1"/>
                </a:solidFill>
              </a:rPr>
              <a:t>and</a:t>
            </a:r>
            <a:r>
              <a:rPr lang="de-DE" altLang="en-US" sz="2400" dirty="0" smtClean="0">
                <a:solidFill>
                  <a:schemeClr val="tx1"/>
                </a:solidFill>
              </a:rPr>
              <a:t> </a:t>
            </a:r>
            <a:r>
              <a:rPr lang="de-DE" altLang="en-US" sz="2400" dirty="0" err="1" smtClean="0">
                <a:solidFill>
                  <a:schemeClr val="tx1"/>
                </a:solidFill>
              </a:rPr>
              <a:t>baseline</a:t>
            </a:r>
            <a:r>
              <a:rPr lang="de-DE" altLang="en-US" sz="2400" dirty="0" smtClean="0">
                <a:solidFill>
                  <a:schemeClr val="tx1"/>
                </a:solidFill>
              </a:rPr>
              <a:t> </a:t>
            </a:r>
            <a:r>
              <a:rPr lang="de-DE" altLang="en-US" sz="2400" dirty="0" err="1" smtClean="0">
                <a:solidFill>
                  <a:schemeClr val="tx1"/>
                </a:solidFill>
              </a:rPr>
              <a:t>patients</a:t>
            </a:r>
            <a:endParaRPr lang="de-DE" altLang="en-US" sz="2400" dirty="0" smtClean="0">
              <a:solidFill>
                <a:schemeClr val="tx1"/>
              </a:solidFill>
            </a:endParaRPr>
          </a:p>
          <a:p>
            <a:pPr marL="457200" indent="-457200" algn="just" eaLnBrk="1" hangingPunct="1">
              <a:lnSpc>
                <a:spcPct val="100000"/>
              </a:lnSpc>
              <a:buFont typeface="+mj-lt"/>
              <a:buAutoNum type="arabicPeriod"/>
            </a:pPr>
            <a:r>
              <a:rPr lang="de-DE" altLang="en-US" sz="2400" dirty="0" smtClean="0">
                <a:solidFill>
                  <a:schemeClr val="tx1"/>
                </a:solidFill>
              </a:rPr>
              <a:t>Monitor </a:t>
            </a:r>
            <a:r>
              <a:rPr lang="de-DE" altLang="en-US" sz="2400" dirty="0" err="1" smtClean="0">
                <a:solidFill>
                  <a:schemeClr val="tx1"/>
                </a:solidFill>
              </a:rPr>
              <a:t>baseline</a:t>
            </a:r>
            <a:r>
              <a:rPr lang="de-DE" altLang="en-US" sz="2400" dirty="0" smtClean="0">
                <a:solidFill>
                  <a:schemeClr val="tx1"/>
                </a:solidFill>
              </a:rPr>
              <a:t> </a:t>
            </a:r>
            <a:r>
              <a:rPr lang="de-DE" altLang="en-US" sz="2400" dirty="0" err="1" smtClean="0">
                <a:solidFill>
                  <a:schemeClr val="tx1"/>
                </a:solidFill>
              </a:rPr>
              <a:t>patients</a:t>
            </a:r>
            <a:r>
              <a:rPr lang="de-DE" altLang="en-US" sz="2400" dirty="0" smtClean="0">
                <a:solidFill>
                  <a:schemeClr val="tx1"/>
                </a:solidFill>
              </a:rPr>
              <a:t> </a:t>
            </a:r>
            <a:r>
              <a:rPr lang="de-DE" altLang="en-US" sz="2400" dirty="0" err="1" smtClean="0">
                <a:solidFill>
                  <a:schemeClr val="tx1"/>
                </a:solidFill>
              </a:rPr>
              <a:t>for</a:t>
            </a:r>
            <a:r>
              <a:rPr lang="de-DE" altLang="en-US" sz="2400" dirty="0" smtClean="0">
                <a:solidFill>
                  <a:schemeClr val="tx1"/>
                </a:solidFill>
              </a:rPr>
              <a:t> a </a:t>
            </a:r>
            <a:r>
              <a:rPr lang="de-DE" altLang="en-US" sz="2400" dirty="0" err="1" smtClean="0">
                <a:solidFill>
                  <a:schemeClr val="tx1"/>
                </a:solidFill>
              </a:rPr>
              <a:t>longer</a:t>
            </a:r>
            <a:r>
              <a:rPr lang="de-DE" altLang="en-US" sz="2400" dirty="0" smtClean="0">
                <a:solidFill>
                  <a:schemeClr val="tx1"/>
                </a:solidFill>
              </a:rPr>
              <a:t> </a:t>
            </a:r>
            <a:r>
              <a:rPr lang="de-DE" altLang="en-US" sz="2400" dirty="0" err="1" smtClean="0">
                <a:solidFill>
                  <a:schemeClr val="tx1"/>
                </a:solidFill>
              </a:rPr>
              <a:t>period</a:t>
            </a:r>
            <a:r>
              <a:rPr lang="de-DE" altLang="en-US" sz="2400" dirty="0" smtClean="0">
                <a:solidFill>
                  <a:schemeClr val="tx1"/>
                </a:solidFill>
              </a:rPr>
              <a:t> (3-5 </a:t>
            </a:r>
            <a:r>
              <a:rPr lang="de-DE" altLang="en-US" sz="2400" dirty="0" err="1" smtClean="0">
                <a:solidFill>
                  <a:schemeClr val="tx1"/>
                </a:solidFill>
              </a:rPr>
              <a:t>years</a:t>
            </a:r>
            <a:r>
              <a:rPr lang="de-DE" altLang="en-US" sz="2400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 algn="just" eaLnBrk="1" hangingPunct="1">
              <a:lnSpc>
                <a:spcPct val="100000"/>
              </a:lnSpc>
              <a:buFont typeface="+mj-lt"/>
              <a:buAutoNum type="arabicPeriod"/>
            </a:pPr>
            <a:r>
              <a:rPr lang="de-DE" altLang="en-US" sz="2400" dirty="0" err="1" smtClean="0">
                <a:solidFill>
                  <a:schemeClr val="tx1"/>
                </a:solidFill>
              </a:rPr>
              <a:t>Molecular</a:t>
            </a:r>
            <a:r>
              <a:rPr lang="de-DE" altLang="en-US" sz="2400" dirty="0" smtClean="0">
                <a:solidFill>
                  <a:schemeClr val="tx1"/>
                </a:solidFill>
              </a:rPr>
              <a:t> </a:t>
            </a:r>
            <a:r>
              <a:rPr lang="de-DE" altLang="en-US" sz="2400" dirty="0" err="1" smtClean="0">
                <a:solidFill>
                  <a:schemeClr val="tx1"/>
                </a:solidFill>
              </a:rPr>
              <a:t>analysis</a:t>
            </a:r>
            <a:r>
              <a:rPr lang="de-DE" altLang="en-US" sz="2400" dirty="0" smtClean="0">
                <a:solidFill>
                  <a:schemeClr val="tx1"/>
                </a:solidFill>
              </a:rPr>
              <a:t> on </a:t>
            </a:r>
            <a:r>
              <a:rPr lang="de-DE" altLang="en-US" sz="2400" dirty="0" err="1" smtClean="0">
                <a:solidFill>
                  <a:schemeClr val="tx1"/>
                </a:solidFill>
              </a:rPr>
              <a:t>single</a:t>
            </a:r>
            <a:r>
              <a:rPr lang="de-DE" altLang="en-US" sz="2400" dirty="0" smtClean="0">
                <a:solidFill>
                  <a:schemeClr val="tx1"/>
                </a:solidFill>
              </a:rPr>
              <a:t> </a:t>
            </a:r>
            <a:r>
              <a:rPr lang="de-DE" altLang="en-US" sz="2400" dirty="0" err="1" smtClean="0">
                <a:solidFill>
                  <a:schemeClr val="tx1"/>
                </a:solidFill>
              </a:rPr>
              <a:t>cells</a:t>
            </a:r>
            <a:r>
              <a:rPr lang="de-DE" altLang="en-US" sz="2400" dirty="0" smtClean="0">
                <a:solidFill>
                  <a:schemeClr val="tx1"/>
                </a:solidFill>
              </a:rPr>
              <a:t> </a:t>
            </a:r>
            <a:r>
              <a:rPr lang="de-DE" altLang="en-US" sz="2400" dirty="0" err="1" smtClean="0">
                <a:solidFill>
                  <a:schemeClr val="tx1"/>
                </a:solidFill>
              </a:rPr>
              <a:t>trapped</a:t>
            </a:r>
            <a:r>
              <a:rPr lang="de-DE" altLang="en-US" sz="2400" dirty="0" smtClean="0">
                <a:solidFill>
                  <a:schemeClr val="tx1"/>
                </a:solidFill>
              </a:rPr>
              <a:t> on </a:t>
            </a:r>
            <a:r>
              <a:rPr lang="de-DE" altLang="en-US" sz="2400" dirty="0" err="1" smtClean="0">
                <a:solidFill>
                  <a:schemeClr val="tx1"/>
                </a:solidFill>
              </a:rPr>
              <a:t>microsieve</a:t>
            </a:r>
            <a:r>
              <a:rPr lang="de-DE" altLang="en-US" sz="2400" dirty="0" smtClean="0">
                <a:solidFill>
                  <a:schemeClr val="tx1"/>
                </a:solidFill>
              </a:rPr>
              <a:t> </a:t>
            </a:r>
            <a:r>
              <a:rPr lang="de-DE" altLang="en-US" sz="2400" dirty="0" err="1" smtClean="0">
                <a:solidFill>
                  <a:schemeClr val="tx1"/>
                </a:solidFill>
              </a:rPr>
              <a:t>to</a:t>
            </a:r>
            <a:r>
              <a:rPr lang="de-DE" altLang="en-US" sz="2400" dirty="0" smtClean="0">
                <a:solidFill>
                  <a:schemeClr val="tx1"/>
                </a:solidFill>
              </a:rPr>
              <a:t> </a:t>
            </a:r>
            <a:r>
              <a:rPr lang="de-DE" altLang="en-US" sz="2400" dirty="0" err="1" smtClean="0">
                <a:solidFill>
                  <a:schemeClr val="tx1"/>
                </a:solidFill>
              </a:rPr>
              <a:t>understand</a:t>
            </a:r>
            <a:r>
              <a:rPr lang="de-DE" altLang="en-US" sz="2400" dirty="0" smtClean="0">
                <a:solidFill>
                  <a:schemeClr val="tx1"/>
                </a:solidFill>
              </a:rPr>
              <a:t> </a:t>
            </a:r>
            <a:r>
              <a:rPr lang="de-DE" altLang="en-US" sz="2400" dirty="0" err="1" smtClean="0">
                <a:solidFill>
                  <a:schemeClr val="tx1"/>
                </a:solidFill>
              </a:rPr>
              <a:t>their</a:t>
            </a:r>
            <a:r>
              <a:rPr lang="de-DE" altLang="en-US" sz="2400" dirty="0" smtClean="0">
                <a:solidFill>
                  <a:schemeClr val="tx1"/>
                </a:solidFill>
              </a:rPr>
              <a:t> </a:t>
            </a:r>
            <a:r>
              <a:rPr lang="de-DE" altLang="en-US" sz="2400" dirty="0" err="1" smtClean="0">
                <a:solidFill>
                  <a:schemeClr val="tx1"/>
                </a:solidFill>
              </a:rPr>
              <a:t>origins</a:t>
            </a:r>
            <a:endParaRPr lang="de-DE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10" name="Text Box 1321"/>
          <p:cNvSpPr txBox="1">
            <a:spLocks noChangeArrowheads="1"/>
          </p:cNvSpPr>
          <p:nvPr/>
        </p:nvSpPr>
        <p:spPr bwMode="auto">
          <a:xfrm>
            <a:off x="13638787" y="20129683"/>
            <a:ext cx="76194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</a:pPr>
            <a:r>
              <a:rPr lang="en-US" sz="2000" u="sng" dirty="0">
                <a:solidFill>
                  <a:srgbClr val="000000"/>
                </a:solidFill>
              </a:rPr>
              <a:t>Kaplan-Meier curve of overall survival of patients with ≤6 and &gt;6 CTC</a:t>
            </a:r>
            <a:r>
              <a:rPr lang="en-SG" sz="2000" u="sng" dirty="0">
                <a:solidFill>
                  <a:srgbClr val="000000"/>
                </a:solidFill>
              </a:rPr>
              <a:t> </a:t>
            </a:r>
            <a:endParaRPr lang="en-US" altLang="en-US" sz="2000" u="sng" dirty="0">
              <a:solidFill>
                <a:srgbClr val="000000"/>
              </a:solidFill>
            </a:endParaRPr>
          </a:p>
        </p:txBody>
      </p:sp>
      <p:sp>
        <p:nvSpPr>
          <p:cNvPr id="111" name="Text Box 1321"/>
          <p:cNvSpPr txBox="1">
            <a:spLocks noChangeArrowheads="1"/>
          </p:cNvSpPr>
          <p:nvPr/>
        </p:nvSpPr>
        <p:spPr bwMode="auto">
          <a:xfrm>
            <a:off x="11048181" y="20383675"/>
            <a:ext cx="2666802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Cut-off for poor prognosis was set at 6 CTCs. Longer median survival was observed in the group with good prognosis than poor prognosis (454 days vs. 233 days, respectively). Log-rank test shows that the separation is not significant (</a:t>
            </a:r>
            <a:r>
              <a:rPr lang="en-US" altLang="en-US" sz="2000" i="1" dirty="0" smtClean="0">
                <a:solidFill>
                  <a:schemeClr val="tx1"/>
                </a:solidFill>
              </a:rPr>
              <a:t>p</a:t>
            </a:r>
            <a:r>
              <a:rPr lang="en-US" altLang="en-US" sz="2000" dirty="0" smtClean="0">
                <a:solidFill>
                  <a:schemeClr val="tx1"/>
                </a:solidFill>
              </a:rPr>
              <a:t>=0.340). (See figure on the right)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046071"/>
              </p:ext>
            </p:extLst>
          </p:nvPr>
        </p:nvGraphicFramePr>
        <p:xfrm>
          <a:off x="15603023" y="16942192"/>
          <a:ext cx="4771624" cy="1535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906"/>
                <a:gridCol w="1192906"/>
                <a:gridCol w="1192906"/>
                <a:gridCol w="1192906"/>
              </a:tblGrid>
              <a:tr h="5398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Change in CTC count</a:t>
                      </a:r>
                      <a:endParaRPr lang="en-SG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CR/PR</a:t>
                      </a:r>
                      <a:endParaRPr lang="en-SG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SD</a:t>
                      </a:r>
                      <a:endParaRPr lang="en-SG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PD</a:t>
                      </a:r>
                      <a:endParaRPr lang="en-SG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48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Decreased</a:t>
                      </a:r>
                      <a:endParaRPr lang="en-SG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37.0%</a:t>
                      </a:r>
                      <a:endParaRPr lang="en-SG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33.3%</a:t>
                      </a:r>
                      <a:endParaRPr lang="en-SG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29.7%</a:t>
                      </a:r>
                      <a:endParaRPr lang="en-SG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48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 Unchanged</a:t>
                      </a:r>
                      <a:endParaRPr lang="en-SG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27.3%</a:t>
                      </a:r>
                      <a:endParaRPr lang="en-SG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63.6%</a:t>
                      </a:r>
                      <a:endParaRPr lang="en-SG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9.1%</a:t>
                      </a:r>
                      <a:endParaRPr lang="en-SG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48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Increased</a:t>
                      </a:r>
                      <a:endParaRPr lang="en-SG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18.2%</a:t>
                      </a:r>
                      <a:endParaRPr lang="en-SG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45.5%</a:t>
                      </a:r>
                      <a:endParaRPr lang="en-SG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36.4%</a:t>
                      </a:r>
                      <a:endParaRPr lang="en-SG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17" name="Text Box 1321"/>
          <p:cNvSpPr txBox="1">
            <a:spLocks noChangeArrowheads="1"/>
          </p:cNvSpPr>
          <p:nvPr/>
        </p:nvSpPr>
        <p:spPr bwMode="auto">
          <a:xfrm>
            <a:off x="14279825" y="16491488"/>
            <a:ext cx="66368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sz="2000" u="sng" dirty="0">
                <a:solidFill>
                  <a:srgbClr val="000000"/>
                </a:solidFill>
              </a:rPr>
              <a:t>Changes in CTC count and frequency of </a:t>
            </a:r>
            <a:r>
              <a:rPr lang="en-US" sz="2000" u="sng" dirty="0" smtClean="0">
                <a:solidFill>
                  <a:srgbClr val="000000"/>
                </a:solidFill>
              </a:rPr>
              <a:t>treatment responses</a:t>
            </a:r>
            <a:endParaRPr lang="en-US" altLang="en-US" sz="2000" u="sng" dirty="0">
              <a:solidFill>
                <a:srgbClr val="000000"/>
              </a:solidFill>
            </a:endParaRPr>
          </a:p>
        </p:txBody>
      </p:sp>
      <p:grpSp>
        <p:nvGrpSpPr>
          <p:cNvPr id="122" name="Group 28"/>
          <p:cNvGrpSpPr>
            <a:grpSpLocks/>
          </p:cNvGrpSpPr>
          <p:nvPr/>
        </p:nvGrpSpPr>
        <p:grpSpPr bwMode="auto">
          <a:xfrm>
            <a:off x="533824" y="11749199"/>
            <a:ext cx="9902256" cy="503999"/>
            <a:chOff x="577850" y="5299074"/>
            <a:chExt cx="9902256" cy="582613"/>
          </a:xfrm>
        </p:grpSpPr>
        <p:sp>
          <p:nvSpPr>
            <p:cNvPr id="123" name="Rectangle 928"/>
            <p:cNvSpPr>
              <a:spLocks noChangeArrowheads="1"/>
            </p:cNvSpPr>
            <p:nvPr/>
          </p:nvSpPr>
          <p:spPr bwMode="auto">
            <a:xfrm>
              <a:off x="577850" y="5299074"/>
              <a:ext cx="9891713" cy="582613"/>
            </a:xfrm>
            <a:prstGeom prst="rect">
              <a:avLst/>
            </a:prstGeom>
            <a:solidFill>
              <a:srgbClr val="F6BCAD"/>
            </a:solidFill>
            <a:ln w="25400">
              <a:solidFill>
                <a:srgbClr val="F6BCAD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1pPr>
              <a:lvl2pPr marL="742950" indent="-28575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2pPr>
              <a:lvl3pPr marL="11430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3pPr>
              <a:lvl4pPr marL="16002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4pPr>
              <a:lvl5pPr marL="20574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4" name="Text Box 903"/>
            <p:cNvSpPr txBox="1">
              <a:spLocks noChangeArrowheads="1"/>
            </p:cNvSpPr>
            <p:nvPr/>
          </p:nvSpPr>
          <p:spPr bwMode="auto">
            <a:xfrm>
              <a:off x="688106" y="5364881"/>
              <a:ext cx="9792000" cy="462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1pPr>
              <a:lvl2pPr marL="742950" indent="-28575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2pPr>
              <a:lvl3pPr marL="11430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3pPr>
              <a:lvl4pPr marL="16002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4pPr>
              <a:lvl5pPr marL="20574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altLang="en-US" sz="2000" b="1" dirty="0" smtClean="0"/>
                <a:t>CORRELATION BETWEEN CTC COUNT AND MUTATIONS DETECTED</a:t>
              </a:r>
              <a:endParaRPr lang="en-US" altLang="en-US" sz="2000" b="1" dirty="0"/>
            </a:p>
          </p:txBody>
        </p:sp>
      </p:grpSp>
      <p:grpSp>
        <p:nvGrpSpPr>
          <p:cNvPr id="125" name="Group 28"/>
          <p:cNvGrpSpPr>
            <a:grpSpLocks/>
          </p:cNvGrpSpPr>
          <p:nvPr/>
        </p:nvGrpSpPr>
        <p:grpSpPr bwMode="auto">
          <a:xfrm>
            <a:off x="508438" y="18476482"/>
            <a:ext cx="9902256" cy="503999"/>
            <a:chOff x="577850" y="5299074"/>
            <a:chExt cx="9902256" cy="582613"/>
          </a:xfrm>
        </p:grpSpPr>
        <p:sp>
          <p:nvSpPr>
            <p:cNvPr id="126" name="Rectangle 928"/>
            <p:cNvSpPr>
              <a:spLocks noChangeArrowheads="1"/>
            </p:cNvSpPr>
            <p:nvPr/>
          </p:nvSpPr>
          <p:spPr bwMode="auto">
            <a:xfrm>
              <a:off x="577850" y="5299074"/>
              <a:ext cx="9891713" cy="582613"/>
            </a:xfrm>
            <a:prstGeom prst="rect">
              <a:avLst/>
            </a:prstGeom>
            <a:solidFill>
              <a:srgbClr val="F6BCAD"/>
            </a:solidFill>
            <a:ln w="25400">
              <a:solidFill>
                <a:srgbClr val="F6BCAD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1pPr>
              <a:lvl2pPr marL="742950" indent="-28575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2pPr>
              <a:lvl3pPr marL="11430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3pPr>
              <a:lvl4pPr marL="16002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4pPr>
              <a:lvl5pPr marL="20574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7" name="Text Box 903"/>
            <p:cNvSpPr txBox="1">
              <a:spLocks noChangeArrowheads="1"/>
            </p:cNvSpPr>
            <p:nvPr/>
          </p:nvSpPr>
          <p:spPr bwMode="auto">
            <a:xfrm>
              <a:off x="688106" y="5364881"/>
              <a:ext cx="9792000" cy="462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1pPr>
              <a:lvl2pPr marL="742950" indent="-28575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2pPr>
              <a:lvl3pPr marL="11430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3pPr>
              <a:lvl4pPr marL="16002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4pPr>
              <a:lvl5pPr marL="20574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altLang="en-US" sz="2000" b="1" dirty="0" smtClean="0"/>
                <a:t>CELL COUNTS IN PATIENTS AND HEALTHY CONTROLS</a:t>
              </a:r>
              <a:endParaRPr lang="en-US" altLang="en-US" sz="2000" b="1" dirty="0"/>
            </a:p>
          </p:txBody>
        </p:sp>
      </p:grpSp>
      <p:grpSp>
        <p:nvGrpSpPr>
          <p:cNvPr id="128" name="Group 28"/>
          <p:cNvGrpSpPr>
            <a:grpSpLocks/>
          </p:cNvGrpSpPr>
          <p:nvPr/>
        </p:nvGrpSpPr>
        <p:grpSpPr bwMode="auto">
          <a:xfrm>
            <a:off x="11075373" y="19579234"/>
            <a:ext cx="9902256" cy="503999"/>
            <a:chOff x="577850" y="5299074"/>
            <a:chExt cx="9902256" cy="582613"/>
          </a:xfrm>
        </p:grpSpPr>
        <p:sp>
          <p:nvSpPr>
            <p:cNvPr id="129" name="Rectangle 928"/>
            <p:cNvSpPr>
              <a:spLocks noChangeArrowheads="1"/>
            </p:cNvSpPr>
            <p:nvPr/>
          </p:nvSpPr>
          <p:spPr bwMode="auto">
            <a:xfrm>
              <a:off x="577850" y="5299074"/>
              <a:ext cx="9891713" cy="582613"/>
            </a:xfrm>
            <a:prstGeom prst="rect">
              <a:avLst/>
            </a:prstGeom>
            <a:solidFill>
              <a:srgbClr val="F6BCAD"/>
            </a:solidFill>
            <a:ln w="25400">
              <a:solidFill>
                <a:srgbClr val="F6BCAD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1pPr>
              <a:lvl2pPr marL="742950" indent="-28575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2pPr>
              <a:lvl3pPr marL="11430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3pPr>
              <a:lvl4pPr marL="16002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4pPr>
              <a:lvl5pPr marL="20574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0" name="Text Box 903"/>
            <p:cNvSpPr txBox="1">
              <a:spLocks noChangeArrowheads="1"/>
            </p:cNvSpPr>
            <p:nvPr/>
          </p:nvSpPr>
          <p:spPr bwMode="auto">
            <a:xfrm>
              <a:off x="688106" y="5364881"/>
              <a:ext cx="9792000" cy="462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1pPr>
              <a:lvl2pPr marL="742950" indent="-28575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2pPr>
              <a:lvl3pPr marL="11430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3pPr>
              <a:lvl4pPr marL="16002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4pPr>
              <a:lvl5pPr marL="20574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altLang="en-US" sz="2000" b="1" dirty="0" smtClean="0"/>
                <a:t>PROGNOSTIC SIGNIFICANCE OF BASELINE CTC COUNTS</a:t>
              </a:r>
              <a:endParaRPr lang="en-US" altLang="en-US" sz="2000" b="1" dirty="0"/>
            </a:p>
          </p:txBody>
        </p:sp>
      </p:grp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999703" y="13578792"/>
            <a:ext cx="8533597" cy="4820573"/>
            <a:chOff x="999700" y="13850918"/>
            <a:chExt cx="8849864" cy="4999228"/>
          </a:xfrm>
        </p:grpSpPr>
        <p:grpSp>
          <p:nvGrpSpPr>
            <p:cNvPr id="142" name="Group 141"/>
            <p:cNvGrpSpPr/>
            <p:nvPr/>
          </p:nvGrpSpPr>
          <p:grpSpPr>
            <a:xfrm>
              <a:off x="999700" y="14018571"/>
              <a:ext cx="4432923" cy="2592000"/>
              <a:chOff x="1961147" y="1930400"/>
              <a:chExt cx="5353050" cy="3143998"/>
            </a:xfrm>
          </p:grpSpPr>
          <p:graphicFrame>
            <p:nvGraphicFramePr>
              <p:cNvPr id="143" name="Chart 14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6257475"/>
                  </p:ext>
                </p:extLst>
              </p:nvPr>
            </p:nvGraphicFramePr>
            <p:xfrm>
              <a:off x="1961147" y="1930400"/>
              <a:ext cx="5353050" cy="29972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7"/>
              </a:graphicData>
            </a:graphic>
          </p:graphicFrame>
          <p:grpSp>
            <p:nvGrpSpPr>
              <p:cNvPr id="144" name="Group 143"/>
              <p:cNvGrpSpPr/>
              <p:nvPr/>
            </p:nvGrpSpPr>
            <p:grpSpPr>
              <a:xfrm>
                <a:off x="2670136" y="2552419"/>
                <a:ext cx="4163512" cy="2521979"/>
                <a:chOff x="2670136" y="2503579"/>
                <a:chExt cx="4163512" cy="2521979"/>
              </a:xfrm>
            </p:grpSpPr>
            <p:sp>
              <p:nvSpPr>
                <p:cNvPr id="145" name="TextBox 144"/>
                <p:cNvSpPr txBox="1"/>
                <p:nvPr/>
              </p:nvSpPr>
              <p:spPr>
                <a:xfrm>
                  <a:off x="2670136" y="4753688"/>
                  <a:ext cx="469049" cy="2718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solidFill>
                        <a:srgbClr val="000000"/>
                      </a:solidFill>
                    </a:rPr>
                    <a:t>n</a:t>
                  </a:r>
                  <a:r>
                    <a:rPr lang="en-US" sz="1400" dirty="0" smtClean="0">
                      <a:solidFill>
                        <a:srgbClr val="000000"/>
                      </a:solidFill>
                    </a:rPr>
                    <a:t>=3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3884729" y="4753688"/>
                  <a:ext cx="469049" cy="2718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solidFill>
                        <a:srgbClr val="000000"/>
                      </a:solidFill>
                    </a:rPr>
                    <a:t>n</a:t>
                  </a:r>
                  <a:r>
                    <a:rPr lang="en-US" sz="1400" dirty="0" smtClean="0">
                      <a:solidFill>
                        <a:srgbClr val="000000"/>
                      </a:solidFill>
                    </a:rPr>
                    <a:t>=1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5056986" y="4753689"/>
                  <a:ext cx="558817" cy="2718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</a:rPr>
                    <a:t>n=47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274831" y="4753688"/>
                  <a:ext cx="558817" cy="2718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</a:rPr>
                    <a:t>n=21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4261036" y="2503579"/>
                  <a:ext cx="792801" cy="2718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it-IT" sz="1400" i="1" dirty="0" err="1" smtClean="0">
                      <a:solidFill>
                        <a:srgbClr val="000000"/>
                      </a:solidFill>
                    </a:rPr>
                    <a:t>p</a:t>
                  </a:r>
                  <a:r>
                    <a:rPr lang="it-IT" sz="1400" i="1" dirty="0" smtClean="0">
                      <a:solidFill>
                        <a:srgbClr val="000000"/>
                      </a:solidFill>
                    </a:rPr>
                    <a:t>=0.516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150" name="Group 149"/>
            <p:cNvGrpSpPr/>
            <p:nvPr/>
          </p:nvGrpSpPr>
          <p:grpSpPr>
            <a:xfrm>
              <a:off x="5441212" y="14228909"/>
              <a:ext cx="3786127" cy="2405444"/>
              <a:chOff x="2286000" y="2057400"/>
              <a:chExt cx="4572000" cy="2904732"/>
            </a:xfrm>
          </p:grpSpPr>
          <p:graphicFrame>
            <p:nvGraphicFramePr>
              <p:cNvPr id="151" name="Chart 15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83573093"/>
                  </p:ext>
                </p:extLst>
              </p:nvPr>
            </p:nvGraphicFramePr>
            <p:xfrm>
              <a:off x="2286000" y="2057400"/>
              <a:ext cx="4572000" cy="27432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8"/>
              </a:graphicData>
            </a:graphic>
          </p:graphicFrame>
          <p:grpSp>
            <p:nvGrpSpPr>
              <p:cNvPr id="152" name="Group 151"/>
              <p:cNvGrpSpPr/>
              <p:nvPr/>
            </p:nvGrpSpPr>
            <p:grpSpPr>
              <a:xfrm>
                <a:off x="3370478" y="2801600"/>
                <a:ext cx="2525223" cy="2160532"/>
                <a:chOff x="3370478" y="2775438"/>
                <a:chExt cx="2525223" cy="1847060"/>
              </a:xfrm>
            </p:grpSpPr>
            <p:sp>
              <p:nvSpPr>
                <p:cNvPr id="153" name="TextBox 152"/>
                <p:cNvSpPr txBox="1"/>
                <p:nvPr/>
              </p:nvSpPr>
              <p:spPr>
                <a:xfrm>
                  <a:off x="3370478" y="4390075"/>
                  <a:ext cx="469049" cy="2324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</a:rPr>
                    <a:t>n=6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5336884" y="4390075"/>
                  <a:ext cx="558817" cy="2324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</a:rPr>
                    <a:t>n=66</a:t>
                  </a:r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4134987" y="2775438"/>
                  <a:ext cx="781368" cy="2324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it-IT" sz="1400" i="1" dirty="0" err="1" smtClean="0">
                      <a:solidFill>
                        <a:srgbClr val="000000"/>
                      </a:solidFill>
                    </a:rPr>
                    <a:t>p</a:t>
                  </a:r>
                  <a:r>
                    <a:rPr lang="it-IT" sz="1400" i="1" dirty="0" smtClean="0">
                      <a:solidFill>
                        <a:srgbClr val="000000"/>
                      </a:solidFill>
                    </a:rPr>
                    <a:t>=</a:t>
                  </a:r>
                  <a:r>
                    <a:rPr lang="it-IT" sz="1400" dirty="0" smtClean="0">
                      <a:solidFill>
                        <a:srgbClr val="000000"/>
                      </a:solidFill>
                    </a:rPr>
                    <a:t>0.693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156" name="Group 155"/>
            <p:cNvGrpSpPr/>
            <p:nvPr/>
          </p:nvGrpSpPr>
          <p:grpSpPr>
            <a:xfrm>
              <a:off x="1056944" y="16536319"/>
              <a:ext cx="4432923" cy="2313827"/>
              <a:chOff x="1895475" y="2095500"/>
              <a:chExt cx="5353050" cy="2794099"/>
            </a:xfrm>
          </p:grpSpPr>
          <p:graphicFrame>
            <p:nvGraphicFramePr>
              <p:cNvPr id="157" name="Chart 15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91522195"/>
                  </p:ext>
                </p:extLst>
              </p:nvPr>
            </p:nvGraphicFramePr>
            <p:xfrm>
              <a:off x="1895475" y="2095500"/>
              <a:ext cx="5353050" cy="2667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9"/>
              </a:graphicData>
            </a:graphic>
          </p:graphicFrame>
          <p:grpSp>
            <p:nvGrpSpPr>
              <p:cNvPr id="158" name="Group 157"/>
              <p:cNvGrpSpPr/>
              <p:nvPr/>
            </p:nvGrpSpPr>
            <p:grpSpPr>
              <a:xfrm>
                <a:off x="2534260" y="2961191"/>
                <a:ext cx="4193700" cy="1928408"/>
                <a:chOff x="2534260" y="2961191"/>
                <a:chExt cx="4193700" cy="1928408"/>
              </a:xfrm>
            </p:grpSpPr>
            <p:sp>
              <p:nvSpPr>
                <p:cNvPr id="159" name="TextBox 158"/>
                <p:cNvSpPr txBox="1"/>
                <p:nvPr/>
              </p:nvSpPr>
              <p:spPr>
                <a:xfrm>
                  <a:off x="2534260" y="4601451"/>
                  <a:ext cx="558817" cy="2718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solidFill>
                        <a:srgbClr val="000000"/>
                      </a:solidFill>
                    </a:rPr>
                    <a:t>n</a:t>
                  </a:r>
                  <a:r>
                    <a:rPr lang="en-US" sz="1400" dirty="0" smtClean="0">
                      <a:solidFill>
                        <a:srgbClr val="000000"/>
                      </a:solidFill>
                    </a:rPr>
                    <a:t>=52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0" name="TextBox 159"/>
                <p:cNvSpPr txBox="1"/>
                <p:nvPr/>
              </p:nvSpPr>
              <p:spPr>
                <a:xfrm>
                  <a:off x="3746479" y="4617730"/>
                  <a:ext cx="558817" cy="2718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</a:rPr>
                    <a:t>n=22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4934136" y="4601451"/>
                  <a:ext cx="558817" cy="2718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</a:rPr>
                    <a:t>n=11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6169143" y="4601451"/>
                  <a:ext cx="558817" cy="2718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</a:rPr>
                    <a:t>n=14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>
                <a:xfrm>
                  <a:off x="4142565" y="2961191"/>
                  <a:ext cx="792802" cy="2718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it-IT" sz="1400" i="1" dirty="0" err="1" smtClean="0">
                      <a:solidFill>
                        <a:srgbClr val="000000"/>
                      </a:solidFill>
                    </a:rPr>
                    <a:t>p</a:t>
                  </a:r>
                  <a:r>
                    <a:rPr lang="it-IT" sz="1400" i="1" dirty="0" smtClean="0">
                      <a:solidFill>
                        <a:srgbClr val="000000"/>
                      </a:solidFill>
                    </a:rPr>
                    <a:t>=0.555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164" name="Group 163"/>
            <p:cNvGrpSpPr/>
            <p:nvPr/>
          </p:nvGrpSpPr>
          <p:grpSpPr>
            <a:xfrm>
              <a:off x="5349171" y="16394718"/>
              <a:ext cx="4432923" cy="2412000"/>
              <a:chOff x="1895475" y="1615802"/>
              <a:chExt cx="5353050" cy="2970148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2608345" y="4314081"/>
                <a:ext cx="4064783" cy="271869"/>
                <a:chOff x="2592064" y="4728289"/>
                <a:chExt cx="4064783" cy="271869"/>
              </a:xfrm>
            </p:grpSpPr>
            <p:sp>
              <p:nvSpPr>
                <p:cNvPr id="168" name="TextBox 167"/>
                <p:cNvSpPr txBox="1"/>
                <p:nvPr/>
              </p:nvSpPr>
              <p:spPr>
                <a:xfrm>
                  <a:off x="2592064" y="4728289"/>
                  <a:ext cx="558817" cy="2718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</a:rPr>
                    <a:t>n=80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3875768" y="4728289"/>
                  <a:ext cx="469049" cy="2718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</a:rPr>
                    <a:t>n=8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4934137" y="4728289"/>
                  <a:ext cx="558817" cy="2718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</a:rPr>
                    <a:t>n=13</a:t>
                  </a:r>
                </a:p>
              </p:txBody>
            </p:sp>
            <p:sp>
              <p:nvSpPr>
                <p:cNvPr id="171" name="TextBox 170"/>
                <p:cNvSpPr txBox="1"/>
                <p:nvPr/>
              </p:nvSpPr>
              <p:spPr>
                <a:xfrm>
                  <a:off x="6187798" y="4728289"/>
                  <a:ext cx="469049" cy="2718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</a:rPr>
                    <a:t>n=4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</p:grpSp>
          <p:graphicFrame>
            <p:nvGraphicFramePr>
              <p:cNvPr id="166" name="Chart 16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29083995"/>
                  </p:ext>
                </p:extLst>
              </p:nvPr>
            </p:nvGraphicFramePr>
            <p:xfrm>
              <a:off x="1895475" y="1615802"/>
              <a:ext cx="5353050" cy="28448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0"/>
              </a:graphicData>
            </a:graphic>
          </p:graphicFrame>
          <p:sp>
            <p:nvSpPr>
              <p:cNvPr id="167" name="Rectangle 166"/>
              <p:cNvSpPr/>
              <p:nvPr/>
            </p:nvSpPr>
            <p:spPr>
              <a:xfrm>
                <a:off x="3994640" y="2553320"/>
                <a:ext cx="792800" cy="271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t-IT" sz="1400" i="1" dirty="0" err="1" smtClean="0">
                    <a:solidFill>
                      <a:srgbClr val="000000"/>
                    </a:solidFill>
                  </a:rPr>
                  <a:t>p</a:t>
                </a:r>
                <a:r>
                  <a:rPr lang="it-IT" sz="1400" i="1" dirty="0" smtClean="0">
                    <a:solidFill>
                      <a:srgbClr val="000000"/>
                    </a:solidFill>
                  </a:rPr>
                  <a:t>=0.629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75" name="Text Box 1321"/>
            <p:cNvSpPr txBox="1">
              <a:spLocks noChangeArrowheads="1"/>
            </p:cNvSpPr>
            <p:nvPr/>
          </p:nvSpPr>
          <p:spPr bwMode="auto">
            <a:xfrm>
              <a:off x="1153343" y="13850918"/>
              <a:ext cx="8696221" cy="3567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1pPr>
              <a:lvl2pPr marL="742950" indent="-28575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2pPr>
              <a:lvl3pPr marL="11430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3pPr>
              <a:lvl4pPr marL="16002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4pPr>
              <a:lvl5pPr marL="20574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</a:pPr>
              <a:r>
                <a:rPr lang="en-US" altLang="en-US" sz="2000" u="sng" dirty="0" smtClean="0">
                  <a:solidFill>
                    <a:srgbClr val="000000"/>
                  </a:solidFill>
                </a:rPr>
                <a:t>Differences in mean CTC count of mutation types and level detected in </a:t>
              </a:r>
              <a:r>
                <a:rPr lang="en-US" altLang="en-US" sz="2000" u="sng" dirty="0" err="1" smtClean="0">
                  <a:solidFill>
                    <a:srgbClr val="000000"/>
                  </a:solidFill>
                </a:rPr>
                <a:t>ctDNA</a:t>
              </a:r>
              <a:endParaRPr lang="en-US" altLang="en-US" sz="2000" u="sng" dirty="0">
                <a:solidFill>
                  <a:srgbClr val="000000"/>
                </a:solidFill>
              </a:endParaRPr>
            </a:p>
          </p:txBody>
        </p:sp>
      </p:grpSp>
      <p:sp>
        <p:nvSpPr>
          <p:cNvPr id="176" name="Text Box 1321"/>
          <p:cNvSpPr txBox="1">
            <a:spLocks noChangeArrowheads="1"/>
          </p:cNvSpPr>
          <p:nvPr/>
        </p:nvSpPr>
        <p:spPr bwMode="auto">
          <a:xfrm>
            <a:off x="504589" y="12258997"/>
            <a:ext cx="990841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</a:rPr>
              <a:t>There is no significant difference between the mean CTC count of different </a:t>
            </a:r>
            <a:r>
              <a:rPr lang="en-US" sz="2000" i="1" dirty="0">
                <a:solidFill>
                  <a:srgbClr val="000000"/>
                </a:solidFill>
              </a:rPr>
              <a:t>EGFR</a:t>
            </a:r>
            <a:r>
              <a:rPr lang="en-US" sz="2000" dirty="0">
                <a:solidFill>
                  <a:srgbClr val="000000"/>
                </a:solidFill>
              </a:rPr>
              <a:t> mutations (</a:t>
            </a:r>
            <a:r>
              <a:rPr lang="en-US" sz="2000" i="1" dirty="0">
                <a:solidFill>
                  <a:srgbClr val="000000"/>
                </a:solidFill>
              </a:rPr>
              <a:t>p</a:t>
            </a:r>
            <a:r>
              <a:rPr lang="en-US" sz="2000" dirty="0">
                <a:solidFill>
                  <a:srgbClr val="000000"/>
                </a:solidFill>
              </a:rPr>
              <a:t> = 0.516</a:t>
            </a:r>
            <a:r>
              <a:rPr lang="en-US" sz="2000" dirty="0" smtClean="0">
                <a:solidFill>
                  <a:srgbClr val="000000"/>
                </a:solidFill>
              </a:rPr>
              <a:t>) and presence of </a:t>
            </a:r>
            <a:r>
              <a:rPr lang="en-US" sz="2000" i="1" dirty="0" smtClean="0">
                <a:solidFill>
                  <a:srgbClr val="000000"/>
                </a:solidFill>
              </a:rPr>
              <a:t>T790M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(</a:t>
            </a:r>
            <a:r>
              <a:rPr lang="en-US" sz="2000" i="1" dirty="0" smtClean="0">
                <a:solidFill>
                  <a:srgbClr val="000000"/>
                </a:solidFill>
              </a:rPr>
              <a:t>p</a:t>
            </a:r>
            <a:r>
              <a:rPr lang="en-US" sz="2000" dirty="0" smtClean="0">
                <a:solidFill>
                  <a:srgbClr val="000000"/>
                </a:solidFill>
              </a:rPr>
              <a:t>=0.693). </a:t>
            </a:r>
            <a:r>
              <a:rPr lang="en-US" sz="2000" dirty="0">
                <a:solidFill>
                  <a:srgbClr val="000000"/>
                </a:solidFill>
              </a:rPr>
              <a:t>No correlation is seen between CTC count and the level of </a:t>
            </a:r>
            <a:r>
              <a:rPr lang="en-US" sz="2000" i="1" dirty="0">
                <a:solidFill>
                  <a:srgbClr val="000000"/>
                </a:solidFill>
              </a:rPr>
              <a:t>EGFR</a:t>
            </a:r>
            <a:r>
              <a:rPr lang="en-US" sz="2000" dirty="0">
                <a:solidFill>
                  <a:srgbClr val="000000"/>
                </a:solidFill>
              </a:rPr>
              <a:t> mutation </a:t>
            </a:r>
            <a:r>
              <a:rPr lang="en-US" sz="2000" dirty="0" smtClean="0">
                <a:solidFill>
                  <a:srgbClr val="000000"/>
                </a:solidFill>
              </a:rPr>
              <a:t>(</a:t>
            </a:r>
            <a:r>
              <a:rPr lang="en-US" sz="2000" i="1" dirty="0" smtClean="0">
                <a:solidFill>
                  <a:srgbClr val="000000"/>
                </a:solidFill>
              </a:rPr>
              <a:t>p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= 0.555) and </a:t>
            </a:r>
            <a:r>
              <a:rPr lang="en-US" sz="2000" i="1" dirty="0">
                <a:solidFill>
                  <a:srgbClr val="000000"/>
                </a:solidFill>
              </a:rPr>
              <a:t>T790M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(</a:t>
            </a:r>
            <a:r>
              <a:rPr lang="en-US" sz="2000" i="1" dirty="0" smtClean="0">
                <a:solidFill>
                  <a:srgbClr val="000000"/>
                </a:solidFill>
              </a:rPr>
              <a:t>p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= 0.629) detected in </a:t>
            </a:r>
            <a:r>
              <a:rPr lang="en-US" sz="2000" dirty="0" smtClean="0">
                <a:solidFill>
                  <a:srgbClr val="000000"/>
                </a:solidFill>
              </a:rPr>
              <a:t>circulating-</a:t>
            </a:r>
            <a:r>
              <a:rPr lang="en-US" sz="2000" dirty="0" err="1" smtClean="0">
                <a:solidFill>
                  <a:srgbClr val="000000"/>
                </a:solidFill>
              </a:rPr>
              <a:t>tumour</a:t>
            </a:r>
            <a:r>
              <a:rPr lang="en-US" sz="2000" dirty="0" smtClean="0">
                <a:solidFill>
                  <a:srgbClr val="000000"/>
                </a:solidFill>
              </a:rPr>
              <a:t> DNA (</a:t>
            </a:r>
            <a:r>
              <a:rPr lang="en-US" sz="2000" dirty="0" err="1" smtClean="0">
                <a:solidFill>
                  <a:srgbClr val="000000"/>
                </a:solidFill>
              </a:rPr>
              <a:t>ctDNA</a:t>
            </a:r>
            <a:r>
              <a:rPr lang="en-US" sz="2000" dirty="0" smtClean="0">
                <a:solidFill>
                  <a:srgbClr val="000000"/>
                </a:solidFill>
              </a:rPr>
              <a:t>).</a:t>
            </a:r>
            <a:r>
              <a:rPr lang="en-SG" sz="2000" dirty="0" smtClean="0">
                <a:solidFill>
                  <a:srgbClr val="000000"/>
                </a:solidFill>
              </a:rPr>
              <a:t> </a:t>
            </a:r>
            <a:endParaRPr lang="en-US" altLang="en-US" sz="2000" i="1" dirty="0" smtClean="0">
              <a:solidFill>
                <a:srgbClr val="000000"/>
              </a:solidFill>
            </a:endParaRPr>
          </a:p>
        </p:txBody>
      </p:sp>
      <p:grpSp>
        <p:nvGrpSpPr>
          <p:cNvPr id="177" name="Group 176"/>
          <p:cNvGrpSpPr>
            <a:grpSpLocks noChangeAspect="1"/>
          </p:cNvGrpSpPr>
          <p:nvPr/>
        </p:nvGrpSpPr>
        <p:grpSpPr>
          <a:xfrm>
            <a:off x="5280693" y="21901878"/>
            <a:ext cx="4739872" cy="2879996"/>
            <a:chOff x="2186930" y="2057400"/>
            <a:chExt cx="4732638" cy="2875603"/>
          </a:xfrm>
        </p:grpSpPr>
        <p:graphicFrame>
          <p:nvGraphicFramePr>
            <p:cNvPr id="178" name="Chart 17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01944055"/>
                </p:ext>
              </p:extLst>
            </p:nvPr>
          </p:nvGraphicFramePr>
          <p:xfrm>
            <a:off x="2186930" y="2057400"/>
            <a:ext cx="4572000" cy="27432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1"/>
            </a:graphicData>
          </a:graphic>
        </p:graphicFrame>
        <p:sp>
          <p:nvSpPr>
            <p:cNvPr id="179" name="Rectangle 178"/>
            <p:cNvSpPr/>
            <p:nvPr/>
          </p:nvSpPr>
          <p:spPr>
            <a:xfrm>
              <a:off x="4175033" y="2473004"/>
              <a:ext cx="805625" cy="271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400" i="1" dirty="0" err="1" smtClean="0">
                  <a:solidFill>
                    <a:srgbClr val="000000"/>
                  </a:solidFill>
                </a:rPr>
                <a:t>p</a:t>
              </a:r>
              <a:r>
                <a:rPr lang="it-IT" sz="1400" i="1" dirty="0" smtClean="0">
                  <a:solidFill>
                    <a:srgbClr val="000000"/>
                  </a:solidFill>
                </a:rPr>
                <a:t>=0.007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388853" y="4661135"/>
              <a:ext cx="648585" cy="271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n</a:t>
              </a:r>
              <a:r>
                <a:rPr lang="en-US" sz="1400" dirty="0" smtClean="0">
                  <a:solidFill>
                    <a:srgbClr val="000000"/>
                  </a:solidFill>
                </a:rPr>
                <a:t>=107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304412" y="4646890"/>
              <a:ext cx="558817" cy="271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n</a:t>
              </a:r>
              <a:r>
                <a:rPr lang="en-US" sz="1400" dirty="0" smtClean="0">
                  <a:solidFill>
                    <a:srgbClr val="000000"/>
                  </a:solidFill>
                </a:rPr>
                <a:t>=13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5206864" y="2082712"/>
              <a:ext cx="1712704" cy="500027"/>
              <a:chOff x="6662628" y="1033130"/>
              <a:chExt cx="1712704" cy="500027"/>
            </a:xfrm>
          </p:grpSpPr>
          <p:sp>
            <p:nvSpPr>
              <p:cNvPr id="183" name="Rectangle 182"/>
              <p:cNvSpPr>
                <a:spLocks noChangeAspect="1"/>
              </p:cNvSpPr>
              <p:nvPr/>
            </p:nvSpPr>
            <p:spPr>
              <a:xfrm>
                <a:off x="6662628" y="1074488"/>
                <a:ext cx="180000" cy="180000"/>
              </a:xfrm>
              <a:prstGeom prst="rect">
                <a:avLst/>
              </a:prstGeom>
              <a:solidFill>
                <a:srgbClr val="42C4DD"/>
              </a:solidFill>
              <a:ln>
                <a:solidFill>
                  <a:srgbClr val="45C8B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" name="Rectangle 183"/>
              <p:cNvSpPr>
                <a:spLocks noChangeAspect="1"/>
              </p:cNvSpPr>
              <p:nvPr/>
            </p:nvSpPr>
            <p:spPr>
              <a:xfrm>
                <a:off x="6662628" y="1310127"/>
                <a:ext cx="180000" cy="1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6842627" y="1033130"/>
                <a:ext cx="1532705" cy="271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CK+ VIM- CTCs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6842628" y="1261288"/>
                <a:ext cx="1532704" cy="271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CK+ VIM+ CTCs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9" name="Rectangle 18"/>
          <p:cNvSpPr/>
          <p:nvPr/>
        </p:nvSpPr>
        <p:spPr>
          <a:xfrm>
            <a:off x="15530451" y="18440109"/>
            <a:ext cx="506191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CR</a:t>
            </a:r>
            <a:r>
              <a:rPr lang="en-US" altLang="en-US" sz="2000" dirty="0">
                <a:solidFill>
                  <a:schemeClr val="tx1"/>
                </a:solidFill>
              </a:rPr>
              <a:t>/PR: decreased </a:t>
            </a:r>
            <a:r>
              <a:rPr lang="en-US" altLang="en-US" sz="2000" dirty="0" err="1">
                <a:solidFill>
                  <a:schemeClr val="tx1"/>
                </a:solidFill>
              </a:rPr>
              <a:t>tumour</a:t>
            </a:r>
            <a:r>
              <a:rPr lang="en-US" altLang="en-US" sz="2000" dirty="0">
                <a:solidFill>
                  <a:schemeClr val="tx1"/>
                </a:solidFill>
              </a:rPr>
              <a:t> size after treatment</a:t>
            </a:r>
          </a:p>
          <a:p>
            <a:pPr algn="just" eaLnBrk="1" hangingPunct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SD: no/small change in </a:t>
            </a:r>
            <a:r>
              <a:rPr lang="en-US" altLang="en-US" sz="2000" dirty="0" err="1">
                <a:solidFill>
                  <a:schemeClr val="tx1"/>
                </a:solidFill>
              </a:rPr>
              <a:t>tumour</a:t>
            </a:r>
            <a:r>
              <a:rPr lang="en-US" altLang="en-US" sz="2000" dirty="0">
                <a:solidFill>
                  <a:schemeClr val="tx1"/>
                </a:solidFill>
              </a:rPr>
              <a:t> size</a:t>
            </a:r>
          </a:p>
          <a:p>
            <a:pPr algn="just" eaLnBrk="1" hangingPunct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PD: increased </a:t>
            </a:r>
            <a:r>
              <a:rPr lang="en-US" altLang="en-US" sz="2000" dirty="0" err="1">
                <a:solidFill>
                  <a:schemeClr val="tx1"/>
                </a:solidFill>
              </a:rPr>
              <a:t>tumour</a:t>
            </a:r>
            <a:r>
              <a:rPr lang="en-US" altLang="en-US" sz="2000" dirty="0">
                <a:solidFill>
                  <a:schemeClr val="tx1"/>
                </a:solidFill>
              </a:rPr>
              <a:t> size after </a:t>
            </a:r>
            <a:r>
              <a:rPr lang="en-US" altLang="en-US" sz="2000" dirty="0" smtClean="0">
                <a:solidFill>
                  <a:schemeClr val="tx1"/>
                </a:solidFill>
              </a:rPr>
              <a:t>treatment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226" name="Text Box 1321"/>
          <p:cNvSpPr txBox="1">
            <a:spLocks noChangeArrowheads="1"/>
          </p:cNvSpPr>
          <p:nvPr/>
        </p:nvSpPr>
        <p:spPr bwMode="auto">
          <a:xfrm>
            <a:off x="11030973" y="14473420"/>
            <a:ext cx="257631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Gill Sans MT" pitchFamily="34" charset="0"/>
                <a:ea typeface="SimSun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The changes in CTC count in some patients complies with the changes in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tumour</a:t>
            </a:r>
            <a:r>
              <a:rPr lang="en-US" altLang="en-US" sz="2000" dirty="0" smtClean="0">
                <a:solidFill>
                  <a:schemeClr val="tx1"/>
                </a:solidFill>
              </a:rPr>
              <a:t> size after treatment. (See examples on the left)</a:t>
            </a:r>
          </a:p>
        </p:txBody>
      </p:sp>
      <p:grpSp>
        <p:nvGrpSpPr>
          <p:cNvPr id="228" name="Group 227"/>
          <p:cNvGrpSpPr/>
          <p:nvPr/>
        </p:nvGrpSpPr>
        <p:grpSpPr>
          <a:xfrm>
            <a:off x="11070398" y="13570696"/>
            <a:ext cx="9902256" cy="503999"/>
            <a:chOff x="11099428" y="12072093"/>
            <a:chExt cx="9902256" cy="503999"/>
          </a:xfrm>
        </p:grpSpPr>
        <p:sp>
          <p:nvSpPr>
            <p:cNvPr id="229" name="Rectangle 928"/>
            <p:cNvSpPr>
              <a:spLocks noChangeArrowheads="1"/>
            </p:cNvSpPr>
            <p:nvPr/>
          </p:nvSpPr>
          <p:spPr bwMode="auto">
            <a:xfrm>
              <a:off x="11099428" y="12072093"/>
              <a:ext cx="9891713" cy="503999"/>
            </a:xfrm>
            <a:prstGeom prst="rect">
              <a:avLst/>
            </a:prstGeom>
            <a:solidFill>
              <a:srgbClr val="F6BCAD"/>
            </a:solidFill>
            <a:ln w="25400">
              <a:solidFill>
                <a:srgbClr val="F6BCAD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1pPr>
              <a:lvl2pPr marL="742950" indent="-28575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2pPr>
              <a:lvl3pPr marL="11430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3pPr>
              <a:lvl4pPr marL="16002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4pPr>
              <a:lvl5pPr marL="20574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0" name="Text Box 903"/>
            <p:cNvSpPr txBox="1">
              <a:spLocks noChangeArrowheads="1"/>
            </p:cNvSpPr>
            <p:nvPr/>
          </p:nvSpPr>
          <p:spPr bwMode="auto">
            <a:xfrm>
              <a:off x="11209684" y="12129020"/>
              <a:ext cx="9792000" cy="346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1pPr>
              <a:lvl2pPr marL="742950" indent="-28575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2pPr>
              <a:lvl3pPr marL="11430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3pPr>
              <a:lvl4pPr marL="16002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4pPr>
              <a:lvl5pPr marL="2057400" indent="-228600" eaLnBrk="0" hangingPunct="0"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Gill Sans MT" pitchFamily="34" charset="0"/>
                  <a:ea typeface="SimSun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altLang="en-US" sz="2000" b="1" dirty="0" smtClean="0"/>
                <a:t>ASSOCIATION BETWEEN CTC COUNT AND TREATMENT RESPONSE</a:t>
              </a:r>
              <a:endParaRPr lang="en-US" altLang="en-US" sz="2000" b="1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274320" tIns="182880" rIns="274320" bIns="274320" numCol="1" anchor="t" anchorCtr="0" compatLnSpc="1">
        <a:prstTxWarp prst="textNoShape">
          <a:avLst/>
        </a:prstTxWarp>
      </a:bodyPr>
      <a:lstStyle>
        <a:defPPr marL="0" marR="0" indent="0" algn="l" defTabSz="295275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MT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274320" tIns="182880" rIns="274320" bIns="274320" numCol="1" anchor="t" anchorCtr="0" compatLnSpc="1">
        <a:prstTxWarp prst="textNoShape">
          <a:avLst/>
        </a:prstTxWarp>
      </a:bodyPr>
      <a:lstStyle>
        <a:defPPr marL="0" marR="0" indent="0" algn="l" defTabSz="295275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MT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xpo">
    <a:dk1>
      <a:sysClr val="windowText" lastClr="000000"/>
    </a:dk1>
    <a:lt1>
      <a:sysClr val="window" lastClr="FFFFFF"/>
    </a:lt1>
    <a:dk2>
      <a:srgbClr val="263B86"/>
    </a:dk2>
    <a:lt2>
      <a:srgbClr val="76B6F2"/>
    </a:lt2>
    <a:accent1>
      <a:srgbClr val="FBC01E"/>
    </a:accent1>
    <a:accent2>
      <a:srgbClr val="EFE1A2"/>
    </a:accent2>
    <a:accent3>
      <a:srgbClr val="FA8716"/>
    </a:accent3>
    <a:accent4>
      <a:srgbClr val="BE0204"/>
    </a:accent4>
    <a:accent5>
      <a:srgbClr val="640F10"/>
    </a:accent5>
    <a:accent6>
      <a:srgbClr val="7E13E3"/>
    </a:accent6>
    <a:hlink>
      <a:srgbClr val="D2D200"/>
    </a:hlink>
    <a:folHlink>
      <a:srgbClr val="D0B9F8"/>
    </a:folHlink>
  </a:clrScheme>
  <a:fontScheme name="Expo">
    <a:majorFont>
      <a:latin typeface="Calibri"/>
      <a:ea typeface=""/>
      <a:cs typeface=""/>
      <a:font script="Jpan" typeface="ＭＳ ゴシック"/>
      <a:font script="Hans" typeface="宋体"/>
      <a:font script="Hant" typeface="新細明體"/>
    </a:majorFont>
    <a:minorFont>
      <a:latin typeface="Calibri"/>
      <a:ea typeface=""/>
      <a:cs typeface=""/>
      <a:font script="Jpan" typeface="ＭＳ ゴシック"/>
      <a:font script="Hans" typeface="宋体"/>
      <a:font script="Hant" typeface="新細明體"/>
    </a:minorFont>
  </a:fontScheme>
  <a:fmtScheme name="Expo">
    <a:fillStyleLst>
      <a:solidFill>
        <a:schemeClr val="phClr"/>
      </a:solidFill>
      <a:gradFill rotWithShape="1">
        <a:gsLst>
          <a:gs pos="0">
            <a:schemeClr val="phClr">
              <a:tint val="100000"/>
              <a:satMod val="13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93000"/>
              <a:satMod val="130000"/>
            </a:schemeClr>
          </a:gs>
          <a:gs pos="60000">
            <a:schemeClr val="phClr">
              <a:tint val="80000"/>
              <a:shade val="93000"/>
              <a:satMod val="130000"/>
            </a:schemeClr>
          </a:gs>
          <a:gs pos="100000">
            <a:schemeClr val="phClr">
              <a:tint val="50000"/>
              <a:shade val="94000"/>
              <a:alpha val="100000"/>
              <a:satMod val="135000"/>
            </a:schemeClr>
          </a:gs>
        </a:gsLst>
        <a:lin ang="16200000" scaled="0"/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8575" cap="flat" cmpd="sng" algn="ctr">
        <a:solidFill>
          <a:schemeClr val="phClr"/>
        </a:solidFill>
        <a:prstDash val="solid"/>
      </a:ln>
      <a:ln w="34925" cap="flat" cmpd="sng" algn="ctr">
        <a:gradFill>
          <a:gsLst>
            <a:gs pos="0">
              <a:schemeClr val="accent1">
                <a:lumMod val="40000"/>
                <a:lumOff val="60000"/>
              </a:schemeClr>
            </a:gs>
            <a:gs pos="50000">
              <a:schemeClr val="accent1"/>
            </a:gs>
            <a:gs pos="100000">
              <a:schemeClr val="accent1">
                <a:lumMod val="50000"/>
              </a:schemeClr>
            </a:gs>
          </a:gsLst>
          <a:lin ang="18600000" scaled="0"/>
        </a:gradFill>
        <a:prstDash val="solid"/>
      </a:ln>
    </a:lnStyleLst>
    <a:effectStyleLst>
      <a:effectStyle>
        <a:effectLst/>
      </a:effectStyle>
      <a:effectStyle>
        <a:effectLst>
          <a:innerShdw blurRad="50800" dist="25400" dir="13500000">
            <a:srgbClr val="C0C0C0">
              <a:alpha val="75000"/>
            </a:srgbClr>
          </a:innerShdw>
          <a:outerShdw blurRad="63500" dist="38100" dir="5400000" sx="105000" sy="105000" algn="br" rotWithShape="0">
            <a:srgbClr val="000000">
              <a:alpha val="30000"/>
            </a:srgbClr>
          </a:outerShdw>
        </a:effectLst>
      </a:effectStyle>
      <a:effectStyle>
        <a:effectLst>
          <a:innerShdw blurRad="50800" dist="25400" dir="16200000">
            <a:srgbClr val="C0C0C0">
              <a:alpha val="75000"/>
            </a:srgbClr>
          </a:innerShdw>
          <a:reflection blurRad="63500" stA="40000" endPos="50000" dist="12700" dir="5400000" sy="-100000" rotWithShape="0"/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>
        <a:blip xmlns:r="http://schemas.openxmlformats.org/officeDocument/2006/relationships" r:embed="rId1"/>
        <a:stretch/>
      </a:blipFill>
    </a:bgFillStyleLst>
  </a:fmtScheme>
</a:themeOverride>
</file>

<file path=ppt/theme/themeOverride2.xml><?xml version="1.0" encoding="utf-8"?>
<a:themeOverride xmlns:a="http://schemas.openxmlformats.org/drawingml/2006/main">
  <a:clrScheme name="Expo">
    <a:dk1>
      <a:sysClr val="windowText" lastClr="000000"/>
    </a:dk1>
    <a:lt1>
      <a:sysClr val="window" lastClr="FFFFFF"/>
    </a:lt1>
    <a:dk2>
      <a:srgbClr val="263B86"/>
    </a:dk2>
    <a:lt2>
      <a:srgbClr val="76B6F2"/>
    </a:lt2>
    <a:accent1>
      <a:srgbClr val="FBC01E"/>
    </a:accent1>
    <a:accent2>
      <a:srgbClr val="EFE1A2"/>
    </a:accent2>
    <a:accent3>
      <a:srgbClr val="FA8716"/>
    </a:accent3>
    <a:accent4>
      <a:srgbClr val="BE0204"/>
    </a:accent4>
    <a:accent5>
      <a:srgbClr val="640F10"/>
    </a:accent5>
    <a:accent6>
      <a:srgbClr val="7E13E3"/>
    </a:accent6>
    <a:hlink>
      <a:srgbClr val="D2D200"/>
    </a:hlink>
    <a:folHlink>
      <a:srgbClr val="D0B9F8"/>
    </a:folHlink>
  </a:clrScheme>
  <a:fontScheme name="Expo">
    <a:majorFont>
      <a:latin typeface="Calibri"/>
      <a:ea typeface=""/>
      <a:cs typeface=""/>
      <a:font script="Jpan" typeface="ＭＳ ゴシック"/>
      <a:font script="Hans" typeface="宋体"/>
      <a:font script="Hant" typeface="新細明體"/>
    </a:majorFont>
    <a:minorFont>
      <a:latin typeface="Calibri"/>
      <a:ea typeface=""/>
      <a:cs typeface=""/>
      <a:font script="Jpan" typeface="ＭＳ ゴシック"/>
      <a:font script="Hans" typeface="宋体"/>
      <a:font script="Hant" typeface="新細明體"/>
    </a:minorFont>
  </a:fontScheme>
  <a:fmtScheme name="Expo">
    <a:fillStyleLst>
      <a:solidFill>
        <a:schemeClr val="phClr"/>
      </a:solidFill>
      <a:gradFill rotWithShape="1">
        <a:gsLst>
          <a:gs pos="0">
            <a:schemeClr val="phClr">
              <a:tint val="100000"/>
              <a:satMod val="13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93000"/>
              <a:satMod val="130000"/>
            </a:schemeClr>
          </a:gs>
          <a:gs pos="60000">
            <a:schemeClr val="phClr">
              <a:tint val="80000"/>
              <a:shade val="93000"/>
              <a:satMod val="130000"/>
            </a:schemeClr>
          </a:gs>
          <a:gs pos="100000">
            <a:schemeClr val="phClr">
              <a:tint val="50000"/>
              <a:shade val="94000"/>
              <a:alpha val="100000"/>
              <a:satMod val="135000"/>
            </a:schemeClr>
          </a:gs>
        </a:gsLst>
        <a:lin ang="16200000" scaled="0"/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8575" cap="flat" cmpd="sng" algn="ctr">
        <a:solidFill>
          <a:schemeClr val="phClr"/>
        </a:solidFill>
        <a:prstDash val="solid"/>
      </a:ln>
      <a:ln w="34925" cap="flat" cmpd="sng" algn="ctr">
        <a:gradFill>
          <a:gsLst>
            <a:gs pos="0">
              <a:schemeClr val="accent1">
                <a:lumMod val="40000"/>
                <a:lumOff val="60000"/>
              </a:schemeClr>
            </a:gs>
            <a:gs pos="50000">
              <a:schemeClr val="accent1"/>
            </a:gs>
            <a:gs pos="100000">
              <a:schemeClr val="accent1">
                <a:lumMod val="50000"/>
              </a:schemeClr>
            </a:gs>
          </a:gsLst>
          <a:lin ang="18600000" scaled="0"/>
        </a:gradFill>
        <a:prstDash val="solid"/>
      </a:ln>
    </a:lnStyleLst>
    <a:effectStyleLst>
      <a:effectStyle>
        <a:effectLst/>
      </a:effectStyle>
      <a:effectStyle>
        <a:effectLst>
          <a:innerShdw blurRad="50800" dist="25400" dir="13500000">
            <a:srgbClr val="C0C0C0">
              <a:alpha val="75000"/>
            </a:srgbClr>
          </a:innerShdw>
          <a:outerShdw blurRad="63500" dist="38100" dir="5400000" sx="105000" sy="105000" algn="br" rotWithShape="0">
            <a:srgbClr val="000000">
              <a:alpha val="30000"/>
            </a:srgbClr>
          </a:outerShdw>
        </a:effectLst>
      </a:effectStyle>
      <a:effectStyle>
        <a:effectLst>
          <a:innerShdw blurRad="50800" dist="25400" dir="16200000">
            <a:srgbClr val="C0C0C0">
              <a:alpha val="75000"/>
            </a:srgbClr>
          </a:innerShdw>
          <a:reflection blurRad="63500" stA="40000" endPos="50000" dist="12700" dir="5400000" sy="-100000" rotWithShape="0"/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>
        <a:blip xmlns:r="http://schemas.openxmlformats.org/officeDocument/2006/relationships" r:embed="rId1"/>
        <a:stretch/>
      </a:blipFill>
    </a:bgFillStyleLst>
  </a:fmtScheme>
</a:themeOverride>
</file>

<file path=ppt/theme/themeOverride3.xml><?xml version="1.0" encoding="utf-8"?>
<a:themeOverride xmlns:a="http://schemas.openxmlformats.org/drawingml/2006/main">
  <a:clrScheme name="Expo">
    <a:dk1>
      <a:sysClr val="windowText" lastClr="000000"/>
    </a:dk1>
    <a:lt1>
      <a:sysClr val="window" lastClr="FFFFFF"/>
    </a:lt1>
    <a:dk2>
      <a:srgbClr val="263B86"/>
    </a:dk2>
    <a:lt2>
      <a:srgbClr val="76B6F2"/>
    </a:lt2>
    <a:accent1>
      <a:srgbClr val="FBC01E"/>
    </a:accent1>
    <a:accent2>
      <a:srgbClr val="EFE1A2"/>
    </a:accent2>
    <a:accent3>
      <a:srgbClr val="FA8716"/>
    </a:accent3>
    <a:accent4>
      <a:srgbClr val="BE0204"/>
    </a:accent4>
    <a:accent5>
      <a:srgbClr val="640F10"/>
    </a:accent5>
    <a:accent6>
      <a:srgbClr val="7E13E3"/>
    </a:accent6>
    <a:hlink>
      <a:srgbClr val="D2D200"/>
    </a:hlink>
    <a:folHlink>
      <a:srgbClr val="D0B9F8"/>
    </a:folHlink>
  </a:clrScheme>
  <a:fontScheme name="Expo">
    <a:majorFont>
      <a:latin typeface="Calibri"/>
      <a:ea typeface=""/>
      <a:cs typeface=""/>
      <a:font script="Jpan" typeface="ＭＳ ゴシック"/>
      <a:font script="Hans" typeface="宋体"/>
      <a:font script="Hant" typeface="新細明體"/>
    </a:majorFont>
    <a:minorFont>
      <a:latin typeface="Calibri"/>
      <a:ea typeface=""/>
      <a:cs typeface=""/>
      <a:font script="Jpan" typeface="ＭＳ ゴシック"/>
      <a:font script="Hans" typeface="宋体"/>
      <a:font script="Hant" typeface="新細明體"/>
    </a:minorFont>
  </a:fontScheme>
  <a:fmtScheme name="Expo">
    <a:fillStyleLst>
      <a:solidFill>
        <a:schemeClr val="phClr"/>
      </a:solidFill>
      <a:gradFill rotWithShape="1">
        <a:gsLst>
          <a:gs pos="0">
            <a:schemeClr val="phClr">
              <a:tint val="100000"/>
              <a:satMod val="13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93000"/>
              <a:satMod val="130000"/>
            </a:schemeClr>
          </a:gs>
          <a:gs pos="60000">
            <a:schemeClr val="phClr">
              <a:tint val="80000"/>
              <a:shade val="93000"/>
              <a:satMod val="130000"/>
            </a:schemeClr>
          </a:gs>
          <a:gs pos="100000">
            <a:schemeClr val="phClr">
              <a:tint val="50000"/>
              <a:shade val="94000"/>
              <a:alpha val="100000"/>
              <a:satMod val="135000"/>
            </a:schemeClr>
          </a:gs>
        </a:gsLst>
        <a:lin ang="16200000" scaled="0"/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8575" cap="flat" cmpd="sng" algn="ctr">
        <a:solidFill>
          <a:schemeClr val="phClr"/>
        </a:solidFill>
        <a:prstDash val="solid"/>
      </a:ln>
      <a:ln w="34925" cap="flat" cmpd="sng" algn="ctr">
        <a:gradFill>
          <a:gsLst>
            <a:gs pos="0">
              <a:schemeClr val="accent1">
                <a:lumMod val="40000"/>
                <a:lumOff val="60000"/>
              </a:schemeClr>
            </a:gs>
            <a:gs pos="50000">
              <a:schemeClr val="accent1"/>
            </a:gs>
            <a:gs pos="100000">
              <a:schemeClr val="accent1">
                <a:lumMod val="50000"/>
              </a:schemeClr>
            </a:gs>
          </a:gsLst>
          <a:lin ang="18600000" scaled="0"/>
        </a:gradFill>
        <a:prstDash val="solid"/>
      </a:ln>
    </a:lnStyleLst>
    <a:effectStyleLst>
      <a:effectStyle>
        <a:effectLst/>
      </a:effectStyle>
      <a:effectStyle>
        <a:effectLst>
          <a:innerShdw blurRad="50800" dist="25400" dir="13500000">
            <a:srgbClr val="C0C0C0">
              <a:alpha val="75000"/>
            </a:srgbClr>
          </a:innerShdw>
          <a:outerShdw blurRad="63500" dist="38100" dir="5400000" sx="105000" sy="105000" algn="br" rotWithShape="0">
            <a:srgbClr val="000000">
              <a:alpha val="30000"/>
            </a:srgbClr>
          </a:outerShdw>
        </a:effectLst>
      </a:effectStyle>
      <a:effectStyle>
        <a:effectLst>
          <a:innerShdw blurRad="50800" dist="25400" dir="16200000">
            <a:srgbClr val="C0C0C0">
              <a:alpha val="75000"/>
            </a:srgbClr>
          </a:innerShdw>
          <a:reflection blurRad="63500" stA="40000" endPos="50000" dist="12700" dir="5400000" sy="-100000" rotWithShape="0"/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>
        <a:blip xmlns:r="http://schemas.openxmlformats.org/officeDocument/2006/relationships" r:embed="rId1"/>
        <a:stretch/>
      </a:blipFill>
    </a:bgFillStyleLst>
  </a:fmtScheme>
</a:themeOverride>
</file>

<file path=ppt/theme/themeOverride4.xml><?xml version="1.0" encoding="utf-8"?>
<a:themeOverride xmlns:a="http://schemas.openxmlformats.org/drawingml/2006/main">
  <a:clrScheme name="Expo">
    <a:dk1>
      <a:sysClr val="windowText" lastClr="000000"/>
    </a:dk1>
    <a:lt1>
      <a:sysClr val="window" lastClr="FFFFFF"/>
    </a:lt1>
    <a:dk2>
      <a:srgbClr val="263B86"/>
    </a:dk2>
    <a:lt2>
      <a:srgbClr val="76B6F2"/>
    </a:lt2>
    <a:accent1>
      <a:srgbClr val="FBC01E"/>
    </a:accent1>
    <a:accent2>
      <a:srgbClr val="EFE1A2"/>
    </a:accent2>
    <a:accent3>
      <a:srgbClr val="FA8716"/>
    </a:accent3>
    <a:accent4>
      <a:srgbClr val="BE0204"/>
    </a:accent4>
    <a:accent5>
      <a:srgbClr val="640F10"/>
    </a:accent5>
    <a:accent6>
      <a:srgbClr val="7E13E3"/>
    </a:accent6>
    <a:hlink>
      <a:srgbClr val="D2D200"/>
    </a:hlink>
    <a:folHlink>
      <a:srgbClr val="D0B9F8"/>
    </a:folHlink>
  </a:clrScheme>
  <a:fontScheme name="Expo">
    <a:majorFont>
      <a:latin typeface="Calibri"/>
      <a:ea typeface=""/>
      <a:cs typeface=""/>
      <a:font script="Jpan" typeface="ＭＳ ゴシック"/>
      <a:font script="Hans" typeface="宋体"/>
      <a:font script="Hant" typeface="新細明體"/>
    </a:majorFont>
    <a:minorFont>
      <a:latin typeface="Calibri"/>
      <a:ea typeface=""/>
      <a:cs typeface=""/>
      <a:font script="Jpan" typeface="ＭＳ ゴシック"/>
      <a:font script="Hans" typeface="宋体"/>
      <a:font script="Hant" typeface="新細明體"/>
    </a:minorFont>
  </a:fontScheme>
  <a:fmtScheme name="Expo">
    <a:fillStyleLst>
      <a:solidFill>
        <a:schemeClr val="phClr"/>
      </a:solidFill>
      <a:gradFill rotWithShape="1">
        <a:gsLst>
          <a:gs pos="0">
            <a:schemeClr val="phClr">
              <a:tint val="100000"/>
              <a:satMod val="13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93000"/>
              <a:satMod val="130000"/>
            </a:schemeClr>
          </a:gs>
          <a:gs pos="60000">
            <a:schemeClr val="phClr">
              <a:tint val="80000"/>
              <a:shade val="93000"/>
              <a:satMod val="130000"/>
            </a:schemeClr>
          </a:gs>
          <a:gs pos="100000">
            <a:schemeClr val="phClr">
              <a:tint val="50000"/>
              <a:shade val="94000"/>
              <a:alpha val="100000"/>
              <a:satMod val="135000"/>
            </a:schemeClr>
          </a:gs>
        </a:gsLst>
        <a:lin ang="16200000" scaled="0"/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8575" cap="flat" cmpd="sng" algn="ctr">
        <a:solidFill>
          <a:schemeClr val="phClr"/>
        </a:solidFill>
        <a:prstDash val="solid"/>
      </a:ln>
      <a:ln w="34925" cap="flat" cmpd="sng" algn="ctr">
        <a:gradFill>
          <a:gsLst>
            <a:gs pos="0">
              <a:schemeClr val="accent1">
                <a:lumMod val="40000"/>
                <a:lumOff val="60000"/>
              </a:schemeClr>
            </a:gs>
            <a:gs pos="50000">
              <a:schemeClr val="accent1"/>
            </a:gs>
            <a:gs pos="100000">
              <a:schemeClr val="accent1">
                <a:lumMod val="50000"/>
              </a:schemeClr>
            </a:gs>
          </a:gsLst>
          <a:lin ang="18600000" scaled="0"/>
        </a:gradFill>
        <a:prstDash val="solid"/>
      </a:ln>
    </a:lnStyleLst>
    <a:effectStyleLst>
      <a:effectStyle>
        <a:effectLst/>
      </a:effectStyle>
      <a:effectStyle>
        <a:effectLst>
          <a:innerShdw blurRad="50800" dist="25400" dir="13500000">
            <a:srgbClr val="C0C0C0">
              <a:alpha val="75000"/>
            </a:srgbClr>
          </a:innerShdw>
          <a:outerShdw blurRad="63500" dist="38100" dir="5400000" sx="105000" sy="105000" algn="br" rotWithShape="0">
            <a:srgbClr val="000000">
              <a:alpha val="30000"/>
            </a:srgbClr>
          </a:outerShdw>
        </a:effectLst>
      </a:effectStyle>
      <a:effectStyle>
        <a:effectLst>
          <a:innerShdw blurRad="50800" dist="25400" dir="16200000">
            <a:srgbClr val="C0C0C0">
              <a:alpha val="75000"/>
            </a:srgbClr>
          </a:innerShdw>
          <a:reflection blurRad="63500" stA="40000" endPos="50000" dist="12700" dir="5400000" sy="-100000" rotWithShape="0"/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>
        <a:blip xmlns:r="http://schemas.openxmlformats.org/officeDocument/2006/relationships" r:embed="rId1"/>
        <a:stretch/>
      </a:blipFill>
    </a:bgFillStyleLst>
  </a:fmtScheme>
</a:themeOverride>
</file>

<file path=ppt/theme/themeOverride5.xml><?xml version="1.0" encoding="utf-8"?>
<a:themeOverride xmlns:a="http://schemas.openxmlformats.org/drawingml/2006/main">
  <a:clrScheme name="Expo">
    <a:dk1>
      <a:sysClr val="windowText" lastClr="000000"/>
    </a:dk1>
    <a:lt1>
      <a:sysClr val="window" lastClr="FFFFFF"/>
    </a:lt1>
    <a:dk2>
      <a:srgbClr val="263B86"/>
    </a:dk2>
    <a:lt2>
      <a:srgbClr val="76B6F2"/>
    </a:lt2>
    <a:accent1>
      <a:srgbClr val="FBC01E"/>
    </a:accent1>
    <a:accent2>
      <a:srgbClr val="EFE1A2"/>
    </a:accent2>
    <a:accent3>
      <a:srgbClr val="FA8716"/>
    </a:accent3>
    <a:accent4>
      <a:srgbClr val="BE0204"/>
    </a:accent4>
    <a:accent5>
      <a:srgbClr val="640F10"/>
    </a:accent5>
    <a:accent6>
      <a:srgbClr val="7E13E3"/>
    </a:accent6>
    <a:hlink>
      <a:srgbClr val="D2D200"/>
    </a:hlink>
    <a:folHlink>
      <a:srgbClr val="D0B9F8"/>
    </a:folHlink>
  </a:clrScheme>
  <a:fontScheme name="Expo">
    <a:majorFont>
      <a:latin typeface="Calibri"/>
      <a:ea typeface=""/>
      <a:cs typeface=""/>
      <a:font script="Jpan" typeface="ＭＳ ゴシック"/>
      <a:font script="Hans" typeface="宋体"/>
      <a:font script="Hant" typeface="新細明體"/>
    </a:majorFont>
    <a:minorFont>
      <a:latin typeface="Calibri"/>
      <a:ea typeface=""/>
      <a:cs typeface=""/>
      <a:font script="Jpan" typeface="ＭＳ ゴシック"/>
      <a:font script="Hans" typeface="宋体"/>
      <a:font script="Hant" typeface="新細明體"/>
    </a:minorFont>
  </a:fontScheme>
  <a:fmtScheme name="Expo">
    <a:fillStyleLst>
      <a:solidFill>
        <a:schemeClr val="phClr"/>
      </a:solidFill>
      <a:gradFill rotWithShape="1">
        <a:gsLst>
          <a:gs pos="0">
            <a:schemeClr val="phClr">
              <a:tint val="100000"/>
              <a:satMod val="13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93000"/>
              <a:satMod val="130000"/>
            </a:schemeClr>
          </a:gs>
          <a:gs pos="60000">
            <a:schemeClr val="phClr">
              <a:tint val="80000"/>
              <a:shade val="93000"/>
              <a:satMod val="130000"/>
            </a:schemeClr>
          </a:gs>
          <a:gs pos="100000">
            <a:schemeClr val="phClr">
              <a:tint val="50000"/>
              <a:shade val="94000"/>
              <a:alpha val="100000"/>
              <a:satMod val="135000"/>
            </a:schemeClr>
          </a:gs>
        </a:gsLst>
        <a:lin ang="16200000" scaled="0"/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8575" cap="flat" cmpd="sng" algn="ctr">
        <a:solidFill>
          <a:schemeClr val="phClr"/>
        </a:solidFill>
        <a:prstDash val="solid"/>
      </a:ln>
      <a:ln w="34925" cap="flat" cmpd="sng" algn="ctr">
        <a:gradFill>
          <a:gsLst>
            <a:gs pos="0">
              <a:schemeClr val="accent1">
                <a:lumMod val="40000"/>
                <a:lumOff val="60000"/>
              </a:schemeClr>
            </a:gs>
            <a:gs pos="50000">
              <a:schemeClr val="accent1"/>
            </a:gs>
            <a:gs pos="100000">
              <a:schemeClr val="accent1">
                <a:lumMod val="50000"/>
              </a:schemeClr>
            </a:gs>
          </a:gsLst>
          <a:lin ang="18600000" scaled="0"/>
        </a:gradFill>
        <a:prstDash val="solid"/>
      </a:ln>
    </a:lnStyleLst>
    <a:effectStyleLst>
      <a:effectStyle>
        <a:effectLst/>
      </a:effectStyle>
      <a:effectStyle>
        <a:effectLst>
          <a:innerShdw blurRad="50800" dist="25400" dir="13500000">
            <a:srgbClr val="C0C0C0">
              <a:alpha val="75000"/>
            </a:srgbClr>
          </a:innerShdw>
          <a:outerShdw blurRad="63500" dist="38100" dir="5400000" sx="105000" sy="105000" algn="br" rotWithShape="0">
            <a:srgbClr val="000000">
              <a:alpha val="30000"/>
            </a:srgbClr>
          </a:outerShdw>
        </a:effectLst>
      </a:effectStyle>
      <a:effectStyle>
        <a:effectLst>
          <a:innerShdw blurRad="50800" dist="25400" dir="16200000">
            <a:srgbClr val="C0C0C0">
              <a:alpha val="75000"/>
            </a:srgbClr>
          </a:innerShdw>
          <a:reflection blurRad="63500" stA="40000" endPos="50000" dist="12700" dir="5400000" sy="-100000" rotWithShape="0"/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>
        <a:blip xmlns:r="http://schemas.openxmlformats.org/officeDocument/2006/relationships" r:embed="rId1"/>
        <a:stretch/>
      </a:blipFill>
    </a:bgFillStyleLst>
  </a:fmtScheme>
</a:themeOverride>
</file>

<file path=ppt/theme/themeOverride6.xml><?xml version="1.0" encoding="utf-8"?>
<a:themeOverride xmlns:a="http://schemas.openxmlformats.org/drawingml/2006/main">
  <a:clrScheme name="Expo">
    <a:dk1>
      <a:sysClr val="windowText" lastClr="000000"/>
    </a:dk1>
    <a:lt1>
      <a:sysClr val="window" lastClr="FFFFFF"/>
    </a:lt1>
    <a:dk2>
      <a:srgbClr val="263B86"/>
    </a:dk2>
    <a:lt2>
      <a:srgbClr val="76B6F2"/>
    </a:lt2>
    <a:accent1>
      <a:srgbClr val="FBC01E"/>
    </a:accent1>
    <a:accent2>
      <a:srgbClr val="EFE1A2"/>
    </a:accent2>
    <a:accent3>
      <a:srgbClr val="FA8716"/>
    </a:accent3>
    <a:accent4>
      <a:srgbClr val="BE0204"/>
    </a:accent4>
    <a:accent5>
      <a:srgbClr val="640F10"/>
    </a:accent5>
    <a:accent6>
      <a:srgbClr val="7E13E3"/>
    </a:accent6>
    <a:hlink>
      <a:srgbClr val="D2D200"/>
    </a:hlink>
    <a:folHlink>
      <a:srgbClr val="D0B9F8"/>
    </a:folHlink>
  </a:clrScheme>
  <a:fontScheme name="Expo">
    <a:majorFont>
      <a:latin typeface="Calibri"/>
      <a:ea typeface=""/>
      <a:cs typeface=""/>
      <a:font script="Jpan" typeface="ＭＳ ゴシック"/>
      <a:font script="Hans" typeface="宋体"/>
      <a:font script="Hant" typeface="新細明體"/>
    </a:majorFont>
    <a:minorFont>
      <a:latin typeface="Calibri"/>
      <a:ea typeface=""/>
      <a:cs typeface=""/>
      <a:font script="Jpan" typeface="ＭＳ ゴシック"/>
      <a:font script="Hans" typeface="宋体"/>
      <a:font script="Hant" typeface="新細明體"/>
    </a:minorFont>
  </a:fontScheme>
  <a:fmtScheme name="Expo">
    <a:fillStyleLst>
      <a:solidFill>
        <a:schemeClr val="phClr"/>
      </a:solidFill>
      <a:gradFill rotWithShape="1">
        <a:gsLst>
          <a:gs pos="0">
            <a:schemeClr val="phClr">
              <a:tint val="100000"/>
              <a:satMod val="13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93000"/>
              <a:satMod val="130000"/>
            </a:schemeClr>
          </a:gs>
          <a:gs pos="60000">
            <a:schemeClr val="phClr">
              <a:tint val="80000"/>
              <a:shade val="93000"/>
              <a:satMod val="130000"/>
            </a:schemeClr>
          </a:gs>
          <a:gs pos="100000">
            <a:schemeClr val="phClr">
              <a:tint val="50000"/>
              <a:shade val="94000"/>
              <a:alpha val="100000"/>
              <a:satMod val="135000"/>
            </a:schemeClr>
          </a:gs>
        </a:gsLst>
        <a:lin ang="16200000" scaled="0"/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8575" cap="flat" cmpd="sng" algn="ctr">
        <a:solidFill>
          <a:schemeClr val="phClr"/>
        </a:solidFill>
        <a:prstDash val="solid"/>
      </a:ln>
      <a:ln w="34925" cap="flat" cmpd="sng" algn="ctr">
        <a:gradFill>
          <a:gsLst>
            <a:gs pos="0">
              <a:schemeClr val="accent1">
                <a:lumMod val="40000"/>
                <a:lumOff val="60000"/>
              </a:schemeClr>
            </a:gs>
            <a:gs pos="50000">
              <a:schemeClr val="accent1"/>
            </a:gs>
            <a:gs pos="100000">
              <a:schemeClr val="accent1">
                <a:lumMod val="50000"/>
              </a:schemeClr>
            </a:gs>
          </a:gsLst>
          <a:lin ang="18600000" scaled="0"/>
        </a:gradFill>
        <a:prstDash val="solid"/>
      </a:ln>
    </a:lnStyleLst>
    <a:effectStyleLst>
      <a:effectStyle>
        <a:effectLst/>
      </a:effectStyle>
      <a:effectStyle>
        <a:effectLst>
          <a:innerShdw blurRad="50800" dist="25400" dir="13500000">
            <a:srgbClr val="C0C0C0">
              <a:alpha val="75000"/>
            </a:srgbClr>
          </a:innerShdw>
          <a:outerShdw blurRad="63500" dist="38100" dir="5400000" sx="105000" sy="105000" algn="br" rotWithShape="0">
            <a:srgbClr val="000000">
              <a:alpha val="30000"/>
            </a:srgbClr>
          </a:outerShdw>
        </a:effectLst>
      </a:effectStyle>
      <a:effectStyle>
        <a:effectLst>
          <a:innerShdw blurRad="50800" dist="25400" dir="16200000">
            <a:srgbClr val="C0C0C0">
              <a:alpha val="75000"/>
            </a:srgbClr>
          </a:innerShdw>
          <a:reflection blurRad="63500" stA="40000" endPos="50000" dist="12700" dir="5400000" sy="-100000" rotWithShape="0"/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>
        <a:blip xmlns:r="http://schemas.openxmlformats.org/officeDocument/2006/relationships" r:embed="rId1"/>
        <a:stretch/>
      </a:blipFill>
    </a:bgFillStyleLst>
  </a:fmtScheme>
</a:themeOverride>
</file>

<file path=ppt/theme/themeOverride7.xml><?xml version="1.0" encoding="utf-8"?>
<a:themeOverride xmlns:a="http://schemas.openxmlformats.org/drawingml/2006/main">
  <a:clrScheme name="Expo">
    <a:dk1>
      <a:sysClr val="windowText" lastClr="000000"/>
    </a:dk1>
    <a:lt1>
      <a:sysClr val="window" lastClr="FFFFFF"/>
    </a:lt1>
    <a:dk2>
      <a:srgbClr val="263B86"/>
    </a:dk2>
    <a:lt2>
      <a:srgbClr val="76B6F2"/>
    </a:lt2>
    <a:accent1>
      <a:srgbClr val="FBC01E"/>
    </a:accent1>
    <a:accent2>
      <a:srgbClr val="EFE1A2"/>
    </a:accent2>
    <a:accent3>
      <a:srgbClr val="FA8716"/>
    </a:accent3>
    <a:accent4>
      <a:srgbClr val="BE0204"/>
    </a:accent4>
    <a:accent5>
      <a:srgbClr val="640F10"/>
    </a:accent5>
    <a:accent6>
      <a:srgbClr val="7E13E3"/>
    </a:accent6>
    <a:hlink>
      <a:srgbClr val="D2D200"/>
    </a:hlink>
    <a:folHlink>
      <a:srgbClr val="D0B9F8"/>
    </a:folHlink>
  </a:clrScheme>
  <a:fontScheme name="Expo">
    <a:majorFont>
      <a:latin typeface="Calibri"/>
      <a:ea typeface=""/>
      <a:cs typeface=""/>
      <a:font script="Jpan" typeface="ＭＳ ゴシック"/>
      <a:font script="Hans" typeface="宋体"/>
      <a:font script="Hant" typeface="新細明體"/>
    </a:majorFont>
    <a:minorFont>
      <a:latin typeface="Calibri"/>
      <a:ea typeface=""/>
      <a:cs typeface=""/>
      <a:font script="Jpan" typeface="ＭＳ ゴシック"/>
      <a:font script="Hans" typeface="宋体"/>
      <a:font script="Hant" typeface="新細明體"/>
    </a:minorFont>
  </a:fontScheme>
  <a:fmtScheme name="Expo">
    <a:fillStyleLst>
      <a:solidFill>
        <a:schemeClr val="phClr"/>
      </a:solidFill>
      <a:gradFill rotWithShape="1">
        <a:gsLst>
          <a:gs pos="0">
            <a:schemeClr val="phClr">
              <a:tint val="100000"/>
              <a:satMod val="13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93000"/>
              <a:satMod val="130000"/>
            </a:schemeClr>
          </a:gs>
          <a:gs pos="60000">
            <a:schemeClr val="phClr">
              <a:tint val="80000"/>
              <a:shade val="93000"/>
              <a:satMod val="130000"/>
            </a:schemeClr>
          </a:gs>
          <a:gs pos="100000">
            <a:schemeClr val="phClr">
              <a:tint val="50000"/>
              <a:shade val="94000"/>
              <a:alpha val="100000"/>
              <a:satMod val="135000"/>
            </a:schemeClr>
          </a:gs>
        </a:gsLst>
        <a:lin ang="16200000" scaled="0"/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8575" cap="flat" cmpd="sng" algn="ctr">
        <a:solidFill>
          <a:schemeClr val="phClr"/>
        </a:solidFill>
        <a:prstDash val="solid"/>
      </a:ln>
      <a:ln w="34925" cap="flat" cmpd="sng" algn="ctr">
        <a:gradFill>
          <a:gsLst>
            <a:gs pos="0">
              <a:schemeClr val="accent1">
                <a:lumMod val="40000"/>
                <a:lumOff val="60000"/>
              </a:schemeClr>
            </a:gs>
            <a:gs pos="50000">
              <a:schemeClr val="accent1"/>
            </a:gs>
            <a:gs pos="100000">
              <a:schemeClr val="accent1">
                <a:lumMod val="50000"/>
              </a:schemeClr>
            </a:gs>
          </a:gsLst>
          <a:lin ang="18600000" scaled="0"/>
        </a:gradFill>
        <a:prstDash val="solid"/>
      </a:ln>
    </a:lnStyleLst>
    <a:effectStyleLst>
      <a:effectStyle>
        <a:effectLst/>
      </a:effectStyle>
      <a:effectStyle>
        <a:effectLst>
          <a:innerShdw blurRad="50800" dist="25400" dir="13500000">
            <a:srgbClr val="C0C0C0">
              <a:alpha val="75000"/>
            </a:srgbClr>
          </a:innerShdw>
          <a:outerShdw blurRad="63500" dist="38100" dir="5400000" sx="105000" sy="105000" algn="br" rotWithShape="0">
            <a:srgbClr val="000000">
              <a:alpha val="30000"/>
            </a:srgbClr>
          </a:outerShdw>
        </a:effectLst>
      </a:effectStyle>
      <a:effectStyle>
        <a:effectLst>
          <a:innerShdw blurRad="50800" dist="25400" dir="16200000">
            <a:srgbClr val="C0C0C0">
              <a:alpha val="75000"/>
            </a:srgbClr>
          </a:innerShdw>
          <a:reflection blurRad="63500" stA="40000" endPos="50000" dist="12700" dir="5400000" sy="-100000" rotWithShape="0"/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>
        <a:blip xmlns:r="http://schemas.openxmlformats.org/officeDocument/2006/relationships" r:embed="rId1"/>
        <a:stretch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11882</TotalTime>
  <Words>683</Words>
  <Application>Microsoft Macintosh PowerPoint</Application>
  <PresentationFormat>Custom</PresentationFormat>
  <Paragraphs>107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Evaluation of Circulating Tumour Cell Count in Non-small Cell Lung Cancer</vt:lpstr>
    </vt:vector>
  </TitlesOfParts>
  <Company>Institute of Bioengineering and Nanotechnology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- Names of Students and Mentor -</dc:title>
  <dc:creator>nidyah</dc:creator>
  <cp:lastModifiedBy>X ZZ</cp:lastModifiedBy>
  <cp:revision>382</cp:revision>
  <cp:lastPrinted>2012-12-31T03:23:33Z</cp:lastPrinted>
  <dcterms:created xsi:type="dcterms:W3CDTF">2004-12-06T05:58:47Z</dcterms:created>
  <dcterms:modified xsi:type="dcterms:W3CDTF">2018-01-04T09:28:33Z</dcterms:modified>
</cp:coreProperties>
</file>