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
  </p:handoutMasterIdLst>
  <p:sldIdLst>
    <p:sldId id="264" r:id="rId2"/>
    <p:sldId id="258" r:id="rId3"/>
    <p:sldId id="261" r:id="rId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997803B7-F232-450B-AD67-167C9D71A1A0}" type="datetimeFigureOut">
              <a:rPr lang="en-US" smtClean="0"/>
              <a:t>1/12/2018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90CEE170-46EC-4C0D-86CE-128D1082D015}" type="slidenum">
              <a:rPr lang="en-US" smtClean="0"/>
              <a:t>‹#›</a:t>
            </a:fld>
            <a:endParaRPr lang="en-US"/>
          </a:p>
        </p:txBody>
      </p:sp>
    </p:spTree>
    <p:extLst>
      <p:ext uri="{BB962C8B-B14F-4D97-AF65-F5344CB8AC3E}">
        <p14:creationId xmlns:p14="http://schemas.microsoft.com/office/powerpoint/2010/main" val="18612363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55BFE1-1125-44CF-8CDA-5AD6052FB6FB}"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D212D-92A0-422C-8FAB-747BA88D8C4C}" type="slidenum">
              <a:rPr lang="en-US" smtClean="0"/>
              <a:t>‹#›</a:t>
            </a:fld>
            <a:endParaRPr lang="en-US"/>
          </a:p>
        </p:txBody>
      </p:sp>
    </p:spTree>
    <p:extLst>
      <p:ext uri="{BB962C8B-B14F-4D97-AF65-F5344CB8AC3E}">
        <p14:creationId xmlns:p14="http://schemas.microsoft.com/office/powerpoint/2010/main" val="177356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5BFE1-1125-44CF-8CDA-5AD6052FB6FB}"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D212D-92A0-422C-8FAB-747BA88D8C4C}" type="slidenum">
              <a:rPr lang="en-US" smtClean="0"/>
              <a:t>‹#›</a:t>
            </a:fld>
            <a:endParaRPr lang="en-US"/>
          </a:p>
        </p:txBody>
      </p:sp>
    </p:spTree>
    <p:extLst>
      <p:ext uri="{BB962C8B-B14F-4D97-AF65-F5344CB8AC3E}">
        <p14:creationId xmlns:p14="http://schemas.microsoft.com/office/powerpoint/2010/main" val="420344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5BFE1-1125-44CF-8CDA-5AD6052FB6FB}"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D212D-92A0-422C-8FAB-747BA88D8C4C}" type="slidenum">
              <a:rPr lang="en-US" smtClean="0"/>
              <a:t>‹#›</a:t>
            </a:fld>
            <a:endParaRPr lang="en-US"/>
          </a:p>
        </p:txBody>
      </p:sp>
    </p:spTree>
    <p:extLst>
      <p:ext uri="{BB962C8B-B14F-4D97-AF65-F5344CB8AC3E}">
        <p14:creationId xmlns:p14="http://schemas.microsoft.com/office/powerpoint/2010/main" val="60907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5BFE1-1125-44CF-8CDA-5AD6052FB6FB}"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D212D-92A0-422C-8FAB-747BA88D8C4C}" type="slidenum">
              <a:rPr lang="en-US" smtClean="0"/>
              <a:t>‹#›</a:t>
            </a:fld>
            <a:endParaRPr lang="en-US"/>
          </a:p>
        </p:txBody>
      </p:sp>
    </p:spTree>
    <p:extLst>
      <p:ext uri="{BB962C8B-B14F-4D97-AF65-F5344CB8AC3E}">
        <p14:creationId xmlns:p14="http://schemas.microsoft.com/office/powerpoint/2010/main" val="194892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55BFE1-1125-44CF-8CDA-5AD6052FB6FB}"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D212D-92A0-422C-8FAB-747BA88D8C4C}" type="slidenum">
              <a:rPr lang="en-US" smtClean="0"/>
              <a:t>‹#›</a:t>
            </a:fld>
            <a:endParaRPr lang="en-US"/>
          </a:p>
        </p:txBody>
      </p:sp>
    </p:spTree>
    <p:extLst>
      <p:ext uri="{BB962C8B-B14F-4D97-AF65-F5344CB8AC3E}">
        <p14:creationId xmlns:p14="http://schemas.microsoft.com/office/powerpoint/2010/main" val="2539404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55BFE1-1125-44CF-8CDA-5AD6052FB6FB}"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D212D-92A0-422C-8FAB-747BA88D8C4C}" type="slidenum">
              <a:rPr lang="en-US" smtClean="0"/>
              <a:t>‹#›</a:t>
            </a:fld>
            <a:endParaRPr lang="en-US"/>
          </a:p>
        </p:txBody>
      </p:sp>
    </p:spTree>
    <p:extLst>
      <p:ext uri="{BB962C8B-B14F-4D97-AF65-F5344CB8AC3E}">
        <p14:creationId xmlns:p14="http://schemas.microsoft.com/office/powerpoint/2010/main" val="171981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55BFE1-1125-44CF-8CDA-5AD6052FB6FB}"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D212D-92A0-422C-8FAB-747BA88D8C4C}" type="slidenum">
              <a:rPr lang="en-US" smtClean="0"/>
              <a:t>‹#›</a:t>
            </a:fld>
            <a:endParaRPr lang="en-US"/>
          </a:p>
        </p:txBody>
      </p:sp>
    </p:spTree>
    <p:extLst>
      <p:ext uri="{BB962C8B-B14F-4D97-AF65-F5344CB8AC3E}">
        <p14:creationId xmlns:p14="http://schemas.microsoft.com/office/powerpoint/2010/main" val="1439823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55BFE1-1125-44CF-8CDA-5AD6052FB6FB}" type="datetimeFigureOut">
              <a:rPr lang="en-US" smtClean="0"/>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D212D-92A0-422C-8FAB-747BA88D8C4C}" type="slidenum">
              <a:rPr lang="en-US" smtClean="0"/>
              <a:t>‹#›</a:t>
            </a:fld>
            <a:endParaRPr lang="en-US"/>
          </a:p>
        </p:txBody>
      </p:sp>
    </p:spTree>
    <p:extLst>
      <p:ext uri="{BB962C8B-B14F-4D97-AF65-F5344CB8AC3E}">
        <p14:creationId xmlns:p14="http://schemas.microsoft.com/office/powerpoint/2010/main" val="281704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5BFE1-1125-44CF-8CDA-5AD6052FB6FB}" type="datetimeFigureOut">
              <a:rPr lang="en-US" smtClean="0"/>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D212D-92A0-422C-8FAB-747BA88D8C4C}" type="slidenum">
              <a:rPr lang="en-US" smtClean="0"/>
              <a:t>‹#›</a:t>
            </a:fld>
            <a:endParaRPr lang="en-US"/>
          </a:p>
        </p:txBody>
      </p:sp>
    </p:spTree>
    <p:extLst>
      <p:ext uri="{BB962C8B-B14F-4D97-AF65-F5344CB8AC3E}">
        <p14:creationId xmlns:p14="http://schemas.microsoft.com/office/powerpoint/2010/main" val="288201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5BFE1-1125-44CF-8CDA-5AD6052FB6FB}"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D212D-92A0-422C-8FAB-747BA88D8C4C}" type="slidenum">
              <a:rPr lang="en-US" smtClean="0"/>
              <a:t>‹#›</a:t>
            </a:fld>
            <a:endParaRPr lang="en-US"/>
          </a:p>
        </p:txBody>
      </p:sp>
    </p:spTree>
    <p:extLst>
      <p:ext uri="{BB962C8B-B14F-4D97-AF65-F5344CB8AC3E}">
        <p14:creationId xmlns:p14="http://schemas.microsoft.com/office/powerpoint/2010/main" val="256197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5BFE1-1125-44CF-8CDA-5AD6052FB6FB}"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D212D-92A0-422C-8FAB-747BA88D8C4C}" type="slidenum">
              <a:rPr lang="en-US" smtClean="0"/>
              <a:t>‹#›</a:t>
            </a:fld>
            <a:endParaRPr lang="en-US"/>
          </a:p>
        </p:txBody>
      </p:sp>
    </p:spTree>
    <p:extLst>
      <p:ext uri="{BB962C8B-B14F-4D97-AF65-F5344CB8AC3E}">
        <p14:creationId xmlns:p14="http://schemas.microsoft.com/office/powerpoint/2010/main" val="3301340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5BFE1-1125-44CF-8CDA-5AD6052FB6FB}" type="datetimeFigureOut">
              <a:rPr lang="en-US" smtClean="0"/>
              <a:t>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D212D-92A0-422C-8FAB-747BA88D8C4C}" type="slidenum">
              <a:rPr lang="en-US" smtClean="0"/>
              <a:t>‹#›</a:t>
            </a:fld>
            <a:endParaRPr lang="en-US"/>
          </a:p>
        </p:txBody>
      </p:sp>
    </p:spTree>
    <p:extLst>
      <p:ext uri="{BB962C8B-B14F-4D97-AF65-F5344CB8AC3E}">
        <p14:creationId xmlns:p14="http://schemas.microsoft.com/office/powerpoint/2010/main" val="3869847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0648"/>
            <a:ext cx="9144000" cy="576064"/>
          </a:xfrm>
          <a:solidFill>
            <a:srgbClr val="006600"/>
          </a:solidFill>
        </p:spPr>
        <p:txBody>
          <a:bodyPr>
            <a:normAutofit/>
          </a:bodyPr>
          <a:lstStyle/>
          <a:p>
            <a:pPr algn="l"/>
            <a:r>
              <a:rPr lang="en-US" sz="2400" b="1" dirty="0" smtClean="0">
                <a:solidFill>
                  <a:schemeClr val="bg1"/>
                </a:solidFill>
              </a:rPr>
              <a:t>Essay Skills Practice – Focus on the Content Paragraph</a:t>
            </a:r>
            <a:r>
              <a:rPr lang="en-US" sz="2400" dirty="0" smtClean="0"/>
              <a:t> </a:t>
            </a:r>
            <a:endParaRPr lang="en-SG" sz="2400" dirty="0"/>
          </a:p>
        </p:txBody>
      </p:sp>
      <p:sp>
        <p:nvSpPr>
          <p:cNvPr id="4" name="Subtitle 2"/>
          <p:cNvSpPr txBox="1">
            <a:spLocks/>
          </p:cNvSpPr>
          <p:nvPr/>
        </p:nvSpPr>
        <p:spPr>
          <a:xfrm>
            <a:off x="251520" y="980728"/>
            <a:ext cx="8712968" cy="5039072"/>
          </a:xfrm>
          <a:prstGeom prst="rect">
            <a:avLst/>
          </a:prstGeom>
        </p:spPr>
        <p:txBody>
          <a:bodyPr vert="horz" lIns="91440" tIns="45720" rIns="91440" bIns="45720" rtlCol="0">
            <a:noAutofit/>
          </a:bodyPr>
          <a:lstStyle/>
          <a:p>
            <a:pPr marL="342900" indent="-342900">
              <a:spcBef>
                <a:spcPct val="20000"/>
              </a:spcBef>
              <a:buFont typeface="Wingdings" pitchFamily="2" charset="2"/>
              <a:buChar char="!"/>
            </a:pPr>
            <a:r>
              <a:rPr lang="en-US" sz="2400" b="1" dirty="0" smtClean="0"/>
              <a:t> Structure</a:t>
            </a:r>
            <a:r>
              <a:rPr lang="en-US" sz="2400" b="1" dirty="0" smtClean="0">
                <a:solidFill>
                  <a:srgbClr val="C00000"/>
                </a:solidFill>
              </a:rPr>
              <a:t> within </a:t>
            </a:r>
            <a:r>
              <a:rPr lang="en-US" sz="2400" b="1" dirty="0" smtClean="0"/>
              <a:t>the Content Paragraph – 2 basic options, variants possible</a:t>
            </a:r>
          </a:p>
          <a:p>
            <a:pPr>
              <a:spcBef>
                <a:spcPct val="20000"/>
              </a:spcBef>
            </a:pPr>
            <a:r>
              <a:rPr lang="en-US" sz="2400" dirty="0"/>
              <a:t>	</a:t>
            </a:r>
            <a:r>
              <a:rPr lang="en-US" sz="2400" dirty="0" smtClean="0"/>
              <a:t>- TS-</a:t>
            </a:r>
            <a:r>
              <a:rPr lang="en-US" sz="2400" dirty="0" err="1" smtClean="0"/>
              <a:t>Evi</a:t>
            </a:r>
            <a:r>
              <a:rPr lang="en-US" sz="2400" dirty="0" smtClean="0"/>
              <a:t>-</a:t>
            </a:r>
            <a:r>
              <a:rPr lang="en-US" sz="2400" dirty="0" err="1" smtClean="0"/>
              <a:t>Eval</a:t>
            </a:r>
            <a:r>
              <a:rPr lang="en-US" sz="2400" dirty="0" smtClean="0"/>
              <a:t>-Link</a:t>
            </a:r>
          </a:p>
          <a:p>
            <a:pPr>
              <a:spcBef>
                <a:spcPct val="20000"/>
              </a:spcBef>
            </a:pPr>
            <a:r>
              <a:rPr lang="en-US" sz="2400" dirty="0"/>
              <a:t>	</a:t>
            </a:r>
            <a:r>
              <a:rPr lang="en-US" sz="2400" dirty="0" smtClean="0"/>
              <a:t>- TS-</a:t>
            </a:r>
            <a:r>
              <a:rPr lang="en-US" sz="2400" dirty="0" err="1" smtClean="0"/>
              <a:t>Eval</a:t>
            </a:r>
            <a:r>
              <a:rPr lang="en-US" sz="2400" dirty="0" smtClean="0"/>
              <a:t>-</a:t>
            </a:r>
            <a:r>
              <a:rPr lang="en-US" sz="2400" dirty="0" err="1" smtClean="0"/>
              <a:t>Evi</a:t>
            </a:r>
            <a:r>
              <a:rPr lang="en-US" sz="2400" dirty="0" smtClean="0"/>
              <a:t>-Link</a:t>
            </a:r>
            <a:r>
              <a:rPr lang="en-US" sz="2400" b="1" dirty="0" smtClean="0"/>
              <a:t>	</a:t>
            </a:r>
          </a:p>
          <a:p>
            <a:pPr marL="342900" indent="-342900">
              <a:spcBef>
                <a:spcPct val="20000"/>
              </a:spcBef>
              <a:buFont typeface="Wingdings" pitchFamily="2" charset="2"/>
              <a:buChar char="!"/>
            </a:pPr>
            <a:r>
              <a:rPr lang="en-US" sz="2400" b="1" dirty="0" smtClean="0"/>
              <a:t> How many pieces of evidence are needed?</a:t>
            </a:r>
          </a:p>
          <a:p>
            <a:pPr lvl="2">
              <a:spcBef>
                <a:spcPct val="20000"/>
              </a:spcBef>
            </a:pPr>
            <a:r>
              <a:rPr lang="en-US" sz="2400" dirty="0" smtClean="0"/>
              <a:t>1-2 pieces, sufficient to bring across your point / show awareness of the selected issue</a:t>
            </a:r>
          </a:p>
          <a:p>
            <a:pPr lvl="2">
              <a:spcBef>
                <a:spcPct val="20000"/>
              </a:spcBef>
            </a:pPr>
            <a:r>
              <a:rPr lang="en-US" sz="2400" dirty="0" smtClean="0"/>
              <a:t>2 pieces of evidence NOT as fillers but to demarcate </a:t>
            </a:r>
            <a:r>
              <a:rPr lang="en-US" sz="2400" dirty="0" err="1" smtClean="0"/>
              <a:t>subpoints</a:t>
            </a:r>
            <a:endParaRPr lang="en-US" sz="2400" dirty="0" smtClean="0"/>
          </a:p>
          <a:p>
            <a:pPr marL="342900" indent="-342900">
              <a:spcBef>
                <a:spcPct val="20000"/>
              </a:spcBef>
              <a:buFont typeface="Wingdings" pitchFamily="2" charset="2"/>
              <a:buChar char="!"/>
            </a:pPr>
            <a:r>
              <a:rPr lang="en-US" sz="2400" b="1" dirty="0" smtClean="0"/>
              <a:t> How do I enhance coherence?</a:t>
            </a:r>
            <a:endParaRPr lang="en-US" sz="1100" b="1" i="1" dirty="0" smtClean="0"/>
          </a:p>
          <a:p>
            <a:pPr marL="0" marR="0" lvl="0" indent="0" algn="l" defTabSz="914400" rtl="0" eaLnBrk="1" fontAlgn="auto" latinLnBrk="0" hangingPunct="1">
              <a:lnSpc>
                <a:spcPct val="100000"/>
              </a:lnSpc>
              <a:spcBef>
                <a:spcPct val="20000"/>
              </a:spcBef>
              <a:spcAft>
                <a:spcPts val="0"/>
              </a:spcAft>
              <a:buClrTx/>
              <a:buSzTx/>
              <a:tabLst/>
              <a:defRPr/>
            </a:pPr>
            <a:r>
              <a:rPr lang="en-US" sz="2400" b="1" i="1" dirty="0"/>
              <a:t>	</a:t>
            </a:r>
            <a:r>
              <a:rPr lang="en-US" sz="2400" i="1" dirty="0" smtClean="0"/>
              <a:t>Use connectors and other coherence markers (see slides from 	T1W2 set 1, entitled ‘Coherence Between Paragraphs – 	Transition between Ideas’) </a:t>
            </a:r>
            <a:endParaRPr kumimoji="0" lang="en-US" sz="2400" b="1" i="1"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tabLst/>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tabLst/>
              <a:defRPr/>
            </a:pPr>
            <a:endParaRPr kumimoji="0" lang="en-SG" sz="2400" b="1"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50901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36104"/>
          </a:xfrm>
          <a:solidFill>
            <a:schemeClr val="bg1"/>
          </a:solidFill>
          <a:ln w="19050">
            <a:solidFill>
              <a:schemeClr val="tx1"/>
            </a:solidFill>
          </a:ln>
        </p:spPr>
        <p:txBody>
          <a:bodyPr>
            <a:normAutofit/>
          </a:bodyPr>
          <a:lstStyle/>
          <a:p>
            <a:pPr algn="l"/>
            <a:r>
              <a:rPr lang="en-US" sz="2400" b="1" dirty="0" smtClean="0"/>
              <a:t>‘The Arts are nothing but mere entertainment.’ Is this a fair assessment of the arts?</a:t>
            </a:r>
            <a:endParaRPr lang="en-SG" sz="2400" i="1" dirty="0"/>
          </a:p>
        </p:txBody>
      </p:sp>
      <p:sp>
        <p:nvSpPr>
          <p:cNvPr id="5" name="TextBox 4"/>
          <p:cNvSpPr txBox="1"/>
          <p:nvPr/>
        </p:nvSpPr>
        <p:spPr>
          <a:xfrm>
            <a:off x="168485" y="980728"/>
            <a:ext cx="8061115" cy="5570756"/>
          </a:xfrm>
          <a:prstGeom prst="rect">
            <a:avLst/>
          </a:prstGeom>
          <a:noFill/>
        </p:spPr>
        <p:txBody>
          <a:bodyPr wrap="square" rtlCol="0">
            <a:spAutoFit/>
          </a:bodyPr>
          <a:lstStyle/>
          <a:p>
            <a:r>
              <a:rPr lang="en-US" i="1" dirty="0" smtClean="0"/>
              <a:t>Sample content paragraph:</a:t>
            </a:r>
          </a:p>
          <a:p>
            <a:endParaRPr lang="en-US" sz="800" dirty="0"/>
          </a:p>
          <a:p>
            <a:r>
              <a:rPr lang="en-US" sz="2000" b="1" dirty="0" smtClean="0"/>
              <a:t>[TOPIC SENTENCE] </a:t>
            </a:r>
            <a:r>
              <a:rPr lang="en-US" sz="2000" dirty="0" smtClean="0"/>
              <a:t>It would be unfair </a:t>
            </a:r>
            <a:r>
              <a:rPr lang="en-US" sz="2000" u="sng" dirty="0" smtClean="0"/>
              <a:t>however</a:t>
            </a:r>
            <a:r>
              <a:rPr lang="en-US" sz="2000" dirty="0" smtClean="0"/>
              <a:t> to dismiss the Arts as mere entertainment, because they have the power to motivate and </a:t>
            </a:r>
            <a:r>
              <a:rPr lang="en-US" sz="2000" dirty="0" err="1" smtClean="0"/>
              <a:t>energise</a:t>
            </a:r>
            <a:r>
              <a:rPr lang="en-US" sz="2000" dirty="0" smtClean="0"/>
              <a:t> us towards supporting important causes. </a:t>
            </a:r>
          </a:p>
          <a:p>
            <a:pPr marL="342900" indent="-342900">
              <a:buFont typeface="Arial" pitchFamily="34" charset="0"/>
              <a:buChar char="•"/>
            </a:pPr>
            <a:r>
              <a:rPr lang="en-US" sz="2000" b="1" dirty="0" smtClean="0"/>
              <a:t>[EVIDENCE] </a:t>
            </a:r>
            <a:r>
              <a:rPr lang="en-US" sz="2000" dirty="0" smtClean="0"/>
              <a:t>William Hogarth’s print</a:t>
            </a:r>
            <a:r>
              <a:rPr lang="en-US" sz="2000" i="1" dirty="0" smtClean="0"/>
              <a:t> Gin Lane</a:t>
            </a:r>
            <a:r>
              <a:rPr lang="en-US" sz="2000" i="1" dirty="0"/>
              <a:t> (</a:t>
            </a:r>
            <a:r>
              <a:rPr lang="en-US" sz="2000" dirty="0" smtClean="0"/>
              <a:t>a copy of which is today displayed in the British Museum) is a </a:t>
            </a:r>
            <a:r>
              <a:rPr lang="en-US" sz="2000" u="sng" dirty="0" smtClean="0"/>
              <a:t>case in point</a:t>
            </a:r>
            <a:r>
              <a:rPr lang="en-US" sz="2000" dirty="0" smtClean="0"/>
              <a:t>. Its graphic depiction of the addiction, vice and depravity caused by gin during his era lent support to demands for the alcoholic drink to be banned. His widely circulated artwork hastened the passing of the Gin Act, </a:t>
            </a:r>
            <a:r>
              <a:rPr lang="en-US" sz="2000" u="sng" dirty="0" smtClean="0"/>
              <a:t>causing</a:t>
            </a:r>
            <a:r>
              <a:rPr lang="en-US" sz="2000" dirty="0" smtClean="0"/>
              <a:t> gin production in England to fall drastically. </a:t>
            </a:r>
          </a:p>
          <a:p>
            <a:pPr marL="342900" indent="-342900">
              <a:buFont typeface="Arial" pitchFamily="34" charset="0"/>
              <a:buChar char="•"/>
            </a:pPr>
            <a:r>
              <a:rPr lang="en-US" sz="2000" b="1" dirty="0" smtClean="0"/>
              <a:t>[EVALUATION] </a:t>
            </a:r>
            <a:r>
              <a:rPr lang="en-US" sz="2000" dirty="0" smtClean="0"/>
              <a:t>The arts appeal to our senses, and the very visual nature of the images he painted and exaggerated were formidable </a:t>
            </a:r>
            <a:r>
              <a:rPr lang="en-US" sz="2000" u="sng" dirty="0" smtClean="0"/>
              <a:t>as</a:t>
            </a:r>
            <a:r>
              <a:rPr lang="en-US" sz="2000" dirty="0" smtClean="0"/>
              <a:t> they conveyed his message to both the literate and illiterate. </a:t>
            </a:r>
            <a:r>
              <a:rPr lang="en-US" sz="2000" u="sng" dirty="0" smtClean="0"/>
              <a:t>What this demonstrates is that</a:t>
            </a:r>
            <a:r>
              <a:rPr lang="en-US" sz="2000" dirty="0" smtClean="0"/>
              <a:t>, beyond their aesthetic value, the arts have a communicative power that can </a:t>
            </a:r>
            <a:r>
              <a:rPr lang="en-US" sz="2000" dirty="0" err="1" smtClean="0"/>
              <a:t>galvanise</a:t>
            </a:r>
            <a:r>
              <a:rPr lang="en-US" sz="2000" dirty="0" smtClean="0"/>
              <a:t> its spectators </a:t>
            </a:r>
          </a:p>
          <a:p>
            <a:pPr marL="342900" indent="-342900">
              <a:buFont typeface="Arial" pitchFamily="34" charset="0"/>
              <a:buChar char="•"/>
            </a:pPr>
            <a:r>
              <a:rPr lang="en-US" sz="2000" b="1" dirty="0" smtClean="0"/>
              <a:t>[LINK] </a:t>
            </a:r>
            <a:r>
              <a:rPr lang="en-US" sz="2000" u="sng" dirty="0" smtClean="0"/>
              <a:t>and</a:t>
            </a:r>
            <a:r>
              <a:rPr lang="en-US" sz="2000" dirty="0" smtClean="0"/>
              <a:t> cause them to direct their energies towards a cause that the artist selects.</a:t>
            </a:r>
            <a:endParaRPr lang="en-US" sz="2000" i="1" dirty="0" smtClean="0"/>
          </a:p>
        </p:txBody>
      </p:sp>
    </p:spTree>
    <p:extLst>
      <p:ext uri="{BB962C8B-B14F-4D97-AF65-F5344CB8AC3E}">
        <p14:creationId xmlns:p14="http://schemas.microsoft.com/office/powerpoint/2010/main" val="288419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36104"/>
          </a:xfrm>
          <a:solidFill>
            <a:schemeClr val="bg1"/>
          </a:solidFill>
          <a:ln w="19050">
            <a:solidFill>
              <a:schemeClr val="tx1"/>
            </a:solidFill>
          </a:ln>
        </p:spPr>
        <p:txBody>
          <a:bodyPr>
            <a:normAutofit/>
          </a:bodyPr>
          <a:lstStyle/>
          <a:p>
            <a:pPr algn="l"/>
            <a:r>
              <a:rPr lang="en-US" sz="2400" b="1" dirty="0" smtClean="0"/>
              <a:t>Can small countries have a significant voice in world affairs?</a:t>
            </a:r>
            <a:endParaRPr lang="en-SG" sz="2400" i="1" dirty="0"/>
          </a:p>
        </p:txBody>
      </p:sp>
      <p:sp>
        <p:nvSpPr>
          <p:cNvPr id="5" name="TextBox 4"/>
          <p:cNvSpPr txBox="1"/>
          <p:nvPr/>
        </p:nvSpPr>
        <p:spPr>
          <a:xfrm>
            <a:off x="152400" y="980728"/>
            <a:ext cx="8458200" cy="5724644"/>
          </a:xfrm>
          <a:prstGeom prst="rect">
            <a:avLst/>
          </a:prstGeom>
          <a:noFill/>
        </p:spPr>
        <p:txBody>
          <a:bodyPr wrap="square" rtlCol="0">
            <a:spAutoFit/>
          </a:bodyPr>
          <a:lstStyle/>
          <a:p>
            <a:r>
              <a:rPr lang="en-US" i="1" dirty="0" smtClean="0"/>
              <a:t>Sample content paragraph:</a:t>
            </a:r>
          </a:p>
          <a:p>
            <a:endParaRPr lang="en-US" sz="800" dirty="0"/>
          </a:p>
          <a:p>
            <a:r>
              <a:rPr lang="en-US" sz="2000" b="1" dirty="0" smtClean="0"/>
              <a:t>[TOPIC SENTENCE] </a:t>
            </a:r>
            <a:r>
              <a:rPr lang="en-US" sz="2000" dirty="0" smtClean="0"/>
              <a:t>Furthermore, small nations can increase the world’s interest in their views through successful domestic policies. </a:t>
            </a:r>
            <a:r>
              <a:rPr lang="en-US" sz="2000" u="sng" dirty="0" smtClean="0"/>
              <a:t>This </a:t>
            </a:r>
            <a:r>
              <a:rPr lang="en-US" sz="2000" dirty="0" smtClean="0"/>
              <a:t>goes a long way in boosting their credibility. </a:t>
            </a:r>
          </a:p>
          <a:p>
            <a:pPr marL="342900" indent="-342900">
              <a:buFont typeface="Arial" pitchFamily="34" charset="0"/>
              <a:buChar char="•"/>
            </a:pPr>
            <a:r>
              <a:rPr lang="en-US" sz="2000" b="1" dirty="0" smtClean="0"/>
              <a:t>[EVALUATION] </a:t>
            </a:r>
            <a:r>
              <a:rPr lang="en-US" sz="2000" dirty="0" smtClean="0"/>
              <a:t>All states have a vested interest in improving the efficiency of their domestic policies, </a:t>
            </a:r>
            <a:r>
              <a:rPr lang="en-US" sz="2000" u="sng" dirty="0" smtClean="0"/>
              <a:t>and</a:t>
            </a:r>
            <a:r>
              <a:rPr lang="en-US" sz="2000" dirty="0" smtClean="0"/>
              <a:t> when small states demonstrate success in these areas despite their constraints, other nations are compelled to pay attention.</a:t>
            </a:r>
          </a:p>
          <a:p>
            <a:pPr marL="342900" indent="-342900">
              <a:buFont typeface="Arial" pitchFamily="34" charset="0"/>
              <a:buChar char="•"/>
            </a:pPr>
            <a:r>
              <a:rPr lang="en-US" sz="2000" b="1" dirty="0" smtClean="0"/>
              <a:t>[EVIDENCE] </a:t>
            </a:r>
            <a:r>
              <a:rPr lang="en-US" sz="2000" u="sng" dirty="0" smtClean="0"/>
              <a:t>For instance</a:t>
            </a:r>
            <a:r>
              <a:rPr lang="en-US" sz="2000" dirty="0" smtClean="0"/>
              <a:t>, Singapore’s voice was heard by influential American diplomats and politicians such as Caspar Weinberger and Henry Kissinger, both former U.S Secretaries of </a:t>
            </a:r>
            <a:r>
              <a:rPr lang="en-US" sz="2000" dirty="0" err="1" smtClean="0"/>
              <a:t>Defence</a:t>
            </a:r>
            <a:r>
              <a:rPr lang="en-US" sz="2000" dirty="0" smtClean="0"/>
              <a:t>. These men sought Singapore’s Prime Minister Lee </a:t>
            </a:r>
            <a:r>
              <a:rPr lang="en-US" sz="2000" dirty="0" err="1" smtClean="0"/>
              <a:t>Kuan</a:t>
            </a:r>
            <a:r>
              <a:rPr lang="en-US" sz="2000" dirty="0" smtClean="0"/>
              <a:t> Yew’s views on foreign policy challenges and gave his national interests a listening ear in return. </a:t>
            </a:r>
            <a:endParaRPr lang="en-US" sz="2000" dirty="0"/>
          </a:p>
          <a:p>
            <a:pPr marL="342900" indent="-342900">
              <a:buFont typeface="Arial" pitchFamily="34" charset="0"/>
              <a:buChar char="•"/>
            </a:pPr>
            <a:r>
              <a:rPr lang="en-US" sz="2000" b="1" dirty="0" smtClean="0"/>
              <a:t>[EVALUATION] </a:t>
            </a:r>
            <a:r>
              <a:rPr lang="en-US" sz="2000" u="sng" dirty="0" smtClean="0"/>
              <a:t>Such contacts </a:t>
            </a:r>
            <a:r>
              <a:rPr lang="en-US" sz="2000" dirty="0" smtClean="0"/>
              <a:t>and invitations came arguably because Singapore had, with Lee’s economic and educational policies, accelerated from a 3</a:t>
            </a:r>
            <a:r>
              <a:rPr lang="en-US" sz="2000" baseline="30000" dirty="0" smtClean="0"/>
              <a:t>rd</a:t>
            </a:r>
            <a:r>
              <a:rPr lang="en-US" sz="2000" dirty="0" smtClean="0"/>
              <a:t> world nation to a thriving first world metropolis.</a:t>
            </a:r>
          </a:p>
          <a:p>
            <a:pPr marL="342900" indent="-342900">
              <a:buFont typeface="Arial" pitchFamily="34" charset="0"/>
              <a:buChar char="•"/>
            </a:pPr>
            <a:r>
              <a:rPr lang="en-US" sz="2000" b="1" dirty="0" smtClean="0"/>
              <a:t>[LINK] </a:t>
            </a:r>
            <a:r>
              <a:rPr lang="en-US" sz="2000" u="sng" dirty="0" smtClean="0"/>
              <a:t>Clearly,</a:t>
            </a:r>
            <a:r>
              <a:rPr lang="en-US" sz="2000" dirty="0" smtClean="0"/>
              <a:t> impressive policy achievements can earn small countries invitation to more platforms where their voice can be better heard.</a:t>
            </a:r>
          </a:p>
        </p:txBody>
      </p:sp>
    </p:spTree>
    <p:extLst>
      <p:ext uri="{BB962C8B-B14F-4D97-AF65-F5344CB8AC3E}">
        <p14:creationId xmlns:p14="http://schemas.microsoft.com/office/powerpoint/2010/main" val="64638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2181</TotalTime>
  <Words>426</Words>
  <Application>Microsoft Office PowerPoint</Application>
  <PresentationFormat>On-screen Show (4:3)</PresentationFormat>
  <Paragraphs>24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Office Theme</vt:lpstr>
      <vt:lpstr>Essay Skills Practice – Focus on the Content Paragraph </vt:lpstr>
      <vt:lpstr>‘The Arts are nothing but mere entertainment.’ Is this a fair assessment of the arts?</vt:lpstr>
      <vt:lpstr>Can small countries have a significant voice in world affairs?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Arts are nothing but mere entertainment.’ Is this a fair assessment of the arts?</dc:title>
  <dc:creator>Ruth Fung Su Fei</dc:creator>
  <cp:lastModifiedBy>Ruth Fung Su Fei</cp:lastModifiedBy>
  <cp:revision>82</cp:revision>
  <cp:lastPrinted>2017-01-23T01:03:27Z</cp:lastPrinted>
  <dcterms:created xsi:type="dcterms:W3CDTF">2017-01-17T07:12:36Z</dcterms:created>
  <dcterms:modified xsi:type="dcterms:W3CDTF">2018-01-12T14:15:18Z</dcterms:modified>
</cp:coreProperties>
</file>