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.xml" ContentType="application/vnd.openxmlformats-officedocument.presentationml.notesSlide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04" r:id="rId2"/>
    <p:sldId id="317" r:id="rId3"/>
    <p:sldId id="316" r:id="rId4"/>
    <p:sldId id="320" r:id="rId5"/>
    <p:sldId id="321" r:id="rId6"/>
    <p:sldId id="322" r:id="rId7"/>
    <p:sldId id="323" r:id="rId8"/>
    <p:sldId id="324" r:id="rId9"/>
    <p:sldId id="325" r:id="rId10"/>
    <p:sldId id="327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38" r:id="rId22"/>
    <p:sldId id="339" r:id="rId23"/>
    <p:sldId id="310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dja Rabsch" initials="N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714"/>
    <a:srgbClr val="002055"/>
    <a:srgbClr val="00204B"/>
    <a:srgbClr val="0071B2"/>
    <a:srgbClr val="1E466E"/>
    <a:srgbClr val="FB2B55"/>
    <a:srgbClr val="FFCC00"/>
    <a:srgbClr val="E73053"/>
    <a:srgbClr val="0A3E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10" autoAdjust="0"/>
  </p:normalViewPr>
  <p:slideViewPr>
    <p:cSldViewPr>
      <p:cViewPr varScale="1">
        <p:scale>
          <a:sx n="109" d="100"/>
          <a:sy n="109" d="100"/>
        </p:scale>
        <p:origin x="636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36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327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49DB4B-9B0A-465E-9EA9-844F8452970F}" type="datetimeFigureOut">
              <a:rPr lang="de-DE" smtClean="0"/>
              <a:pPr/>
              <a:t>02.01.2023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36AD08-F6DD-401B-A6DA-FC1A3AB5636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2602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6AD08-F6DD-401B-A6DA-FC1A3AB56368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58197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6AD08-F6DD-401B-A6DA-FC1A3AB56368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70358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36AD08-F6DD-401B-A6DA-FC1A3AB56368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97030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36AD08-F6DD-401B-A6DA-FC1A3AB56368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0267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36AD08-F6DD-401B-A6DA-FC1A3AB56368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31904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36AD08-F6DD-401B-A6DA-FC1A3AB56368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31810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36AD08-F6DD-401B-A6DA-FC1A3AB56368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5472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6AD08-F6DD-401B-A6DA-FC1A3AB56368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5233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6AD08-F6DD-401B-A6DA-FC1A3AB56368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8357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6AD08-F6DD-401B-A6DA-FC1A3AB56368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6818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6AD08-F6DD-401B-A6DA-FC1A3AB56368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4926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6AD08-F6DD-401B-A6DA-FC1A3AB56368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2064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6AD08-F6DD-401B-A6DA-FC1A3AB56368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05839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6AD08-F6DD-401B-A6DA-FC1A3AB56368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4547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6AD08-F6DD-401B-A6DA-FC1A3AB56368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4416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el 1"/>
          <p:cNvSpPr>
            <a:spLocks noGrp="1"/>
          </p:cNvSpPr>
          <p:nvPr>
            <p:ph type="ctrTitle" hasCustomPrompt="1"/>
          </p:nvPr>
        </p:nvSpPr>
        <p:spPr>
          <a:xfrm>
            <a:off x="527382" y="5157192"/>
            <a:ext cx="11137237" cy="720080"/>
          </a:xfrm>
        </p:spPr>
        <p:txBody>
          <a:bodyPr anchor="t">
            <a:noAutofit/>
          </a:bodyPr>
          <a:lstStyle>
            <a:lvl1pPr algn="l">
              <a:defRPr sz="3200" b="0" baseline="0"/>
            </a:lvl1pPr>
          </a:lstStyle>
          <a:p>
            <a:r>
              <a:rPr lang="de-DE" dirty="0" smtClean="0"/>
              <a:t>Folientitel</a:t>
            </a:r>
            <a:br>
              <a:rPr lang="de-DE" dirty="0" smtClean="0"/>
            </a:br>
            <a:r>
              <a:rPr lang="de-DE" dirty="0" smtClean="0"/>
              <a:t>Untertitel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6631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uptunter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53014" y="439671"/>
            <a:ext cx="11137237" cy="720080"/>
          </a:xfrm>
        </p:spPr>
        <p:txBody>
          <a:bodyPr anchor="t">
            <a:noAutofit/>
          </a:bodyPr>
          <a:lstStyle>
            <a:lvl1pPr algn="l">
              <a:defRPr sz="3200" b="0" baseline="0"/>
            </a:lvl1pPr>
          </a:lstStyle>
          <a:p>
            <a:r>
              <a:rPr lang="de-DE" dirty="0" smtClean="0"/>
              <a:t>Seitenüberschrift</a:t>
            </a:r>
            <a:br>
              <a:rPr lang="de-DE" dirty="0" smtClean="0"/>
            </a:br>
            <a:r>
              <a:rPr lang="de-DE" dirty="0" smtClean="0"/>
              <a:t>Untertitel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"/>
          </p:nvPr>
        </p:nvSpPr>
        <p:spPr>
          <a:xfrm>
            <a:off x="553014" y="1715424"/>
            <a:ext cx="11137237" cy="4032449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400">
                <a:latin typeface="+mn-lt"/>
              </a:defRPr>
            </a:lvl1pPr>
            <a:lvl2pPr marL="742950" indent="-285750"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000"/>
            </a:lvl2pPr>
            <a:lvl3pPr marL="1143000" indent="-228600">
              <a:buClr>
                <a:schemeClr val="tx2"/>
              </a:buClr>
              <a:buSzPct val="85000"/>
              <a:buFontTx/>
              <a:buBlip>
                <a:blip r:embed="rId2"/>
              </a:buBlip>
              <a:defRPr sz="1600"/>
            </a:lvl3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35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728181" y="6376243"/>
            <a:ext cx="4088811" cy="365125"/>
          </a:xfrm>
          <a:prstGeom prst="rect">
            <a:avLst/>
          </a:prstGeom>
        </p:spPr>
        <p:txBody>
          <a:bodyPr/>
          <a:lstStyle>
            <a:lvl1pPr algn="r"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    </a:t>
            </a:r>
            <a:fld id="{53A7E995-82E8-4418-8944-F18B85142D8B}" type="slidenum">
              <a:rPr lang="de-DE" sz="1200" smtClean="0"/>
              <a:pPr/>
              <a:t>‹Nr.›</a:t>
            </a:fld>
            <a:endParaRPr lang="de-DE" sz="1200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1845" y="6237312"/>
            <a:ext cx="1469699" cy="428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650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seite_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53014" y="439671"/>
            <a:ext cx="11137237" cy="720080"/>
          </a:xfrm>
        </p:spPr>
        <p:txBody>
          <a:bodyPr anchor="t">
            <a:noAutofit/>
          </a:bodyPr>
          <a:lstStyle>
            <a:lvl1pPr algn="l">
              <a:defRPr sz="3200" b="0" baseline="0"/>
            </a:lvl1pPr>
          </a:lstStyle>
          <a:p>
            <a:r>
              <a:rPr lang="de-DE" dirty="0" smtClean="0"/>
              <a:t>Seitenüberschrift</a:t>
            </a:r>
            <a:br>
              <a:rPr lang="de-DE" dirty="0" smtClean="0"/>
            </a:br>
            <a:r>
              <a:rPr lang="de-DE" dirty="0" smtClean="0"/>
              <a:t>Untertitel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553013" y="1717200"/>
            <a:ext cx="4608512" cy="4032449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400">
                <a:latin typeface="+mn-lt"/>
              </a:defRPr>
            </a:lvl1pPr>
            <a:lvl2pPr marL="742950" indent="-285750"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000"/>
            </a:lvl2pPr>
            <a:lvl3pPr marL="1143000" indent="-228600">
              <a:buClr>
                <a:schemeClr val="tx2"/>
              </a:buClr>
              <a:buSzPct val="85000"/>
              <a:buFontTx/>
              <a:buBlip>
                <a:blip r:embed="rId2"/>
              </a:buBlip>
              <a:defRPr sz="1600"/>
            </a:lvl3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0" name="Bildplatzhalter 3"/>
          <p:cNvSpPr>
            <a:spLocks noGrp="1"/>
          </p:cNvSpPr>
          <p:nvPr>
            <p:ph type="pic" sz="quarter" idx="13"/>
          </p:nvPr>
        </p:nvSpPr>
        <p:spPr>
          <a:xfrm>
            <a:off x="5338879" y="1717200"/>
            <a:ext cx="6351373" cy="40324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de-DE" dirty="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1845" y="6237312"/>
            <a:ext cx="1469699" cy="428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728181" y="6376243"/>
            <a:ext cx="4088811" cy="365125"/>
          </a:xfrm>
          <a:prstGeom prst="rect">
            <a:avLst/>
          </a:prstGeom>
        </p:spPr>
        <p:txBody>
          <a:bodyPr/>
          <a:lstStyle>
            <a:lvl1pPr algn="r"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    </a:t>
            </a:r>
            <a:fld id="{53A7E995-82E8-4418-8944-F18B85142D8B}" type="slidenum">
              <a:rPr lang="de-DE" sz="1200" smtClean="0">
                <a:solidFill>
                  <a:srgbClr val="00204B"/>
                </a:solidFill>
              </a:rPr>
              <a:pPr/>
              <a:t>‹Nr.›</a:t>
            </a:fld>
            <a:endParaRPr lang="de-DE" sz="1200" dirty="0">
              <a:solidFill>
                <a:srgbClr val="0020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222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nterseite_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53014" y="439671"/>
            <a:ext cx="11137237" cy="720080"/>
          </a:xfrm>
        </p:spPr>
        <p:txBody>
          <a:bodyPr anchor="t">
            <a:noAutofit/>
          </a:bodyPr>
          <a:lstStyle>
            <a:lvl1pPr algn="l">
              <a:defRPr sz="3200" b="0" baseline="0"/>
            </a:lvl1pPr>
          </a:lstStyle>
          <a:p>
            <a:r>
              <a:rPr lang="de-DE" dirty="0" smtClean="0"/>
              <a:t>Seitenüberschrift</a:t>
            </a:r>
            <a:br>
              <a:rPr lang="de-DE" dirty="0" smtClean="0"/>
            </a:br>
            <a:r>
              <a:rPr lang="de-DE" dirty="0" smtClean="0"/>
              <a:t>Untertitel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7081739" y="1717200"/>
            <a:ext cx="4608512" cy="4032449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400">
                <a:latin typeface="+mn-lt"/>
              </a:defRPr>
            </a:lvl1pPr>
            <a:lvl2pPr marL="742950" indent="-285750"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000"/>
            </a:lvl2pPr>
            <a:lvl3pPr marL="1143000" indent="-228600">
              <a:buClr>
                <a:schemeClr val="tx2"/>
              </a:buClr>
              <a:buSzPct val="85000"/>
              <a:buFontTx/>
              <a:buBlip>
                <a:blip r:embed="rId2"/>
              </a:buBlip>
              <a:defRPr sz="1600"/>
            </a:lvl3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0" name="Bildplatzhalter 3"/>
          <p:cNvSpPr>
            <a:spLocks noGrp="1"/>
          </p:cNvSpPr>
          <p:nvPr>
            <p:ph type="pic" sz="quarter" idx="13"/>
          </p:nvPr>
        </p:nvSpPr>
        <p:spPr>
          <a:xfrm>
            <a:off x="553013" y="1717200"/>
            <a:ext cx="6351373" cy="29523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de-DE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1845" y="6237312"/>
            <a:ext cx="1469699" cy="428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728181" y="6376243"/>
            <a:ext cx="4088811" cy="365125"/>
          </a:xfrm>
          <a:prstGeom prst="rect">
            <a:avLst/>
          </a:prstGeom>
        </p:spPr>
        <p:txBody>
          <a:bodyPr/>
          <a:lstStyle>
            <a:lvl1pPr algn="r"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    </a:t>
            </a:r>
            <a:fld id="{53A7E995-82E8-4418-8944-F18B85142D8B}" type="slidenum">
              <a:rPr lang="de-DE" sz="1200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2750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seit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ctrTitle" hasCustomPrompt="1"/>
          </p:nvPr>
        </p:nvSpPr>
        <p:spPr>
          <a:xfrm>
            <a:off x="553014" y="439671"/>
            <a:ext cx="11137237" cy="720080"/>
          </a:xfrm>
        </p:spPr>
        <p:txBody>
          <a:bodyPr anchor="t">
            <a:noAutofit/>
          </a:bodyPr>
          <a:lstStyle>
            <a:lvl1pPr algn="l">
              <a:defRPr sz="3200" b="0" baseline="0"/>
            </a:lvl1pPr>
          </a:lstStyle>
          <a:p>
            <a:r>
              <a:rPr lang="de-DE" dirty="0" smtClean="0"/>
              <a:t>Seitenüberschrift</a:t>
            </a:r>
            <a:br>
              <a:rPr lang="de-DE" dirty="0" smtClean="0"/>
            </a:br>
            <a:r>
              <a:rPr lang="de-DE" dirty="0" smtClean="0"/>
              <a:t>Untertitel</a:t>
            </a:r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3"/>
          </p:nvPr>
        </p:nvSpPr>
        <p:spPr>
          <a:xfrm>
            <a:off x="553014" y="1717200"/>
            <a:ext cx="11137237" cy="41044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de-DE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1845" y="6237312"/>
            <a:ext cx="1469699" cy="428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728181" y="6376243"/>
            <a:ext cx="4088811" cy="365125"/>
          </a:xfrm>
          <a:prstGeom prst="rect">
            <a:avLst/>
          </a:prstGeom>
        </p:spPr>
        <p:txBody>
          <a:bodyPr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    </a:t>
            </a:r>
            <a:fld id="{53A7E995-82E8-4418-8944-F18B85142D8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3923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_inkl. Kontaktda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 hasCustomPrompt="1"/>
          </p:nvPr>
        </p:nvSpPr>
        <p:spPr>
          <a:xfrm>
            <a:off x="527382" y="5157192"/>
            <a:ext cx="11137237" cy="720080"/>
          </a:xfrm>
        </p:spPr>
        <p:txBody>
          <a:bodyPr anchor="t">
            <a:noAutofit/>
          </a:bodyPr>
          <a:lstStyle>
            <a:lvl1pPr algn="l">
              <a:defRPr sz="3200" b="0" baseline="0"/>
            </a:lvl1pPr>
          </a:lstStyle>
          <a:p>
            <a:r>
              <a:rPr lang="de-DE" dirty="0" smtClean="0"/>
              <a:t>Folientitel</a:t>
            </a:r>
            <a:br>
              <a:rPr lang="de-DE" dirty="0" smtClean="0"/>
            </a:br>
            <a:r>
              <a:rPr lang="de-DE" dirty="0" smtClean="0"/>
              <a:t>Untertitel 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51"/>
          <a:stretch/>
        </p:blipFill>
        <p:spPr>
          <a:xfrm>
            <a:off x="0" y="0"/>
            <a:ext cx="12192000" cy="623731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381328"/>
            <a:ext cx="1329033" cy="332656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248" y="6378332"/>
            <a:ext cx="3384376" cy="29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33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 hasCustomPrompt="1"/>
          </p:nvPr>
        </p:nvSpPr>
        <p:spPr>
          <a:xfrm>
            <a:off x="527382" y="5157192"/>
            <a:ext cx="11137237" cy="720080"/>
          </a:xfrm>
        </p:spPr>
        <p:txBody>
          <a:bodyPr anchor="t">
            <a:noAutofit/>
          </a:bodyPr>
          <a:lstStyle>
            <a:lvl1pPr algn="l">
              <a:defRPr sz="3200" b="0" baseline="0"/>
            </a:lvl1pPr>
          </a:lstStyle>
          <a:p>
            <a:r>
              <a:rPr lang="de-DE" dirty="0" smtClean="0"/>
              <a:t>Folientitel</a:t>
            </a:r>
            <a:br>
              <a:rPr lang="de-DE" dirty="0" smtClean="0"/>
            </a:br>
            <a:r>
              <a:rPr lang="de-DE" dirty="0" smtClean="0"/>
              <a:t>Untertitel 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51"/>
          <a:stretch/>
        </p:blipFill>
        <p:spPr>
          <a:xfrm>
            <a:off x="0" y="0"/>
            <a:ext cx="12192000" cy="623731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381328"/>
            <a:ext cx="1329033" cy="332656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248" y="6378332"/>
            <a:ext cx="3384376" cy="29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519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_Freie_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 hasCustomPrompt="1"/>
          </p:nvPr>
        </p:nvSpPr>
        <p:spPr>
          <a:xfrm>
            <a:off x="527382" y="5157192"/>
            <a:ext cx="11137237" cy="720080"/>
          </a:xfrm>
        </p:spPr>
        <p:txBody>
          <a:bodyPr anchor="t">
            <a:noAutofit/>
          </a:bodyPr>
          <a:lstStyle>
            <a:lvl1pPr algn="l">
              <a:defRPr sz="3200" b="0" baseline="0"/>
            </a:lvl1pPr>
          </a:lstStyle>
          <a:p>
            <a:r>
              <a:rPr lang="de-DE" dirty="0" smtClean="0"/>
              <a:t>Folientitel</a:t>
            </a:r>
            <a:br>
              <a:rPr lang="de-DE" dirty="0" smtClean="0"/>
            </a:br>
            <a:r>
              <a:rPr lang="de-DE" dirty="0" smtClean="0"/>
              <a:t>Untertitel 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51"/>
          <a:stretch/>
        </p:blipFill>
        <p:spPr>
          <a:xfrm>
            <a:off x="0" y="0"/>
            <a:ext cx="12192000" cy="623731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248" y="6378332"/>
            <a:ext cx="3384376" cy="292687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381328"/>
            <a:ext cx="1329033" cy="33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201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0" y="2132856"/>
            <a:ext cx="12192000" cy="13830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</a:t>
            </a:r>
            <a:br>
              <a:rPr lang="de-DE" dirty="0" smtClean="0"/>
            </a:br>
            <a:r>
              <a:rPr lang="de-DE" dirty="0" smtClean="0"/>
              <a:t>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655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4" r:id="rId3"/>
    <p:sldLayoutId id="2147483655" r:id="rId4"/>
    <p:sldLayoutId id="2147483653" r:id="rId5"/>
    <p:sldLayoutId id="2147483656" r:id="rId6"/>
    <p:sldLayoutId id="2147483657" r:id="rId7"/>
    <p:sldLayoutId id="2147483658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mtClean="0"/>
              <a:t>Programmierung(1</a:t>
            </a:r>
            <a:r>
              <a:rPr lang="de-DE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16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/>
          <p:cNvSpPr txBox="1"/>
          <p:nvPr/>
        </p:nvSpPr>
        <p:spPr>
          <a:xfrm>
            <a:off x="479376" y="1088958"/>
            <a:ext cx="11015594" cy="792088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3"/>
              </a:buBlip>
              <a:defRPr sz="2400"/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3"/>
              </a:buBlip>
              <a:defRPr sz="2000"/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3"/>
              </a:buBlip>
              <a:defRPr sz="16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de-DE" sz="1600" dirty="0" smtClean="0"/>
              <a:t>Wir können einer (Zahlen)-Variablen auch ein </a:t>
            </a:r>
            <a:r>
              <a:rPr lang="de-DE" sz="1600" b="1" dirty="0" smtClean="0"/>
              <a:t>Rechenergebnis</a:t>
            </a:r>
            <a:r>
              <a:rPr lang="de-DE" sz="1600" dirty="0" smtClean="0"/>
              <a:t> zuweisen, in dem diese Variable </a:t>
            </a:r>
            <a:r>
              <a:rPr lang="de-DE" sz="1600" b="1" dirty="0" smtClean="0"/>
              <a:t>selbst</a:t>
            </a:r>
            <a:r>
              <a:rPr lang="de-DE" sz="1600" dirty="0" smtClean="0"/>
              <a:t> vorkommt!</a:t>
            </a:r>
          </a:p>
          <a:p>
            <a:r>
              <a:rPr lang="de-DE" sz="1600" dirty="0" smtClean="0"/>
              <a:t>Spätestens diese reflexive Verwendung macht dann deutlich, dass der Zuweisungs-Operator </a:t>
            </a:r>
            <a:r>
              <a:rPr lang="de-DE" sz="1600" b="1" dirty="0" smtClean="0">
                <a:solidFill>
                  <a:srgbClr val="FF0000"/>
                </a:solidFill>
              </a:rPr>
              <a:t>NICHT</a:t>
            </a:r>
            <a:r>
              <a:rPr lang="de-DE" sz="1600" dirty="0" smtClean="0"/>
              <a:t> mit einem mathematischen Gleichheitszeichen verwechselt werden darf!</a:t>
            </a:r>
          </a:p>
          <a:p>
            <a:endParaRPr lang="de-DE" sz="1600" dirty="0"/>
          </a:p>
          <a:p>
            <a:endParaRPr lang="de-DE" sz="1600" dirty="0" smtClean="0"/>
          </a:p>
          <a:p>
            <a:endParaRPr lang="de-DE" sz="1200" dirty="0">
              <a:solidFill>
                <a:srgbClr val="0070C0"/>
              </a:solidFill>
            </a:endParaRPr>
          </a:p>
          <a:p>
            <a:endParaRPr lang="de-DE" sz="1600" dirty="0" smtClean="0"/>
          </a:p>
          <a:p>
            <a:pPr marL="0" indent="0">
              <a:buNone/>
            </a:pPr>
            <a:r>
              <a:rPr lang="de-DE" sz="1600" dirty="0"/>
              <a:t>	</a:t>
            </a:r>
            <a:endParaRPr lang="de-DE" sz="2000" dirty="0" smtClean="0"/>
          </a:p>
          <a:p>
            <a:endParaRPr lang="de-DE" sz="2000" dirty="0" smtClean="0"/>
          </a:p>
          <a:p>
            <a:endParaRPr lang="de-DE" sz="2000" dirty="0"/>
          </a:p>
          <a:p>
            <a:endParaRPr lang="de-DE" sz="2000" dirty="0" smtClean="0"/>
          </a:p>
          <a:p>
            <a:endParaRPr lang="de-DE" sz="1600" dirty="0"/>
          </a:p>
          <a:p>
            <a:pPr marL="457200" lvl="1" indent="0">
              <a:buNone/>
            </a:pPr>
            <a:endParaRPr lang="de-DE" sz="1600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Variable – </a:t>
            </a:r>
            <a:r>
              <a:rPr lang="de-DE" dirty="0" smtClean="0">
                <a:solidFill>
                  <a:srgbClr val="00B0F0"/>
                </a:solidFill>
              </a:rPr>
              <a:t>ZUWEISUNG </a:t>
            </a:r>
            <a:r>
              <a:rPr lang="de-DE" sz="2400" dirty="0" smtClean="0"/>
              <a:t>(</a:t>
            </a:r>
            <a:r>
              <a:rPr lang="de-DE" sz="1200" dirty="0" smtClean="0"/>
              <a:t>von  </a:t>
            </a:r>
            <a:r>
              <a:rPr lang="de-DE" sz="2000" dirty="0" smtClean="0"/>
              <a:t>„reflexiven“ </a:t>
            </a:r>
            <a:r>
              <a:rPr lang="de-DE" sz="1200" dirty="0" smtClean="0"/>
              <a:t>Ausdrücken</a:t>
            </a:r>
            <a:r>
              <a:rPr lang="de-DE" sz="2400" dirty="0" smtClean="0"/>
              <a:t>)</a:t>
            </a:r>
            <a:endParaRPr lang="de-DE" sz="2400" dirty="0"/>
          </a:p>
        </p:txBody>
      </p:sp>
      <p:sp>
        <p:nvSpPr>
          <p:cNvPr id="12" name="Textfeld 11"/>
          <p:cNvSpPr txBox="1"/>
          <p:nvPr/>
        </p:nvSpPr>
        <p:spPr>
          <a:xfrm>
            <a:off x="484748" y="2130223"/>
            <a:ext cx="13163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/>
              <a:t>Beispiele</a:t>
            </a:r>
            <a:r>
              <a:rPr lang="de-DE" b="1" dirty="0" smtClean="0"/>
              <a:t>:</a:t>
            </a:r>
            <a:endParaRPr lang="de-DE" b="1" dirty="0"/>
          </a:p>
        </p:txBody>
      </p:sp>
      <p:sp>
        <p:nvSpPr>
          <p:cNvPr id="13" name="Textfeld 12"/>
          <p:cNvSpPr txBox="1"/>
          <p:nvPr/>
        </p:nvSpPr>
        <p:spPr>
          <a:xfrm>
            <a:off x="757016" y="2549327"/>
            <a:ext cx="397083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smtClean="0"/>
              <a:t>a=1</a:t>
            </a:r>
          </a:p>
          <a:p>
            <a:r>
              <a:rPr lang="de-DE" sz="1600" b="1" dirty="0" smtClean="0"/>
              <a:t>a=a+1    </a:t>
            </a:r>
            <a:r>
              <a:rPr lang="de-DE" sz="1400" dirty="0" smtClean="0"/>
              <a:t>( =&gt; a hat nun also den Wert 2)</a:t>
            </a:r>
          </a:p>
          <a:p>
            <a:r>
              <a:rPr lang="de-DE" sz="1600" b="1" dirty="0" smtClean="0"/>
              <a:t>a=a-10   </a:t>
            </a:r>
            <a:r>
              <a:rPr lang="de-DE" sz="1400" dirty="0"/>
              <a:t>( =&gt; a</a:t>
            </a:r>
            <a:r>
              <a:rPr lang="de-DE" sz="1400" dirty="0" smtClean="0"/>
              <a:t> </a:t>
            </a:r>
            <a:r>
              <a:rPr lang="de-DE" sz="1400" dirty="0"/>
              <a:t>hat nun also den Wert </a:t>
            </a:r>
            <a:r>
              <a:rPr lang="de-DE" sz="1400" dirty="0" smtClean="0"/>
              <a:t>-8)</a:t>
            </a:r>
          </a:p>
          <a:p>
            <a:r>
              <a:rPr lang="de-DE" sz="1600" b="1" dirty="0"/>
              <a:t>a</a:t>
            </a:r>
            <a:r>
              <a:rPr lang="de-DE" sz="1600" b="1" dirty="0" smtClean="0"/>
              <a:t>=(-2)*a </a:t>
            </a:r>
            <a:r>
              <a:rPr lang="de-DE" sz="1400" dirty="0"/>
              <a:t>( =&gt; a</a:t>
            </a:r>
            <a:r>
              <a:rPr lang="de-DE" sz="1400" dirty="0" smtClean="0"/>
              <a:t> </a:t>
            </a:r>
            <a:r>
              <a:rPr lang="de-DE" sz="1400" dirty="0"/>
              <a:t>hat nun also den Wert </a:t>
            </a:r>
            <a:r>
              <a:rPr lang="de-DE" sz="1400" dirty="0" smtClean="0"/>
              <a:t>16)</a:t>
            </a:r>
          </a:p>
          <a:p>
            <a:r>
              <a:rPr lang="de-DE" sz="1600" b="1" dirty="0" smtClean="0"/>
              <a:t>a=a/a     </a:t>
            </a:r>
            <a:r>
              <a:rPr lang="de-DE" sz="1400" dirty="0" smtClean="0"/>
              <a:t>( </a:t>
            </a:r>
            <a:r>
              <a:rPr lang="de-DE" sz="1400" dirty="0"/>
              <a:t>=&gt; a</a:t>
            </a:r>
            <a:r>
              <a:rPr lang="de-DE" sz="1400" dirty="0" smtClean="0"/>
              <a:t> </a:t>
            </a:r>
            <a:r>
              <a:rPr lang="de-DE" sz="1400" dirty="0"/>
              <a:t>hat nun also den Wert 1</a:t>
            </a:r>
            <a:r>
              <a:rPr lang="de-DE" sz="1400" dirty="0" smtClean="0"/>
              <a:t>)</a:t>
            </a:r>
            <a:endParaRPr lang="de-DE" sz="1400" dirty="0"/>
          </a:p>
          <a:p>
            <a:endParaRPr lang="de-DE" sz="1400" dirty="0"/>
          </a:p>
        </p:txBody>
      </p:sp>
      <p:sp>
        <p:nvSpPr>
          <p:cNvPr id="14" name="Textfeld 13"/>
          <p:cNvSpPr txBox="1"/>
          <p:nvPr/>
        </p:nvSpPr>
        <p:spPr>
          <a:xfrm>
            <a:off x="4815620" y="3873992"/>
            <a:ext cx="16738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rgbClr val="0070C0"/>
                </a:solidFill>
              </a:rPr>
              <a:t>Erläuterung</a:t>
            </a:r>
            <a:r>
              <a:rPr lang="de-DE" b="1" dirty="0" smtClean="0">
                <a:solidFill>
                  <a:srgbClr val="0070C0"/>
                </a:solidFill>
              </a:rPr>
              <a:t>:</a:t>
            </a:r>
            <a:endParaRPr lang="de-DE" b="1" dirty="0">
              <a:solidFill>
                <a:srgbClr val="0070C0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5087888" y="4293096"/>
            <a:ext cx="397083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smtClean="0"/>
              <a:t>a=1        </a:t>
            </a:r>
            <a:r>
              <a:rPr lang="de-DE" sz="1400" dirty="0" smtClean="0">
                <a:solidFill>
                  <a:srgbClr val="00204B"/>
                </a:solidFill>
              </a:rPr>
              <a:t>( </a:t>
            </a:r>
            <a:r>
              <a:rPr lang="de-DE" sz="1400" dirty="0">
                <a:solidFill>
                  <a:srgbClr val="00204B"/>
                </a:solidFill>
              </a:rPr>
              <a:t>=&gt; a hat </a:t>
            </a:r>
            <a:r>
              <a:rPr lang="de-DE" sz="1400" b="1" dirty="0" smtClean="0">
                <a:solidFill>
                  <a:srgbClr val="00204B"/>
                </a:solidFill>
              </a:rPr>
              <a:t>aktuell</a:t>
            </a:r>
            <a:r>
              <a:rPr lang="de-DE" sz="1400" dirty="0" smtClean="0">
                <a:solidFill>
                  <a:srgbClr val="00204B"/>
                </a:solidFill>
              </a:rPr>
              <a:t> den Wert 1)</a:t>
            </a:r>
          </a:p>
          <a:p>
            <a:endParaRPr lang="de-DE" sz="1400" dirty="0" smtClean="0">
              <a:solidFill>
                <a:srgbClr val="00204B"/>
              </a:solidFill>
            </a:endParaRPr>
          </a:p>
          <a:p>
            <a:endParaRPr lang="de-DE" sz="1600" b="1" dirty="0" smtClean="0"/>
          </a:p>
          <a:p>
            <a:r>
              <a:rPr lang="de-DE" sz="1600" b="1" dirty="0" smtClean="0"/>
              <a:t>a=a+1</a:t>
            </a:r>
            <a:endParaRPr lang="de-DE" sz="1400" dirty="0"/>
          </a:p>
        </p:txBody>
      </p:sp>
      <p:cxnSp>
        <p:nvCxnSpPr>
          <p:cNvPr id="16" name="Gerade Verbindung mit Pfeil 15"/>
          <p:cNvCxnSpPr/>
          <p:nvPr/>
        </p:nvCxnSpPr>
        <p:spPr>
          <a:xfrm flipH="1">
            <a:off x="5519936" y="4581128"/>
            <a:ext cx="1296144" cy="5040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Nach oben gekrümmter Pfeil 18"/>
          <p:cNvSpPr/>
          <p:nvPr/>
        </p:nvSpPr>
        <p:spPr>
          <a:xfrm>
            <a:off x="5231904" y="5301208"/>
            <a:ext cx="1800200" cy="360040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4815620" y="3873992"/>
            <a:ext cx="3872668" cy="200328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Geschweifte Klammer rechts 3"/>
          <p:cNvSpPr/>
          <p:nvPr/>
        </p:nvSpPr>
        <p:spPr>
          <a:xfrm rot="5400000">
            <a:off x="5520060" y="5086547"/>
            <a:ext cx="143768" cy="432048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5648188" y="5277981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smtClean="0">
                <a:solidFill>
                  <a:srgbClr val="FF0000"/>
                </a:solidFill>
              </a:rPr>
              <a:t>= 2</a:t>
            </a:r>
            <a:endParaRPr lang="de-DE" sz="1200" b="1" dirty="0">
              <a:solidFill>
                <a:srgbClr val="FF0000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5876345" y="4985593"/>
            <a:ext cx="2624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de-DE" sz="1400" dirty="0">
                <a:solidFill>
                  <a:srgbClr val="00204B"/>
                </a:solidFill>
              </a:rPr>
              <a:t>( =&gt; a hat </a:t>
            </a:r>
            <a:r>
              <a:rPr lang="de-DE" sz="1400" b="1" dirty="0">
                <a:solidFill>
                  <a:srgbClr val="00204B"/>
                </a:solidFill>
              </a:rPr>
              <a:t>nun</a:t>
            </a:r>
            <a:r>
              <a:rPr lang="de-DE" sz="1400" dirty="0">
                <a:solidFill>
                  <a:srgbClr val="00204B"/>
                </a:solidFill>
              </a:rPr>
              <a:t> also den Wert 2)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4896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4" grpId="0" animBg="1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/>
          <p:cNvSpPr txBox="1"/>
          <p:nvPr/>
        </p:nvSpPr>
        <p:spPr>
          <a:xfrm>
            <a:off x="479376" y="1088958"/>
            <a:ext cx="11377264" cy="792088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3"/>
              </a:buBlip>
              <a:defRPr sz="2400"/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3"/>
              </a:buBlip>
              <a:defRPr sz="2000"/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3"/>
              </a:buBlip>
              <a:defRPr sz="16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de-DE" sz="1600" dirty="0" smtClean="0"/>
              <a:t>Mit Hilfe des Zuweisungs-Operators kann einer Variable (erstmalig oder erneut) ein Wert zugewiesen werden</a:t>
            </a:r>
          </a:p>
          <a:p>
            <a:r>
              <a:rPr lang="de-DE" sz="1600" dirty="0" smtClean="0"/>
              <a:t>Es können konkrete Werte (also „Literale“) zugewiesen werden</a:t>
            </a:r>
          </a:p>
          <a:p>
            <a:r>
              <a:rPr lang="de-DE" sz="1600" dirty="0" smtClean="0"/>
              <a:t>Es können aber auch Werte anderer Variablen, bzw. die Ergebnisse aus Rechnungen zugewiesen werden</a:t>
            </a:r>
          </a:p>
          <a:p>
            <a:r>
              <a:rPr lang="de-DE" sz="1600" dirty="0" smtClean="0"/>
              <a:t>Insbesondere kann daher einer Variable auch ein (mathematischer) Ausdruck („reflexiv“) zugewiesen werden, innerhalb dessen diese Variable selbst vorkommt: </a:t>
            </a:r>
          </a:p>
          <a:p>
            <a:r>
              <a:rPr lang="de-DE" sz="1600" b="1" dirty="0" smtClean="0"/>
              <a:t>a=a+1</a:t>
            </a:r>
            <a:r>
              <a:rPr lang="de-DE" sz="1600" dirty="0" smtClean="0"/>
              <a:t> bedeutet dann </a:t>
            </a:r>
            <a:r>
              <a:rPr lang="de-DE" sz="1600" b="1" dirty="0" smtClean="0">
                <a:solidFill>
                  <a:srgbClr val="FF0000"/>
                </a:solidFill>
              </a:rPr>
              <a:t>aber eben NICHT</a:t>
            </a:r>
            <a:r>
              <a:rPr lang="de-DE" sz="1600" dirty="0" smtClean="0"/>
              <a:t>, dass die linke Seite (</a:t>
            </a:r>
            <a:r>
              <a:rPr lang="de-DE" sz="1600" b="1" dirty="0" smtClean="0"/>
              <a:t>a</a:t>
            </a:r>
            <a:r>
              <a:rPr lang="de-DE" sz="1600" dirty="0" smtClean="0"/>
              <a:t>) „genauso groß“ wie die rechte Seite (</a:t>
            </a:r>
            <a:r>
              <a:rPr lang="de-DE" sz="1600" b="1" dirty="0" smtClean="0"/>
              <a:t>a+1</a:t>
            </a:r>
            <a:r>
              <a:rPr lang="de-DE" sz="1600" dirty="0" smtClean="0"/>
              <a:t>) sei </a:t>
            </a:r>
            <a:r>
              <a:rPr lang="de-DE" sz="1200" dirty="0" smtClean="0"/>
              <a:t>(denn dies wäre ja auch Unsinn!</a:t>
            </a:r>
            <a:r>
              <a:rPr lang="de-DE" sz="1600" dirty="0" smtClean="0"/>
              <a:t>), sondern meint lediglich, dass die Variable, die links steht </a:t>
            </a:r>
            <a:r>
              <a:rPr lang="de-DE" sz="1600" dirty="0"/>
              <a:t>(</a:t>
            </a:r>
            <a:r>
              <a:rPr lang="de-DE" sz="1600" b="1" dirty="0"/>
              <a:t>a</a:t>
            </a:r>
            <a:r>
              <a:rPr lang="de-DE" sz="1600" dirty="0" smtClean="0"/>
              <a:t>), mit jenem Wert gefüllt wird, der rechts vom Zuweisungs-Operator notiert wurde, hier also mit dem Ergebnis von </a:t>
            </a:r>
            <a:r>
              <a:rPr lang="de-DE" sz="1600" b="1" dirty="0"/>
              <a:t>a+1</a:t>
            </a:r>
            <a:r>
              <a:rPr lang="de-DE" sz="1600" dirty="0" smtClean="0"/>
              <a:t>.</a:t>
            </a:r>
          </a:p>
          <a:p>
            <a:pPr marL="0" indent="0">
              <a:buNone/>
            </a:pPr>
            <a:endParaRPr lang="de-DE" sz="1600" dirty="0"/>
          </a:p>
          <a:p>
            <a:pPr marL="0" indent="0">
              <a:buNone/>
            </a:pPr>
            <a:endParaRPr lang="de-DE" sz="1600" dirty="0" smtClean="0"/>
          </a:p>
          <a:p>
            <a:pPr marL="0" indent="0">
              <a:buNone/>
            </a:pPr>
            <a:endParaRPr lang="de-DE" sz="1600" dirty="0" smtClean="0"/>
          </a:p>
          <a:p>
            <a:pPr marL="0" indent="0">
              <a:buNone/>
            </a:pPr>
            <a:endParaRPr lang="de-DE" sz="1600" dirty="0" smtClean="0"/>
          </a:p>
          <a:p>
            <a:endParaRPr lang="de-DE" sz="1600" dirty="0"/>
          </a:p>
          <a:p>
            <a:endParaRPr lang="de-DE" sz="1600" dirty="0" smtClean="0"/>
          </a:p>
          <a:p>
            <a:endParaRPr lang="de-DE" sz="1200" dirty="0">
              <a:solidFill>
                <a:srgbClr val="0070C0"/>
              </a:solidFill>
            </a:endParaRPr>
          </a:p>
          <a:p>
            <a:endParaRPr lang="de-DE" sz="1600" dirty="0" smtClean="0"/>
          </a:p>
          <a:p>
            <a:pPr marL="0" indent="0">
              <a:buNone/>
            </a:pPr>
            <a:r>
              <a:rPr lang="de-DE" sz="1600" dirty="0"/>
              <a:t>	</a:t>
            </a:r>
            <a:endParaRPr lang="de-DE" sz="2000" dirty="0" smtClean="0"/>
          </a:p>
          <a:p>
            <a:endParaRPr lang="de-DE" sz="2000" dirty="0" smtClean="0"/>
          </a:p>
          <a:p>
            <a:endParaRPr lang="de-DE" sz="2000" dirty="0"/>
          </a:p>
          <a:p>
            <a:endParaRPr lang="de-DE" sz="2000" dirty="0" smtClean="0"/>
          </a:p>
          <a:p>
            <a:endParaRPr lang="de-DE" sz="1600" dirty="0"/>
          </a:p>
          <a:p>
            <a:pPr marL="457200" lvl="1" indent="0">
              <a:buNone/>
            </a:pPr>
            <a:endParaRPr lang="de-DE" sz="1600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Variable – </a:t>
            </a:r>
            <a:r>
              <a:rPr lang="de-DE" dirty="0" smtClean="0">
                <a:solidFill>
                  <a:srgbClr val="00B0F0"/>
                </a:solidFill>
              </a:rPr>
              <a:t>ZUWEISUNG </a:t>
            </a:r>
            <a:r>
              <a:rPr lang="de-DE" sz="2400" dirty="0" smtClean="0"/>
              <a:t>(</a:t>
            </a:r>
            <a:r>
              <a:rPr lang="de-DE" sz="2000" dirty="0" smtClean="0"/>
              <a:t>Zusammenfassung</a:t>
            </a:r>
            <a:r>
              <a:rPr lang="de-DE" sz="2400" dirty="0" smtClean="0"/>
              <a:t>)</a:t>
            </a:r>
            <a:endParaRPr lang="de-DE" sz="2400" dirty="0"/>
          </a:p>
        </p:txBody>
      </p:sp>
      <p:sp>
        <p:nvSpPr>
          <p:cNvPr id="2" name="Rechteck 1"/>
          <p:cNvSpPr/>
          <p:nvPr/>
        </p:nvSpPr>
        <p:spPr>
          <a:xfrm>
            <a:off x="1127448" y="3789040"/>
            <a:ext cx="9937104" cy="18002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b="1" dirty="0" smtClean="0"/>
              <a:t>V</a:t>
            </a:r>
            <a:r>
              <a:rPr lang="de-DE" sz="4400" b="1" dirty="0" smtClean="0">
                <a:solidFill>
                  <a:srgbClr val="0070C0"/>
                </a:solidFill>
              </a:rPr>
              <a:t>Variable</a:t>
            </a:r>
            <a:r>
              <a:rPr lang="de-DE" sz="2000" b="1" dirty="0" smtClean="0">
                <a:solidFill>
                  <a:srgbClr val="0070C0"/>
                </a:solidFill>
              </a:rPr>
              <a:t> </a:t>
            </a:r>
            <a:r>
              <a:rPr lang="de-DE" sz="1200" dirty="0" smtClean="0">
                <a:solidFill>
                  <a:srgbClr val="0070C0"/>
                </a:solidFill>
              </a:rPr>
              <a:t>(die gefüllt werden soll)  </a:t>
            </a:r>
            <a:r>
              <a:rPr lang="de-DE" sz="4400" b="1" dirty="0" smtClean="0">
                <a:solidFill>
                  <a:srgbClr val="0070C0"/>
                </a:solidFill>
              </a:rPr>
              <a:t>= Wert </a:t>
            </a:r>
            <a:r>
              <a:rPr lang="de-DE" sz="1200" dirty="0" smtClean="0">
                <a:solidFill>
                  <a:srgbClr val="0070C0"/>
                </a:solidFill>
              </a:rPr>
              <a:t>(mit dem sie gefüllt werden soll)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412349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50"/>
                </a:solidFill>
              </a:rPr>
              <a:t>E</a:t>
            </a:r>
            <a:r>
              <a:rPr lang="de-DE" dirty="0" smtClean="0">
                <a:solidFill>
                  <a:srgbClr val="00B0F0"/>
                </a:solidFill>
              </a:rPr>
              <a:t>V</a:t>
            </a:r>
            <a:r>
              <a:rPr lang="de-DE" dirty="0" smtClean="0">
                <a:solidFill>
                  <a:srgbClr val="0070C0"/>
                </a:solidFill>
              </a:rPr>
              <a:t>A</a:t>
            </a:r>
            <a:r>
              <a:rPr lang="de-DE" sz="1800" dirty="0" smtClean="0"/>
              <a:t>-Prinzip: </a:t>
            </a:r>
            <a:r>
              <a:rPr lang="de-DE" dirty="0" smtClean="0"/>
              <a:t>  </a:t>
            </a:r>
            <a:r>
              <a:rPr lang="de-DE" dirty="0" smtClean="0">
                <a:solidFill>
                  <a:srgbClr val="00B050"/>
                </a:solidFill>
              </a:rPr>
              <a:t>Eingabe</a:t>
            </a:r>
            <a:r>
              <a:rPr lang="de-DE" dirty="0"/>
              <a:t> </a:t>
            </a:r>
            <a:r>
              <a:rPr lang="de-DE" dirty="0" smtClean="0"/>
              <a:t>-&gt;</a:t>
            </a:r>
            <a:r>
              <a:rPr lang="de-DE" dirty="0" smtClean="0">
                <a:solidFill>
                  <a:srgbClr val="00B0F0"/>
                </a:solidFill>
              </a:rPr>
              <a:t> Verarbeitung</a:t>
            </a:r>
            <a:r>
              <a:rPr lang="de-DE" dirty="0"/>
              <a:t> </a:t>
            </a:r>
            <a:r>
              <a:rPr lang="de-DE" dirty="0" smtClean="0"/>
              <a:t>-&gt;</a:t>
            </a:r>
            <a:r>
              <a:rPr lang="de-DE" dirty="0" smtClean="0">
                <a:solidFill>
                  <a:srgbClr val="00B0F0"/>
                </a:solidFill>
              </a:rPr>
              <a:t> </a:t>
            </a:r>
            <a:r>
              <a:rPr lang="de-DE" dirty="0" smtClean="0">
                <a:solidFill>
                  <a:srgbClr val="0070C0"/>
                </a:solidFill>
              </a:rPr>
              <a:t>Ausgabe</a:t>
            </a:r>
            <a:endParaRPr lang="de-DE" sz="2400" dirty="0">
              <a:solidFill>
                <a:srgbClr val="0070C0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53014" y="1412777"/>
            <a:ext cx="10799570" cy="648071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3"/>
              </a:buBlip>
              <a:defRPr sz="2400"/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3"/>
              </a:buBlip>
              <a:defRPr sz="2000"/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3"/>
              </a:buBlip>
              <a:defRPr sz="16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de-DE" sz="2000" dirty="0" smtClean="0"/>
              <a:t>Viele Programmier-Anfänger teilen mit, dass es ihnen schwer fällt zu entscheiden, an welcher Stelle sie bei der Erstellung eines Programms beginnen sollen</a:t>
            </a:r>
          </a:p>
          <a:p>
            <a:r>
              <a:rPr lang="de-DE" sz="2000" dirty="0" smtClean="0"/>
              <a:t>Hier könnte eventuell das sogenannte „</a:t>
            </a:r>
            <a:r>
              <a:rPr lang="de-DE" sz="2000" b="1" dirty="0" smtClean="0"/>
              <a:t>Eva-Prinzip</a:t>
            </a:r>
            <a:r>
              <a:rPr lang="de-DE" sz="2000" dirty="0" smtClean="0"/>
              <a:t>“ helfen, dass praktisch allen </a:t>
            </a:r>
            <a:r>
              <a:rPr lang="de-DE" sz="1400" dirty="0" smtClean="0"/>
              <a:t>(interessanten) </a:t>
            </a:r>
            <a:r>
              <a:rPr lang="de-DE" sz="2000" dirty="0" smtClean="0"/>
              <a:t>Programmen zu Grunde liegt:</a:t>
            </a:r>
          </a:p>
          <a:p>
            <a:pPr lvl="1"/>
            <a:r>
              <a:rPr lang="de-DE" sz="1600" dirty="0" smtClean="0"/>
              <a:t>Ein </a:t>
            </a:r>
            <a:r>
              <a:rPr lang="de-DE" sz="1600" dirty="0"/>
              <a:t>P</a:t>
            </a:r>
            <a:r>
              <a:rPr lang="de-DE" sz="1600" dirty="0" smtClean="0"/>
              <a:t>rogramm beginnt mit einer </a:t>
            </a:r>
            <a:r>
              <a:rPr lang="de-DE" sz="1600" b="1" dirty="0" smtClean="0">
                <a:solidFill>
                  <a:srgbClr val="00B050"/>
                </a:solidFill>
              </a:rPr>
              <a:t>(User)-Eingabe      </a:t>
            </a:r>
            <a:r>
              <a:rPr lang="de-DE" sz="1400" dirty="0" smtClean="0"/>
              <a:t>=&gt;    Das </a:t>
            </a:r>
            <a:r>
              <a:rPr lang="de-DE" sz="1400" dirty="0"/>
              <a:t>P</a:t>
            </a:r>
            <a:r>
              <a:rPr lang="de-DE" sz="1400" dirty="0" smtClean="0"/>
              <a:t>rogramm erhält also jene Daten, mit denen es arbeiten soll</a:t>
            </a:r>
          </a:p>
          <a:p>
            <a:pPr lvl="1"/>
            <a:r>
              <a:rPr lang="de-DE" sz="1600" dirty="0" smtClean="0"/>
              <a:t>Es folgt eine </a:t>
            </a:r>
            <a:r>
              <a:rPr lang="de-DE" sz="1600" b="1" dirty="0" smtClean="0">
                <a:solidFill>
                  <a:srgbClr val="00B0F0"/>
                </a:solidFill>
              </a:rPr>
              <a:t>Verarbeitung</a:t>
            </a:r>
            <a:r>
              <a:rPr lang="de-DE" sz="1600" dirty="0" smtClean="0"/>
              <a:t> der (Eingabe)-Daten       </a:t>
            </a:r>
            <a:r>
              <a:rPr lang="de-DE" sz="1400" dirty="0" smtClean="0"/>
              <a:t>=&gt;    Zahlen-Daten könnten zur Berechnung herangezogen werden</a:t>
            </a:r>
          </a:p>
          <a:p>
            <a:pPr marL="457200" lvl="1" indent="0">
              <a:buNone/>
            </a:pPr>
            <a:r>
              <a:rPr lang="de-DE" sz="1400" dirty="0"/>
              <a:t> </a:t>
            </a:r>
            <a:r>
              <a:rPr lang="de-DE" sz="1400" dirty="0" smtClean="0"/>
              <a:t>                                                                                                  =&gt;    Zeichen (bzw. Texte) können analysiert oder verändert werden</a:t>
            </a:r>
          </a:p>
          <a:p>
            <a:pPr lvl="1"/>
            <a:r>
              <a:rPr lang="de-DE" sz="1600" dirty="0" smtClean="0"/>
              <a:t>Am Ende kommt es zu einer </a:t>
            </a:r>
            <a:r>
              <a:rPr lang="de-DE" sz="1600" b="1" dirty="0" smtClean="0">
                <a:solidFill>
                  <a:srgbClr val="0070C0"/>
                </a:solidFill>
              </a:rPr>
              <a:t>(Ergebnis)-Ausgabe    </a:t>
            </a:r>
            <a:r>
              <a:rPr lang="de-DE" sz="1400" dirty="0" smtClean="0"/>
              <a:t>=&gt;    Die Rechenergebnisse oder Text-Resultate werden angezeigt</a:t>
            </a:r>
            <a:endParaRPr lang="de-DE" sz="1400" dirty="0"/>
          </a:p>
          <a:p>
            <a:pPr lvl="1"/>
            <a:endParaRPr lang="de-DE" sz="1400" dirty="0" smtClean="0"/>
          </a:p>
          <a:p>
            <a:pPr lvl="1"/>
            <a:endParaRPr lang="de-DE" sz="1600" dirty="0"/>
          </a:p>
        </p:txBody>
      </p:sp>
      <p:sp>
        <p:nvSpPr>
          <p:cNvPr id="6" name="Rechteck 5"/>
          <p:cNvSpPr/>
          <p:nvPr/>
        </p:nvSpPr>
        <p:spPr>
          <a:xfrm>
            <a:off x="983432" y="4149079"/>
            <a:ext cx="10081120" cy="165618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4" name="Textfeld 3"/>
          <p:cNvSpPr txBox="1"/>
          <p:nvPr/>
        </p:nvSpPr>
        <p:spPr>
          <a:xfrm>
            <a:off x="1008176" y="4149080"/>
            <a:ext cx="1012838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Didaktischer Hinweis</a:t>
            </a:r>
            <a:r>
              <a:rPr lang="de-DE" b="1" dirty="0" smtClean="0"/>
              <a:t>:</a:t>
            </a:r>
          </a:p>
          <a:p>
            <a:endParaRPr lang="de-DE" sz="800" b="1" dirty="0" smtClean="0"/>
          </a:p>
          <a:p>
            <a:r>
              <a:rPr lang="de-DE" dirty="0" smtClean="0"/>
              <a:t>Wir werden zu Beginn dieses Bausteins die </a:t>
            </a:r>
            <a:r>
              <a:rPr lang="de-DE" sz="1400" dirty="0" smtClean="0"/>
              <a:t>(interaktive) </a:t>
            </a:r>
            <a:r>
              <a:rPr lang="de-DE" dirty="0" smtClean="0"/>
              <a:t>User-Eingabe noch durch eine</a:t>
            </a:r>
            <a:r>
              <a:rPr lang="de-DE" sz="1400" dirty="0" smtClean="0"/>
              <a:t> („passive“) </a:t>
            </a:r>
            <a:r>
              <a:rPr lang="de-DE" dirty="0" smtClean="0"/>
              <a:t>Variable-Zuweisung ersetzen. Die Werte der Variablen werden also noch nicht vom User bestimmt, sondern im Programm festgelegt. Diese Vorgehensweise hat den Vorteil, dass wir das EVA-Prinzip von Anfang an verfolgen können, ohne uns dabei codier-technisch zu überfordern …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909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Das Erstellen von Programmen – </a:t>
            </a:r>
            <a:r>
              <a:rPr lang="de-DE" sz="2400" dirty="0" smtClean="0">
                <a:solidFill>
                  <a:srgbClr val="00B0F0"/>
                </a:solidFill>
              </a:rPr>
              <a:t>hilfreiche Software </a:t>
            </a:r>
            <a:r>
              <a:rPr lang="de-DE" sz="1600" dirty="0" smtClean="0"/>
              <a:t>–</a:t>
            </a:r>
            <a:r>
              <a:rPr lang="de-DE" sz="1600" dirty="0" smtClean="0">
                <a:solidFill>
                  <a:srgbClr val="00B0F0"/>
                </a:solidFill>
              </a:rPr>
              <a:t> </a:t>
            </a:r>
            <a:r>
              <a:rPr lang="de-DE" sz="1200" dirty="0" smtClean="0">
                <a:solidFill>
                  <a:srgbClr val="FF0000"/>
                </a:solidFill>
              </a:rPr>
              <a:t>Installation notwendig?</a:t>
            </a:r>
            <a:endParaRPr lang="de-DE" sz="1200" dirty="0">
              <a:solidFill>
                <a:srgbClr val="FF0000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53014" y="1412777"/>
            <a:ext cx="11375634" cy="648071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3"/>
              </a:buBlip>
              <a:defRPr sz="2400"/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3"/>
              </a:buBlip>
              <a:defRPr sz="2000"/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3"/>
              </a:buBlip>
              <a:defRPr sz="16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de-DE" sz="2000" dirty="0" smtClean="0"/>
              <a:t>Wir wollen im folgenden </a:t>
            </a:r>
            <a:r>
              <a:rPr lang="de-DE" sz="2000" b="1" dirty="0" smtClean="0"/>
              <a:t>3</a:t>
            </a:r>
            <a:r>
              <a:rPr lang="de-DE" sz="2000" dirty="0" smtClean="0"/>
              <a:t> </a:t>
            </a:r>
            <a:r>
              <a:rPr lang="de-DE" sz="2000" b="1" dirty="0" smtClean="0"/>
              <a:t>Darstellungsformen</a:t>
            </a:r>
            <a:r>
              <a:rPr lang="de-DE" sz="2000" dirty="0" smtClean="0"/>
              <a:t> von </a:t>
            </a:r>
            <a:r>
              <a:rPr lang="de-DE" sz="2000" dirty="0"/>
              <a:t>P</a:t>
            </a:r>
            <a:r>
              <a:rPr lang="de-DE" sz="2000" dirty="0" smtClean="0"/>
              <a:t>rogrammen kennenlernen, die wir gleichberechtigt trainieren werden, um umfassend auf die IHK-Abschlussprüfung vorzubereiten </a:t>
            </a:r>
          </a:p>
          <a:p>
            <a:r>
              <a:rPr lang="de-DE" sz="2000" dirty="0" smtClean="0"/>
              <a:t>Zu deren Erstellung werden </a:t>
            </a:r>
            <a:r>
              <a:rPr lang="de-DE" sz="2000" b="1" dirty="0" smtClean="0"/>
              <a:t>Anwendungsprogramme</a:t>
            </a:r>
            <a:r>
              <a:rPr lang="de-DE" sz="2000" dirty="0" smtClean="0"/>
              <a:t> hilfreich sein. Wir empfehlen die drei folgenden: </a:t>
            </a:r>
            <a:r>
              <a:rPr lang="de-DE" sz="1400" dirty="0" smtClean="0"/>
              <a:t>(die Sie zum Teil bereits auf Ihrem Rechner vorfinden werden)</a:t>
            </a:r>
          </a:p>
          <a:p>
            <a:endParaRPr lang="de-DE" sz="1400" dirty="0"/>
          </a:p>
          <a:p>
            <a:r>
              <a:rPr lang="de-DE" sz="1400" dirty="0" smtClean="0"/>
              <a:t>            „DIA“ – ein Grafiktool, das sich (unter anderem) zum Erstellen von </a:t>
            </a:r>
            <a:r>
              <a:rPr lang="de-DE" sz="1400" b="1" dirty="0" smtClean="0"/>
              <a:t>Programmablaufplänen</a:t>
            </a:r>
            <a:r>
              <a:rPr lang="de-DE" sz="1400" dirty="0" smtClean="0"/>
              <a:t> (PAP) eignet</a:t>
            </a:r>
          </a:p>
          <a:p>
            <a:endParaRPr lang="de-DE" sz="1400" dirty="0"/>
          </a:p>
          <a:p>
            <a:r>
              <a:rPr lang="de-DE" sz="1400" dirty="0" smtClean="0"/>
              <a:t>            „Structorizer“ – Zeichenwerkzeug zur Erstellung von </a:t>
            </a:r>
            <a:r>
              <a:rPr lang="de-DE" sz="1400" b="1" dirty="0" smtClean="0"/>
              <a:t>Struktogrammen</a:t>
            </a:r>
            <a:r>
              <a:rPr lang="de-DE" sz="1400" dirty="0" smtClean="0"/>
              <a:t> (benötigt JRE)</a:t>
            </a:r>
          </a:p>
          <a:p>
            <a:endParaRPr lang="de-DE" sz="1400" dirty="0"/>
          </a:p>
          <a:p>
            <a:endParaRPr lang="de-DE" sz="1400" dirty="0" smtClean="0"/>
          </a:p>
          <a:p>
            <a:r>
              <a:rPr lang="de-DE" sz="1400" dirty="0"/>
              <a:t> </a:t>
            </a:r>
            <a:r>
              <a:rPr lang="de-DE" sz="1400" dirty="0" smtClean="0"/>
              <a:t>           „Notepad“ – Ein Texteditor, den wir für die Erstellung von </a:t>
            </a:r>
            <a:r>
              <a:rPr lang="de-DE" sz="1400" b="1" dirty="0" smtClean="0"/>
              <a:t>Pseudocode</a:t>
            </a:r>
            <a:r>
              <a:rPr lang="de-DE" sz="1400" dirty="0" smtClean="0"/>
              <a:t> verwenden</a:t>
            </a:r>
          </a:p>
          <a:p>
            <a:endParaRPr lang="de-DE" sz="1400" dirty="0"/>
          </a:p>
          <a:p>
            <a:pPr marL="0" indent="0">
              <a:buNone/>
            </a:pPr>
            <a:endParaRPr lang="de-DE" sz="1400" dirty="0" smtClean="0"/>
          </a:p>
          <a:p>
            <a:pPr marL="0" indent="0">
              <a:buNone/>
            </a:pPr>
            <a:endParaRPr lang="de-DE" sz="1400" dirty="0" smtClean="0"/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endParaRPr lang="de-DE" sz="1400" dirty="0" smtClean="0"/>
          </a:p>
          <a:p>
            <a:endParaRPr lang="de-DE" sz="1400" dirty="0"/>
          </a:p>
          <a:p>
            <a:endParaRPr lang="de-DE" sz="1400" dirty="0" smtClean="0"/>
          </a:p>
          <a:p>
            <a:endParaRPr lang="de-DE" sz="1400" dirty="0"/>
          </a:p>
          <a:p>
            <a:endParaRPr lang="de-DE" sz="1400" dirty="0" smtClean="0"/>
          </a:p>
          <a:p>
            <a:endParaRPr lang="de-DE" sz="1400" dirty="0" smtClean="0"/>
          </a:p>
          <a:p>
            <a:pPr marL="457200" lvl="1" indent="0">
              <a:buNone/>
            </a:pPr>
            <a:endParaRPr lang="de-DE" sz="1400" dirty="0" smtClean="0"/>
          </a:p>
          <a:p>
            <a:pPr lvl="1"/>
            <a:endParaRPr lang="de-DE" sz="1600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416" y="2780929"/>
            <a:ext cx="672075" cy="57606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423" y="3429000"/>
            <a:ext cx="528059" cy="50623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1423" y="4007245"/>
            <a:ext cx="672075" cy="794271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1943538" y="4801516"/>
            <a:ext cx="998511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rgbClr val="0070C0"/>
                </a:solidFill>
              </a:rPr>
              <a:t>Bemerkungen:</a:t>
            </a:r>
          </a:p>
          <a:p>
            <a:endParaRPr lang="de-DE" sz="800" b="1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de-DE" sz="1600" dirty="0" smtClean="0"/>
              <a:t>Sofern Sie im Umgang mit alternativen Tools bereits geübt sind, können Sie diese selbstverständlich an  Stelle der vorgeschlagenen verwenden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de-DE" sz="1600" dirty="0" smtClean="0"/>
              <a:t>Auch handschriftliche Lösungen </a:t>
            </a:r>
            <a:r>
              <a:rPr lang="de-DE" sz="1200" dirty="0" smtClean="0"/>
              <a:t>(selbiges entspricht der Situation in der IHK-Prüfung) </a:t>
            </a:r>
            <a:r>
              <a:rPr lang="de-DE" sz="1600" dirty="0" smtClean="0"/>
              <a:t>sind natürlich zulässig.</a:t>
            </a:r>
            <a:r>
              <a:rPr lang="de-DE" sz="1400" b="1" dirty="0" smtClean="0"/>
              <a:t> Voraussetzung sollte dann allerdings sein, dass Sie diese abfotografieren und hochladen können!</a:t>
            </a:r>
          </a:p>
          <a:p>
            <a:pPr lvl="1"/>
            <a:endParaRPr lang="de-DE" sz="1600" dirty="0" smtClean="0"/>
          </a:p>
          <a:p>
            <a:endParaRPr lang="de-DE" sz="1600" dirty="0"/>
          </a:p>
        </p:txBody>
      </p:sp>
      <p:sp>
        <p:nvSpPr>
          <p:cNvPr id="10" name="Rechteck 9"/>
          <p:cNvSpPr/>
          <p:nvPr/>
        </p:nvSpPr>
        <p:spPr>
          <a:xfrm>
            <a:off x="1943538" y="4801516"/>
            <a:ext cx="9841094" cy="150780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6646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Das Erstellen von Programmen – </a:t>
            </a:r>
            <a:r>
              <a:rPr lang="de-DE" sz="3600" dirty="0" smtClean="0">
                <a:solidFill>
                  <a:srgbClr val="00B0F0"/>
                </a:solidFill>
              </a:rPr>
              <a:t>Musteraufgabe</a:t>
            </a:r>
            <a:endParaRPr lang="de-DE" sz="3600" dirty="0">
              <a:solidFill>
                <a:srgbClr val="FF0000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53014" y="1412777"/>
            <a:ext cx="11638986" cy="2016223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3"/>
              </a:buBlip>
              <a:defRPr sz="2400"/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3"/>
              </a:buBlip>
              <a:defRPr sz="2000"/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3"/>
              </a:buBlip>
              <a:defRPr sz="16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de-DE" sz="2000" dirty="0" smtClean="0"/>
              <a:t>Wir werden uns nun mit den bereits angesprochenen 3 Darstellungsformen etwas näher befassen, dabei aber zunächst nur jene </a:t>
            </a:r>
            <a:r>
              <a:rPr lang="de-DE" sz="1400" dirty="0" smtClean="0"/>
              <a:t>(graphischen oder </a:t>
            </a:r>
            <a:r>
              <a:rPr lang="de-DE" sz="1400" dirty="0" smtClean="0"/>
              <a:t>schriftlichen) </a:t>
            </a:r>
            <a:r>
              <a:rPr lang="de-DE" sz="2000" dirty="0" smtClean="0"/>
              <a:t>Notationen vorstellen, die wir zur Darstellung erster Übungsaufgaben benötigen. </a:t>
            </a:r>
          </a:p>
          <a:p>
            <a:r>
              <a:rPr lang="de-DE" sz="2000" dirty="0" smtClean="0"/>
              <a:t>Um die Verwendung der entsprechenden Symbole / Schreibweisen anschaulich einführen zu können, werden wir für alle drei Darstellungsformen jeweils eine Lösung der folgenden  Musteraufgabe präsentieren:</a:t>
            </a:r>
          </a:p>
          <a:p>
            <a:pPr marL="0" indent="0">
              <a:buNone/>
            </a:pPr>
            <a:endParaRPr lang="de-DE" sz="2000" dirty="0" smtClean="0"/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endParaRPr lang="de-DE" sz="1400" dirty="0" smtClean="0"/>
          </a:p>
          <a:p>
            <a:pPr marL="0" indent="0">
              <a:buNone/>
            </a:pPr>
            <a:endParaRPr lang="de-DE" sz="1400" dirty="0" smtClean="0"/>
          </a:p>
          <a:p>
            <a:pPr marL="0" indent="0">
              <a:buNone/>
            </a:pPr>
            <a:endParaRPr lang="de-DE" sz="18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de-DE" sz="1400" dirty="0" smtClean="0"/>
          </a:p>
          <a:p>
            <a:endParaRPr lang="de-DE" sz="1400" dirty="0"/>
          </a:p>
          <a:p>
            <a:endParaRPr lang="de-DE" sz="1400" dirty="0" smtClean="0"/>
          </a:p>
          <a:p>
            <a:endParaRPr lang="de-DE" sz="1400" dirty="0"/>
          </a:p>
          <a:p>
            <a:endParaRPr lang="de-DE" sz="1400" dirty="0" smtClean="0"/>
          </a:p>
          <a:p>
            <a:endParaRPr lang="de-DE" sz="1400" dirty="0" smtClean="0"/>
          </a:p>
          <a:p>
            <a:pPr marL="457200" lvl="1" indent="0">
              <a:buNone/>
            </a:pPr>
            <a:endParaRPr lang="de-DE" sz="1400" dirty="0" smtClean="0"/>
          </a:p>
          <a:p>
            <a:pPr lvl="1"/>
            <a:endParaRPr lang="de-DE" sz="1600" dirty="0"/>
          </a:p>
        </p:txBody>
      </p:sp>
      <p:sp>
        <p:nvSpPr>
          <p:cNvPr id="11" name="Rechteck 10"/>
          <p:cNvSpPr/>
          <p:nvPr/>
        </p:nvSpPr>
        <p:spPr>
          <a:xfrm>
            <a:off x="1260025" y="3800633"/>
            <a:ext cx="9937104" cy="158417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4" name="Textfeld 3"/>
          <p:cNvSpPr txBox="1"/>
          <p:nvPr/>
        </p:nvSpPr>
        <p:spPr>
          <a:xfrm>
            <a:off x="1319147" y="3849466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0070C0"/>
                </a:solidFill>
              </a:rPr>
              <a:t>Musteraufgabe:</a:t>
            </a:r>
            <a:endParaRPr lang="de-DE" b="1" dirty="0">
              <a:solidFill>
                <a:srgbClr val="0070C0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547884" y="4221088"/>
            <a:ext cx="96492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Das Programm startet und füllt zunächst die Variablen </a:t>
            </a:r>
            <a:r>
              <a:rPr lang="de-DE" b="1" dirty="0" smtClean="0"/>
              <a:t>a</a:t>
            </a:r>
            <a:r>
              <a:rPr lang="de-DE" dirty="0" smtClean="0"/>
              <a:t> mit dem Wert </a:t>
            </a:r>
            <a:r>
              <a:rPr lang="de-DE" b="1" dirty="0" smtClean="0"/>
              <a:t>5</a:t>
            </a:r>
            <a:r>
              <a:rPr lang="de-DE" dirty="0" smtClean="0"/>
              <a:t> und </a:t>
            </a:r>
            <a:r>
              <a:rPr lang="de-DE" b="1" dirty="0" smtClean="0"/>
              <a:t>b</a:t>
            </a:r>
            <a:r>
              <a:rPr lang="de-DE" dirty="0" smtClean="0"/>
              <a:t> mit dem Wert 7</a:t>
            </a:r>
            <a:r>
              <a:rPr lang="de-DE" b="1" dirty="0" smtClean="0"/>
              <a:t>.</a:t>
            </a:r>
          </a:p>
          <a:p>
            <a:r>
              <a:rPr lang="de-DE" dirty="0" smtClean="0"/>
              <a:t>Anschließend wird die Summe von </a:t>
            </a:r>
            <a:r>
              <a:rPr lang="de-DE" b="1" dirty="0" smtClean="0"/>
              <a:t>a+b</a:t>
            </a:r>
            <a:r>
              <a:rPr lang="de-DE" dirty="0" smtClean="0"/>
              <a:t> berechnet und in der Variable </a:t>
            </a:r>
            <a:r>
              <a:rPr lang="de-DE" b="1" dirty="0" smtClean="0"/>
              <a:t>c</a:t>
            </a:r>
            <a:r>
              <a:rPr lang="de-DE" dirty="0" smtClean="0"/>
              <a:t> abgespeichert.</a:t>
            </a:r>
          </a:p>
          <a:p>
            <a:r>
              <a:rPr lang="de-DE" dirty="0" smtClean="0"/>
              <a:t>Zum Schluss wird der Wert von c ausgegeben. Daraufhin endet </a:t>
            </a:r>
            <a:r>
              <a:rPr lang="de-DE" smtClean="0"/>
              <a:t>das </a:t>
            </a:r>
            <a:r>
              <a:rPr lang="de-DE" smtClean="0"/>
              <a:t>Programm.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1928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Programmablaufplan (PAP) – </a:t>
            </a:r>
            <a:r>
              <a:rPr lang="de-DE" sz="3600" dirty="0" smtClean="0">
                <a:solidFill>
                  <a:srgbClr val="00B0F0"/>
                </a:solidFill>
              </a:rPr>
              <a:t>Erste Symbole</a:t>
            </a:r>
            <a:endParaRPr lang="de-DE" sz="3600" dirty="0">
              <a:solidFill>
                <a:srgbClr val="FF0000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53014" y="1412777"/>
            <a:ext cx="11638986" cy="2016223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3"/>
              </a:buBlip>
              <a:defRPr sz="2400"/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3"/>
              </a:buBlip>
              <a:defRPr sz="2000"/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3"/>
              </a:buBlip>
              <a:defRPr sz="16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de-DE" sz="2000" dirty="0" smtClean="0"/>
              <a:t>Jedes PAP startet mit einem (einzigen!) Start-Symbol:</a:t>
            </a:r>
          </a:p>
          <a:p>
            <a:endParaRPr lang="de-DE" sz="2000" dirty="0" smtClean="0"/>
          </a:p>
          <a:p>
            <a:pPr marL="0" indent="0">
              <a:buNone/>
            </a:pPr>
            <a:endParaRPr lang="de-DE" sz="2000" dirty="0" smtClean="0"/>
          </a:p>
          <a:p>
            <a:r>
              <a:rPr lang="de-DE" sz="2000" dirty="0" smtClean="0"/>
              <a:t>Und sollte mit einem einzigen End-Symbol enden:</a:t>
            </a:r>
          </a:p>
          <a:p>
            <a:endParaRPr lang="de-DE" sz="2000" dirty="0"/>
          </a:p>
          <a:p>
            <a:endParaRPr lang="de-DE" sz="2000" dirty="0" smtClean="0"/>
          </a:p>
          <a:p>
            <a:r>
              <a:rPr lang="de-DE" sz="2000" dirty="0" smtClean="0"/>
              <a:t>Ein- und Ausgaben werden als Parallelogramme notiert: </a:t>
            </a:r>
          </a:p>
          <a:p>
            <a:endParaRPr lang="de-DE" sz="2000" dirty="0"/>
          </a:p>
          <a:p>
            <a:pPr marL="0" indent="0">
              <a:buNone/>
            </a:pPr>
            <a:endParaRPr lang="de-DE" sz="2000" dirty="0" smtClean="0"/>
          </a:p>
          <a:p>
            <a:pPr marL="0" indent="0">
              <a:buNone/>
            </a:pPr>
            <a:r>
              <a:rPr lang="de-DE" sz="2000" dirty="0"/>
              <a:t> </a:t>
            </a:r>
            <a:r>
              <a:rPr lang="de-DE" sz="2000" dirty="0" smtClean="0"/>
              <a:t>    Der in den Parallelogrammen eingetragene Text teilt mit …</a:t>
            </a:r>
          </a:p>
          <a:p>
            <a:pPr lvl="1"/>
            <a:r>
              <a:rPr lang="de-DE" sz="1600" b="1" dirty="0" smtClean="0"/>
              <a:t>Eingabe: </a:t>
            </a:r>
            <a:r>
              <a:rPr lang="de-DE" sz="1600" dirty="0" smtClean="0"/>
              <a:t>Welche Variable gefüllt werden soll</a:t>
            </a:r>
          </a:p>
          <a:p>
            <a:pPr lvl="1"/>
            <a:r>
              <a:rPr lang="de-DE" sz="1600" b="1" dirty="0" smtClean="0"/>
              <a:t>Ausgabe: </a:t>
            </a:r>
            <a:r>
              <a:rPr lang="de-DE" sz="1600" dirty="0" smtClean="0"/>
              <a:t>Von welcher Variable der Wert ausgegeben</a:t>
            </a:r>
            <a:r>
              <a:rPr lang="de-DE" sz="1200" dirty="0"/>
              <a:t> </a:t>
            </a:r>
            <a:r>
              <a:rPr lang="de-DE" sz="1600" dirty="0" smtClean="0"/>
              <a:t>wird</a:t>
            </a:r>
          </a:p>
          <a:p>
            <a:endParaRPr lang="de-DE" sz="2000" dirty="0" smtClean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 smtClean="0"/>
          </a:p>
          <a:p>
            <a:pPr marL="0" indent="0">
              <a:buNone/>
            </a:pPr>
            <a:endParaRPr lang="de-DE" sz="2000" dirty="0" smtClean="0"/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endParaRPr lang="de-DE" sz="1400" dirty="0" smtClean="0"/>
          </a:p>
          <a:p>
            <a:pPr marL="0" indent="0">
              <a:buNone/>
            </a:pPr>
            <a:endParaRPr lang="de-DE" sz="1400" dirty="0" smtClean="0"/>
          </a:p>
          <a:p>
            <a:pPr marL="0" indent="0">
              <a:buNone/>
            </a:pPr>
            <a:endParaRPr lang="de-DE" sz="18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de-DE" sz="1400" dirty="0" smtClean="0"/>
          </a:p>
          <a:p>
            <a:endParaRPr lang="de-DE" sz="1400" dirty="0"/>
          </a:p>
          <a:p>
            <a:endParaRPr lang="de-DE" sz="1400" dirty="0" smtClean="0"/>
          </a:p>
          <a:p>
            <a:endParaRPr lang="de-DE" sz="1400" dirty="0"/>
          </a:p>
          <a:p>
            <a:endParaRPr lang="de-DE" sz="1400" dirty="0" smtClean="0"/>
          </a:p>
          <a:p>
            <a:endParaRPr lang="de-DE" sz="1400" dirty="0" smtClean="0"/>
          </a:p>
          <a:p>
            <a:pPr marL="457200" lvl="1" indent="0">
              <a:buNone/>
            </a:pPr>
            <a:endParaRPr lang="de-DE" sz="1400" dirty="0" smtClean="0"/>
          </a:p>
          <a:p>
            <a:pPr lvl="1"/>
            <a:endParaRPr lang="de-DE" sz="1600" dirty="0"/>
          </a:p>
        </p:txBody>
      </p:sp>
      <p:sp>
        <p:nvSpPr>
          <p:cNvPr id="2" name="Abgerundetes Rechteck 1"/>
          <p:cNvSpPr/>
          <p:nvPr/>
        </p:nvSpPr>
        <p:spPr>
          <a:xfrm>
            <a:off x="1199456" y="1916832"/>
            <a:ext cx="720080" cy="360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Start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1199456" y="3068960"/>
            <a:ext cx="720080" cy="360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Ende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Flussdiagramm: Daten 6"/>
          <p:cNvSpPr/>
          <p:nvPr/>
        </p:nvSpPr>
        <p:spPr>
          <a:xfrm>
            <a:off x="3359696" y="4149080"/>
            <a:ext cx="2160240" cy="432048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Ausgabe: b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Flussdiagramm: Daten 9"/>
          <p:cNvSpPr/>
          <p:nvPr/>
        </p:nvSpPr>
        <p:spPr>
          <a:xfrm>
            <a:off x="1055440" y="4149080"/>
            <a:ext cx="2016224" cy="432048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Eingabe: a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160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7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Programmablaufplan (PAP) – </a:t>
            </a:r>
            <a:r>
              <a:rPr lang="de-DE" sz="3600" dirty="0" smtClean="0">
                <a:solidFill>
                  <a:srgbClr val="00B0F0"/>
                </a:solidFill>
              </a:rPr>
              <a:t>Erste Symbole</a:t>
            </a:r>
            <a:endParaRPr lang="de-DE" sz="3600" dirty="0">
              <a:solidFill>
                <a:srgbClr val="FF0000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53014" y="1412777"/>
            <a:ext cx="11638986" cy="2016223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3"/>
              </a:buBlip>
              <a:defRPr sz="2400"/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3"/>
              </a:buBlip>
              <a:defRPr sz="2000"/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3"/>
              </a:buBlip>
              <a:defRPr sz="16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de-DE" sz="2000" dirty="0" smtClean="0"/>
              <a:t>Zuweisungen </a:t>
            </a:r>
            <a:r>
              <a:rPr lang="de-DE" sz="1200" dirty="0" smtClean="0"/>
              <a:t>(von Literalen oder Rechenergebnissen) </a:t>
            </a:r>
            <a:r>
              <a:rPr lang="de-DE" sz="2000" dirty="0" smtClean="0"/>
              <a:t>werden als </a:t>
            </a:r>
            <a:r>
              <a:rPr lang="de-DE" sz="2000" b="1" dirty="0" smtClean="0"/>
              <a:t>Vorgang </a:t>
            </a:r>
            <a:r>
              <a:rPr lang="de-DE" sz="2000" dirty="0" smtClean="0"/>
              <a:t>bezeichnet und in Rechtecken notiert:</a:t>
            </a:r>
          </a:p>
          <a:p>
            <a:endParaRPr lang="de-DE" sz="2000" dirty="0" smtClean="0"/>
          </a:p>
          <a:p>
            <a:pPr marL="0" indent="0">
              <a:buNone/>
            </a:pPr>
            <a:endParaRPr lang="de-DE" sz="2000" dirty="0" smtClean="0"/>
          </a:p>
          <a:p>
            <a:r>
              <a:rPr lang="de-DE" sz="2000" dirty="0" smtClean="0"/>
              <a:t>Die </a:t>
            </a:r>
            <a:r>
              <a:rPr lang="de-DE" sz="2000" b="1" dirty="0" smtClean="0"/>
              <a:t>Reihenfolge</a:t>
            </a:r>
            <a:r>
              <a:rPr lang="de-DE" sz="2000" dirty="0" smtClean="0"/>
              <a:t> der Arbeitsschritte wird durch Pfeile dargestellt:</a:t>
            </a:r>
          </a:p>
          <a:p>
            <a:pPr marL="0" indent="0">
              <a:buNone/>
            </a:pPr>
            <a:endParaRPr lang="de-DE" sz="2000" dirty="0" smtClean="0"/>
          </a:p>
          <a:p>
            <a:endParaRPr lang="de-DE" sz="2000" dirty="0"/>
          </a:p>
          <a:p>
            <a:r>
              <a:rPr lang="de-DE" sz="2000" dirty="0" smtClean="0"/>
              <a:t>Mit den </a:t>
            </a:r>
            <a:r>
              <a:rPr lang="de-DE" sz="1200" dirty="0" smtClean="0"/>
              <a:t>(wenigen) </a:t>
            </a:r>
            <a:r>
              <a:rPr lang="de-DE" sz="2000" dirty="0" smtClean="0"/>
              <a:t>weiteren Symbolen eines </a:t>
            </a:r>
            <a:r>
              <a:rPr lang="de-DE" sz="2000" b="1" dirty="0" smtClean="0"/>
              <a:t>PAP</a:t>
            </a:r>
            <a:r>
              <a:rPr lang="de-DE" sz="2000" dirty="0" smtClean="0"/>
              <a:t> werden wir uns erst in den nächsten Tagen beschäftigen </a:t>
            </a:r>
            <a:endParaRPr lang="de-DE" sz="2000" b="1" dirty="0" smtClean="0"/>
          </a:p>
          <a:p>
            <a:endParaRPr lang="de-DE" sz="2000" dirty="0" smtClean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de-DE" sz="2000" dirty="0" smtClean="0"/>
          </a:p>
          <a:p>
            <a:pPr marL="0" indent="0">
              <a:buNone/>
            </a:pPr>
            <a:endParaRPr lang="de-DE" sz="2000" dirty="0" smtClean="0"/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endParaRPr lang="de-DE" sz="1400" dirty="0" smtClean="0"/>
          </a:p>
          <a:p>
            <a:pPr marL="0" indent="0">
              <a:buNone/>
            </a:pPr>
            <a:endParaRPr lang="de-DE" sz="1400" dirty="0" smtClean="0"/>
          </a:p>
          <a:p>
            <a:pPr marL="0" indent="0">
              <a:buNone/>
            </a:pPr>
            <a:endParaRPr lang="de-DE" sz="18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de-DE" sz="1400" dirty="0" smtClean="0"/>
          </a:p>
          <a:p>
            <a:endParaRPr lang="de-DE" sz="1400" dirty="0"/>
          </a:p>
          <a:p>
            <a:endParaRPr lang="de-DE" sz="1400" dirty="0" smtClean="0"/>
          </a:p>
          <a:p>
            <a:endParaRPr lang="de-DE" sz="1400" dirty="0"/>
          </a:p>
          <a:p>
            <a:endParaRPr lang="de-DE" sz="1400" dirty="0" smtClean="0"/>
          </a:p>
          <a:p>
            <a:endParaRPr lang="de-DE" sz="1400" dirty="0" smtClean="0"/>
          </a:p>
          <a:p>
            <a:pPr marL="457200" lvl="1" indent="0">
              <a:buNone/>
            </a:pPr>
            <a:endParaRPr lang="de-DE" sz="1400" dirty="0" smtClean="0"/>
          </a:p>
          <a:p>
            <a:pPr lvl="1"/>
            <a:endParaRPr lang="de-DE" sz="1600" dirty="0"/>
          </a:p>
        </p:txBody>
      </p:sp>
      <p:sp>
        <p:nvSpPr>
          <p:cNvPr id="4" name="Rechteck 3"/>
          <p:cNvSpPr/>
          <p:nvPr/>
        </p:nvSpPr>
        <p:spPr>
          <a:xfrm>
            <a:off x="1168869" y="1997974"/>
            <a:ext cx="6480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</a:t>
            </a:r>
            <a:r>
              <a:rPr lang="de-DE" dirty="0" smtClean="0">
                <a:solidFill>
                  <a:schemeClr val="tx1"/>
                </a:solidFill>
              </a:rPr>
              <a:t>=5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9" name="Gerade Verbindung mit Pfeil 8"/>
          <p:cNvCxnSpPr/>
          <p:nvPr/>
        </p:nvCxnSpPr>
        <p:spPr>
          <a:xfrm>
            <a:off x="1492905" y="2996952"/>
            <a:ext cx="0" cy="3600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326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Programmablaufplan (PAP) – </a:t>
            </a:r>
            <a:r>
              <a:rPr lang="de-DE" sz="3600" dirty="0" smtClean="0">
                <a:solidFill>
                  <a:srgbClr val="00B0F0"/>
                </a:solidFill>
              </a:rPr>
              <a:t>Musterlösung</a:t>
            </a:r>
            <a:endParaRPr lang="de-DE" sz="3600" dirty="0">
              <a:solidFill>
                <a:srgbClr val="FF0000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53014" y="1412777"/>
            <a:ext cx="11638986" cy="2016223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3"/>
              </a:buBlip>
              <a:defRPr sz="2400"/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3"/>
              </a:buBlip>
              <a:defRPr sz="2000"/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3"/>
              </a:buBlip>
              <a:defRPr sz="16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endParaRPr lang="de-DE" sz="2000" dirty="0" smtClean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de-DE" sz="2000" dirty="0" smtClean="0"/>
          </a:p>
          <a:p>
            <a:pPr marL="0" indent="0">
              <a:buNone/>
            </a:pPr>
            <a:endParaRPr lang="de-DE" sz="2000" dirty="0" smtClean="0"/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endParaRPr lang="de-DE" sz="1400" dirty="0" smtClean="0"/>
          </a:p>
          <a:p>
            <a:pPr marL="0" indent="0">
              <a:buNone/>
            </a:pPr>
            <a:endParaRPr lang="de-DE" sz="1400" dirty="0" smtClean="0"/>
          </a:p>
          <a:p>
            <a:pPr marL="0" indent="0">
              <a:buNone/>
            </a:pPr>
            <a:endParaRPr lang="de-DE" sz="18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de-DE" sz="1400" dirty="0" smtClean="0"/>
          </a:p>
          <a:p>
            <a:endParaRPr lang="de-DE" sz="1400" dirty="0"/>
          </a:p>
          <a:p>
            <a:endParaRPr lang="de-DE" sz="1400" dirty="0" smtClean="0"/>
          </a:p>
          <a:p>
            <a:endParaRPr lang="de-DE" sz="1400" dirty="0"/>
          </a:p>
          <a:p>
            <a:endParaRPr lang="de-DE" sz="1400" dirty="0" smtClean="0"/>
          </a:p>
          <a:p>
            <a:pPr marL="0" indent="0">
              <a:buNone/>
            </a:pPr>
            <a:endParaRPr lang="de-DE" sz="1400" dirty="0" smtClean="0"/>
          </a:p>
          <a:p>
            <a:pPr marL="0" indent="0">
              <a:buNone/>
            </a:pPr>
            <a:r>
              <a:rPr lang="de-DE" sz="1400" dirty="0" smtClean="0"/>
              <a:t>	</a:t>
            </a:r>
            <a:r>
              <a:rPr lang="de-DE" sz="1400" b="1" dirty="0" smtClean="0"/>
              <a:t>Hinweis: </a:t>
            </a:r>
            <a:r>
              <a:rPr lang="de-DE" sz="1400" dirty="0" smtClean="0"/>
              <a:t>Diese klassische Darstellung verzichtet auf Farben. Es ist aber auch zulässig, die </a:t>
            </a:r>
            <a:r>
              <a:rPr lang="de-DE" sz="1400" dirty="0"/>
              <a:t>S</a:t>
            </a:r>
            <a:r>
              <a:rPr lang="de-DE" sz="1400" dirty="0" smtClean="0"/>
              <a:t>ymbole farblich zu unterscheiden.</a:t>
            </a:r>
          </a:p>
          <a:p>
            <a:pPr marL="457200" lvl="1" indent="0">
              <a:buNone/>
            </a:pPr>
            <a:endParaRPr lang="de-DE" sz="1400" dirty="0" smtClean="0"/>
          </a:p>
          <a:p>
            <a:pPr lvl="1"/>
            <a:endParaRPr lang="de-DE" sz="1600" dirty="0"/>
          </a:p>
        </p:txBody>
      </p:sp>
      <p:sp>
        <p:nvSpPr>
          <p:cNvPr id="6" name="Abgerundetes Rechteck 5"/>
          <p:cNvSpPr/>
          <p:nvPr/>
        </p:nvSpPr>
        <p:spPr>
          <a:xfrm>
            <a:off x="5015880" y="1628800"/>
            <a:ext cx="720080" cy="360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Start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7" name="Gerade Verbindung mit Pfeil 6"/>
          <p:cNvCxnSpPr/>
          <p:nvPr/>
        </p:nvCxnSpPr>
        <p:spPr>
          <a:xfrm>
            <a:off x="5375920" y="1988840"/>
            <a:ext cx="0" cy="3600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5051884" y="2348880"/>
            <a:ext cx="6480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</a:t>
            </a:r>
            <a:r>
              <a:rPr lang="de-DE" dirty="0" smtClean="0">
                <a:solidFill>
                  <a:schemeClr val="tx1"/>
                </a:solidFill>
              </a:rPr>
              <a:t>=5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0" name="Gerade Verbindung mit Pfeil 9"/>
          <p:cNvCxnSpPr/>
          <p:nvPr/>
        </p:nvCxnSpPr>
        <p:spPr>
          <a:xfrm>
            <a:off x="5390221" y="2708920"/>
            <a:ext cx="0" cy="3600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5066185" y="3068960"/>
            <a:ext cx="6480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b=7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5375920" y="3429000"/>
            <a:ext cx="0" cy="3600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/>
          <p:cNvSpPr/>
          <p:nvPr/>
        </p:nvSpPr>
        <p:spPr>
          <a:xfrm>
            <a:off x="4961874" y="3782747"/>
            <a:ext cx="82809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c=a+b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4" name="Gerade Verbindung mit Pfeil 13"/>
          <p:cNvCxnSpPr/>
          <p:nvPr/>
        </p:nvCxnSpPr>
        <p:spPr>
          <a:xfrm>
            <a:off x="5375920" y="4142787"/>
            <a:ext cx="0" cy="3600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ussdiagramm: Daten 15"/>
          <p:cNvSpPr/>
          <p:nvPr/>
        </p:nvSpPr>
        <p:spPr>
          <a:xfrm>
            <a:off x="4288379" y="4496534"/>
            <a:ext cx="2160240" cy="432048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Ausgabe: c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7" name="Gerade Verbindung mit Pfeil 16"/>
          <p:cNvCxnSpPr/>
          <p:nvPr/>
        </p:nvCxnSpPr>
        <p:spPr>
          <a:xfrm>
            <a:off x="5368499" y="4928582"/>
            <a:ext cx="0" cy="3600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bgerundetes Rechteck 17"/>
          <p:cNvSpPr/>
          <p:nvPr/>
        </p:nvSpPr>
        <p:spPr>
          <a:xfrm>
            <a:off x="5015880" y="5282329"/>
            <a:ext cx="720080" cy="360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Ende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319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  <p:bldP spid="13" grpId="0" animBg="1"/>
      <p:bldP spid="16" grpId="0" animBg="1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Struktogramme </a:t>
            </a:r>
            <a:r>
              <a:rPr lang="de-DE" sz="1800" dirty="0" smtClean="0"/>
              <a:t>(Nassi-Shneiderman-Diagramme) </a:t>
            </a:r>
            <a:r>
              <a:rPr lang="de-DE" dirty="0" smtClean="0"/>
              <a:t>– </a:t>
            </a:r>
            <a:r>
              <a:rPr lang="de-DE" sz="3600" dirty="0" smtClean="0">
                <a:solidFill>
                  <a:srgbClr val="00B0F0"/>
                </a:solidFill>
              </a:rPr>
              <a:t>Erste Symbole</a:t>
            </a:r>
            <a:endParaRPr lang="de-DE" sz="3600" dirty="0">
              <a:solidFill>
                <a:srgbClr val="FF0000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53014" y="1412777"/>
            <a:ext cx="11638986" cy="2016223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3"/>
              </a:buBlip>
              <a:defRPr sz="2400"/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3"/>
              </a:buBlip>
              <a:defRPr sz="2000"/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3"/>
              </a:buBlip>
              <a:defRPr sz="16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1B2"/>
              </a:buClr>
              <a:buSzPct val="85000"/>
              <a:buFontTx/>
              <a:buBlip>
                <a:blip r:embed="rId3"/>
              </a:buBlip>
              <a:tabLst/>
              <a:defRPr/>
            </a:pP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Struktogramme werden </a:t>
            </a:r>
            <a:r>
              <a:rPr kumimoji="0" lang="de-DE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„von oben nach unten“ </a:t>
            </a: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gelesen. Daher werden keine Symbole für „Start“ und „Ende“ benötigt. </a:t>
            </a:r>
            <a:r>
              <a:rPr lang="de-DE" sz="2000" dirty="0" smtClean="0">
                <a:solidFill>
                  <a:srgbClr val="00204B"/>
                </a:solidFill>
                <a:latin typeface="Frutiger 45 Light"/>
              </a:rPr>
              <a:t>Ebenso wird auf Pfeile verzichtet.</a:t>
            </a: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1B2"/>
              </a:buClr>
              <a:buSzPct val="85000"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1B2"/>
              </a:buClr>
              <a:buSzPct val="85000"/>
              <a:buFontTx/>
              <a:buBlip>
                <a:blip r:embed="rId3"/>
              </a:buBlip>
              <a:tabLst/>
              <a:defRPr/>
            </a:pPr>
            <a:r>
              <a:rPr kumimoji="0" lang="de-DE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Eingaben</a:t>
            </a: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, </a:t>
            </a:r>
            <a:r>
              <a:rPr kumimoji="0" lang="de-DE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Zuweisungen</a:t>
            </a: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 und </a:t>
            </a:r>
            <a:r>
              <a:rPr kumimoji="0" lang="de-DE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Ausgaben</a:t>
            </a: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 werden alle mit einem Rechteck dargestellt: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1B2"/>
              </a:buClr>
              <a:buSzPct val="85000"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1B2"/>
              </a:buClr>
              <a:buSzPct val="85000"/>
              <a:buFontTx/>
              <a:buBlip>
                <a:blip r:embed="rId3"/>
              </a:buBlip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1B2"/>
              </a:buClr>
              <a:buSzPct val="85000"/>
              <a:buFontTx/>
              <a:buBlip>
                <a:blip r:embed="rId3"/>
              </a:buBlip>
              <a:tabLst/>
              <a:defRPr/>
            </a:pP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Mit den</a:t>
            </a:r>
            <a:r>
              <a:rPr kumimoji="0" lang="de-DE" sz="2000" b="0" i="0" u="none" strike="noStrike" kern="1200" cap="none" spc="0" normalizeH="0" noProof="0" dirty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 </a:t>
            </a: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weiteren Symbolen eines </a:t>
            </a:r>
            <a:r>
              <a:rPr kumimoji="0" lang="de-DE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Struktogramms</a:t>
            </a: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 werden wir uns erst später beschäftigen </a:t>
            </a: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1B2"/>
              </a:buClr>
              <a:buSzPct val="85000"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1B2"/>
              </a:buClr>
              <a:buSzPct val="85000"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1B2"/>
              </a:buClr>
              <a:buSzPct val="85000"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1B2"/>
              </a:buClr>
              <a:buSzPct val="85000"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1B2"/>
              </a:buClr>
              <a:buSzPct val="85000"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1B2"/>
              </a:buClr>
              <a:buSzPct val="85000"/>
              <a:buFontTx/>
              <a:buNone/>
              <a:tabLst/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1B2"/>
              </a:buClr>
              <a:buSzPct val="85000"/>
              <a:buFontTx/>
              <a:buNone/>
              <a:tabLst/>
              <a:defRPr/>
            </a:pPr>
            <a:endParaRPr kumimoji="0" lang="de-DE" sz="1400" b="0" i="0" u="none" strike="noStrike" kern="1200" cap="none" spc="0" normalizeH="0" baseline="0" noProof="0" dirty="0" smtClean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1B2"/>
              </a:buClr>
              <a:buSzPct val="85000"/>
              <a:buFontTx/>
              <a:buNone/>
              <a:tabLst/>
              <a:defRPr/>
            </a:pPr>
            <a:endParaRPr kumimoji="0" lang="de-DE" sz="1400" b="0" i="0" u="none" strike="noStrike" kern="1200" cap="none" spc="0" normalizeH="0" baseline="0" noProof="0" dirty="0" smtClean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1B2"/>
              </a:buClr>
              <a:buSzPct val="85000"/>
              <a:buFontTx/>
              <a:buNone/>
              <a:tabLst/>
              <a:defRPr/>
            </a:pPr>
            <a:endParaRPr kumimoji="0" lang="de-DE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1B2"/>
              </a:buClr>
              <a:buSzPct val="85000"/>
              <a:buFontTx/>
              <a:buNone/>
              <a:tabLst/>
              <a:defRPr/>
            </a:pPr>
            <a:endParaRPr kumimoji="0" lang="de-DE" sz="1400" b="0" i="0" u="none" strike="noStrike" kern="1200" cap="none" spc="0" normalizeH="0" baseline="0" noProof="0" dirty="0" smtClean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1B2"/>
              </a:buClr>
              <a:buSzPct val="85000"/>
              <a:buFontTx/>
              <a:buBlip>
                <a:blip r:embed="rId3"/>
              </a:buBlip>
              <a:tabLst/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1B2"/>
              </a:buClr>
              <a:buSzPct val="85000"/>
              <a:buFontTx/>
              <a:buBlip>
                <a:blip r:embed="rId3"/>
              </a:buBlip>
              <a:tabLst/>
              <a:defRPr/>
            </a:pPr>
            <a:endParaRPr kumimoji="0" lang="de-DE" sz="1400" b="0" i="0" u="none" strike="noStrike" kern="1200" cap="none" spc="0" normalizeH="0" baseline="0" noProof="0" dirty="0" smtClean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1B2"/>
              </a:buClr>
              <a:buSzPct val="85000"/>
              <a:buFontTx/>
              <a:buBlip>
                <a:blip r:embed="rId3"/>
              </a:buBlip>
              <a:tabLst/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1B2"/>
              </a:buClr>
              <a:buSzPct val="85000"/>
              <a:buFontTx/>
              <a:buBlip>
                <a:blip r:embed="rId3"/>
              </a:buBlip>
              <a:tabLst/>
              <a:defRPr/>
            </a:pPr>
            <a:endParaRPr kumimoji="0" lang="de-DE" sz="1400" b="0" i="0" u="none" strike="noStrike" kern="1200" cap="none" spc="0" normalizeH="0" baseline="0" noProof="0" dirty="0" smtClean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1B2"/>
              </a:buClr>
              <a:buSzPct val="85000"/>
              <a:buFontTx/>
              <a:buBlip>
                <a:blip r:embed="rId3"/>
              </a:buBlip>
              <a:tabLst/>
              <a:defRPr/>
            </a:pPr>
            <a:endParaRPr kumimoji="0" lang="de-DE" sz="1400" b="0" i="0" u="none" strike="noStrike" kern="1200" cap="none" spc="0" normalizeH="0" baseline="0" noProof="0" dirty="0" smtClean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1B2"/>
              </a:buClr>
              <a:buSzPct val="85000"/>
              <a:buFontTx/>
              <a:buNone/>
              <a:tabLst/>
              <a:defRPr/>
            </a:pPr>
            <a:endParaRPr kumimoji="0" lang="de-DE" sz="1400" b="0" i="0" u="none" strike="noStrike" kern="1200" cap="none" spc="0" normalizeH="0" baseline="0" noProof="0" dirty="0" smtClean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1B2"/>
              </a:buClr>
              <a:buSzPct val="85000"/>
              <a:buFontTx/>
              <a:buBlip>
                <a:blip r:embed="rId3"/>
              </a:buBlip>
              <a:tabLst/>
              <a:defRPr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911424" y="2924944"/>
            <a:ext cx="122413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Eingabe: a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711624" y="2924944"/>
            <a:ext cx="6480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b=5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4367808" y="2929135"/>
            <a:ext cx="129614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Ausgabe: c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Struktogramme </a:t>
            </a:r>
            <a:r>
              <a:rPr lang="de-DE" sz="1800" dirty="0" smtClean="0"/>
              <a:t>(Nassi-Shneiderman-Diagramme) </a:t>
            </a:r>
            <a:r>
              <a:rPr lang="de-DE" dirty="0" smtClean="0"/>
              <a:t>– </a:t>
            </a:r>
            <a:r>
              <a:rPr lang="de-DE" sz="3600" dirty="0" smtClean="0">
                <a:solidFill>
                  <a:srgbClr val="00B0F0"/>
                </a:solidFill>
              </a:rPr>
              <a:t>Musterlösung</a:t>
            </a:r>
            <a:endParaRPr lang="de-DE" sz="3600" dirty="0">
              <a:solidFill>
                <a:srgbClr val="FF0000"/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4511824" y="2276872"/>
            <a:ext cx="23042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</a:t>
            </a:r>
            <a:r>
              <a:rPr lang="de-DE" dirty="0" smtClean="0">
                <a:solidFill>
                  <a:schemeClr val="tx1"/>
                </a:solidFill>
              </a:rPr>
              <a:t>=5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4511824" y="2636912"/>
            <a:ext cx="23042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b=7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511824" y="2996952"/>
            <a:ext cx="23042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c=a+b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4511824" y="3356992"/>
            <a:ext cx="23042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Ausgabe: c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050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53013" y="1268760"/>
            <a:ext cx="11137237" cy="4032449"/>
          </a:xfrm>
        </p:spPr>
        <p:txBody>
          <a:bodyPr/>
          <a:lstStyle/>
          <a:p>
            <a:r>
              <a:rPr lang="de-DE" dirty="0" smtClean="0"/>
              <a:t>Erste Grundbegriffe</a:t>
            </a:r>
          </a:p>
          <a:p>
            <a:pPr lvl="1"/>
            <a:r>
              <a:rPr lang="de-DE" b="1" dirty="0" smtClean="0"/>
              <a:t>Programmieren</a:t>
            </a:r>
            <a:r>
              <a:rPr lang="de-DE" dirty="0" smtClean="0"/>
              <a:t> versus </a:t>
            </a:r>
            <a:r>
              <a:rPr lang="de-DE" b="1" dirty="0" smtClean="0"/>
              <a:t>Codieren</a:t>
            </a:r>
          </a:p>
          <a:p>
            <a:pPr lvl="1"/>
            <a:r>
              <a:rPr lang="de-DE" b="1" dirty="0" smtClean="0"/>
              <a:t>Variablen</a:t>
            </a:r>
          </a:p>
          <a:p>
            <a:pPr lvl="1"/>
            <a:r>
              <a:rPr lang="de-DE" b="1" dirty="0" smtClean="0"/>
              <a:t>Variable-Typ</a:t>
            </a:r>
          </a:p>
          <a:p>
            <a:pPr lvl="1"/>
            <a:r>
              <a:rPr lang="de-DE" b="1" dirty="0" smtClean="0"/>
              <a:t>Zuweisungs-Operator</a:t>
            </a:r>
          </a:p>
          <a:p>
            <a:pPr lvl="1"/>
            <a:endParaRPr lang="de-DE" sz="800" dirty="0" smtClean="0"/>
          </a:p>
          <a:p>
            <a:r>
              <a:rPr lang="de-DE" dirty="0" smtClean="0"/>
              <a:t>Erste Fertigkeiten</a:t>
            </a:r>
          </a:p>
          <a:p>
            <a:pPr lvl="1"/>
            <a:r>
              <a:rPr lang="de-DE" dirty="0" smtClean="0"/>
              <a:t>Erstes Erstellen eines </a:t>
            </a:r>
            <a:r>
              <a:rPr lang="de-DE" b="1" dirty="0" smtClean="0"/>
              <a:t>PAP</a:t>
            </a:r>
          </a:p>
          <a:p>
            <a:pPr lvl="1"/>
            <a:r>
              <a:rPr lang="de-DE" dirty="0" smtClean="0"/>
              <a:t>Erstes Erstellen eines </a:t>
            </a:r>
            <a:r>
              <a:rPr lang="de-DE" b="1" dirty="0" smtClean="0"/>
              <a:t>Struktogramms</a:t>
            </a:r>
          </a:p>
          <a:p>
            <a:pPr lvl="1"/>
            <a:r>
              <a:rPr lang="de-DE" dirty="0" smtClean="0"/>
              <a:t>Erstes Erstellen eines </a:t>
            </a:r>
            <a:r>
              <a:rPr lang="de-DE" b="1" dirty="0" smtClean="0"/>
              <a:t>Pseudocodes</a:t>
            </a:r>
          </a:p>
          <a:p>
            <a:pPr marL="457200" lvl="1" indent="0">
              <a:buNone/>
            </a:pPr>
            <a:endParaRPr lang="de-DE" sz="800" b="1" dirty="0" smtClean="0"/>
          </a:p>
          <a:p>
            <a:pPr lvl="0">
              <a:buClr>
                <a:srgbClr val="0071B2"/>
              </a:buClr>
            </a:pPr>
            <a:r>
              <a:rPr lang="de-DE" dirty="0" smtClean="0">
                <a:solidFill>
                  <a:srgbClr val="00204B"/>
                </a:solidFill>
              </a:rPr>
              <a:t>Ausführliches Training + Ergebnisbesprechung</a:t>
            </a:r>
          </a:p>
          <a:p>
            <a:pPr lvl="0">
              <a:buClr>
                <a:srgbClr val="0071B2"/>
              </a:buClr>
            </a:pPr>
            <a:r>
              <a:rPr lang="de-DE" dirty="0" smtClean="0">
                <a:solidFill>
                  <a:srgbClr val="00204B"/>
                </a:solidFill>
              </a:rPr>
              <a:t>Fachpraktische </a:t>
            </a:r>
            <a:r>
              <a:rPr lang="de-DE" dirty="0">
                <a:solidFill>
                  <a:srgbClr val="00204B"/>
                </a:solidFill>
              </a:rPr>
              <a:t>Anwendungen</a:t>
            </a:r>
            <a:endParaRPr lang="de-DE" dirty="0" smtClean="0"/>
          </a:p>
          <a:p>
            <a:pPr lvl="1"/>
            <a:endParaRPr lang="de-DE" b="1" dirty="0" smtClean="0"/>
          </a:p>
          <a:p>
            <a:endParaRPr lang="de-DE" dirty="0" smtClean="0"/>
          </a:p>
          <a:p>
            <a:endParaRPr lang="de-DE" dirty="0" smtClean="0"/>
          </a:p>
          <a:p>
            <a:pPr lvl="1"/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    </a:t>
            </a:r>
            <a:fld id="{53A7E995-82E8-4418-8944-F18B85142D8B}" type="slidenum">
              <a:rPr lang="de-DE" sz="1200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334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Pseudocode – </a:t>
            </a:r>
            <a:r>
              <a:rPr lang="de-DE" sz="3600" dirty="0" smtClean="0">
                <a:solidFill>
                  <a:srgbClr val="00B0F0"/>
                </a:solidFill>
              </a:rPr>
              <a:t>Erste Schreibweisen</a:t>
            </a:r>
            <a:endParaRPr lang="de-DE" sz="3600" dirty="0">
              <a:solidFill>
                <a:srgbClr val="FF0000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53014" y="1412777"/>
            <a:ext cx="11303626" cy="2016223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3"/>
              </a:buBlip>
              <a:defRPr sz="2400"/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3"/>
              </a:buBlip>
              <a:defRPr sz="2000"/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3"/>
              </a:buBlip>
              <a:defRPr sz="16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lvl="0">
              <a:buClr>
                <a:srgbClr val="0071B2"/>
              </a:buClr>
            </a:pP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Pseudocode ist eine schriftliche Form des Programmierens und arbeitet mit </a:t>
            </a:r>
            <a:r>
              <a:rPr lang="de-DE" sz="2000" dirty="0" smtClean="0">
                <a:solidFill>
                  <a:srgbClr val="00204B"/>
                </a:solidFill>
                <a:latin typeface="Frutiger 45 Light"/>
              </a:rPr>
              <a:t>T</a:t>
            </a: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exten, die an einen „echten“ (Quell)-Code erinnern sollen. </a:t>
            </a:r>
            <a:r>
              <a:rPr lang="de-DE" sz="2000" dirty="0">
                <a:solidFill>
                  <a:srgbClr val="00204B"/>
                </a:solidFill>
              </a:rPr>
              <a:t>Der Pseudocode </a:t>
            </a: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richtet sich an </a:t>
            </a:r>
            <a:r>
              <a:rPr lang="de-DE" sz="2000" dirty="0" smtClean="0">
                <a:solidFill>
                  <a:srgbClr val="00204B"/>
                </a:solidFill>
                <a:latin typeface="Frutiger 45 Light"/>
              </a:rPr>
              <a:t>P</a:t>
            </a: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rogrammierer, ohne sich </a:t>
            </a:r>
            <a:r>
              <a:rPr lang="de-DE" sz="2000" dirty="0" smtClean="0">
                <a:solidFill>
                  <a:srgbClr val="00204B"/>
                </a:solidFill>
                <a:latin typeface="Frutiger 45 Light"/>
              </a:rPr>
              <a:t>jedoch </a:t>
            </a: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dabei festzulegen, welche Programmier-Sprachen diese </a:t>
            </a:r>
            <a:r>
              <a:rPr lang="de-DE" sz="2000" dirty="0">
                <a:solidFill>
                  <a:srgbClr val="00204B"/>
                </a:solidFill>
                <a:latin typeface="Frutiger 45 Light"/>
              </a:rPr>
              <a:t>P</a:t>
            </a: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rogrammierer bereits beherrschen. </a:t>
            </a:r>
            <a:r>
              <a:rPr kumimoji="0" lang="de-DE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utiger 45 Light"/>
                <a:ea typeface="+mn-ea"/>
                <a:cs typeface="+mn-cs"/>
              </a:rPr>
              <a:t>Ziel ist es vielmehr, für möglichst jeden Programmierer verständlich zu sein.</a:t>
            </a:r>
          </a:p>
          <a:p>
            <a:pPr marL="0" lvl="0" indent="0">
              <a:buClr>
                <a:srgbClr val="0071B2"/>
              </a:buClr>
              <a:buNone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  <a:p>
            <a:pPr lvl="0">
              <a:buClr>
                <a:srgbClr val="0071B2"/>
              </a:buClr>
            </a:pPr>
            <a:r>
              <a:rPr lang="de-DE" sz="2000" dirty="0" smtClean="0">
                <a:solidFill>
                  <a:srgbClr val="00204B"/>
                </a:solidFill>
                <a:latin typeface="Frutiger 45 Light"/>
              </a:rPr>
              <a:t>Ähnlich wie beim echten Quellcode wird auf ein gewisses „</a:t>
            </a:r>
            <a:r>
              <a:rPr lang="de-DE" sz="2000" b="1" dirty="0" smtClean="0">
                <a:solidFill>
                  <a:srgbClr val="00204B"/>
                </a:solidFill>
                <a:latin typeface="Frutiger 45 Light"/>
              </a:rPr>
              <a:t>Layout</a:t>
            </a:r>
            <a:r>
              <a:rPr lang="de-DE" sz="2000" dirty="0" smtClean="0">
                <a:solidFill>
                  <a:srgbClr val="00204B"/>
                </a:solidFill>
                <a:latin typeface="Frutiger 45 Light"/>
              </a:rPr>
              <a:t>“ geachtet, um die Lesbarkeit zu verbessern. Dies bedeutet vor allem, dass sogenannte Anweisungsblöcke durch </a:t>
            </a:r>
            <a:r>
              <a:rPr lang="de-DE" sz="2000" b="1" dirty="0" smtClean="0">
                <a:solidFill>
                  <a:srgbClr val="00204B"/>
                </a:solidFill>
                <a:latin typeface="Frutiger 45 Light"/>
              </a:rPr>
              <a:t>geschweifte Klammern </a:t>
            </a:r>
            <a:r>
              <a:rPr lang="de-DE" sz="2000" dirty="0" smtClean="0">
                <a:solidFill>
                  <a:srgbClr val="00204B"/>
                </a:solidFill>
                <a:latin typeface="Frutiger 45 Light"/>
              </a:rPr>
              <a:t>– also  </a:t>
            </a:r>
            <a:r>
              <a:rPr lang="de-DE" sz="2000" b="1" dirty="0" smtClean="0">
                <a:solidFill>
                  <a:srgbClr val="00204B"/>
                </a:solidFill>
                <a:latin typeface="Frutiger 45 Light"/>
              </a:rPr>
              <a:t>{</a:t>
            </a:r>
            <a:r>
              <a:rPr lang="de-DE" sz="2000" dirty="0" smtClean="0">
                <a:solidFill>
                  <a:srgbClr val="00204B"/>
                </a:solidFill>
                <a:latin typeface="Frutiger 45 Light"/>
              </a:rPr>
              <a:t>  und  </a:t>
            </a:r>
            <a:r>
              <a:rPr lang="de-DE" sz="2000" b="1" dirty="0" smtClean="0">
                <a:solidFill>
                  <a:srgbClr val="00204B"/>
                </a:solidFill>
                <a:latin typeface="Frutiger 45 Light"/>
              </a:rPr>
              <a:t>}</a:t>
            </a:r>
            <a:r>
              <a:rPr lang="de-DE" sz="2000" dirty="0" smtClean="0">
                <a:solidFill>
                  <a:srgbClr val="00204B"/>
                </a:solidFill>
                <a:latin typeface="Frutiger 45 Light"/>
              </a:rPr>
              <a:t>  - eingerahmt werden, so dass deutlich wird, wo ein solcher Block beginnt und wo er aufhört. Ferner werden alle Anweisungen, die zu diesem Block gehören, innerhalb der geschwungenen Klammer </a:t>
            </a:r>
            <a:r>
              <a:rPr lang="de-DE" sz="2000" b="1" dirty="0" smtClean="0">
                <a:solidFill>
                  <a:srgbClr val="00204B"/>
                </a:solidFill>
                <a:latin typeface="Frutiger 45 Light"/>
              </a:rPr>
              <a:t>eingerückt</a:t>
            </a:r>
            <a:r>
              <a:rPr lang="de-DE" sz="2000" dirty="0" smtClean="0">
                <a:solidFill>
                  <a:srgbClr val="00204B"/>
                </a:solidFill>
                <a:latin typeface="Frutiger 45 Light"/>
              </a:rPr>
              <a:t> notiert.</a:t>
            </a:r>
            <a:r>
              <a:rPr lang="de-DE" sz="1400" dirty="0" smtClean="0">
                <a:solidFill>
                  <a:srgbClr val="00204B"/>
                </a:solidFill>
                <a:latin typeface="Frutiger 45 Light"/>
              </a:rPr>
              <a:t> (siehe hierzu die Musterlösung)</a:t>
            </a:r>
          </a:p>
          <a:p>
            <a:pPr marL="0" lvl="0" indent="0">
              <a:buClr>
                <a:srgbClr val="0071B2"/>
              </a:buClr>
              <a:buNone/>
            </a:pPr>
            <a:endParaRPr lang="de-DE" sz="1400" dirty="0" smtClean="0">
              <a:solidFill>
                <a:srgbClr val="00204B"/>
              </a:solidFill>
              <a:latin typeface="Frutiger 45 Light"/>
            </a:endParaRPr>
          </a:p>
          <a:p>
            <a:pPr lvl="0">
              <a:buClr>
                <a:srgbClr val="0071B2"/>
              </a:buClr>
            </a:pPr>
            <a:r>
              <a:rPr lang="de-DE" sz="2000" b="1" dirty="0" smtClean="0">
                <a:solidFill>
                  <a:srgbClr val="00204B"/>
                </a:solidFill>
                <a:latin typeface="Frutiger 45 Light"/>
              </a:rPr>
              <a:t>Eingaben</a:t>
            </a:r>
            <a:r>
              <a:rPr lang="de-DE" sz="2000" dirty="0" smtClean="0">
                <a:solidFill>
                  <a:srgbClr val="00204B"/>
                </a:solidFill>
                <a:latin typeface="Frutiger 45 Light"/>
              </a:rPr>
              <a:t>, </a:t>
            </a:r>
            <a:r>
              <a:rPr lang="de-DE" sz="2000" b="1" dirty="0" smtClean="0">
                <a:solidFill>
                  <a:srgbClr val="00204B"/>
                </a:solidFill>
                <a:latin typeface="Frutiger 45 Light"/>
              </a:rPr>
              <a:t>Zuweisungen</a:t>
            </a:r>
            <a:r>
              <a:rPr lang="de-DE" sz="2000" dirty="0" smtClean="0">
                <a:solidFill>
                  <a:srgbClr val="00204B"/>
                </a:solidFill>
                <a:latin typeface="Frutiger 45 Light"/>
              </a:rPr>
              <a:t> und </a:t>
            </a:r>
            <a:r>
              <a:rPr lang="de-DE" sz="2000" b="1" dirty="0" smtClean="0">
                <a:solidFill>
                  <a:srgbClr val="00204B"/>
                </a:solidFill>
                <a:latin typeface="Frutiger 45 Light"/>
              </a:rPr>
              <a:t>Ausgaben</a:t>
            </a:r>
            <a:r>
              <a:rPr lang="de-DE" sz="2000" dirty="0" smtClean="0">
                <a:solidFill>
                  <a:srgbClr val="00204B"/>
                </a:solidFill>
                <a:latin typeface="Frutiger 45 Light"/>
              </a:rPr>
              <a:t> werden so notiert, wie wir dies bereits beim PAP und Struktogrammen kennengelernt haben</a:t>
            </a:r>
          </a:p>
          <a:p>
            <a:pPr lvl="0">
              <a:buClr>
                <a:srgbClr val="0071B2"/>
              </a:buClr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1B2"/>
              </a:buClr>
              <a:buSzPct val="85000"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1B2"/>
              </a:buClr>
              <a:buSzPct val="85000"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1B2"/>
              </a:buClr>
              <a:buSzPct val="85000"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1B2"/>
              </a:buClr>
              <a:buSzPct val="85000"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1B2"/>
              </a:buClr>
              <a:buSzPct val="85000"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1B2"/>
              </a:buClr>
              <a:buSzPct val="85000"/>
              <a:buFontTx/>
              <a:buNone/>
              <a:tabLst/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1B2"/>
              </a:buClr>
              <a:buSzPct val="85000"/>
              <a:buFontTx/>
              <a:buNone/>
              <a:tabLst/>
              <a:defRPr/>
            </a:pPr>
            <a:endParaRPr kumimoji="0" lang="de-DE" sz="1400" b="0" i="0" u="none" strike="noStrike" kern="1200" cap="none" spc="0" normalizeH="0" baseline="0" noProof="0" dirty="0" smtClean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1B2"/>
              </a:buClr>
              <a:buSzPct val="85000"/>
              <a:buFontTx/>
              <a:buNone/>
              <a:tabLst/>
              <a:defRPr/>
            </a:pPr>
            <a:endParaRPr kumimoji="0" lang="de-DE" sz="1400" b="0" i="0" u="none" strike="noStrike" kern="1200" cap="none" spc="0" normalizeH="0" baseline="0" noProof="0" dirty="0" smtClean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1B2"/>
              </a:buClr>
              <a:buSzPct val="85000"/>
              <a:buFontTx/>
              <a:buNone/>
              <a:tabLst/>
              <a:defRPr/>
            </a:pPr>
            <a:endParaRPr kumimoji="0" lang="de-DE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1B2"/>
              </a:buClr>
              <a:buSzPct val="85000"/>
              <a:buFontTx/>
              <a:buNone/>
              <a:tabLst/>
              <a:defRPr/>
            </a:pPr>
            <a:endParaRPr kumimoji="0" lang="de-DE" sz="1400" b="0" i="0" u="none" strike="noStrike" kern="1200" cap="none" spc="0" normalizeH="0" baseline="0" noProof="0" dirty="0" smtClean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1B2"/>
              </a:buClr>
              <a:buSzPct val="85000"/>
              <a:buFontTx/>
              <a:buBlip>
                <a:blip r:embed="rId3"/>
              </a:buBlip>
              <a:tabLst/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1B2"/>
              </a:buClr>
              <a:buSzPct val="85000"/>
              <a:buFontTx/>
              <a:buBlip>
                <a:blip r:embed="rId3"/>
              </a:buBlip>
              <a:tabLst/>
              <a:defRPr/>
            </a:pPr>
            <a:endParaRPr kumimoji="0" lang="de-DE" sz="1400" b="0" i="0" u="none" strike="noStrike" kern="1200" cap="none" spc="0" normalizeH="0" baseline="0" noProof="0" dirty="0" smtClean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1B2"/>
              </a:buClr>
              <a:buSzPct val="85000"/>
              <a:buFontTx/>
              <a:buBlip>
                <a:blip r:embed="rId3"/>
              </a:buBlip>
              <a:tabLst/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1B2"/>
              </a:buClr>
              <a:buSzPct val="85000"/>
              <a:buFontTx/>
              <a:buBlip>
                <a:blip r:embed="rId3"/>
              </a:buBlip>
              <a:tabLst/>
              <a:defRPr/>
            </a:pPr>
            <a:endParaRPr kumimoji="0" lang="de-DE" sz="1400" b="0" i="0" u="none" strike="noStrike" kern="1200" cap="none" spc="0" normalizeH="0" baseline="0" noProof="0" dirty="0" smtClean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1B2"/>
              </a:buClr>
              <a:buSzPct val="85000"/>
              <a:buFontTx/>
              <a:buBlip>
                <a:blip r:embed="rId3"/>
              </a:buBlip>
              <a:tabLst/>
              <a:defRPr/>
            </a:pPr>
            <a:endParaRPr kumimoji="0" lang="de-DE" sz="1400" b="0" i="0" u="none" strike="noStrike" kern="1200" cap="none" spc="0" normalizeH="0" baseline="0" noProof="0" dirty="0" smtClean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1B2"/>
              </a:buClr>
              <a:buSzPct val="85000"/>
              <a:buFontTx/>
              <a:buNone/>
              <a:tabLst/>
              <a:defRPr/>
            </a:pPr>
            <a:endParaRPr kumimoji="0" lang="de-DE" sz="1400" b="0" i="0" u="none" strike="noStrike" kern="1200" cap="none" spc="0" normalizeH="0" baseline="0" noProof="0" dirty="0" smtClean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1B2"/>
              </a:buClr>
              <a:buSzPct val="85000"/>
              <a:buFontTx/>
              <a:buBlip>
                <a:blip r:embed="rId3"/>
              </a:buBlip>
              <a:tabLst/>
              <a:defRPr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1348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Pseudocode – </a:t>
            </a:r>
            <a:r>
              <a:rPr lang="de-DE" sz="3600" dirty="0" smtClean="0">
                <a:solidFill>
                  <a:srgbClr val="00B0F0"/>
                </a:solidFill>
              </a:rPr>
              <a:t>Musterlösung</a:t>
            </a:r>
            <a:endParaRPr lang="de-DE" sz="3600" dirty="0">
              <a:solidFill>
                <a:srgbClr val="FF0000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3431704" y="2276872"/>
            <a:ext cx="489396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Programm</a:t>
            </a:r>
            <a:r>
              <a:rPr lang="de-DE" dirty="0" smtClean="0"/>
              <a:t> „Name des Programms“ </a:t>
            </a:r>
            <a:r>
              <a:rPr lang="de-DE" sz="1200" dirty="0" smtClean="0"/>
              <a:t>(falls bekannt)</a:t>
            </a:r>
            <a:endParaRPr lang="de-DE" dirty="0" smtClean="0"/>
          </a:p>
          <a:p>
            <a:r>
              <a:rPr lang="de-DE" dirty="0" smtClean="0"/>
              <a:t>{</a:t>
            </a:r>
          </a:p>
          <a:p>
            <a:r>
              <a:rPr lang="de-DE" dirty="0"/>
              <a:t>	</a:t>
            </a:r>
            <a:r>
              <a:rPr lang="de-DE" dirty="0" smtClean="0"/>
              <a:t>a=5</a:t>
            </a:r>
          </a:p>
          <a:p>
            <a:r>
              <a:rPr lang="de-DE" dirty="0" smtClean="0"/>
              <a:t>	b=7</a:t>
            </a:r>
          </a:p>
          <a:p>
            <a:r>
              <a:rPr lang="de-DE" dirty="0"/>
              <a:t>	</a:t>
            </a:r>
            <a:r>
              <a:rPr lang="de-DE" dirty="0" smtClean="0"/>
              <a:t>c=a+b</a:t>
            </a:r>
          </a:p>
          <a:p>
            <a:r>
              <a:rPr lang="de-DE" dirty="0"/>
              <a:t>	</a:t>
            </a:r>
            <a:r>
              <a:rPr lang="de-DE" dirty="0" smtClean="0"/>
              <a:t>Ausgabe: c</a:t>
            </a:r>
          </a:p>
          <a:p>
            <a:r>
              <a:rPr lang="de-DE" dirty="0"/>
              <a:t>}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531300" y="1700808"/>
            <a:ext cx="2694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>
                <a:solidFill>
                  <a:srgbClr val="FF0000"/>
                </a:solidFill>
              </a:rPr>
              <a:t>Hier </a:t>
            </a:r>
            <a:r>
              <a:rPr lang="de-DE" sz="1200" b="1" u="sng" dirty="0" smtClean="0">
                <a:solidFill>
                  <a:srgbClr val="FF0000"/>
                </a:solidFill>
              </a:rPr>
              <a:t>beginnt</a:t>
            </a:r>
            <a:r>
              <a:rPr lang="de-DE" sz="1200" b="1" dirty="0" smtClean="0">
                <a:solidFill>
                  <a:srgbClr val="FF0000"/>
                </a:solidFill>
              </a:rPr>
              <a:t> der Anweisungsblock</a:t>
            </a:r>
            <a:endParaRPr lang="de-DE" sz="1200" b="1" dirty="0">
              <a:solidFill>
                <a:srgbClr val="FF0000"/>
              </a:solidFill>
            </a:endParaRPr>
          </a:p>
        </p:txBody>
      </p:sp>
      <p:cxnSp>
        <p:nvCxnSpPr>
          <p:cNvPr id="7" name="Gerade Verbindung mit Pfeil 6"/>
          <p:cNvCxnSpPr/>
          <p:nvPr/>
        </p:nvCxnSpPr>
        <p:spPr>
          <a:xfrm>
            <a:off x="2783632" y="1977807"/>
            <a:ext cx="720080" cy="7311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531300" y="4797152"/>
            <a:ext cx="2694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smtClean="0">
                <a:solidFill>
                  <a:srgbClr val="FF0000"/>
                </a:solidFill>
              </a:rPr>
              <a:t>Hier </a:t>
            </a:r>
            <a:r>
              <a:rPr lang="de-DE" sz="1200" b="1" u="sng" dirty="0" smtClean="0">
                <a:solidFill>
                  <a:srgbClr val="FF0000"/>
                </a:solidFill>
              </a:rPr>
              <a:t>endet</a:t>
            </a:r>
            <a:r>
              <a:rPr lang="de-DE" sz="1200" b="1" dirty="0" smtClean="0">
                <a:solidFill>
                  <a:srgbClr val="FF0000"/>
                </a:solidFill>
              </a:rPr>
              <a:t> der Anweisungsblock</a:t>
            </a:r>
            <a:endParaRPr lang="de-DE" sz="1200" b="1" dirty="0">
              <a:solidFill>
                <a:srgbClr val="FF0000"/>
              </a:solidFill>
            </a:endParaRPr>
          </a:p>
        </p:txBody>
      </p:sp>
      <p:cxnSp>
        <p:nvCxnSpPr>
          <p:cNvPr id="10" name="Gerade Verbindung mit Pfeil 9"/>
          <p:cNvCxnSpPr/>
          <p:nvPr/>
        </p:nvCxnSpPr>
        <p:spPr>
          <a:xfrm flipV="1">
            <a:off x="2783632" y="4149080"/>
            <a:ext cx="720080" cy="5760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4295800" y="2852936"/>
            <a:ext cx="1512168" cy="1152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6" name="Gerade Verbindung mit Pfeil 15"/>
          <p:cNvCxnSpPr/>
          <p:nvPr/>
        </p:nvCxnSpPr>
        <p:spPr>
          <a:xfrm flipH="1" flipV="1">
            <a:off x="6023992" y="3274042"/>
            <a:ext cx="864096" cy="109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6978187" y="3154034"/>
            <a:ext cx="3798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smtClean="0">
                <a:solidFill>
                  <a:srgbClr val="FF0000"/>
                </a:solidFill>
              </a:rPr>
              <a:t>Alle Anweisungen des Blocks werden eingerückt</a:t>
            </a:r>
            <a:endParaRPr lang="de-DE" sz="1200" b="1" dirty="0">
              <a:solidFill>
                <a:srgbClr val="FF0000"/>
              </a:solidFill>
            </a:endParaRPr>
          </a:p>
        </p:txBody>
      </p:sp>
      <p:sp>
        <p:nvSpPr>
          <p:cNvPr id="22" name="Geschweifte Klammer rechts 21"/>
          <p:cNvSpPr/>
          <p:nvPr/>
        </p:nvSpPr>
        <p:spPr>
          <a:xfrm rot="5400000">
            <a:off x="3799879" y="3668452"/>
            <a:ext cx="190872" cy="67322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4024507" y="5148317"/>
            <a:ext cx="4301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smtClean="0">
                <a:solidFill>
                  <a:srgbClr val="FF0000"/>
                </a:solidFill>
              </a:rPr>
              <a:t>Breite der Einrückung: </a:t>
            </a:r>
            <a:r>
              <a:rPr lang="de-DE" sz="1200" dirty="0" smtClean="0">
                <a:solidFill>
                  <a:srgbClr val="FF0000"/>
                </a:solidFill>
              </a:rPr>
              <a:t>In der </a:t>
            </a:r>
            <a:r>
              <a:rPr lang="de-DE" sz="1200" dirty="0">
                <a:solidFill>
                  <a:srgbClr val="FF0000"/>
                </a:solidFill>
              </a:rPr>
              <a:t>R</a:t>
            </a:r>
            <a:r>
              <a:rPr lang="de-DE" sz="1200" dirty="0" smtClean="0">
                <a:solidFill>
                  <a:srgbClr val="FF0000"/>
                </a:solidFill>
              </a:rPr>
              <a:t>egel 1 Tabulator-Schritt</a:t>
            </a:r>
            <a:endParaRPr lang="de-DE" sz="1200" dirty="0">
              <a:solidFill>
                <a:srgbClr val="FF0000"/>
              </a:solidFill>
            </a:endParaRPr>
          </a:p>
        </p:txBody>
      </p:sp>
      <p:cxnSp>
        <p:nvCxnSpPr>
          <p:cNvPr id="24" name="Gerade Verbindung mit Pfeil 23"/>
          <p:cNvCxnSpPr/>
          <p:nvPr/>
        </p:nvCxnSpPr>
        <p:spPr>
          <a:xfrm flipH="1" flipV="1">
            <a:off x="4151043" y="4054135"/>
            <a:ext cx="138721" cy="10200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53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5" grpId="0" animBg="1"/>
      <p:bldP spid="20" grpId="0"/>
      <p:bldP spid="22" grpId="0" animBg="1"/>
      <p:bldP spid="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effectLst>
            <a:innerShdw blurRad="114300">
              <a:prstClr val="black"/>
            </a:innerShdw>
          </a:effectLst>
        </p:spPr>
        <p:txBody>
          <a:bodyPr/>
          <a:lstStyle/>
          <a:p>
            <a:r>
              <a:rPr lang="de-DE" dirty="0" smtClean="0"/>
              <a:t>Das Erstellen von Programmen – </a:t>
            </a:r>
            <a:r>
              <a:rPr lang="de-DE" sz="3600" dirty="0" smtClean="0">
                <a:solidFill>
                  <a:srgbClr val="00B0F0"/>
                </a:solidFill>
              </a:rPr>
              <a:t>Aufgabe A_01_01_01</a:t>
            </a:r>
            <a:endParaRPr lang="de-DE" sz="3600" dirty="0">
              <a:solidFill>
                <a:srgbClr val="FF0000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53014" y="1412777"/>
            <a:ext cx="11638986" cy="2016223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3"/>
              </a:buBlip>
              <a:defRPr sz="2400"/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3"/>
              </a:buBlip>
              <a:defRPr sz="2000"/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3"/>
              </a:buBlip>
              <a:defRPr sz="16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1B2"/>
              </a:buClr>
              <a:buSzPct val="85000"/>
              <a:buFontTx/>
              <a:buBlip>
                <a:blip r:embed="rId3"/>
              </a:buBlip>
              <a:tabLst/>
              <a:defRPr/>
            </a:pP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Wir werden nun zum Abschluss dieser Präsentation eine erste Übungsaufgabe gemeinsam bearbeiten, um insbesondere die </a:t>
            </a:r>
            <a:r>
              <a:rPr lang="de-DE" sz="2000" dirty="0">
                <a:solidFill>
                  <a:srgbClr val="00204B"/>
                </a:solidFill>
                <a:latin typeface="Frutiger 45 Light"/>
              </a:rPr>
              <a:t>B</a:t>
            </a: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edienung der Grafiktools zu trainieren.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1B2"/>
              </a:buClr>
              <a:buSzPct val="85000"/>
              <a:buFontTx/>
              <a:buBlip>
                <a:blip r:embed="rId3"/>
              </a:buBlip>
              <a:tabLst/>
              <a:defRPr/>
            </a:pP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Für diesen Zweck wird empfohlen, die gezeigten </a:t>
            </a:r>
            <a:r>
              <a:rPr lang="de-DE" sz="2000" dirty="0" smtClean="0">
                <a:solidFill>
                  <a:srgbClr val="00204B"/>
                </a:solidFill>
                <a:latin typeface="Frutiger 45 Light"/>
              </a:rPr>
              <a:t>Arbeitss</a:t>
            </a: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chritte parallel</a:t>
            </a:r>
            <a:r>
              <a:rPr kumimoji="0" lang="de-DE" sz="2000" b="0" i="0" u="none" strike="noStrike" kern="1200" cap="none" spc="0" normalizeH="0" noProof="0" dirty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 zu deren Vorführung eigenständig mit den gewählten Anwendungsprogrammen nachzustellen.</a:t>
            </a: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1B2"/>
              </a:buClr>
              <a:buSzPct val="85000"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1B2"/>
              </a:buClr>
              <a:buSzPct val="85000"/>
              <a:buFontTx/>
              <a:buNone/>
              <a:tabLst/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1B2"/>
              </a:buClr>
              <a:buSzPct val="85000"/>
              <a:buFontTx/>
              <a:buNone/>
              <a:tabLst/>
              <a:defRPr/>
            </a:pPr>
            <a:endParaRPr kumimoji="0" lang="de-DE" sz="1400" b="0" i="0" u="none" strike="noStrike" kern="1200" cap="none" spc="0" normalizeH="0" baseline="0" noProof="0" dirty="0" smtClean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1B2"/>
              </a:buClr>
              <a:buSzPct val="85000"/>
              <a:buFontTx/>
              <a:buNone/>
              <a:tabLst/>
              <a:defRPr/>
            </a:pPr>
            <a:endParaRPr kumimoji="0" lang="de-DE" sz="1400" b="0" i="0" u="none" strike="noStrike" kern="1200" cap="none" spc="0" normalizeH="0" baseline="0" noProof="0" dirty="0" smtClean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1B2"/>
              </a:buClr>
              <a:buSzPct val="85000"/>
              <a:buFontTx/>
              <a:buNone/>
              <a:tabLst/>
              <a:defRPr/>
            </a:pPr>
            <a:endParaRPr kumimoji="0" lang="de-DE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1B2"/>
              </a:buClr>
              <a:buSzPct val="85000"/>
              <a:buFontTx/>
              <a:buNone/>
              <a:tabLst/>
              <a:defRPr/>
            </a:pPr>
            <a:endParaRPr kumimoji="0" lang="de-DE" sz="1400" b="0" i="0" u="none" strike="noStrike" kern="1200" cap="none" spc="0" normalizeH="0" baseline="0" noProof="0" dirty="0" smtClean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1B2"/>
              </a:buClr>
              <a:buSzPct val="85000"/>
              <a:buFontTx/>
              <a:buBlip>
                <a:blip r:embed="rId3"/>
              </a:buBlip>
              <a:tabLst/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1B2"/>
              </a:buClr>
              <a:buSzPct val="85000"/>
              <a:buFontTx/>
              <a:buBlip>
                <a:blip r:embed="rId3"/>
              </a:buBlip>
              <a:tabLst/>
              <a:defRPr/>
            </a:pPr>
            <a:endParaRPr kumimoji="0" lang="de-DE" sz="1400" b="0" i="0" u="none" strike="noStrike" kern="1200" cap="none" spc="0" normalizeH="0" baseline="0" noProof="0" dirty="0" smtClean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1B2"/>
              </a:buClr>
              <a:buSzPct val="85000"/>
              <a:buFontTx/>
              <a:buBlip>
                <a:blip r:embed="rId3"/>
              </a:buBlip>
              <a:tabLst/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1B2"/>
              </a:buClr>
              <a:buSzPct val="85000"/>
              <a:buNone/>
              <a:tabLst/>
              <a:defRPr/>
            </a:pPr>
            <a:endParaRPr kumimoji="0" lang="de-DE" sz="1400" b="0" i="0" u="none" strike="noStrike" kern="1200" cap="none" spc="0" normalizeH="0" baseline="0" noProof="0" dirty="0" smtClean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1B2"/>
              </a:buClr>
              <a:buSzPct val="85000"/>
              <a:buNone/>
              <a:tabLst/>
              <a:defRPr/>
            </a:pPr>
            <a:endParaRPr kumimoji="0" lang="de-DE" sz="1400" b="0" i="0" u="none" strike="noStrike" kern="1200" cap="none" spc="0" normalizeH="0" baseline="0" noProof="0" dirty="0" smtClean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1B2"/>
              </a:buClr>
              <a:buSzPct val="85000"/>
              <a:buFontTx/>
              <a:buNone/>
              <a:tabLst/>
              <a:defRPr/>
            </a:pPr>
            <a:endParaRPr kumimoji="0" lang="de-DE" sz="1400" b="0" i="0" u="none" strike="noStrike" kern="1200" cap="none" spc="0" normalizeH="0" baseline="0" noProof="0" dirty="0" smtClean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1B2"/>
              </a:buClr>
              <a:buSzPct val="85000"/>
              <a:buFontTx/>
              <a:buBlip>
                <a:blip r:embed="rId3"/>
              </a:buBlip>
              <a:tabLst/>
              <a:defRPr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8946" y="2852936"/>
            <a:ext cx="2613505" cy="3707641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9" name="Textfeld 8"/>
          <p:cNvSpPr txBox="1"/>
          <p:nvPr/>
        </p:nvSpPr>
        <p:spPr>
          <a:xfrm>
            <a:off x="9336359" y="1021250"/>
            <a:ext cx="730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(Woche)</a:t>
            </a:r>
            <a:endParaRPr lang="de-DE" sz="1200" dirty="0"/>
          </a:p>
        </p:txBody>
      </p:sp>
      <p:sp>
        <p:nvSpPr>
          <p:cNvPr id="10" name="Textfeld 9"/>
          <p:cNvSpPr txBox="1"/>
          <p:nvPr/>
        </p:nvSpPr>
        <p:spPr>
          <a:xfrm>
            <a:off x="10146384" y="1021251"/>
            <a:ext cx="493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(Tag)</a:t>
            </a:r>
            <a:endParaRPr lang="de-DE" sz="1200" dirty="0"/>
          </a:p>
        </p:txBody>
      </p:sp>
      <p:sp>
        <p:nvSpPr>
          <p:cNvPr id="11" name="Textfeld 10"/>
          <p:cNvSpPr txBox="1"/>
          <p:nvPr/>
        </p:nvSpPr>
        <p:spPr>
          <a:xfrm>
            <a:off x="10719293" y="1021251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(Nummer)</a:t>
            </a:r>
            <a:endParaRPr lang="de-DE" sz="1200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3512" y="3284984"/>
            <a:ext cx="3505334" cy="2696816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13" name="Textfeld 12"/>
          <p:cNvSpPr txBox="1"/>
          <p:nvPr/>
        </p:nvSpPr>
        <p:spPr>
          <a:xfrm>
            <a:off x="113678" y="3007985"/>
            <a:ext cx="6258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(siehe: </a:t>
            </a:r>
            <a:r>
              <a:rPr lang="de-DE" sz="1200" b="1" dirty="0" smtClean="0">
                <a:solidFill>
                  <a:srgbClr val="0070C0"/>
                </a:solidFill>
              </a:rPr>
              <a:t>Ecampus/Unterrichtsmaterialien/Tag_01/</a:t>
            </a:r>
            <a:r>
              <a:rPr lang="de-DE" sz="1200" b="1" dirty="0" smtClean="0">
                <a:solidFill>
                  <a:srgbClr val="92D050"/>
                </a:solidFill>
              </a:rPr>
              <a:t>Unterrichtsfolien</a:t>
            </a:r>
            <a:r>
              <a:rPr lang="de-DE" sz="1200" b="1" dirty="0" smtClean="0">
                <a:solidFill>
                  <a:srgbClr val="0070C0"/>
                </a:solidFill>
              </a:rPr>
              <a:t>/</a:t>
            </a:r>
            <a:r>
              <a:rPr lang="de-DE" sz="1200" b="1" dirty="0" smtClean="0">
                <a:solidFill>
                  <a:srgbClr val="FF0000"/>
                </a:solidFill>
              </a:rPr>
              <a:t>meinPAPdesigner</a:t>
            </a:r>
            <a:r>
              <a:rPr lang="de-DE" sz="1200" b="1" dirty="0" smtClean="0"/>
              <a:t>)</a:t>
            </a:r>
            <a:endParaRPr lang="de-DE" sz="1200" b="1" dirty="0"/>
          </a:p>
        </p:txBody>
      </p:sp>
      <p:sp>
        <p:nvSpPr>
          <p:cNvPr id="14" name="Textfeld 13"/>
          <p:cNvSpPr txBox="1"/>
          <p:nvPr/>
        </p:nvSpPr>
        <p:spPr>
          <a:xfrm>
            <a:off x="6299237" y="6560577"/>
            <a:ext cx="5263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(siehe: </a:t>
            </a:r>
            <a:r>
              <a:rPr lang="de-DE" sz="1200" b="1" dirty="0" smtClean="0">
                <a:solidFill>
                  <a:srgbClr val="0070C0"/>
                </a:solidFill>
              </a:rPr>
              <a:t>Ecampus/Unterrichtsmaterialien/Tag_01/</a:t>
            </a:r>
            <a:r>
              <a:rPr lang="de-DE" sz="1200" b="1" dirty="0" smtClean="0">
                <a:solidFill>
                  <a:srgbClr val="92D050"/>
                </a:solidFill>
              </a:rPr>
              <a:t>Aufgaben</a:t>
            </a:r>
            <a:r>
              <a:rPr lang="de-DE" sz="1200" b="1" dirty="0" smtClean="0">
                <a:solidFill>
                  <a:srgbClr val="0070C0"/>
                </a:solidFill>
              </a:rPr>
              <a:t>/</a:t>
            </a:r>
            <a:r>
              <a:rPr lang="de-DE" sz="1200" b="1" dirty="0" smtClean="0">
                <a:solidFill>
                  <a:srgbClr val="FF0000"/>
                </a:solidFill>
              </a:rPr>
              <a:t>A_01_01_01</a:t>
            </a:r>
            <a:r>
              <a:rPr lang="de-DE" sz="1200" b="1" dirty="0" smtClean="0"/>
              <a:t>)</a:t>
            </a:r>
            <a:endParaRPr lang="de-DE" sz="1200" b="1" dirty="0"/>
          </a:p>
        </p:txBody>
      </p:sp>
    </p:spTree>
    <p:extLst>
      <p:ext uri="{BB962C8B-B14F-4D97-AF65-F5344CB8AC3E}">
        <p14:creationId xmlns:p14="http://schemas.microsoft.com/office/powerpoint/2010/main" val="145363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899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    </a:t>
            </a:r>
            <a:fld id="{53A7E995-82E8-4418-8944-F18B85142D8B}" type="slidenum">
              <a:rPr lang="de-DE" sz="1200" smtClean="0"/>
              <a:pPr/>
              <a:t>3</a:t>
            </a:fld>
            <a:endParaRPr lang="de-DE" sz="1200" dirty="0"/>
          </a:p>
        </p:txBody>
      </p:sp>
      <p:sp>
        <p:nvSpPr>
          <p:cNvPr id="17" name="Titel 1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Programmieren </a:t>
            </a:r>
            <a:r>
              <a:rPr lang="de-DE" sz="1800" dirty="0" smtClean="0"/>
              <a:t>versus</a:t>
            </a:r>
            <a:r>
              <a:rPr lang="de-DE" dirty="0" smtClean="0"/>
              <a:t> Codieren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553014" y="1412777"/>
            <a:ext cx="10799570" cy="648071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400"/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000"/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16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de-DE" sz="2000" dirty="0" smtClean="0"/>
              <a:t>Werden im beruflichen Alltag oft nicht unterschieden …</a:t>
            </a:r>
            <a:r>
              <a:rPr lang="de-DE" dirty="0" smtClean="0"/>
              <a:t> </a:t>
            </a:r>
            <a:r>
              <a:rPr lang="de-DE" sz="1800" b="1" dirty="0" smtClean="0"/>
              <a:t>streng genommen gilt jedoch: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Vertikales Scrollen 3"/>
          <p:cNvSpPr/>
          <p:nvPr/>
        </p:nvSpPr>
        <p:spPr>
          <a:xfrm>
            <a:off x="911424" y="2768915"/>
            <a:ext cx="3312368" cy="3019251"/>
          </a:xfrm>
          <a:prstGeom prst="verticalScroll">
            <a:avLst/>
          </a:prstGeom>
          <a:solidFill>
            <a:schemeClr val="accent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055440" y="2024721"/>
            <a:ext cx="8599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„</a:t>
            </a:r>
            <a:r>
              <a:rPr lang="de-DE" b="1" dirty="0" smtClean="0">
                <a:solidFill>
                  <a:srgbClr val="0070C0"/>
                </a:solidFill>
              </a:rPr>
              <a:t>Programmieren</a:t>
            </a:r>
            <a:r>
              <a:rPr lang="de-DE" dirty="0" smtClean="0"/>
              <a:t>“ meint das </a:t>
            </a:r>
            <a:r>
              <a:rPr lang="de-DE" b="1" dirty="0"/>
              <a:t>P</a:t>
            </a:r>
            <a:r>
              <a:rPr lang="de-DE" b="1" dirty="0" smtClean="0"/>
              <a:t>lanen</a:t>
            </a:r>
            <a:r>
              <a:rPr lang="de-DE" dirty="0" smtClean="0"/>
              <a:t> sowie </a:t>
            </a:r>
            <a:r>
              <a:rPr lang="de-DE" sz="1400" i="1" dirty="0" smtClean="0"/>
              <a:t>(graphische, und/oder sprachliche)  </a:t>
            </a:r>
            <a:r>
              <a:rPr lang="de-DE" b="1" dirty="0" smtClean="0"/>
              <a:t>Beschreiben</a:t>
            </a:r>
          </a:p>
          <a:p>
            <a:r>
              <a:rPr lang="de-DE" dirty="0" smtClean="0"/>
              <a:t>aller Arbeitsschritte, die zur Lösung eines gegebenen Problems abzuarbeiten sind: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2063552" y="3282996"/>
            <a:ext cx="1085333" cy="360040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Schritt 1</a:t>
            </a:r>
            <a:endParaRPr lang="de-DE" dirty="0"/>
          </a:p>
        </p:txBody>
      </p:sp>
      <p:cxnSp>
        <p:nvCxnSpPr>
          <p:cNvPr id="9" name="Gerade Verbindung mit Pfeil 8"/>
          <p:cNvCxnSpPr/>
          <p:nvPr/>
        </p:nvCxnSpPr>
        <p:spPr>
          <a:xfrm>
            <a:off x="2567609" y="3680712"/>
            <a:ext cx="5213" cy="2503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2063552" y="3950391"/>
            <a:ext cx="1085333" cy="360040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Schritt 2</a:t>
            </a:r>
            <a:endParaRPr lang="de-DE" dirty="0"/>
          </a:p>
        </p:txBody>
      </p:sp>
      <p:cxnSp>
        <p:nvCxnSpPr>
          <p:cNvPr id="19" name="Gerade Verbindung mit Pfeil 18"/>
          <p:cNvCxnSpPr/>
          <p:nvPr/>
        </p:nvCxnSpPr>
        <p:spPr>
          <a:xfrm flipH="1">
            <a:off x="2235286" y="4367430"/>
            <a:ext cx="282818" cy="2503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>
            <a:off x="2639616" y="4380576"/>
            <a:ext cx="237686" cy="2503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/>
          <p:cNvSpPr/>
          <p:nvPr/>
        </p:nvSpPr>
        <p:spPr>
          <a:xfrm>
            <a:off x="1448877" y="4690863"/>
            <a:ext cx="1085333" cy="360040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Schritt 3a</a:t>
            </a:r>
            <a:endParaRPr lang="de-DE" sz="1600" dirty="0"/>
          </a:p>
        </p:txBody>
      </p:sp>
      <p:sp>
        <p:nvSpPr>
          <p:cNvPr id="26" name="Rechteck 25"/>
          <p:cNvSpPr/>
          <p:nvPr/>
        </p:nvSpPr>
        <p:spPr>
          <a:xfrm>
            <a:off x="2567608" y="4693313"/>
            <a:ext cx="1085333" cy="360040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Schritt 3b</a:t>
            </a:r>
            <a:endParaRPr lang="de-DE" sz="1600" dirty="0"/>
          </a:p>
        </p:txBody>
      </p:sp>
      <p:cxnSp>
        <p:nvCxnSpPr>
          <p:cNvPr id="28" name="Gerade Verbindung mit Pfeil 27"/>
          <p:cNvCxnSpPr/>
          <p:nvPr/>
        </p:nvCxnSpPr>
        <p:spPr>
          <a:xfrm>
            <a:off x="1986330" y="5090625"/>
            <a:ext cx="5213" cy="2503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>
            <a:off x="3099848" y="5107902"/>
            <a:ext cx="5213" cy="2503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/>
          <p:cNvSpPr/>
          <p:nvPr/>
        </p:nvSpPr>
        <p:spPr>
          <a:xfrm>
            <a:off x="1448891" y="5358258"/>
            <a:ext cx="1085333" cy="360040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/>
              <a:t>…</a:t>
            </a:r>
            <a:endParaRPr lang="de-DE" sz="3200" dirty="0"/>
          </a:p>
        </p:txBody>
      </p:sp>
      <p:sp>
        <p:nvSpPr>
          <p:cNvPr id="32" name="Rechteck 31"/>
          <p:cNvSpPr/>
          <p:nvPr/>
        </p:nvSpPr>
        <p:spPr>
          <a:xfrm>
            <a:off x="2567608" y="5358258"/>
            <a:ext cx="1085333" cy="360040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/>
              <a:t>…</a:t>
            </a:r>
            <a:endParaRPr lang="de-DE" sz="3200" dirty="0"/>
          </a:p>
        </p:txBody>
      </p:sp>
      <p:sp>
        <p:nvSpPr>
          <p:cNvPr id="34" name="Rechteck 33"/>
          <p:cNvSpPr/>
          <p:nvPr/>
        </p:nvSpPr>
        <p:spPr>
          <a:xfrm>
            <a:off x="7754015" y="4597220"/>
            <a:ext cx="1660880" cy="984667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5" name="Abgerundetes Rechteck 34"/>
          <p:cNvSpPr/>
          <p:nvPr/>
        </p:nvSpPr>
        <p:spPr>
          <a:xfrm>
            <a:off x="7824192" y="4653784"/>
            <a:ext cx="1516346" cy="886300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7" name="Flussdiagramm: Manuelle Verarbeitung 36"/>
          <p:cNvSpPr/>
          <p:nvPr/>
        </p:nvSpPr>
        <p:spPr>
          <a:xfrm rot="10800000">
            <a:off x="7106202" y="5638073"/>
            <a:ext cx="2952327" cy="233079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8" name="Rechteck 37"/>
          <p:cNvSpPr/>
          <p:nvPr/>
        </p:nvSpPr>
        <p:spPr>
          <a:xfrm>
            <a:off x="7106202" y="5871156"/>
            <a:ext cx="2952327" cy="56183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9" name="Textfeld 38"/>
          <p:cNvSpPr txBox="1"/>
          <p:nvPr/>
        </p:nvSpPr>
        <p:spPr>
          <a:xfrm>
            <a:off x="4335342" y="3439213"/>
            <a:ext cx="75446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„</a:t>
            </a:r>
            <a:r>
              <a:rPr lang="de-DE" b="1" dirty="0" smtClean="0">
                <a:solidFill>
                  <a:srgbClr val="0070C0"/>
                </a:solidFill>
              </a:rPr>
              <a:t>Codieren</a:t>
            </a:r>
            <a:r>
              <a:rPr lang="de-DE" dirty="0" smtClean="0"/>
              <a:t>“ hingegen meint das </a:t>
            </a:r>
            <a:r>
              <a:rPr lang="de-DE" b="1" dirty="0" smtClean="0"/>
              <a:t>Übersetzen</a:t>
            </a:r>
            <a:r>
              <a:rPr lang="de-DE" dirty="0" smtClean="0"/>
              <a:t> dieses graphischen Plans</a:t>
            </a:r>
          </a:p>
          <a:p>
            <a:pPr algn="ctr"/>
            <a:r>
              <a:rPr lang="de-DE" dirty="0" smtClean="0"/>
              <a:t>…</a:t>
            </a:r>
            <a:r>
              <a:rPr lang="de-DE" sz="1400" dirty="0" smtClean="0"/>
              <a:t> in eine für den Computer (oder Compiler / Interpreter) verständliche Sprache </a:t>
            </a:r>
            <a:r>
              <a:rPr lang="de-DE" dirty="0" smtClean="0"/>
              <a:t>… </a:t>
            </a:r>
          </a:p>
          <a:p>
            <a:r>
              <a:rPr lang="de-DE" dirty="0" smtClean="0"/>
              <a:t>... sowie das </a:t>
            </a:r>
            <a:r>
              <a:rPr lang="de-DE" b="1" dirty="0" smtClean="0"/>
              <a:t>Implementieren</a:t>
            </a:r>
            <a:r>
              <a:rPr lang="de-DE" dirty="0" smtClean="0"/>
              <a:t> </a:t>
            </a:r>
            <a:r>
              <a:rPr lang="de-DE" sz="1400" dirty="0" smtClean="0"/>
              <a:t>(Eintragen) </a:t>
            </a:r>
            <a:r>
              <a:rPr lang="de-DE" dirty="0" smtClean="0"/>
              <a:t>dieser Übersetzung in den Rechner</a:t>
            </a:r>
          </a:p>
        </p:txBody>
      </p:sp>
      <p:sp>
        <p:nvSpPr>
          <p:cNvPr id="40" name="Textfeld 39"/>
          <p:cNvSpPr txBox="1"/>
          <p:nvPr/>
        </p:nvSpPr>
        <p:spPr>
          <a:xfrm>
            <a:off x="7821747" y="4694275"/>
            <a:ext cx="151996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10110001110001101</a:t>
            </a:r>
          </a:p>
          <a:p>
            <a:r>
              <a:rPr lang="de-DE" sz="1100" dirty="0" smtClean="0"/>
              <a:t>00101110001101011</a:t>
            </a:r>
          </a:p>
          <a:p>
            <a:r>
              <a:rPr lang="de-DE" sz="1100" dirty="0" smtClean="0"/>
              <a:t>1110 …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32378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4" grpId="0" animBg="1"/>
      <p:bldP spid="6" grpId="0"/>
      <p:bldP spid="7" grpId="0" animBg="1"/>
      <p:bldP spid="15" grpId="0" animBg="1"/>
      <p:bldP spid="25" grpId="0" animBg="1"/>
      <p:bldP spid="26" grpId="0" animBg="1"/>
      <p:bldP spid="31" grpId="0" animBg="1"/>
      <p:bldP spid="32" grpId="0" animBg="1"/>
      <p:bldP spid="34" grpId="0" animBg="1"/>
      <p:bldP spid="35" grpId="0" animBg="1"/>
      <p:bldP spid="37" grpId="0" animBg="1"/>
      <p:bldP spid="38" grpId="0" animBg="1"/>
      <p:bldP spid="39" grpId="0"/>
      <p:bldP spid="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    </a:t>
            </a:r>
            <a:fld id="{53A7E995-82E8-4418-8944-F18B85142D8B}" type="slidenum">
              <a:rPr lang="de-DE" sz="1200" smtClean="0"/>
              <a:pPr/>
              <a:t>4</a:t>
            </a:fld>
            <a:endParaRPr lang="de-DE" sz="1200" dirty="0"/>
          </a:p>
        </p:txBody>
      </p:sp>
      <p:sp>
        <p:nvSpPr>
          <p:cNvPr id="17" name="Titel 1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2400" dirty="0" smtClean="0"/>
              <a:t>Programmieren</a:t>
            </a:r>
            <a:r>
              <a:rPr lang="de-DE" dirty="0" smtClean="0"/>
              <a:t> </a:t>
            </a:r>
            <a:r>
              <a:rPr lang="de-DE" dirty="0" smtClean="0">
                <a:solidFill>
                  <a:srgbClr val="0070C0"/>
                </a:solidFill>
              </a:rPr>
              <a:t>FIRST</a:t>
            </a:r>
            <a:r>
              <a:rPr lang="de-DE" dirty="0" smtClean="0"/>
              <a:t> </a:t>
            </a:r>
            <a:r>
              <a:rPr lang="de-DE" sz="1800" dirty="0" smtClean="0"/>
              <a:t>… </a:t>
            </a:r>
            <a:r>
              <a:rPr lang="de-DE" sz="2400" dirty="0" smtClean="0"/>
              <a:t>Codieren</a:t>
            </a:r>
            <a:r>
              <a:rPr lang="de-DE" dirty="0" smtClean="0"/>
              <a:t> </a:t>
            </a:r>
            <a:r>
              <a:rPr lang="de-DE" dirty="0" smtClean="0">
                <a:solidFill>
                  <a:srgbClr val="0070C0"/>
                </a:solidFill>
              </a:rPr>
              <a:t>SECOND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553014" y="1412777"/>
            <a:ext cx="10799570" cy="648071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400"/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000"/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16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de-DE" sz="2000" dirty="0" smtClean="0"/>
              <a:t>Wie im „normalen Leben“:    </a:t>
            </a:r>
            <a:r>
              <a:rPr lang="de-DE" sz="2000" b="1" dirty="0"/>
              <a:t>e</a:t>
            </a:r>
            <a:r>
              <a:rPr lang="de-DE" sz="2000" b="1" dirty="0" smtClean="0"/>
              <a:t>rst Planen – dann Ausführen</a:t>
            </a:r>
          </a:p>
          <a:p>
            <a:r>
              <a:rPr lang="de-DE" sz="2000" dirty="0" smtClean="0"/>
              <a:t>Mit dem Programmieren zu starten, hat folgende Vorteile:</a:t>
            </a:r>
          </a:p>
          <a:p>
            <a:pPr lvl="1"/>
            <a:r>
              <a:rPr lang="de-DE" sz="1600" dirty="0" smtClean="0"/>
              <a:t>Programme sind „</a:t>
            </a:r>
            <a:r>
              <a:rPr lang="de-DE" sz="1600" b="1" dirty="0" smtClean="0"/>
              <a:t>Sprach-übergreifend</a:t>
            </a:r>
            <a:r>
              <a:rPr lang="de-DE" sz="1600" dirty="0" smtClean="0"/>
              <a:t>“, also im besten Falle </a:t>
            </a:r>
            <a:r>
              <a:rPr lang="de-DE" sz="1600" b="1" dirty="0" smtClean="0"/>
              <a:t>international</a:t>
            </a:r>
            <a:r>
              <a:rPr lang="de-DE" sz="1600" dirty="0" smtClean="0"/>
              <a:t> </a:t>
            </a:r>
            <a:r>
              <a:rPr lang="de-DE" sz="1600" b="1" dirty="0" smtClean="0"/>
              <a:t>verständlich</a:t>
            </a:r>
          </a:p>
          <a:p>
            <a:pPr lvl="1"/>
            <a:r>
              <a:rPr lang="de-DE" sz="1600" dirty="0" smtClean="0"/>
              <a:t>Programme sind „</a:t>
            </a:r>
            <a:r>
              <a:rPr lang="de-DE" sz="1600" b="1" dirty="0" smtClean="0"/>
              <a:t>Computersprachen-übergreifend</a:t>
            </a:r>
            <a:r>
              <a:rPr lang="de-DE" sz="1600" dirty="0" smtClean="0"/>
              <a:t>“, also in unterschiedliche </a:t>
            </a:r>
            <a:r>
              <a:rPr lang="de-DE" sz="1200" dirty="0" smtClean="0"/>
              <a:t>(Programmier)-</a:t>
            </a:r>
            <a:r>
              <a:rPr lang="de-DE" sz="1600" dirty="0" smtClean="0"/>
              <a:t>Sprachen übersetzbar</a:t>
            </a:r>
          </a:p>
          <a:p>
            <a:pPr marL="457200" lvl="1" indent="0">
              <a:buNone/>
            </a:pPr>
            <a:endParaRPr lang="de-DE" sz="1600" dirty="0" smtClean="0"/>
          </a:p>
          <a:p>
            <a:r>
              <a:rPr lang="de-DE" sz="2000" dirty="0" smtClean="0"/>
              <a:t>Allerdings: </a:t>
            </a:r>
            <a:r>
              <a:rPr lang="de-DE" sz="1400" dirty="0" smtClean="0"/>
              <a:t>Diese Reihenfolge wird in der </a:t>
            </a:r>
            <a:r>
              <a:rPr lang="de-DE" sz="1400" b="1" dirty="0" smtClean="0"/>
              <a:t>beruflichen Praxis </a:t>
            </a:r>
            <a:r>
              <a:rPr lang="de-DE" sz="1400" dirty="0" smtClean="0"/>
              <a:t>nicht immer konsequent durchgehalten …</a:t>
            </a:r>
          </a:p>
          <a:p>
            <a:pPr marL="0" indent="0">
              <a:buNone/>
            </a:pPr>
            <a:r>
              <a:rPr lang="de-DE" sz="2000" dirty="0"/>
              <a:t> </a:t>
            </a:r>
            <a:r>
              <a:rPr lang="de-DE" sz="2000" dirty="0" smtClean="0"/>
              <a:t>     … </a:t>
            </a:r>
            <a:r>
              <a:rPr lang="de-DE" sz="2000" dirty="0"/>
              <a:t>wir werden dies in </a:t>
            </a:r>
            <a:r>
              <a:rPr lang="de-DE" sz="2000" b="1" dirty="0" smtClean="0"/>
              <a:t>unserem </a:t>
            </a:r>
            <a:r>
              <a:rPr lang="de-DE" sz="2000" b="1" dirty="0"/>
              <a:t>Kurs </a:t>
            </a:r>
            <a:r>
              <a:rPr lang="de-DE" sz="2000" dirty="0"/>
              <a:t>jedoch anders halten, denn</a:t>
            </a:r>
            <a:r>
              <a:rPr lang="de-DE" sz="2000" dirty="0" smtClean="0"/>
              <a:t>:</a:t>
            </a:r>
          </a:p>
          <a:p>
            <a:pPr lvl="1">
              <a:buClr>
                <a:srgbClr val="0071B2"/>
              </a:buClr>
            </a:pPr>
            <a:r>
              <a:rPr lang="de-DE" sz="1600" dirty="0" smtClean="0">
                <a:solidFill>
                  <a:srgbClr val="00204B"/>
                </a:solidFill>
              </a:rPr>
              <a:t>Mit der </a:t>
            </a:r>
            <a:r>
              <a:rPr lang="de-DE" sz="1600" dirty="0">
                <a:solidFill>
                  <a:srgbClr val="00204B"/>
                </a:solidFill>
              </a:rPr>
              <a:t>P</a:t>
            </a:r>
            <a:r>
              <a:rPr lang="de-DE" sz="1600" dirty="0" smtClean="0">
                <a:solidFill>
                  <a:srgbClr val="00204B"/>
                </a:solidFill>
              </a:rPr>
              <a:t>rogrammierung zu starten hilft, sich auf die Programmier-Logik zu konzentrieren</a:t>
            </a:r>
          </a:p>
          <a:p>
            <a:pPr lvl="1">
              <a:buClr>
                <a:srgbClr val="0071B2"/>
              </a:buClr>
            </a:pPr>
            <a:r>
              <a:rPr lang="de-DE" sz="1600" dirty="0" smtClean="0">
                <a:solidFill>
                  <a:srgbClr val="00204B"/>
                </a:solidFill>
              </a:rPr>
              <a:t>Ein (bereits bestehendes) Programm hilft, sich beim Codieren auf die dort geltenden Regeln zu konzentrieren</a:t>
            </a:r>
          </a:p>
          <a:p>
            <a:pPr lvl="1">
              <a:buClr>
                <a:srgbClr val="0071B2"/>
              </a:buClr>
            </a:pPr>
            <a:r>
              <a:rPr lang="de-DE" sz="1600" dirty="0" smtClean="0">
                <a:solidFill>
                  <a:srgbClr val="00204B"/>
                </a:solidFill>
              </a:rPr>
              <a:t>Das </a:t>
            </a:r>
            <a:r>
              <a:rPr lang="de-DE" sz="1600" dirty="0">
                <a:solidFill>
                  <a:srgbClr val="00204B"/>
                </a:solidFill>
              </a:rPr>
              <a:t>T</a:t>
            </a:r>
            <a:r>
              <a:rPr lang="de-DE" sz="1600" dirty="0" smtClean="0">
                <a:solidFill>
                  <a:srgbClr val="00204B"/>
                </a:solidFill>
              </a:rPr>
              <a:t>raining des </a:t>
            </a:r>
            <a:r>
              <a:rPr lang="de-DE" sz="1400" dirty="0" smtClean="0">
                <a:solidFill>
                  <a:srgbClr val="00204B"/>
                </a:solidFill>
              </a:rPr>
              <a:t>(reinen) </a:t>
            </a:r>
            <a:r>
              <a:rPr lang="de-DE" sz="1600" dirty="0" smtClean="0">
                <a:solidFill>
                  <a:srgbClr val="00204B"/>
                </a:solidFill>
              </a:rPr>
              <a:t>Programmierens ist für die IHK-Abschlussprüfung von großer Bedeutung, da dort </a:t>
            </a:r>
            <a:r>
              <a:rPr lang="de-DE" sz="1400" dirty="0" smtClean="0">
                <a:solidFill>
                  <a:srgbClr val="00204B"/>
                </a:solidFill>
              </a:rPr>
              <a:t>(im Rahmen der ja nur schriftlich abgehaltenen Prüfung) </a:t>
            </a:r>
            <a:r>
              <a:rPr lang="de-DE" sz="1600" dirty="0" smtClean="0">
                <a:solidFill>
                  <a:srgbClr val="00204B"/>
                </a:solidFill>
              </a:rPr>
              <a:t>kein Codieren möglich seien wird</a:t>
            </a:r>
          </a:p>
          <a:p>
            <a:pPr marL="457200" lvl="1" indent="0">
              <a:buClr>
                <a:srgbClr val="0071B2"/>
              </a:buClr>
              <a:buNone/>
            </a:pPr>
            <a:endParaRPr lang="de-DE" sz="1600" dirty="0" smtClean="0"/>
          </a:p>
          <a:p>
            <a:r>
              <a:rPr lang="de-DE" sz="2000" dirty="0" smtClean="0"/>
              <a:t>Oder kurz:</a:t>
            </a:r>
          </a:p>
          <a:p>
            <a:pPr marL="0" indent="0">
              <a:buNone/>
            </a:pPr>
            <a:r>
              <a:rPr lang="de-DE" sz="2000" dirty="0" smtClean="0"/>
              <a:t>	</a:t>
            </a:r>
            <a:endParaRPr lang="de-DE" dirty="0"/>
          </a:p>
        </p:txBody>
      </p:sp>
      <p:sp>
        <p:nvSpPr>
          <p:cNvPr id="2" name="Vertikales Scrollen 1"/>
          <p:cNvSpPr/>
          <p:nvPr/>
        </p:nvSpPr>
        <p:spPr>
          <a:xfrm>
            <a:off x="2783632" y="5373216"/>
            <a:ext cx="1008112" cy="1080120"/>
          </a:xfrm>
          <a:prstGeom prst="verticalScroll">
            <a:avLst/>
          </a:prstGeom>
          <a:solidFill>
            <a:schemeClr val="accent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Bauplan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27" name="Gerade Verbindung mit Pfeil 26"/>
          <p:cNvCxnSpPr/>
          <p:nvPr/>
        </p:nvCxnSpPr>
        <p:spPr>
          <a:xfrm>
            <a:off x="3863752" y="5949280"/>
            <a:ext cx="2160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leichschenkliges Dreieck 7"/>
          <p:cNvSpPr/>
          <p:nvPr/>
        </p:nvSpPr>
        <p:spPr>
          <a:xfrm>
            <a:off x="4146848" y="5373216"/>
            <a:ext cx="1224136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4290864" y="5661248"/>
            <a:ext cx="936104" cy="576064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4362872" y="5823266"/>
            <a:ext cx="360040" cy="270030"/>
          </a:xfrm>
          <a:prstGeom prst="rect">
            <a:avLst/>
          </a:prstGeom>
          <a:solidFill>
            <a:schemeClr val="accent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4866928" y="5823266"/>
            <a:ext cx="216024" cy="414046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4146848" y="6237312"/>
            <a:ext cx="122413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6" name="Gerader Verbinder 15"/>
          <p:cNvCxnSpPr>
            <a:stCxn id="11" idx="1"/>
          </p:cNvCxnSpPr>
          <p:nvPr/>
        </p:nvCxnSpPr>
        <p:spPr>
          <a:xfrm flipV="1">
            <a:off x="4362872" y="5949280"/>
            <a:ext cx="360040" cy="9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11" idx="0"/>
            <a:endCxn id="11" idx="2"/>
          </p:cNvCxnSpPr>
          <p:nvPr/>
        </p:nvCxnSpPr>
        <p:spPr>
          <a:xfrm>
            <a:off x="4542892" y="5823266"/>
            <a:ext cx="0" cy="270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35"/>
          <p:cNvSpPr/>
          <p:nvPr/>
        </p:nvSpPr>
        <p:spPr>
          <a:xfrm>
            <a:off x="5010944" y="5373216"/>
            <a:ext cx="72008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1" name="Vertikales Scrollen 40"/>
          <p:cNvSpPr/>
          <p:nvPr/>
        </p:nvSpPr>
        <p:spPr>
          <a:xfrm>
            <a:off x="7332137" y="5382217"/>
            <a:ext cx="1008112" cy="1080120"/>
          </a:xfrm>
          <a:prstGeom prst="verticalScroll">
            <a:avLst/>
          </a:prstGeom>
          <a:solidFill>
            <a:schemeClr val="accent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Bauplan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42" name="Gerade Verbindung mit Pfeil 41"/>
          <p:cNvCxnSpPr/>
          <p:nvPr/>
        </p:nvCxnSpPr>
        <p:spPr>
          <a:xfrm>
            <a:off x="8412257" y="5958281"/>
            <a:ext cx="2160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hteck 43"/>
          <p:cNvSpPr/>
          <p:nvPr/>
        </p:nvSpPr>
        <p:spPr>
          <a:xfrm>
            <a:off x="8839369" y="5670249"/>
            <a:ext cx="936104" cy="576064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5" name="Rechteck 44"/>
          <p:cNvSpPr/>
          <p:nvPr/>
        </p:nvSpPr>
        <p:spPr>
          <a:xfrm rot="20515287">
            <a:off x="8911377" y="5832267"/>
            <a:ext cx="360040" cy="270030"/>
          </a:xfrm>
          <a:prstGeom prst="rect">
            <a:avLst/>
          </a:prstGeom>
          <a:solidFill>
            <a:schemeClr val="accent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6" name="Rechteck 45"/>
          <p:cNvSpPr/>
          <p:nvPr/>
        </p:nvSpPr>
        <p:spPr>
          <a:xfrm rot="1261916">
            <a:off x="9539085" y="5859321"/>
            <a:ext cx="189722" cy="409945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7" name="Rechteck 46"/>
          <p:cNvSpPr/>
          <p:nvPr/>
        </p:nvSpPr>
        <p:spPr>
          <a:xfrm>
            <a:off x="8695353" y="6246313"/>
            <a:ext cx="122413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48" name="Gerader Verbinder 47"/>
          <p:cNvCxnSpPr>
            <a:stCxn id="45" idx="1"/>
          </p:cNvCxnSpPr>
          <p:nvPr/>
        </p:nvCxnSpPr>
        <p:spPr>
          <a:xfrm flipV="1">
            <a:off x="8920264" y="5958282"/>
            <a:ext cx="351153" cy="64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/>
          <p:cNvCxnSpPr>
            <a:stCxn id="45" idx="0"/>
            <a:endCxn id="45" idx="2"/>
          </p:cNvCxnSpPr>
          <p:nvPr/>
        </p:nvCxnSpPr>
        <p:spPr>
          <a:xfrm>
            <a:off x="9049499" y="5838932"/>
            <a:ext cx="83796" cy="256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 rot="1857425" flipH="1">
            <a:off x="9519196" y="5320285"/>
            <a:ext cx="45719" cy="222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51" name="Grafik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799" y="5626031"/>
            <a:ext cx="646497" cy="646497"/>
          </a:xfrm>
          <a:prstGeom prst="rect">
            <a:avLst/>
          </a:prstGeom>
        </p:spPr>
      </p:pic>
      <p:cxnSp>
        <p:nvCxnSpPr>
          <p:cNvPr id="54" name="Gerader Verbinder 53"/>
          <p:cNvCxnSpPr/>
          <p:nvPr/>
        </p:nvCxnSpPr>
        <p:spPr>
          <a:xfrm flipV="1">
            <a:off x="7332137" y="5229200"/>
            <a:ext cx="924103" cy="132960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/>
          <p:cNvCxnSpPr/>
          <p:nvPr/>
        </p:nvCxnSpPr>
        <p:spPr>
          <a:xfrm flipH="1" flipV="1">
            <a:off x="7476153" y="5229201"/>
            <a:ext cx="812835" cy="144015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Grafik 5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6910" y="5706090"/>
            <a:ext cx="751312" cy="550962"/>
          </a:xfrm>
          <a:prstGeom prst="rect">
            <a:avLst/>
          </a:prstGeom>
        </p:spPr>
      </p:pic>
      <p:sp>
        <p:nvSpPr>
          <p:cNvPr id="43" name="Gleichschenkliges Dreieck 42"/>
          <p:cNvSpPr/>
          <p:nvPr/>
        </p:nvSpPr>
        <p:spPr>
          <a:xfrm rot="20801519">
            <a:off x="8617924" y="5368123"/>
            <a:ext cx="1224136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4410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10" grpId="0" animBg="1"/>
      <p:bldP spid="11" grpId="0" animBg="1"/>
      <p:bldP spid="12" grpId="0" animBg="1"/>
      <p:bldP spid="13" grpId="0" animBg="1"/>
      <p:bldP spid="36" grpId="0" animBg="1"/>
      <p:bldP spid="41" grpId="0" animBg="1"/>
      <p:bldP spid="44" grpId="0" animBg="1"/>
      <p:bldP spid="45" grpId="0" animBg="1"/>
      <p:bldP spid="46" grpId="0" animBg="1"/>
      <p:bldP spid="47" grpId="0" animBg="1"/>
      <p:bldP spid="50" grpId="0" animBg="1"/>
      <p:bldP spid="4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    </a:t>
            </a:r>
            <a:fld id="{53A7E995-82E8-4418-8944-F18B85142D8B}" type="slidenum">
              <a:rPr lang="de-DE" sz="1200" smtClean="0"/>
              <a:pPr/>
              <a:t>5</a:t>
            </a:fld>
            <a:endParaRPr lang="de-DE" sz="1200" dirty="0"/>
          </a:p>
        </p:txBody>
      </p:sp>
      <p:sp>
        <p:nvSpPr>
          <p:cNvPr id="18" name="Textfeld 17"/>
          <p:cNvSpPr txBox="1"/>
          <p:nvPr/>
        </p:nvSpPr>
        <p:spPr>
          <a:xfrm>
            <a:off x="553014" y="1412777"/>
            <a:ext cx="10799570" cy="648071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400"/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000"/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16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de-DE" sz="2000" dirty="0" smtClean="0"/>
              <a:t>Wer ein Programm schreibt, der wird im wesentlichen mit </a:t>
            </a:r>
            <a:r>
              <a:rPr lang="de-DE" sz="2000" b="1" dirty="0" smtClean="0"/>
              <a:t>Daten</a:t>
            </a:r>
            <a:r>
              <a:rPr lang="de-DE" sz="2000" dirty="0" smtClean="0"/>
              <a:t> arbeiten</a:t>
            </a:r>
            <a:endParaRPr lang="de-DE" sz="2000" b="1" dirty="0" smtClean="0"/>
          </a:p>
          <a:p>
            <a:r>
              <a:rPr lang="de-DE" sz="2000" dirty="0" smtClean="0"/>
              <a:t>Um mit Daten arbeiten zu können, müssen diese „vorliegen“, also </a:t>
            </a:r>
            <a:r>
              <a:rPr lang="de-DE" sz="2000" b="1" dirty="0" smtClean="0"/>
              <a:t>abgespeichert</a:t>
            </a:r>
            <a:r>
              <a:rPr lang="de-DE" sz="2000" dirty="0" smtClean="0"/>
              <a:t> werden</a:t>
            </a:r>
          </a:p>
          <a:p>
            <a:r>
              <a:rPr lang="de-DE" sz="2000" dirty="0" smtClean="0"/>
              <a:t>Eine </a:t>
            </a:r>
            <a:r>
              <a:rPr lang="de-DE" sz="2000" b="1" dirty="0" smtClean="0"/>
              <a:t>Abspeicherung</a:t>
            </a:r>
            <a:r>
              <a:rPr lang="de-DE" sz="2000" dirty="0" smtClean="0"/>
              <a:t> von Daten geschieht …</a:t>
            </a:r>
          </a:p>
          <a:p>
            <a:pPr lvl="1"/>
            <a:r>
              <a:rPr lang="de-DE" sz="1600" dirty="0" smtClean="0"/>
              <a:t>… </a:t>
            </a:r>
            <a:r>
              <a:rPr lang="de-DE" sz="1600" b="1" dirty="0" smtClean="0"/>
              <a:t>technisch betrachtet </a:t>
            </a:r>
            <a:r>
              <a:rPr lang="de-DE" sz="1600" dirty="0" smtClean="0"/>
              <a:t>in den „</a:t>
            </a:r>
            <a:r>
              <a:rPr lang="de-DE" sz="1600" b="1" dirty="0" smtClean="0"/>
              <a:t>Speicherstellen</a:t>
            </a:r>
            <a:r>
              <a:rPr lang="de-DE" sz="1600" dirty="0" smtClean="0"/>
              <a:t>“ des Computers</a:t>
            </a:r>
          </a:p>
          <a:p>
            <a:pPr lvl="1"/>
            <a:r>
              <a:rPr lang="de-DE" sz="1600" dirty="0" smtClean="0"/>
              <a:t>… aus </a:t>
            </a:r>
            <a:r>
              <a:rPr lang="de-DE" sz="1600" b="1" dirty="0" smtClean="0"/>
              <a:t>Sicht des Programmierers </a:t>
            </a:r>
            <a:r>
              <a:rPr lang="de-DE" sz="1600" dirty="0" smtClean="0"/>
              <a:t>in sogenannten „</a:t>
            </a:r>
            <a:r>
              <a:rPr lang="de-DE" sz="1600" b="1" dirty="0" smtClean="0"/>
              <a:t>Variablen</a:t>
            </a:r>
            <a:r>
              <a:rPr lang="de-DE" sz="1600" dirty="0" smtClean="0"/>
              <a:t>“</a:t>
            </a:r>
          </a:p>
          <a:p>
            <a:r>
              <a:rPr lang="de-DE" sz="2000" dirty="0" smtClean="0"/>
              <a:t>Um abgespeicherte Daten </a:t>
            </a:r>
            <a:r>
              <a:rPr lang="de-DE" sz="2000" b="1" dirty="0" smtClean="0"/>
              <a:t>auswählen</a:t>
            </a:r>
            <a:r>
              <a:rPr lang="de-DE" sz="2000" dirty="0" smtClean="0"/>
              <a:t>, bzw. „ansprechen“ zu können, werden …</a:t>
            </a:r>
          </a:p>
          <a:p>
            <a:pPr lvl="1"/>
            <a:r>
              <a:rPr lang="de-DE" sz="1600" dirty="0" smtClean="0"/>
              <a:t>… </a:t>
            </a:r>
            <a:r>
              <a:rPr lang="de-DE" sz="1600" b="1" dirty="0" smtClean="0"/>
              <a:t>technisch gesehen </a:t>
            </a:r>
            <a:r>
              <a:rPr lang="de-DE" sz="1600" dirty="0" smtClean="0"/>
              <a:t>alle Speicherstellen mit </a:t>
            </a:r>
            <a:r>
              <a:rPr lang="de-DE" sz="1600" u="sng" dirty="0" smtClean="0"/>
              <a:t>eindeutigen</a:t>
            </a:r>
            <a:r>
              <a:rPr lang="de-DE" sz="1600" dirty="0" smtClean="0"/>
              <a:t> Zahlenwerten („</a:t>
            </a:r>
            <a:r>
              <a:rPr lang="de-DE" sz="1600" b="1" dirty="0" smtClean="0"/>
              <a:t>Adressen</a:t>
            </a:r>
            <a:r>
              <a:rPr lang="de-DE" sz="1600" dirty="0" smtClean="0"/>
              <a:t>“) versehen</a:t>
            </a:r>
          </a:p>
          <a:p>
            <a:pPr lvl="1"/>
            <a:r>
              <a:rPr lang="de-DE" sz="1600" dirty="0" smtClean="0"/>
              <a:t>… </a:t>
            </a:r>
            <a:r>
              <a:rPr lang="de-DE" sz="1600" b="1" dirty="0" smtClean="0"/>
              <a:t>vom </a:t>
            </a:r>
            <a:r>
              <a:rPr lang="de-DE" sz="1600" b="1" dirty="0"/>
              <a:t>P</a:t>
            </a:r>
            <a:r>
              <a:rPr lang="de-DE" sz="1600" b="1" dirty="0" smtClean="0"/>
              <a:t>rogrammierer </a:t>
            </a:r>
            <a:r>
              <a:rPr lang="de-DE" sz="1600" dirty="0" smtClean="0"/>
              <a:t>Variablen eingeführt, denen er </a:t>
            </a:r>
            <a:r>
              <a:rPr lang="de-DE" sz="1600" u="sng" dirty="0" smtClean="0"/>
              <a:t>selbstgewählte</a:t>
            </a:r>
            <a:r>
              <a:rPr lang="de-DE" sz="1600" dirty="0" smtClean="0"/>
              <a:t> </a:t>
            </a:r>
            <a:r>
              <a:rPr lang="de-DE" sz="1600" b="1" dirty="0" smtClean="0"/>
              <a:t>(Variable)-Namen </a:t>
            </a:r>
            <a:r>
              <a:rPr lang="de-DE" sz="1600" dirty="0" smtClean="0"/>
              <a:t>gibt</a:t>
            </a:r>
          </a:p>
          <a:p>
            <a:pPr marL="457200" lvl="1" indent="0">
              <a:buNone/>
            </a:pPr>
            <a:endParaRPr lang="de-DE" sz="1600" dirty="0" smtClean="0"/>
          </a:p>
          <a:p>
            <a:r>
              <a:rPr lang="de-DE" sz="2000" dirty="0" smtClean="0"/>
              <a:t>Die Bezeichnung </a:t>
            </a:r>
            <a:r>
              <a:rPr lang="de-DE" sz="2000" b="1" dirty="0" smtClean="0"/>
              <a:t>Variable</a:t>
            </a:r>
            <a:r>
              <a:rPr lang="de-DE" sz="2000" dirty="0" smtClean="0"/>
              <a:t> </a:t>
            </a:r>
            <a:r>
              <a:rPr lang="de-DE" sz="1600" dirty="0" smtClean="0"/>
              <a:t>(=„Veränderliche“) </a:t>
            </a:r>
            <a:r>
              <a:rPr lang="de-DE" sz="2000" dirty="0" smtClean="0"/>
              <a:t>spielt darauf an, dass sich der abgespeicherte </a:t>
            </a:r>
            <a:r>
              <a:rPr lang="de-DE" sz="2000" dirty="0"/>
              <a:t>Wert </a:t>
            </a:r>
            <a:r>
              <a:rPr lang="de-DE" sz="2000" dirty="0" smtClean="0"/>
              <a:t>einer Variablen während des Programmablaufes verändern kann </a:t>
            </a:r>
            <a:r>
              <a:rPr lang="de-DE" sz="1600" dirty="0" smtClean="0"/>
              <a:t>(was dann aber natürlich nicht zufällig geschieht, sondern vom Programmierer so vorgesehen ist)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E</a:t>
            </a:r>
            <a:r>
              <a:rPr lang="de-DE" dirty="0" smtClean="0">
                <a:solidFill>
                  <a:srgbClr val="00B0F0"/>
                </a:solidFill>
              </a:rPr>
              <a:t>D</a:t>
            </a:r>
            <a:r>
              <a:rPr lang="de-DE" dirty="0" smtClean="0"/>
              <a:t>V </a:t>
            </a:r>
            <a:r>
              <a:rPr lang="de-DE" dirty="0"/>
              <a:t>=</a:t>
            </a:r>
            <a:r>
              <a:rPr lang="de-DE" dirty="0" smtClean="0"/>
              <a:t> Elektronische </a:t>
            </a:r>
            <a:r>
              <a:rPr lang="de-DE" dirty="0" smtClean="0">
                <a:solidFill>
                  <a:srgbClr val="00B0F0"/>
                </a:solidFill>
              </a:rPr>
              <a:t>Daten</a:t>
            </a:r>
            <a:r>
              <a:rPr lang="de-DE" dirty="0" smtClean="0"/>
              <a:t>-Verarbeitung        </a:t>
            </a:r>
            <a:r>
              <a:rPr lang="de-DE" dirty="0" smtClean="0">
                <a:solidFill>
                  <a:srgbClr val="00B0F0"/>
                </a:solidFill>
              </a:rPr>
              <a:t>VARIABLEN</a:t>
            </a:r>
            <a:endParaRPr lang="de-DE" dirty="0">
              <a:solidFill>
                <a:srgbClr val="00B0F0"/>
              </a:solidFill>
            </a:endParaRPr>
          </a:p>
        </p:txBody>
      </p:sp>
      <p:sp>
        <p:nvSpPr>
          <p:cNvPr id="6" name="Pfeil nach rechts 5"/>
          <p:cNvSpPr/>
          <p:nvPr/>
        </p:nvSpPr>
        <p:spPr>
          <a:xfrm>
            <a:off x="8184232" y="641343"/>
            <a:ext cx="604473" cy="21073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4348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    </a:t>
            </a:r>
            <a:fld id="{53A7E995-82E8-4418-8944-F18B85142D8B}" type="slidenum">
              <a:rPr lang="de-DE" sz="1200" smtClean="0"/>
              <a:pPr/>
              <a:t>6</a:t>
            </a:fld>
            <a:endParaRPr lang="de-DE" sz="1200" dirty="0"/>
          </a:p>
        </p:txBody>
      </p:sp>
      <p:sp>
        <p:nvSpPr>
          <p:cNvPr id="18" name="Textfeld 17"/>
          <p:cNvSpPr txBox="1"/>
          <p:nvPr/>
        </p:nvSpPr>
        <p:spPr>
          <a:xfrm>
            <a:off x="553014" y="1412777"/>
            <a:ext cx="10799570" cy="648071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400"/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000"/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16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de-DE" sz="2000" dirty="0" smtClean="0"/>
              <a:t>Wenn eine Variable eingeführt wird, so muss festgelegt werden, „was“ sie speichern soll</a:t>
            </a:r>
          </a:p>
          <a:p>
            <a:r>
              <a:rPr lang="de-DE" sz="2000" dirty="0" smtClean="0"/>
              <a:t>Dabei werden wir in diesem Baustein die folgenden 4 Variable-</a:t>
            </a:r>
            <a:r>
              <a:rPr lang="de-DE" sz="2000" b="1" dirty="0" smtClean="0"/>
              <a:t>Typen</a:t>
            </a:r>
            <a:r>
              <a:rPr lang="de-DE" sz="2000" dirty="0" smtClean="0"/>
              <a:t> unterscheiden:</a:t>
            </a:r>
          </a:p>
          <a:p>
            <a:pPr lvl="1"/>
            <a:r>
              <a:rPr lang="de-DE" sz="1600" dirty="0" smtClean="0"/>
              <a:t>Variable vom Typ </a:t>
            </a:r>
            <a:r>
              <a:rPr lang="de-DE" sz="1600" b="1" dirty="0" smtClean="0"/>
              <a:t>Integer: ……………………. </a:t>
            </a:r>
            <a:r>
              <a:rPr lang="de-DE" sz="1600" dirty="0" smtClean="0"/>
              <a:t>Variable, die (nur!) eine einzige </a:t>
            </a:r>
            <a:r>
              <a:rPr lang="de-DE" sz="1600" u="sng" dirty="0"/>
              <a:t>g</a:t>
            </a:r>
            <a:r>
              <a:rPr lang="de-DE" sz="1600" u="sng" dirty="0" smtClean="0"/>
              <a:t>anze Zahl</a:t>
            </a:r>
            <a:r>
              <a:rPr lang="de-DE" sz="1600" dirty="0" smtClean="0"/>
              <a:t> abspeichern kann</a:t>
            </a:r>
          </a:p>
          <a:p>
            <a:pPr lvl="1"/>
            <a:r>
              <a:rPr lang="de-DE" sz="1600" dirty="0" smtClean="0"/>
              <a:t>Variable  </a:t>
            </a:r>
            <a:r>
              <a:rPr lang="de-DE" sz="1600" dirty="0"/>
              <a:t>vom Typ </a:t>
            </a:r>
            <a:r>
              <a:rPr lang="de-DE" sz="1600" b="1" dirty="0" smtClean="0"/>
              <a:t>Float </a:t>
            </a:r>
            <a:r>
              <a:rPr lang="de-DE" sz="1600" dirty="0" smtClean="0"/>
              <a:t>(oder </a:t>
            </a:r>
            <a:r>
              <a:rPr lang="de-DE" sz="1600" b="1" dirty="0" smtClean="0"/>
              <a:t>Double</a:t>
            </a:r>
            <a:r>
              <a:rPr lang="de-DE" sz="1600" dirty="0" smtClean="0"/>
              <a:t>)</a:t>
            </a:r>
            <a:r>
              <a:rPr lang="de-DE" sz="1600" b="1" dirty="0" smtClean="0"/>
              <a:t>: …….... </a:t>
            </a:r>
            <a:r>
              <a:rPr lang="de-DE" sz="1600" dirty="0" smtClean="0"/>
              <a:t>Variable, die (nur!) eine einzige </a:t>
            </a:r>
            <a:r>
              <a:rPr lang="de-DE" sz="1600" u="sng" dirty="0" smtClean="0"/>
              <a:t>Kommazahl</a:t>
            </a:r>
            <a:r>
              <a:rPr lang="de-DE" sz="1600" b="1" dirty="0" smtClean="0"/>
              <a:t> </a:t>
            </a:r>
            <a:r>
              <a:rPr lang="de-DE" sz="1600" dirty="0" smtClean="0"/>
              <a:t>abspeichern kann</a:t>
            </a:r>
          </a:p>
          <a:p>
            <a:pPr lvl="1"/>
            <a:r>
              <a:rPr lang="de-DE" sz="1600" dirty="0" smtClean="0"/>
              <a:t>Variable  </a:t>
            </a:r>
            <a:r>
              <a:rPr lang="de-DE" sz="1600" dirty="0"/>
              <a:t>vom Typ </a:t>
            </a:r>
            <a:r>
              <a:rPr lang="de-DE" sz="1600" b="1" dirty="0" smtClean="0"/>
              <a:t>Character: ………………...... </a:t>
            </a:r>
            <a:r>
              <a:rPr lang="de-DE" sz="1600" dirty="0" smtClean="0"/>
              <a:t>Variable, die (nur!) ein einziges </a:t>
            </a:r>
            <a:r>
              <a:rPr lang="de-DE" sz="1600" u="sng" dirty="0" smtClean="0"/>
              <a:t>Zeichen</a:t>
            </a:r>
            <a:r>
              <a:rPr lang="de-DE" sz="1600" b="1" dirty="0" smtClean="0"/>
              <a:t> </a:t>
            </a:r>
            <a:r>
              <a:rPr lang="de-DE" sz="1600" dirty="0" smtClean="0"/>
              <a:t>abspeichern kann</a:t>
            </a:r>
          </a:p>
          <a:p>
            <a:pPr marL="457200" lvl="1" indent="0">
              <a:buNone/>
            </a:pPr>
            <a:r>
              <a:rPr lang="de-DE" sz="1600" dirty="0" smtClean="0"/>
              <a:t>					</a:t>
            </a:r>
            <a:r>
              <a:rPr lang="de-DE" sz="1400" dirty="0" smtClean="0"/>
              <a:t>                    (</a:t>
            </a:r>
            <a:r>
              <a:rPr lang="de-DE" sz="1400" dirty="0"/>
              <a:t>Beispiele sind: Buchstaben, Ziffern, Satzzeichen …)</a:t>
            </a:r>
          </a:p>
          <a:p>
            <a:pPr marL="457200" lvl="1" indent="0">
              <a:buNone/>
            </a:pPr>
            <a:endParaRPr lang="de-DE" sz="1600" dirty="0"/>
          </a:p>
          <a:p>
            <a:pPr marL="457200" lvl="1" indent="0">
              <a:buNone/>
            </a:pPr>
            <a:endParaRPr lang="de-DE" sz="1600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Variable - </a:t>
            </a:r>
            <a:r>
              <a:rPr lang="de-DE" dirty="0" smtClean="0">
                <a:solidFill>
                  <a:srgbClr val="00B0F0"/>
                </a:solidFill>
              </a:rPr>
              <a:t>TYPEN</a:t>
            </a:r>
            <a:endParaRPr lang="de-DE" dirty="0">
              <a:solidFill>
                <a:srgbClr val="00B0F0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492368" y="3233700"/>
            <a:ext cx="1359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/>
              <a:t>Hinweise</a:t>
            </a:r>
            <a:r>
              <a:rPr lang="de-DE" b="1" dirty="0" smtClean="0"/>
              <a:t>:</a:t>
            </a:r>
            <a:endParaRPr lang="de-DE" b="1" dirty="0"/>
          </a:p>
        </p:txBody>
      </p:sp>
      <p:sp>
        <p:nvSpPr>
          <p:cNvPr id="4" name="Vertikales Scrollen 3"/>
          <p:cNvSpPr/>
          <p:nvPr/>
        </p:nvSpPr>
        <p:spPr>
          <a:xfrm>
            <a:off x="1852036" y="4882724"/>
            <a:ext cx="720080" cy="1224136"/>
          </a:xfrm>
          <a:prstGeom prst="verticalScroll">
            <a:avLst/>
          </a:prstGeom>
          <a:solidFill>
            <a:schemeClr val="accent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de-DE" b="1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de-DE" b="1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de-DE" b="1" dirty="0" smtClean="0">
                <a:solidFill>
                  <a:schemeClr val="tx1"/>
                </a:solidFill>
              </a:rPr>
              <a:t>…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33" name="Freihandform 32"/>
          <p:cNvSpPr/>
          <p:nvPr/>
        </p:nvSpPr>
        <p:spPr>
          <a:xfrm>
            <a:off x="2783632" y="5342512"/>
            <a:ext cx="647700" cy="1066800"/>
          </a:xfrm>
          <a:custGeom>
            <a:avLst/>
            <a:gdLst>
              <a:gd name="connsiteX0" fmla="*/ 137160 w 647700"/>
              <a:gd name="connsiteY0" fmla="*/ 1028700 h 1066800"/>
              <a:gd name="connsiteX1" fmla="*/ 0 w 647700"/>
              <a:gd name="connsiteY1" fmla="*/ 1028700 h 1066800"/>
              <a:gd name="connsiteX2" fmla="*/ 129540 w 647700"/>
              <a:gd name="connsiteY2" fmla="*/ 922020 h 1066800"/>
              <a:gd name="connsiteX3" fmla="*/ 106680 w 647700"/>
              <a:gd name="connsiteY3" fmla="*/ 662940 h 1066800"/>
              <a:gd name="connsiteX4" fmla="*/ 167640 w 647700"/>
              <a:gd name="connsiteY4" fmla="*/ 297180 h 1066800"/>
              <a:gd name="connsiteX5" fmla="*/ 106680 w 647700"/>
              <a:gd name="connsiteY5" fmla="*/ 53340 h 1066800"/>
              <a:gd name="connsiteX6" fmla="*/ 381000 w 647700"/>
              <a:gd name="connsiteY6" fmla="*/ 0 h 1066800"/>
              <a:gd name="connsiteX7" fmla="*/ 609600 w 647700"/>
              <a:gd name="connsiteY7" fmla="*/ 60960 h 1066800"/>
              <a:gd name="connsiteX8" fmla="*/ 480060 w 647700"/>
              <a:gd name="connsiteY8" fmla="*/ 449580 h 1066800"/>
              <a:gd name="connsiteX9" fmla="*/ 541020 w 647700"/>
              <a:gd name="connsiteY9" fmla="*/ 952500 h 1066800"/>
              <a:gd name="connsiteX10" fmla="*/ 647700 w 647700"/>
              <a:gd name="connsiteY10" fmla="*/ 1066800 h 1066800"/>
              <a:gd name="connsiteX11" fmla="*/ 373380 w 647700"/>
              <a:gd name="connsiteY11" fmla="*/ 1036320 h 1066800"/>
              <a:gd name="connsiteX12" fmla="*/ 297180 w 647700"/>
              <a:gd name="connsiteY12" fmla="*/ 624840 h 1066800"/>
              <a:gd name="connsiteX13" fmla="*/ 243840 w 647700"/>
              <a:gd name="connsiteY13" fmla="*/ 1021080 h 1066800"/>
              <a:gd name="connsiteX14" fmla="*/ 137160 w 647700"/>
              <a:gd name="connsiteY14" fmla="*/ 10287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7700" h="1066800">
                <a:moveTo>
                  <a:pt x="137160" y="1028700"/>
                </a:moveTo>
                <a:lnTo>
                  <a:pt x="0" y="1028700"/>
                </a:lnTo>
                <a:lnTo>
                  <a:pt x="129540" y="922020"/>
                </a:lnTo>
                <a:lnTo>
                  <a:pt x="106680" y="662940"/>
                </a:lnTo>
                <a:lnTo>
                  <a:pt x="167640" y="297180"/>
                </a:lnTo>
                <a:lnTo>
                  <a:pt x="106680" y="53340"/>
                </a:lnTo>
                <a:lnTo>
                  <a:pt x="381000" y="0"/>
                </a:lnTo>
                <a:lnTo>
                  <a:pt x="609600" y="60960"/>
                </a:lnTo>
                <a:lnTo>
                  <a:pt x="480060" y="449580"/>
                </a:lnTo>
                <a:lnTo>
                  <a:pt x="541020" y="952500"/>
                </a:lnTo>
                <a:lnTo>
                  <a:pt x="647700" y="1066800"/>
                </a:lnTo>
                <a:lnTo>
                  <a:pt x="373380" y="1036320"/>
                </a:lnTo>
                <a:lnTo>
                  <a:pt x="297180" y="624840"/>
                </a:lnTo>
                <a:lnTo>
                  <a:pt x="243840" y="1021080"/>
                </a:lnTo>
                <a:lnTo>
                  <a:pt x="137160" y="102870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4" name="Ellipse 33"/>
          <p:cNvSpPr/>
          <p:nvPr/>
        </p:nvSpPr>
        <p:spPr>
          <a:xfrm>
            <a:off x="2999470" y="5019788"/>
            <a:ext cx="216024" cy="341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7" name="Freihandform 36"/>
          <p:cNvSpPr/>
          <p:nvPr/>
        </p:nvSpPr>
        <p:spPr>
          <a:xfrm>
            <a:off x="2737436" y="5399186"/>
            <a:ext cx="211931" cy="511969"/>
          </a:xfrm>
          <a:custGeom>
            <a:avLst/>
            <a:gdLst>
              <a:gd name="connsiteX0" fmla="*/ 145256 w 211931"/>
              <a:gd name="connsiteY0" fmla="*/ 0 h 511969"/>
              <a:gd name="connsiteX1" fmla="*/ 0 w 211931"/>
              <a:gd name="connsiteY1" fmla="*/ 485775 h 511969"/>
              <a:gd name="connsiteX2" fmla="*/ 130969 w 211931"/>
              <a:gd name="connsiteY2" fmla="*/ 511969 h 511969"/>
              <a:gd name="connsiteX3" fmla="*/ 161925 w 211931"/>
              <a:gd name="connsiteY3" fmla="*/ 238125 h 511969"/>
              <a:gd name="connsiteX4" fmla="*/ 211931 w 211931"/>
              <a:gd name="connsiteY4" fmla="*/ 90487 h 511969"/>
              <a:gd name="connsiteX5" fmla="*/ 145256 w 211931"/>
              <a:gd name="connsiteY5" fmla="*/ 0 h 511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931" h="511969">
                <a:moveTo>
                  <a:pt x="145256" y="0"/>
                </a:moveTo>
                <a:lnTo>
                  <a:pt x="0" y="485775"/>
                </a:lnTo>
                <a:lnTo>
                  <a:pt x="130969" y="511969"/>
                </a:lnTo>
                <a:lnTo>
                  <a:pt x="161925" y="238125"/>
                </a:lnTo>
                <a:lnTo>
                  <a:pt x="211931" y="90487"/>
                </a:lnTo>
                <a:lnTo>
                  <a:pt x="145256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8" name="Freihandform 37"/>
          <p:cNvSpPr/>
          <p:nvPr/>
        </p:nvSpPr>
        <p:spPr>
          <a:xfrm>
            <a:off x="3335130" y="5365848"/>
            <a:ext cx="328612" cy="378619"/>
          </a:xfrm>
          <a:custGeom>
            <a:avLst/>
            <a:gdLst>
              <a:gd name="connsiteX0" fmla="*/ 54768 w 328612"/>
              <a:gd name="connsiteY0" fmla="*/ 40482 h 378619"/>
              <a:gd name="connsiteX1" fmla="*/ 116681 w 328612"/>
              <a:gd name="connsiteY1" fmla="*/ 247650 h 378619"/>
              <a:gd name="connsiteX2" fmla="*/ 164306 w 328612"/>
              <a:gd name="connsiteY2" fmla="*/ 0 h 378619"/>
              <a:gd name="connsiteX3" fmla="*/ 328612 w 328612"/>
              <a:gd name="connsiteY3" fmla="*/ 47625 h 378619"/>
              <a:gd name="connsiteX4" fmla="*/ 140493 w 328612"/>
              <a:gd name="connsiteY4" fmla="*/ 378619 h 378619"/>
              <a:gd name="connsiteX5" fmla="*/ 0 w 328612"/>
              <a:gd name="connsiteY5" fmla="*/ 211932 h 378619"/>
              <a:gd name="connsiteX6" fmla="*/ 54768 w 328612"/>
              <a:gd name="connsiteY6" fmla="*/ 40482 h 378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8612" h="378619">
                <a:moveTo>
                  <a:pt x="54768" y="40482"/>
                </a:moveTo>
                <a:lnTo>
                  <a:pt x="116681" y="247650"/>
                </a:lnTo>
                <a:lnTo>
                  <a:pt x="164306" y="0"/>
                </a:lnTo>
                <a:lnTo>
                  <a:pt x="328612" y="47625"/>
                </a:lnTo>
                <a:lnTo>
                  <a:pt x="140493" y="378619"/>
                </a:lnTo>
                <a:lnTo>
                  <a:pt x="0" y="211932"/>
                </a:lnTo>
                <a:lnTo>
                  <a:pt x="54768" y="40482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9" name="Freihandform 38"/>
          <p:cNvSpPr/>
          <p:nvPr/>
        </p:nvSpPr>
        <p:spPr>
          <a:xfrm>
            <a:off x="3513723" y="5156298"/>
            <a:ext cx="164307" cy="266700"/>
          </a:xfrm>
          <a:custGeom>
            <a:avLst/>
            <a:gdLst>
              <a:gd name="connsiteX0" fmla="*/ 35719 w 164307"/>
              <a:gd name="connsiteY0" fmla="*/ 223838 h 266700"/>
              <a:gd name="connsiteX1" fmla="*/ 0 w 164307"/>
              <a:gd name="connsiteY1" fmla="*/ 142875 h 266700"/>
              <a:gd name="connsiteX2" fmla="*/ 9525 w 164307"/>
              <a:gd name="connsiteY2" fmla="*/ 111919 h 266700"/>
              <a:gd name="connsiteX3" fmla="*/ 61913 w 164307"/>
              <a:gd name="connsiteY3" fmla="*/ 0 h 266700"/>
              <a:gd name="connsiteX4" fmla="*/ 80963 w 164307"/>
              <a:gd name="connsiteY4" fmla="*/ 2382 h 266700"/>
              <a:gd name="connsiteX5" fmla="*/ 78582 w 164307"/>
              <a:gd name="connsiteY5" fmla="*/ 116682 h 266700"/>
              <a:gd name="connsiteX6" fmla="*/ 164307 w 164307"/>
              <a:gd name="connsiteY6" fmla="*/ 157163 h 266700"/>
              <a:gd name="connsiteX7" fmla="*/ 104775 w 164307"/>
              <a:gd name="connsiteY7" fmla="*/ 266700 h 266700"/>
              <a:gd name="connsiteX8" fmla="*/ 35719 w 164307"/>
              <a:gd name="connsiteY8" fmla="*/ 223838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4307" h="266700">
                <a:moveTo>
                  <a:pt x="35719" y="223838"/>
                </a:moveTo>
                <a:lnTo>
                  <a:pt x="0" y="142875"/>
                </a:lnTo>
                <a:lnTo>
                  <a:pt x="9525" y="111919"/>
                </a:lnTo>
                <a:lnTo>
                  <a:pt x="61913" y="0"/>
                </a:lnTo>
                <a:lnTo>
                  <a:pt x="80963" y="2382"/>
                </a:lnTo>
                <a:cubicBezTo>
                  <a:pt x="80169" y="40482"/>
                  <a:pt x="79376" y="78582"/>
                  <a:pt x="78582" y="116682"/>
                </a:cubicBezTo>
                <a:lnTo>
                  <a:pt x="164307" y="157163"/>
                </a:lnTo>
                <a:lnTo>
                  <a:pt x="104775" y="266700"/>
                </a:lnTo>
                <a:lnTo>
                  <a:pt x="35719" y="223838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0" name="Freihandform 39"/>
          <p:cNvSpPr/>
          <p:nvPr/>
        </p:nvSpPr>
        <p:spPr>
          <a:xfrm>
            <a:off x="2696955" y="5887342"/>
            <a:ext cx="152400" cy="128588"/>
          </a:xfrm>
          <a:custGeom>
            <a:avLst/>
            <a:gdLst>
              <a:gd name="connsiteX0" fmla="*/ 64293 w 152400"/>
              <a:gd name="connsiteY0" fmla="*/ 0 h 128588"/>
              <a:gd name="connsiteX1" fmla="*/ 0 w 152400"/>
              <a:gd name="connsiteY1" fmla="*/ 92869 h 128588"/>
              <a:gd name="connsiteX2" fmla="*/ 147637 w 152400"/>
              <a:gd name="connsiteY2" fmla="*/ 128588 h 128588"/>
              <a:gd name="connsiteX3" fmla="*/ 152400 w 152400"/>
              <a:gd name="connsiteY3" fmla="*/ 14288 h 128588"/>
              <a:gd name="connsiteX4" fmla="*/ 64293 w 152400"/>
              <a:gd name="connsiteY4" fmla="*/ 0 h 12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28588">
                <a:moveTo>
                  <a:pt x="64293" y="0"/>
                </a:moveTo>
                <a:lnTo>
                  <a:pt x="0" y="92869"/>
                </a:lnTo>
                <a:lnTo>
                  <a:pt x="147637" y="128588"/>
                </a:lnTo>
                <a:lnTo>
                  <a:pt x="152400" y="14288"/>
                </a:lnTo>
                <a:lnTo>
                  <a:pt x="64293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2" name="Wolkenförmige Legende 41"/>
          <p:cNvSpPr/>
          <p:nvPr/>
        </p:nvSpPr>
        <p:spPr>
          <a:xfrm>
            <a:off x="3215494" y="4313039"/>
            <a:ext cx="864096" cy="538843"/>
          </a:xfrm>
          <a:prstGeom prst="cloudCallout">
            <a:avLst>
              <a:gd name="adj1" fmla="val -41777"/>
              <a:gd name="adj2" fmla="val 8548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rgbClr val="00B050"/>
                </a:solidFill>
              </a:rPr>
              <a:t>!</a:t>
            </a:r>
            <a:endParaRPr lang="de-DE" sz="3200" b="1" dirty="0">
              <a:solidFill>
                <a:srgbClr val="00B050"/>
              </a:solidFill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839416" y="3573500"/>
            <a:ext cx="8129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a) Der menschliche </a:t>
            </a:r>
            <a:r>
              <a:rPr lang="de-DE" dirty="0"/>
              <a:t>L</a:t>
            </a:r>
            <a:r>
              <a:rPr lang="de-DE" dirty="0" smtClean="0"/>
              <a:t>eser eines Programms kann mitdenken </a:t>
            </a:r>
          </a:p>
          <a:p>
            <a:r>
              <a:rPr lang="de-DE" dirty="0" smtClean="0"/>
              <a:t>=&gt; Variable-Typ muss </a:t>
            </a:r>
            <a:r>
              <a:rPr lang="de-DE" b="1" dirty="0" smtClean="0"/>
              <a:t>beim Programmieren </a:t>
            </a:r>
            <a:r>
              <a:rPr lang="de-DE" dirty="0" smtClean="0"/>
              <a:t>nicht ausdrücklich erwähnt werden</a:t>
            </a:r>
            <a:endParaRPr lang="de-DE" dirty="0"/>
          </a:p>
        </p:txBody>
      </p:sp>
      <p:sp>
        <p:nvSpPr>
          <p:cNvPr id="44" name="Textfeld 43"/>
          <p:cNvSpPr txBox="1"/>
          <p:nvPr/>
        </p:nvSpPr>
        <p:spPr>
          <a:xfrm>
            <a:off x="5299656" y="4488161"/>
            <a:ext cx="694113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</a:t>
            </a:r>
            <a:r>
              <a:rPr lang="de-DE" dirty="0" smtClean="0"/>
              <a:t>) Ein Computer kann nicht mitdenken</a:t>
            </a:r>
          </a:p>
          <a:p>
            <a:r>
              <a:rPr lang="de-DE" dirty="0" smtClean="0"/>
              <a:t>=&gt; Variable-Typ muss </a:t>
            </a:r>
            <a:r>
              <a:rPr lang="de-DE" b="1" dirty="0" smtClean="0"/>
              <a:t>beim Codieren </a:t>
            </a:r>
            <a:r>
              <a:rPr lang="de-DE" dirty="0" smtClean="0"/>
              <a:t>ausdrücklich erwähnt werden</a:t>
            </a:r>
          </a:p>
          <a:p>
            <a:r>
              <a:rPr lang="de-DE" sz="1400" dirty="0" smtClean="0"/>
              <a:t>            (damit der Rechner den jeweils notwendigen Speicherplatz reservieren kann)</a:t>
            </a:r>
            <a:endParaRPr lang="de-DE" sz="1400" dirty="0"/>
          </a:p>
        </p:txBody>
      </p:sp>
      <p:sp>
        <p:nvSpPr>
          <p:cNvPr id="46" name="Vertikales Scrollen 45"/>
          <p:cNvSpPr/>
          <p:nvPr/>
        </p:nvSpPr>
        <p:spPr>
          <a:xfrm>
            <a:off x="7368141" y="5422998"/>
            <a:ext cx="720080" cy="1224136"/>
          </a:xfrm>
          <a:prstGeom prst="verticalScroll">
            <a:avLst/>
          </a:prstGeom>
          <a:solidFill>
            <a:schemeClr val="accent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de-DE" b="1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de-DE" b="1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de-DE" b="1" dirty="0" smtClean="0">
                <a:solidFill>
                  <a:schemeClr val="tx1"/>
                </a:solidFill>
              </a:rPr>
              <a:t>…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8834135" y="5466448"/>
            <a:ext cx="1660880" cy="984667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8" name="Abgerundetes Rechteck 47"/>
          <p:cNvSpPr/>
          <p:nvPr/>
        </p:nvSpPr>
        <p:spPr>
          <a:xfrm>
            <a:off x="8904312" y="5523012"/>
            <a:ext cx="1516346" cy="886300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 smtClean="0">
                <a:solidFill>
                  <a:srgbClr val="FF0000"/>
                </a:solidFill>
              </a:rPr>
              <a:t>?</a:t>
            </a:r>
            <a:endParaRPr lang="de-DE" sz="4000" b="1" dirty="0">
              <a:solidFill>
                <a:srgbClr val="FF0000"/>
              </a:solidFill>
            </a:endParaRPr>
          </a:p>
        </p:txBody>
      </p:sp>
      <p:sp>
        <p:nvSpPr>
          <p:cNvPr id="49" name="Flussdiagramm: Manuelle Verarbeitung 48"/>
          <p:cNvSpPr/>
          <p:nvPr/>
        </p:nvSpPr>
        <p:spPr>
          <a:xfrm rot="10800000">
            <a:off x="8186322" y="6507301"/>
            <a:ext cx="2952327" cy="233079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0" name="Rechteck 49"/>
          <p:cNvSpPr/>
          <p:nvPr/>
        </p:nvSpPr>
        <p:spPr>
          <a:xfrm>
            <a:off x="8186322" y="6740384"/>
            <a:ext cx="2952327" cy="56183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641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3" grpId="0" animBg="1"/>
      <p:bldP spid="34" grpId="0" animBg="1"/>
      <p:bldP spid="37" grpId="0" animBg="1"/>
      <p:bldP spid="38" grpId="0" animBg="1"/>
      <p:bldP spid="39" grpId="0" animBg="1"/>
      <p:bldP spid="40" grpId="0" animBg="1"/>
      <p:bldP spid="42" grpId="0" animBg="1"/>
      <p:bldP spid="46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/>
          <p:cNvSpPr txBox="1"/>
          <p:nvPr/>
        </p:nvSpPr>
        <p:spPr>
          <a:xfrm>
            <a:off x="553014" y="1412777"/>
            <a:ext cx="11015594" cy="648071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400"/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000"/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16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de-DE" sz="2000" dirty="0" smtClean="0"/>
              <a:t>Wenn wir eine Variable in unser </a:t>
            </a:r>
            <a:r>
              <a:rPr lang="de-DE" sz="2000" dirty="0"/>
              <a:t>P</a:t>
            </a:r>
            <a:r>
              <a:rPr lang="de-DE" sz="2000" dirty="0" smtClean="0"/>
              <a:t>rogramm einführen, so ist diese zunächst noch </a:t>
            </a:r>
            <a:r>
              <a:rPr lang="de-DE" sz="2000" b="1" dirty="0" smtClean="0"/>
              <a:t>undefiniert</a:t>
            </a:r>
            <a:r>
              <a:rPr lang="de-DE" sz="2000" dirty="0" smtClean="0"/>
              <a:t>. </a:t>
            </a:r>
          </a:p>
          <a:p>
            <a:r>
              <a:rPr lang="de-DE" sz="2000" dirty="0" smtClean="0"/>
              <a:t>Undefinierte Variablen sind nicht „leer“ sondern besitzen einen von uns </a:t>
            </a:r>
            <a:r>
              <a:rPr lang="de-DE" sz="2000" b="1" dirty="0" smtClean="0"/>
              <a:t>unbeeinflussten</a:t>
            </a:r>
            <a:r>
              <a:rPr lang="de-DE" sz="2000" dirty="0" smtClean="0"/>
              <a:t> Wert.</a:t>
            </a:r>
          </a:p>
          <a:p>
            <a:r>
              <a:rPr lang="de-DE" sz="2000" dirty="0" smtClean="0"/>
              <a:t>Um dies zu ändern, müssen wir den Variablen einen Startwert zuweisen. Dies geschieht durch den sogenannten </a:t>
            </a:r>
            <a:r>
              <a:rPr lang="de-DE" sz="2000" b="1" dirty="0" smtClean="0"/>
              <a:t>Zuweisungs</a:t>
            </a:r>
            <a:r>
              <a:rPr lang="de-DE" sz="2000" dirty="0" smtClean="0"/>
              <a:t>-</a:t>
            </a:r>
            <a:r>
              <a:rPr lang="de-DE" sz="2000" b="1" dirty="0" smtClean="0"/>
              <a:t>Operator</a:t>
            </a:r>
            <a:r>
              <a:rPr lang="de-DE" sz="2000" dirty="0" smtClean="0"/>
              <a:t>, der in den meisten Programmier-Sprachen mit dem Gleichheitszeichen-Symbol (</a:t>
            </a:r>
            <a:r>
              <a:rPr lang="de-DE" sz="2000" b="1" dirty="0" smtClean="0"/>
              <a:t>=</a:t>
            </a:r>
            <a:r>
              <a:rPr lang="de-DE" sz="2000" dirty="0" smtClean="0"/>
              <a:t>) dargestellt wird. </a:t>
            </a:r>
          </a:p>
          <a:p>
            <a:pPr marL="0" indent="0">
              <a:buNone/>
            </a:pPr>
            <a:endParaRPr lang="de-DE" sz="2000" dirty="0"/>
          </a:p>
          <a:p>
            <a:endParaRPr lang="de-DE" sz="2000" dirty="0" smtClean="0"/>
          </a:p>
          <a:p>
            <a:r>
              <a:rPr lang="de-DE" sz="1600" dirty="0" smtClean="0"/>
              <a:t>Die </a:t>
            </a:r>
            <a:r>
              <a:rPr lang="de-DE" sz="1600" dirty="0"/>
              <a:t>Schreibweise  </a:t>
            </a:r>
            <a:r>
              <a:rPr lang="de-DE" sz="1600" b="1" dirty="0"/>
              <a:t>a=5</a:t>
            </a:r>
            <a:r>
              <a:rPr lang="de-DE" sz="1600" dirty="0"/>
              <a:t>  bedeutet, dass der Variable </a:t>
            </a:r>
            <a:r>
              <a:rPr lang="de-DE" sz="1600" b="1" dirty="0" smtClean="0"/>
              <a:t>a</a:t>
            </a:r>
            <a:r>
              <a:rPr lang="de-DE" sz="1600" dirty="0" smtClean="0"/>
              <a:t> </a:t>
            </a:r>
            <a:r>
              <a:rPr lang="de-DE" sz="1600" dirty="0"/>
              <a:t>nun der </a:t>
            </a:r>
            <a:r>
              <a:rPr lang="de-DE" sz="1600" dirty="0" smtClean="0"/>
              <a:t>(ganzzahlige) Wert </a:t>
            </a:r>
            <a:r>
              <a:rPr lang="de-DE" sz="1600" b="1" dirty="0"/>
              <a:t>5</a:t>
            </a:r>
            <a:r>
              <a:rPr lang="de-DE" sz="1600" dirty="0"/>
              <a:t> zugewiesen </a:t>
            </a:r>
            <a:r>
              <a:rPr lang="de-DE" sz="1600" dirty="0" smtClean="0"/>
              <a:t>wurde</a:t>
            </a:r>
          </a:p>
          <a:p>
            <a:r>
              <a:rPr lang="de-DE" sz="1600" dirty="0"/>
              <a:t>Die Schreibweise  </a:t>
            </a:r>
            <a:r>
              <a:rPr lang="de-DE" sz="1600" b="1" dirty="0" smtClean="0"/>
              <a:t>preis=9.95</a:t>
            </a:r>
            <a:r>
              <a:rPr lang="de-DE" sz="1600" dirty="0" smtClean="0"/>
              <a:t>  </a:t>
            </a:r>
            <a:r>
              <a:rPr lang="de-DE" sz="1600" dirty="0"/>
              <a:t>bedeutet, dass der Variable </a:t>
            </a:r>
            <a:r>
              <a:rPr lang="de-DE" sz="1600" b="1" dirty="0" smtClean="0"/>
              <a:t>preis</a:t>
            </a:r>
            <a:r>
              <a:rPr lang="de-DE" sz="1600" dirty="0" smtClean="0"/>
              <a:t> </a:t>
            </a:r>
            <a:r>
              <a:rPr lang="de-DE" sz="1600" dirty="0"/>
              <a:t>nun der </a:t>
            </a:r>
            <a:r>
              <a:rPr lang="de-DE" sz="1600" dirty="0" smtClean="0"/>
              <a:t>(Komma)-Wert </a:t>
            </a:r>
            <a:r>
              <a:rPr lang="de-DE" sz="1600" b="1" dirty="0" smtClean="0"/>
              <a:t>9.95 </a:t>
            </a:r>
            <a:r>
              <a:rPr lang="de-DE" sz="1600" dirty="0" smtClean="0"/>
              <a:t>zugewiesen wurde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de-DE" sz="1600" dirty="0" smtClean="0"/>
              <a:t>	</a:t>
            </a:r>
            <a:r>
              <a:rPr lang="de-DE" sz="1200" b="1" dirty="0">
                <a:solidFill>
                  <a:srgbClr val="0070C0"/>
                </a:solidFill>
              </a:rPr>
              <a:t>Hinweis</a:t>
            </a:r>
            <a:r>
              <a:rPr lang="de-DE" sz="1200" dirty="0">
                <a:solidFill>
                  <a:srgbClr val="0070C0"/>
                </a:solidFill>
              </a:rPr>
              <a:t>: Kommazahlen müssen in der Regel (zumindest innerhalb der </a:t>
            </a:r>
            <a:r>
              <a:rPr lang="de-DE" sz="1200" b="1" dirty="0">
                <a:solidFill>
                  <a:srgbClr val="0070C0"/>
                </a:solidFill>
              </a:rPr>
              <a:t>Codierung</a:t>
            </a:r>
            <a:r>
              <a:rPr lang="de-DE" sz="1200" dirty="0">
                <a:solidFill>
                  <a:srgbClr val="0070C0"/>
                </a:solidFill>
              </a:rPr>
              <a:t>) entsprechend der angelsächsischen Schreibweise mit einem Punkt 	(statt Komma) </a:t>
            </a:r>
            <a:r>
              <a:rPr lang="de-DE" sz="1200" dirty="0" smtClean="0">
                <a:solidFill>
                  <a:srgbClr val="0070C0"/>
                </a:solidFill>
              </a:rPr>
              <a:t>notiert werden. </a:t>
            </a:r>
            <a:r>
              <a:rPr lang="de-DE" sz="1200" dirty="0">
                <a:solidFill>
                  <a:srgbClr val="0070C0"/>
                </a:solidFill>
              </a:rPr>
              <a:t>Innerhalb der </a:t>
            </a:r>
            <a:r>
              <a:rPr lang="de-DE" sz="1200" b="1" dirty="0">
                <a:solidFill>
                  <a:srgbClr val="0070C0"/>
                </a:solidFill>
              </a:rPr>
              <a:t>Programmierung</a:t>
            </a:r>
            <a:r>
              <a:rPr lang="de-DE" sz="1200" dirty="0">
                <a:solidFill>
                  <a:srgbClr val="0070C0"/>
                </a:solidFill>
              </a:rPr>
              <a:t> ist dies nicht zwingend, aber empfehlenswert</a:t>
            </a:r>
            <a:r>
              <a:rPr lang="de-DE" sz="1200" dirty="0" smtClean="0">
                <a:solidFill>
                  <a:srgbClr val="0070C0"/>
                </a:solidFill>
              </a:rPr>
              <a:t>!</a:t>
            </a:r>
            <a:endParaRPr lang="de-DE" sz="1600" dirty="0" smtClean="0">
              <a:solidFill>
                <a:srgbClr val="0070C0"/>
              </a:solidFill>
            </a:endParaRPr>
          </a:p>
          <a:p>
            <a:r>
              <a:rPr lang="de-DE" sz="1600" dirty="0" smtClean="0">
                <a:solidFill>
                  <a:srgbClr val="00204B"/>
                </a:solidFill>
              </a:rPr>
              <a:t>Die </a:t>
            </a:r>
            <a:r>
              <a:rPr lang="de-DE" sz="1600" dirty="0">
                <a:solidFill>
                  <a:srgbClr val="00204B"/>
                </a:solidFill>
              </a:rPr>
              <a:t>Schreibweise  </a:t>
            </a:r>
            <a:r>
              <a:rPr lang="de-DE" sz="1600" b="1" dirty="0">
                <a:solidFill>
                  <a:srgbClr val="00204B"/>
                </a:solidFill>
              </a:rPr>
              <a:t>meinLieblingsZeichen=‘q‘</a:t>
            </a:r>
            <a:r>
              <a:rPr lang="de-DE" sz="1600" dirty="0">
                <a:solidFill>
                  <a:srgbClr val="00204B"/>
                </a:solidFill>
              </a:rPr>
              <a:t>  bedeutet, dass der Variable </a:t>
            </a:r>
            <a:r>
              <a:rPr lang="de-DE" sz="1600" b="1" dirty="0">
                <a:solidFill>
                  <a:srgbClr val="00204B"/>
                </a:solidFill>
              </a:rPr>
              <a:t>meinLieblingsZeichen</a:t>
            </a:r>
            <a:r>
              <a:rPr lang="de-DE" sz="1600" dirty="0">
                <a:solidFill>
                  <a:srgbClr val="00204B"/>
                </a:solidFill>
              </a:rPr>
              <a:t> nun der (Character)-Wert </a:t>
            </a:r>
            <a:r>
              <a:rPr lang="de-DE" sz="1600" b="1" dirty="0">
                <a:solidFill>
                  <a:srgbClr val="00204B"/>
                </a:solidFill>
              </a:rPr>
              <a:t>‘q‘ </a:t>
            </a:r>
            <a:r>
              <a:rPr lang="de-DE" sz="1600" dirty="0">
                <a:solidFill>
                  <a:srgbClr val="00204B"/>
                </a:solidFill>
              </a:rPr>
              <a:t>zugewiesen wurde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de-DE" sz="1600" dirty="0">
                <a:solidFill>
                  <a:srgbClr val="00204B"/>
                </a:solidFill>
              </a:rPr>
              <a:t>	</a:t>
            </a:r>
            <a:r>
              <a:rPr lang="de-DE" sz="1200" b="1" dirty="0">
                <a:solidFill>
                  <a:srgbClr val="0070C0"/>
                </a:solidFill>
              </a:rPr>
              <a:t>Hinweis</a:t>
            </a:r>
            <a:r>
              <a:rPr lang="de-DE" sz="1200" dirty="0">
                <a:solidFill>
                  <a:srgbClr val="0070C0"/>
                </a:solidFill>
              </a:rPr>
              <a:t>: Einzelne Zeichen müssen in der Regel (zumindest innerhalb der </a:t>
            </a:r>
            <a:r>
              <a:rPr lang="de-DE" sz="1200" b="1" dirty="0">
                <a:solidFill>
                  <a:srgbClr val="0070C0"/>
                </a:solidFill>
              </a:rPr>
              <a:t>Codierung</a:t>
            </a:r>
            <a:r>
              <a:rPr lang="de-DE" sz="1200" dirty="0">
                <a:solidFill>
                  <a:srgbClr val="0070C0"/>
                </a:solidFill>
              </a:rPr>
              <a:t>) mit „einfachen Anführungszeichen“ (= „Hochkommata“) notiert 	werden. Auch hier gilt: Innerhalb der </a:t>
            </a:r>
            <a:r>
              <a:rPr lang="de-DE" sz="1200" b="1" dirty="0">
                <a:solidFill>
                  <a:srgbClr val="0070C0"/>
                </a:solidFill>
              </a:rPr>
              <a:t>Programmierung</a:t>
            </a:r>
            <a:r>
              <a:rPr lang="de-DE" sz="1200" dirty="0">
                <a:solidFill>
                  <a:srgbClr val="0070C0"/>
                </a:solidFill>
              </a:rPr>
              <a:t> ist dies nicht zwingend, aber empfehlenswert!</a:t>
            </a:r>
          </a:p>
          <a:p>
            <a:endParaRPr lang="de-DE" sz="1600" dirty="0" smtClean="0"/>
          </a:p>
          <a:p>
            <a:pPr marL="0" indent="0">
              <a:buNone/>
            </a:pPr>
            <a:r>
              <a:rPr lang="de-DE" sz="1600" dirty="0"/>
              <a:t>	</a:t>
            </a:r>
            <a:endParaRPr lang="de-DE" sz="2000" dirty="0" smtClean="0"/>
          </a:p>
          <a:p>
            <a:endParaRPr lang="de-DE" sz="2000" dirty="0" smtClean="0"/>
          </a:p>
          <a:p>
            <a:endParaRPr lang="de-DE" sz="2000" dirty="0"/>
          </a:p>
          <a:p>
            <a:endParaRPr lang="de-DE" sz="2000" dirty="0" smtClean="0"/>
          </a:p>
          <a:p>
            <a:endParaRPr lang="de-DE" sz="1600" dirty="0"/>
          </a:p>
          <a:p>
            <a:pPr marL="457200" lvl="1" indent="0">
              <a:buNone/>
            </a:pPr>
            <a:endParaRPr lang="de-DE" sz="1600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Variable – </a:t>
            </a:r>
            <a:r>
              <a:rPr lang="de-DE" dirty="0" smtClean="0">
                <a:solidFill>
                  <a:srgbClr val="00B0F0"/>
                </a:solidFill>
              </a:rPr>
              <a:t>ZUWEISUNG </a:t>
            </a:r>
            <a:r>
              <a:rPr lang="de-DE" sz="2400" dirty="0" smtClean="0"/>
              <a:t>(</a:t>
            </a:r>
            <a:r>
              <a:rPr lang="de-DE" sz="1800" dirty="0" smtClean="0"/>
              <a:t>von „konkreten Werten“ = „</a:t>
            </a:r>
            <a:r>
              <a:rPr lang="de-DE" sz="2400" dirty="0" smtClean="0"/>
              <a:t>Literale“)</a:t>
            </a:r>
            <a:endParaRPr lang="de-DE" sz="2400" dirty="0"/>
          </a:p>
        </p:txBody>
      </p:sp>
      <p:sp>
        <p:nvSpPr>
          <p:cNvPr id="2" name="Textfeld 1"/>
          <p:cNvSpPr txBox="1"/>
          <p:nvPr/>
        </p:nvSpPr>
        <p:spPr>
          <a:xfrm>
            <a:off x="479376" y="3429000"/>
            <a:ext cx="13163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/>
              <a:t>Beispiele</a:t>
            </a:r>
            <a:r>
              <a:rPr lang="de-DE" b="1" dirty="0" smtClean="0"/>
              <a:t>: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94312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/>
          <p:cNvSpPr txBox="1"/>
          <p:nvPr/>
        </p:nvSpPr>
        <p:spPr>
          <a:xfrm>
            <a:off x="479376" y="1088958"/>
            <a:ext cx="11015594" cy="792088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3"/>
              </a:buBlip>
              <a:defRPr sz="2400"/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3"/>
              </a:buBlip>
              <a:defRPr sz="2000"/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3"/>
              </a:buBlip>
              <a:defRPr sz="16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de-DE" sz="1600" dirty="0" smtClean="0"/>
              <a:t>Wir können einer Variablen auch den Wert einer </a:t>
            </a:r>
            <a:r>
              <a:rPr lang="de-DE" sz="1600" b="1" dirty="0" smtClean="0"/>
              <a:t>anderen Variable </a:t>
            </a:r>
            <a:r>
              <a:rPr lang="de-DE" sz="1600" dirty="0" smtClean="0"/>
              <a:t>(vom selben Typ) zuweisen</a:t>
            </a:r>
          </a:p>
          <a:p>
            <a:r>
              <a:rPr lang="de-DE" sz="1600" dirty="0" smtClean="0"/>
              <a:t>Dies macht freilich nur Sinn, wenn die zugewiesene Variable bereits einen </a:t>
            </a:r>
            <a:r>
              <a:rPr lang="de-DE" sz="1600" b="1" dirty="0" smtClean="0"/>
              <a:t>definierten</a:t>
            </a:r>
            <a:r>
              <a:rPr lang="de-DE" sz="1600" dirty="0" smtClean="0"/>
              <a:t> Wert besitzt</a:t>
            </a:r>
          </a:p>
          <a:p>
            <a:endParaRPr lang="de-DE" sz="1600" dirty="0"/>
          </a:p>
          <a:p>
            <a:endParaRPr lang="de-DE" sz="2000" dirty="0" smtClean="0"/>
          </a:p>
          <a:p>
            <a:r>
              <a:rPr lang="de-DE" sz="1600" dirty="0" smtClean="0"/>
              <a:t>Angenommen der Variable </a:t>
            </a:r>
            <a:r>
              <a:rPr lang="de-DE" sz="1600" b="1" dirty="0" smtClean="0"/>
              <a:t>a</a:t>
            </a:r>
            <a:r>
              <a:rPr lang="de-DE" sz="1600" dirty="0" smtClean="0"/>
              <a:t> wurde der Wert </a:t>
            </a:r>
            <a:r>
              <a:rPr lang="de-DE" sz="1600" b="1" dirty="0" smtClean="0"/>
              <a:t>22</a:t>
            </a:r>
            <a:r>
              <a:rPr lang="de-DE" sz="1600" dirty="0" smtClean="0"/>
              <a:t> zugewiesen: </a:t>
            </a:r>
          </a:p>
          <a:p>
            <a:pPr marL="0" indent="0">
              <a:buNone/>
            </a:pPr>
            <a:r>
              <a:rPr lang="de-DE" sz="1600" b="1" dirty="0"/>
              <a:t>	</a:t>
            </a:r>
            <a:r>
              <a:rPr lang="de-DE" sz="1600" b="1" dirty="0" smtClean="0"/>
              <a:t>a=22</a:t>
            </a:r>
          </a:p>
          <a:p>
            <a:pPr marL="0" indent="0">
              <a:buNone/>
            </a:pPr>
            <a:r>
              <a:rPr lang="de-DE" sz="1600" dirty="0"/>
              <a:t> </a:t>
            </a:r>
            <a:r>
              <a:rPr lang="de-DE" sz="1600" dirty="0" smtClean="0"/>
              <a:t>     dann bedeutet die Schreibweise …  </a:t>
            </a:r>
          </a:p>
          <a:p>
            <a:pPr marL="0" indent="0">
              <a:buNone/>
            </a:pPr>
            <a:r>
              <a:rPr lang="de-DE" sz="1600" b="1" dirty="0"/>
              <a:t>	</a:t>
            </a:r>
            <a:r>
              <a:rPr lang="de-DE" sz="1600" b="1" dirty="0" smtClean="0"/>
              <a:t>b=a</a:t>
            </a:r>
          </a:p>
          <a:p>
            <a:pPr marL="0" indent="0">
              <a:buNone/>
            </a:pPr>
            <a:r>
              <a:rPr lang="de-DE" sz="1600" b="1" dirty="0"/>
              <a:t> </a:t>
            </a:r>
            <a:r>
              <a:rPr lang="de-DE" sz="1600" b="1" dirty="0" smtClean="0"/>
              <a:t>      </a:t>
            </a:r>
            <a:r>
              <a:rPr lang="de-DE" sz="1600" dirty="0" smtClean="0"/>
              <a:t>… dass der Variablen </a:t>
            </a:r>
            <a:r>
              <a:rPr lang="de-DE" sz="1600" b="1" dirty="0" smtClean="0"/>
              <a:t>b</a:t>
            </a:r>
            <a:r>
              <a:rPr lang="de-DE" sz="1600" dirty="0" smtClean="0"/>
              <a:t> der Wert von </a:t>
            </a:r>
            <a:r>
              <a:rPr lang="de-DE" sz="1600" b="1" dirty="0" smtClean="0"/>
              <a:t>a</a:t>
            </a:r>
            <a:r>
              <a:rPr lang="de-DE" sz="1600" dirty="0" smtClean="0"/>
              <a:t> (in diesem Fall also 22) zugewiesen wurde </a:t>
            </a:r>
          </a:p>
          <a:p>
            <a:pPr marL="0" indent="0">
              <a:buNone/>
            </a:pPr>
            <a:r>
              <a:rPr lang="de-DE" sz="1600" dirty="0" smtClean="0"/>
              <a:t>        =&gt; a und b speichern nun also </a:t>
            </a:r>
            <a:r>
              <a:rPr lang="de-DE" sz="1600" b="1" dirty="0" smtClean="0"/>
              <a:t>den selben </a:t>
            </a:r>
            <a:r>
              <a:rPr lang="de-DE" sz="1600" dirty="0" smtClean="0"/>
              <a:t>Wert.</a:t>
            </a:r>
          </a:p>
          <a:p>
            <a:pPr marL="0" indent="0">
              <a:buNone/>
            </a:pPr>
            <a:endParaRPr lang="de-DE" sz="1600" dirty="0" smtClean="0"/>
          </a:p>
          <a:p>
            <a:r>
              <a:rPr lang="de-DE" sz="1600" dirty="0"/>
              <a:t>Angenommen der Variable </a:t>
            </a:r>
            <a:r>
              <a:rPr lang="de-DE" sz="1600" b="1" dirty="0" smtClean="0"/>
              <a:t>zeichen1</a:t>
            </a:r>
            <a:r>
              <a:rPr lang="de-DE" sz="1600" dirty="0" smtClean="0"/>
              <a:t> </a:t>
            </a:r>
            <a:r>
              <a:rPr lang="de-DE" sz="1600" dirty="0"/>
              <a:t>wurde der Wert </a:t>
            </a:r>
            <a:r>
              <a:rPr lang="de-DE" sz="1600" b="1" dirty="0" smtClean="0"/>
              <a:t>‘x‘ </a:t>
            </a:r>
            <a:r>
              <a:rPr lang="de-DE" sz="1600" dirty="0"/>
              <a:t>zugewiesen: </a:t>
            </a:r>
          </a:p>
          <a:p>
            <a:pPr marL="0" indent="0">
              <a:buNone/>
            </a:pPr>
            <a:r>
              <a:rPr lang="de-DE" sz="1600" b="1" dirty="0"/>
              <a:t>	</a:t>
            </a:r>
            <a:r>
              <a:rPr lang="de-DE" sz="1600" b="1" dirty="0" smtClean="0"/>
              <a:t>zeichen1=‘x‘</a:t>
            </a:r>
            <a:endParaRPr lang="de-DE" sz="1600" b="1" dirty="0"/>
          </a:p>
          <a:p>
            <a:pPr marL="0" indent="0">
              <a:buNone/>
            </a:pPr>
            <a:r>
              <a:rPr lang="de-DE" sz="1600" dirty="0"/>
              <a:t>      </a:t>
            </a:r>
            <a:r>
              <a:rPr lang="de-DE" sz="1600" dirty="0" smtClean="0"/>
              <a:t>dann </a:t>
            </a:r>
            <a:r>
              <a:rPr lang="de-DE" sz="1600" dirty="0"/>
              <a:t>bedeutet die Schreibweise …  </a:t>
            </a:r>
          </a:p>
          <a:p>
            <a:pPr marL="0" indent="0">
              <a:buNone/>
            </a:pPr>
            <a:r>
              <a:rPr lang="de-DE" sz="1600" b="1" dirty="0"/>
              <a:t>	</a:t>
            </a:r>
            <a:r>
              <a:rPr lang="de-DE" sz="1600" b="1" dirty="0" smtClean="0"/>
              <a:t>zeichen2=zeichen1</a:t>
            </a:r>
            <a:endParaRPr lang="de-DE" sz="1600" b="1" dirty="0"/>
          </a:p>
          <a:p>
            <a:pPr marL="0" indent="0">
              <a:buNone/>
            </a:pPr>
            <a:r>
              <a:rPr lang="de-DE" sz="1600" b="1" dirty="0"/>
              <a:t>       </a:t>
            </a:r>
            <a:r>
              <a:rPr lang="de-DE" sz="1600" dirty="0"/>
              <a:t>… dass </a:t>
            </a:r>
            <a:r>
              <a:rPr lang="de-DE" sz="1600" dirty="0" smtClean="0"/>
              <a:t>der </a:t>
            </a:r>
            <a:r>
              <a:rPr lang="de-DE" sz="1600" dirty="0"/>
              <a:t>Variablen </a:t>
            </a:r>
            <a:r>
              <a:rPr lang="de-DE" sz="1600" b="1" dirty="0" smtClean="0"/>
              <a:t>zeichen2</a:t>
            </a:r>
            <a:r>
              <a:rPr lang="de-DE" sz="1600" dirty="0" smtClean="0"/>
              <a:t> </a:t>
            </a:r>
            <a:r>
              <a:rPr lang="de-DE" sz="1600" dirty="0"/>
              <a:t>der Wert von </a:t>
            </a:r>
            <a:r>
              <a:rPr lang="de-DE" sz="1600" b="1" dirty="0" smtClean="0"/>
              <a:t>zeichen1</a:t>
            </a:r>
            <a:r>
              <a:rPr lang="de-DE" sz="1600" dirty="0" smtClean="0"/>
              <a:t> </a:t>
            </a:r>
            <a:r>
              <a:rPr lang="de-DE" sz="1600" dirty="0"/>
              <a:t>(in diesem Fall also </a:t>
            </a:r>
            <a:r>
              <a:rPr lang="de-DE" sz="1600" dirty="0" smtClean="0"/>
              <a:t>‘x‘) </a:t>
            </a:r>
            <a:r>
              <a:rPr lang="de-DE" sz="1600" dirty="0"/>
              <a:t>zugewiesen wurde </a:t>
            </a:r>
          </a:p>
          <a:p>
            <a:pPr marL="0" indent="0">
              <a:buNone/>
            </a:pPr>
            <a:r>
              <a:rPr lang="de-DE" sz="1600" dirty="0"/>
              <a:t>        =&gt; </a:t>
            </a:r>
            <a:r>
              <a:rPr lang="de-DE" sz="1600" dirty="0" smtClean="0"/>
              <a:t>zeichen1 </a:t>
            </a:r>
            <a:r>
              <a:rPr lang="de-DE" sz="1600" dirty="0"/>
              <a:t>und </a:t>
            </a:r>
            <a:r>
              <a:rPr lang="de-DE" sz="1600" dirty="0" smtClean="0"/>
              <a:t>zeichen2 </a:t>
            </a:r>
            <a:r>
              <a:rPr lang="de-DE" sz="1600" dirty="0"/>
              <a:t>speichern nun also </a:t>
            </a:r>
            <a:r>
              <a:rPr lang="de-DE" sz="1600" b="1" dirty="0"/>
              <a:t>den selben </a:t>
            </a:r>
            <a:r>
              <a:rPr lang="de-DE" sz="1600" dirty="0"/>
              <a:t>Wert.</a:t>
            </a:r>
          </a:p>
          <a:p>
            <a:endParaRPr lang="de-DE" sz="1600" dirty="0" smtClean="0"/>
          </a:p>
          <a:p>
            <a:endParaRPr lang="de-DE" sz="1200" dirty="0">
              <a:solidFill>
                <a:srgbClr val="0070C0"/>
              </a:solidFill>
            </a:endParaRPr>
          </a:p>
          <a:p>
            <a:endParaRPr lang="de-DE" sz="1600" dirty="0" smtClean="0"/>
          </a:p>
          <a:p>
            <a:pPr marL="0" indent="0">
              <a:buNone/>
            </a:pPr>
            <a:r>
              <a:rPr lang="de-DE" sz="1600" dirty="0"/>
              <a:t>	</a:t>
            </a:r>
            <a:endParaRPr lang="de-DE" sz="2000" dirty="0" smtClean="0"/>
          </a:p>
          <a:p>
            <a:endParaRPr lang="de-DE" sz="2000" dirty="0" smtClean="0"/>
          </a:p>
          <a:p>
            <a:endParaRPr lang="de-DE" sz="2000" dirty="0"/>
          </a:p>
          <a:p>
            <a:endParaRPr lang="de-DE" sz="2000" dirty="0" smtClean="0"/>
          </a:p>
          <a:p>
            <a:endParaRPr lang="de-DE" sz="1600" dirty="0"/>
          </a:p>
          <a:p>
            <a:pPr marL="457200" lvl="1" indent="0">
              <a:buNone/>
            </a:pPr>
            <a:endParaRPr lang="de-DE" sz="1600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Variable – </a:t>
            </a:r>
            <a:r>
              <a:rPr lang="de-DE" dirty="0" smtClean="0">
                <a:solidFill>
                  <a:srgbClr val="00B0F0"/>
                </a:solidFill>
              </a:rPr>
              <a:t>ZUWEISUNG </a:t>
            </a:r>
            <a:r>
              <a:rPr lang="de-DE" sz="2400" dirty="0" smtClean="0"/>
              <a:t>(</a:t>
            </a:r>
            <a:r>
              <a:rPr lang="de-DE" sz="1800" dirty="0" smtClean="0"/>
              <a:t>von Werten anderer Variablen</a:t>
            </a:r>
            <a:r>
              <a:rPr lang="de-DE" sz="2400" dirty="0" smtClean="0"/>
              <a:t>)</a:t>
            </a:r>
            <a:endParaRPr lang="de-DE" sz="2400" dirty="0"/>
          </a:p>
        </p:txBody>
      </p:sp>
      <p:sp>
        <p:nvSpPr>
          <p:cNvPr id="2" name="Textfeld 1"/>
          <p:cNvSpPr txBox="1"/>
          <p:nvPr/>
        </p:nvSpPr>
        <p:spPr>
          <a:xfrm>
            <a:off x="263352" y="1988840"/>
            <a:ext cx="13163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/>
              <a:t>Beispiele</a:t>
            </a:r>
            <a:r>
              <a:rPr lang="de-DE" b="1" dirty="0" smtClean="0"/>
              <a:t>: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4191895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/>
          <p:cNvSpPr txBox="1"/>
          <p:nvPr/>
        </p:nvSpPr>
        <p:spPr>
          <a:xfrm>
            <a:off x="479376" y="1088958"/>
            <a:ext cx="11015594" cy="792088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3"/>
              </a:buBlip>
              <a:defRPr sz="2400"/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3"/>
              </a:buBlip>
              <a:defRPr sz="2000"/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3"/>
              </a:buBlip>
              <a:defRPr sz="16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de-DE" sz="1600" dirty="0" smtClean="0"/>
              <a:t>Wir können einer (Zahlen)-Variablen </a:t>
            </a:r>
            <a:r>
              <a:rPr lang="de-DE" sz="1200" dirty="0" smtClean="0"/>
              <a:t>(vom Typ </a:t>
            </a:r>
            <a:r>
              <a:rPr lang="de-DE" sz="1200" b="1" dirty="0" smtClean="0"/>
              <a:t>Integer</a:t>
            </a:r>
            <a:r>
              <a:rPr lang="de-DE" sz="1200" dirty="0" smtClean="0"/>
              <a:t>, </a:t>
            </a:r>
            <a:r>
              <a:rPr lang="de-DE" sz="1200" b="1" dirty="0" smtClean="0"/>
              <a:t>Float</a:t>
            </a:r>
            <a:r>
              <a:rPr lang="de-DE" sz="1200" dirty="0" smtClean="0"/>
              <a:t> oder </a:t>
            </a:r>
            <a:r>
              <a:rPr lang="de-DE" sz="1200" b="1" dirty="0" smtClean="0"/>
              <a:t>Double</a:t>
            </a:r>
            <a:r>
              <a:rPr lang="de-DE" sz="1200" dirty="0" smtClean="0"/>
              <a:t>) </a:t>
            </a:r>
            <a:r>
              <a:rPr lang="de-DE" sz="1600" dirty="0" smtClean="0"/>
              <a:t>auch ein </a:t>
            </a:r>
            <a:r>
              <a:rPr lang="de-DE" sz="1600" b="1" dirty="0" smtClean="0"/>
              <a:t>Rechenergebnis</a:t>
            </a:r>
            <a:r>
              <a:rPr lang="de-DE" sz="1600" dirty="0" smtClean="0"/>
              <a:t> zuweisen</a:t>
            </a:r>
          </a:p>
          <a:p>
            <a:r>
              <a:rPr lang="de-DE" sz="1600" dirty="0" smtClean="0"/>
              <a:t>Wir wollen zu Beginn des Bausteins zunächst nur die folgenden </a:t>
            </a:r>
            <a:r>
              <a:rPr lang="de-DE" sz="1200" b="1" dirty="0" smtClean="0"/>
              <a:t>(arithmetischen) </a:t>
            </a:r>
            <a:r>
              <a:rPr lang="de-DE" sz="1600" b="1" dirty="0" smtClean="0"/>
              <a:t>Operatoren </a:t>
            </a:r>
            <a:r>
              <a:rPr lang="de-DE" sz="1600" dirty="0" smtClean="0"/>
              <a:t>verwenden:</a:t>
            </a:r>
          </a:p>
          <a:p>
            <a:endParaRPr lang="de-DE" sz="1600" dirty="0"/>
          </a:p>
          <a:p>
            <a:endParaRPr lang="de-DE" sz="1600" dirty="0" smtClean="0"/>
          </a:p>
          <a:p>
            <a:endParaRPr lang="de-DE" sz="1200" dirty="0">
              <a:solidFill>
                <a:srgbClr val="0070C0"/>
              </a:solidFill>
            </a:endParaRPr>
          </a:p>
          <a:p>
            <a:endParaRPr lang="de-DE" sz="1600" dirty="0" smtClean="0"/>
          </a:p>
          <a:p>
            <a:pPr marL="0" indent="0">
              <a:buNone/>
            </a:pPr>
            <a:r>
              <a:rPr lang="de-DE" sz="1600" dirty="0"/>
              <a:t>	</a:t>
            </a:r>
            <a:endParaRPr lang="de-DE" sz="2000" dirty="0" smtClean="0"/>
          </a:p>
          <a:p>
            <a:endParaRPr lang="de-DE" sz="2000" dirty="0" smtClean="0"/>
          </a:p>
          <a:p>
            <a:endParaRPr lang="de-DE" sz="2000" dirty="0"/>
          </a:p>
          <a:p>
            <a:endParaRPr lang="de-DE" sz="2000" dirty="0" smtClean="0"/>
          </a:p>
          <a:p>
            <a:endParaRPr lang="de-DE" sz="1600" dirty="0"/>
          </a:p>
          <a:p>
            <a:pPr marL="457200" lvl="1" indent="0">
              <a:buNone/>
            </a:pPr>
            <a:endParaRPr lang="de-DE" sz="1600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Variable – </a:t>
            </a:r>
            <a:r>
              <a:rPr lang="de-DE" dirty="0" smtClean="0">
                <a:solidFill>
                  <a:srgbClr val="00B0F0"/>
                </a:solidFill>
              </a:rPr>
              <a:t>ZUWEISUNG </a:t>
            </a:r>
            <a:r>
              <a:rPr lang="de-DE" sz="2400" dirty="0" smtClean="0"/>
              <a:t>(</a:t>
            </a:r>
            <a:r>
              <a:rPr lang="de-DE" sz="1200" dirty="0" smtClean="0"/>
              <a:t>von Werten, die sich durch </a:t>
            </a:r>
            <a:r>
              <a:rPr lang="de-DE" sz="2000" b="1" dirty="0" smtClean="0"/>
              <a:t>mathematische Operationen </a:t>
            </a:r>
            <a:r>
              <a:rPr lang="de-DE" sz="1200" dirty="0" smtClean="0"/>
              <a:t>ergeben</a:t>
            </a:r>
            <a:r>
              <a:rPr lang="de-DE" sz="2400" dirty="0" smtClean="0"/>
              <a:t>)</a:t>
            </a:r>
            <a:endParaRPr lang="de-DE" sz="2400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571114"/>
              </p:ext>
            </p:extLst>
          </p:nvPr>
        </p:nvGraphicFramePr>
        <p:xfrm>
          <a:off x="767408" y="1988840"/>
          <a:ext cx="9273858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3530">
                  <a:extLst>
                    <a:ext uri="{9D8B030D-6E8A-4147-A177-3AD203B41FA5}">
                      <a16:colId xmlns:a16="http://schemas.microsoft.com/office/drawing/2014/main" val="2325281383"/>
                    </a:ext>
                  </a:extLst>
                </a:gridCol>
                <a:gridCol w="1046480">
                  <a:extLst>
                    <a:ext uri="{9D8B030D-6E8A-4147-A177-3AD203B41FA5}">
                      <a16:colId xmlns:a16="http://schemas.microsoft.com/office/drawing/2014/main" val="3025243705"/>
                    </a:ext>
                  </a:extLst>
                </a:gridCol>
                <a:gridCol w="2513330">
                  <a:extLst>
                    <a:ext uri="{9D8B030D-6E8A-4147-A177-3AD203B41FA5}">
                      <a16:colId xmlns:a16="http://schemas.microsoft.com/office/drawing/2014/main" val="2703473347"/>
                    </a:ext>
                  </a:extLst>
                </a:gridCol>
                <a:gridCol w="2870518">
                  <a:extLst>
                    <a:ext uri="{9D8B030D-6E8A-4147-A177-3AD203B41FA5}">
                      <a16:colId xmlns:a16="http://schemas.microsoft.com/office/drawing/2014/main" val="3437698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Operation</a:t>
                      </a:r>
                      <a:endParaRPr lang="de-DE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Symbol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Wirkung </a:t>
                      </a:r>
                      <a:r>
                        <a:rPr lang="de-DE" sz="1200" dirty="0" smtClean="0"/>
                        <a:t>(bei Float/Double)</a:t>
                      </a:r>
                      <a:endParaRPr lang="de-DE" sz="12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Wirkung </a:t>
                      </a:r>
                      <a:r>
                        <a:rPr lang="de-DE" sz="1200" dirty="0" smtClean="0"/>
                        <a:t>(bei</a:t>
                      </a:r>
                      <a:r>
                        <a:rPr lang="de-DE" sz="1200" baseline="0" dirty="0" smtClean="0"/>
                        <a:t> Integer)</a:t>
                      </a:r>
                      <a:endParaRPr lang="de-DE" sz="12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321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smtClean="0"/>
                        <a:t>Addition</a:t>
                      </a:r>
                      <a:r>
                        <a:rPr lang="de-DE" dirty="0" smtClean="0"/>
                        <a:t> </a:t>
                      </a:r>
                      <a:r>
                        <a:rPr lang="de-DE" sz="1200" dirty="0" smtClean="0"/>
                        <a:t>(„Plus-Rechnen“)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wie in der Mathematik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204B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wie in der Mathematik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413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smtClean="0"/>
                        <a:t>Subtraktion</a:t>
                      </a:r>
                      <a:r>
                        <a:rPr lang="de-DE" dirty="0" smtClean="0"/>
                        <a:t> </a:t>
                      </a:r>
                      <a:r>
                        <a:rPr lang="de-DE" sz="1200" dirty="0" smtClean="0"/>
                        <a:t>(„Minus-Rechnen“)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204B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wie in der Mathematik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204B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wie in der Mathematik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716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smtClean="0"/>
                        <a:t>Multiplikation</a:t>
                      </a:r>
                      <a:r>
                        <a:rPr lang="de-DE" dirty="0" smtClean="0"/>
                        <a:t> </a:t>
                      </a:r>
                      <a:r>
                        <a:rPr lang="de-DE" sz="1200" dirty="0" smtClean="0"/>
                        <a:t>(„Malnehmen“)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204B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wie in der Mathematik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204B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wie in der Mathematik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812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smtClean="0"/>
                        <a:t>Division</a:t>
                      </a:r>
                      <a:r>
                        <a:rPr lang="de-DE" dirty="0" smtClean="0"/>
                        <a:t> </a:t>
                      </a:r>
                      <a:r>
                        <a:rPr lang="de-DE" sz="1200" dirty="0" smtClean="0"/>
                        <a:t>(„Teilen“)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b="1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204B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wie in der Mathematik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b="1" dirty="0" smtClean="0">
                          <a:solidFill>
                            <a:srgbClr val="FF0000"/>
                          </a:solidFill>
                        </a:rPr>
                        <a:t>Nur ganzzahlige Lösung OHNE REST!</a:t>
                      </a:r>
                      <a:endParaRPr lang="de-DE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718346"/>
                  </a:ext>
                </a:extLst>
              </a:tr>
            </a:tbl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495140" y="4365104"/>
            <a:ext cx="13163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/>
              <a:t>Beispiele</a:t>
            </a:r>
            <a:r>
              <a:rPr lang="de-DE" b="1" dirty="0" smtClean="0"/>
              <a:t>:</a:t>
            </a:r>
            <a:endParaRPr lang="de-DE" b="1" dirty="0"/>
          </a:p>
        </p:txBody>
      </p:sp>
      <p:sp>
        <p:nvSpPr>
          <p:cNvPr id="5" name="Textfeld 4"/>
          <p:cNvSpPr txBox="1"/>
          <p:nvPr/>
        </p:nvSpPr>
        <p:spPr>
          <a:xfrm>
            <a:off x="767408" y="4784208"/>
            <a:ext cx="3384376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smtClean="0"/>
              <a:t>a=5</a:t>
            </a:r>
          </a:p>
          <a:p>
            <a:r>
              <a:rPr lang="de-DE" sz="1600" b="1" dirty="0" smtClean="0"/>
              <a:t>b=a+1 </a:t>
            </a:r>
            <a:r>
              <a:rPr lang="de-DE" sz="1400" dirty="0" smtClean="0"/>
              <a:t>( =&gt; b hat nun also den Wert 6)</a:t>
            </a:r>
          </a:p>
          <a:p>
            <a:r>
              <a:rPr lang="de-DE" sz="1600" b="1" dirty="0" smtClean="0"/>
              <a:t>c=a-3 </a:t>
            </a:r>
            <a:r>
              <a:rPr lang="de-DE" sz="1400" dirty="0"/>
              <a:t>( =&gt; </a:t>
            </a:r>
            <a:r>
              <a:rPr lang="de-DE" sz="1400" dirty="0" smtClean="0"/>
              <a:t>c </a:t>
            </a:r>
            <a:r>
              <a:rPr lang="de-DE" sz="1400" dirty="0"/>
              <a:t>hat nun also den Wert 2</a:t>
            </a:r>
            <a:r>
              <a:rPr lang="de-DE" sz="1400" dirty="0" smtClean="0"/>
              <a:t>)</a:t>
            </a:r>
          </a:p>
          <a:p>
            <a:r>
              <a:rPr lang="de-DE" sz="1600" b="1" dirty="0" smtClean="0"/>
              <a:t>d=2*a </a:t>
            </a:r>
            <a:r>
              <a:rPr lang="de-DE" sz="1400" dirty="0"/>
              <a:t>( =&gt; </a:t>
            </a:r>
            <a:r>
              <a:rPr lang="de-DE" sz="1400" dirty="0" smtClean="0"/>
              <a:t>d </a:t>
            </a:r>
            <a:r>
              <a:rPr lang="de-DE" sz="1400" dirty="0"/>
              <a:t>hat nun also den Wert </a:t>
            </a:r>
            <a:r>
              <a:rPr lang="de-DE" sz="1400" dirty="0" smtClean="0"/>
              <a:t>10)</a:t>
            </a:r>
          </a:p>
          <a:p>
            <a:r>
              <a:rPr lang="de-DE" sz="1600" b="1" dirty="0" smtClean="0"/>
              <a:t>e=a</a:t>
            </a:r>
            <a:r>
              <a:rPr lang="de-DE" sz="1600" b="1" dirty="0" smtClean="0">
                <a:solidFill>
                  <a:srgbClr val="FF0000"/>
                </a:solidFill>
              </a:rPr>
              <a:t>/</a:t>
            </a:r>
            <a:r>
              <a:rPr lang="de-DE" sz="1600" b="1" dirty="0" smtClean="0"/>
              <a:t>2 </a:t>
            </a:r>
            <a:r>
              <a:rPr lang="de-DE" sz="1400" dirty="0"/>
              <a:t>( =&gt; </a:t>
            </a:r>
            <a:r>
              <a:rPr lang="de-DE" sz="1400" dirty="0" smtClean="0"/>
              <a:t>e </a:t>
            </a:r>
            <a:r>
              <a:rPr lang="de-DE" sz="1400" dirty="0"/>
              <a:t>hat nun also den Wert </a:t>
            </a:r>
            <a:r>
              <a:rPr lang="de-DE" sz="1400" dirty="0" smtClean="0">
                <a:solidFill>
                  <a:srgbClr val="FF0000"/>
                </a:solidFill>
              </a:rPr>
              <a:t>2</a:t>
            </a:r>
            <a:r>
              <a:rPr lang="de-DE" sz="1400" dirty="0" smtClean="0"/>
              <a:t>)</a:t>
            </a:r>
            <a:endParaRPr lang="de-DE" sz="1400" dirty="0"/>
          </a:p>
          <a:p>
            <a:endParaRPr lang="de-DE" sz="1400" dirty="0"/>
          </a:p>
        </p:txBody>
      </p:sp>
      <p:sp>
        <p:nvSpPr>
          <p:cNvPr id="8" name="Textfeld 7"/>
          <p:cNvSpPr txBox="1"/>
          <p:nvPr/>
        </p:nvSpPr>
        <p:spPr>
          <a:xfrm>
            <a:off x="4132046" y="4365104"/>
            <a:ext cx="2307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w</a:t>
            </a:r>
            <a:r>
              <a:rPr lang="de-DE" sz="2000" b="1" dirty="0" smtClean="0"/>
              <a:t>eitere Beispiele</a:t>
            </a:r>
            <a:r>
              <a:rPr lang="de-DE" b="1" dirty="0" smtClean="0"/>
              <a:t>:</a:t>
            </a:r>
            <a:endParaRPr lang="de-DE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4404314" y="4784208"/>
            <a:ext cx="3384376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smtClean="0"/>
              <a:t>a=3</a:t>
            </a:r>
          </a:p>
          <a:p>
            <a:r>
              <a:rPr lang="de-DE" sz="1600" b="1" dirty="0" smtClean="0"/>
              <a:t>b=a+2 </a:t>
            </a:r>
            <a:r>
              <a:rPr lang="de-DE" sz="1400" dirty="0" smtClean="0"/>
              <a:t>( =&gt; b hat nun also den Wert 5)</a:t>
            </a:r>
          </a:p>
          <a:p>
            <a:r>
              <a:rPr lang="de-DE" sz="1600" b="1" dirty="0" smtClean="0"/>
              <a:t>c=a-b </a:t>
            </a:r>
            <a:r>
              <a:rPr lang="de-DE" sz="1400" dirty="0"/>
              <a:t>( =&gt; </a:t>
            </a:r>
            <a:r>
              <a:rPr lang="de-DE" sz="1400" dirty="0" smtClean="0"/>
              <a:t>c </a:t>
            </a:r>
            <a:r>
              <a:rPr lang="de-DE" sz="1400" dirty="0"/>
              <a:t>hat nun also den Wert </a:t>
            </a:r>
            <a:r>
              <a:rPr lang="de-DE" sz="1400" dirty="0" smtClean="0"/>
              <a:t>-2)</a:t>
            </a:r>
          </a:p>
          <a:p>
            <a:r>
              <a:rPr lang="de-DE" sz="1600" b="1" dirty="0" smtClean="0"/>
              <a:t>d=a*a </a:t>
            </a:r>
            <a:r>
              <a:rPr lang="de-DE" sz="1400" dirty="0"/>
              <a:t>( =&gt; </a:t>
            </a:r>
            <a:r>
              <a:rPr lang="de-DE" sz="1400" dirty="0" smtClean="0"/>
              <a:t>d </a:t>
            </a:r>
            <a:r>
              <a:rPr lang="de-DE" sz="1400" dirty="0"/>
              <a:t>hat nun also den Wert </a:t>
            </a:r>
            <a:r>
              <a:rPr lang="de-DE" sz="1400" dirty="0" smtClean="0"/>
              <a:t>9)</a:t>
            </a:r>
          </a:p>
          <a:p>
            <a:r>
              <a:rPr lang="de-DE" sz="1600" b="1" dirty="0" smtClean="0"/>
              <a:t>e=b</a:t>
            </a:r>
            <a:r>
              <a:rPr lang="de-DE" sz="1600" b="1" dirty="0" smtClean="0">
                <a:solidFill>
                  <a:srgbClr val="FF0000"/>
                </a:solidFill>
              </a:rPr>
              <a:t>/</a:t>
            </a:r>
            <a:r>
              <a:rPr lang="de-DE" sz="1600" b="1" dirty="0" smtClean="0"/>
              <a:t>d </a:t>
            </a:r>
            <a:r>
              <a:rPr lang="de-DE" sz="1400" dirty="0"/>
              <a:t>( =&gt; </a:t>
            </a:r>
            <a:r>
              <a:rPr lang="de-DE" sz="1400" dirty="0" smtClean="0"/>
              <a:t>e </a:t>
            </a:r>
            <a:r>
              <a:rPr lang="de-DE" sz="1400" dirty="0"/>
              <a:t>hat nun also den Wert </a:t>
            </a:r>
            <a:r>
              <a:rPr lang="de-DE" sz="1400" dirty="0">
                <a:solidFill>
                  <a:srgbClr val="FF0000"/>
                </a:solidFill>
              </a:rPr>
              <a:t>0</a:t>
            </a:r>
            <a:r>
              <a:rPr lang="de-DE" sz="1400" dirty="0" smtClean="0"/>
              <a:t>)</a:t>
            </a:r>
            <a:endParaRPr lang="de-DE" sz="1400" dirty="0"/>
          </a:p>
          <a:p>
            <a:endParaRPr lang="de-DE" sz="1400" dirty="0"/>
          </a:p>
        </p:txBody>
      </p:sp>
      <p:sp>
        <p:nvSpPr>
          <p:cNvPr id="7" name="Rechteck 6"/>
          <p:cNvSpPr/>
          <p:nvPr/>
        </p:nvSpPr>
        <p:spPr>
          <a:xfrm>
            <a:off x="7788690" y="4296274"/>
            <a:ext cx="4283974" cy="2517102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7855547" y="4365104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rgbClr val="0070C0"/>
                </a:solidFill>
              </a:rPr>
              <a:t>Wichtige Hinweise:</a:t>
            </a:r>
            <a:endParaRPr lang="de-DE" sz="1400" b="1" dirty="0">
              <a:solidFill>
                <a:srgbClr val="0070C0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8025544" y="4672881"/>
            <a:ext cx="40314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de-DE" sz="1400" dirty="0" smtClean="0">
                <a:solidFill>
                  <a:srgbClr val="0070C0"/>
                </a:solidFill>
              </a:rPr>
              <a:t>Für </a:t>
            </a:r>
            <a:r>
              <a:rPr lang="de-DE" sz="1400" dirty="0" smtClean="0">
                <a:solidFill>
                  <a:srgbClr val="0070C0"/>
                </a:solidFill>
              </a:rPr>
              <a:t>jede </a:t>
            </a:r>
            <a:r>
              <a:rPr lang="de-DE" sz="1400" dirty="0" smtClean="0">
                <a:solidFill>
                  <a:srgbClr val="0070C0"/>
                </a:solidFill>
              </a:rPr>
              <a:t>Art von Rechnung muss </a:t>
            </a:r>
            <a:r>
              <a:rPr lang="de-DE" sz="1400" b="1" dirty="0" smtClean="0">
                <a:solidFill>
                  <a:srgbClr val="0070C0"/>
                </a:solidFill>
              </a:rPr>
              <a:t>beim Codieren </a:t>
            </a:r>
            <a:r>
              <a:rPr lang="de-DE" sz="1400" dirty="0" smtClean="0">
                <a:solidFill>
                  <a:srgbClr val="0070C0"/>
                </a:solidFill>
              </a:rPr>
              <a:t>berücksichtigt werden, dass Zahlen nur bezüglich einer bestimmten </a:t>
            </a:r>
            <a:r>
              <a:rPr lang="de-DE" sz="1400" b="1" dirty="0" smtClean="0">
                <a:solidFill>
                  <a:srgbClr val="00B050"/>
                </a:solidFill>
              </a:rPr>
              <a:t>maximalen Größe </a:t>
            </a:r>
            <a:r>
              <a:rPr lang="de-DE" sz="1400" dirty="0" smtClean="0">
                <a:solidFill>
                  <a:srgbClr val="0070C0"/>
                </a:solidFill>
              </a:rPr>
              <a:t>dargestellt werden können!</a:t>
            </a:r>
          </a:p>
          <a:p>
            <a:pPr marL="342900" indent="-342900">
              <a:buAutoNum type="alphaLcParenR"/>
            </a:pPr>
            <a:r>
              <a:rPr lang="de-DE" sz="1400" dirty="0" smtClean="0">
                <a:solidFill>
                  <a:srgbClr val="0070C0"/>
                </a:solidFill>
              </a:rPr>
              <a:t>Bei Rechnungen mit Kommazahlen müssen </a:t>
            </a:r>
            <a:r>
              <a:rPr lang="de-DE" sz="1400" b="1" dirty="0" smtClean="0">
                <a:solidFill>
                  <a:srgbClr val="00B050"/>
                </a:solidFill>
              </a:rPr>
              <a:t>Rundungsfehler</a:t>
            </a:r>
            <a:r>
              <a:rPr lang="de-DE" sz="1400" dirty="0" smtClean="0">
                <a:solidFill>
                  <a:srgbClr val="0070C0"/>
                </a:solidFill>
              </a:rPr>
              <a:t> berücksichtigt werden!</a:t>
            </a:r>
          </a:p>
          <a:p>
            <a:pPr marL="342900" indent="-342900">
              <a:buAutoNum type="alphaLcParenR"/>
            </a:pPr>
            <a:r>
              <a:rPr lang="de-DE" sz="1400" dirty="0" smtClean="0">
                <a:solidFill>
                  <a:srgbClr val="0070C0"/>
                </a:solidFill>
              </a:rPr>
              <a:t>Beide Punkte können </a:t>
            </a:r>
            <a:r>
              <a:rPr lang="de-DE" sz="1400" b="1" dirty="0" smtClean="0">
                <a:solidFill>
                  <a:srgbClr val="0070C0"/>
                </a:solidFill>
              </a:rPr>
              <a:t>beim Programmieren </a:t>
            </a:r>
            <a:r>
              <a:rPr lang="de-DE" sz="1400" dirty="0" smtClean="0">
                <a:solidFill>
                  <a:srgbClr val="0070C0"/>
                </a:solidFill>
              </a:rPr>
              <a:t>ignoriert werden (und werden uns erst später beschäftigen)</a:t>
            </a:r>
            <a:endParaRPr lang="de-DE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49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theme/theme1.xml><?xml version="1.0" encoding="utf-8"?>
<a:theme xmlns:a="http://schemas.openxmlformats.org/drawingml/2006/main" name="Larissa">
  <a:themeElements>
    <a:clrScheme name="WBS TRAINING_Farbprofil">
      <a:dk1>
        <a:srgbClr val="00204B"/>
      </a:dk1>
      <a:lt1>
        <a:srgbClr val="FFFFFF"/>
      </a:lt1>
      <a:dk2>
        <a:srgbClr val="0071B2"/>
      </a:dk2>
      <a:lt2>
        <a:srgbClr val="CFCFCF"/>
      </a:lt2>
      <a:accent1>
        <a:srgbClr val="00204B"/>
      </a:accent1>
      <a:accent2>
        <a:srgbClr val="FBC714"/>
      </a:accent2>
      <a:accent3>
        <a:srgbClr val="FB2B55"/>
      </a:accent3>
      <a:accent4>
        <a:srgbClr val="FBC714"/>
      </a:accent4>
      <a:accent5>
        <a:srgbClr val="FBC714"/>
      </a:accent5>
      <a:accent6>
        <a:srgbClr val="FB2B55"/>
      </a:accent6>
      <a:hlink>
        <a:srgbClr val="00204B"/>
      </a:hlink>
      <a:folHlink>
        <a:srgbClr val="00204B"/>
      </a:folHlink>
    </a:clrScheme>
    <a:fontScheme name="WBS-Schrift">
      <a:majorFont>
        <a:latin typeface="Frutiger 55 Roman"/>
        <a:ea typeface=""/>
        <a:cs typeface=""/>
      </a:majorFont>
      <a:minorFont>
        <a:latin typeface="Frutiger 45 Light"/>
        <a:ea typeface=""/>
        <a:cs typeface=""/>
      </a:minorFont>
    </a:fontScheme>
    <a:fmtScheme name="Subtile Körper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E2894E4CF43FC4786D65296C0CD6BF1" ma:contentTypeVersion="14" ma:contentTypeDescription="Ein neues Dokument erstellen." ma:contentTypeScope="" ma:versionID="6ff1d702476644d2b6a4a1979c6f4fde">
  <xsd:schema xmlns:xsd="http://www.w3.org/2001/XMLSchema" xmlns:xs="http://www.w3.org/2001/XMLSchema" xmlns:p="http://schemas.microsoft.com/office/2006/metadata/properties" xmlns:ns2="f22e8a00-551a-48c6-b378-c6ed4955e6ee" xmlns:ns3="8757b47b-59dc-4c9e-8178-d43937388e35" targetNamespace="http://schemas.microsoft.com/office/2006/metadata/properties" ma:root="true" ma:fieldsID="6227e1a780d42de2f2b811f76f3da7e5" ns2:_="" ns3:_="">
    <xsd:import namespace="f22e8a00-551a-48c6-b378-c6ed4955e6ee"/>
    <xsd:import namespace="8757b47b-59dc-4c9e-8178-d43937388e3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2e8a00-551a-48c6-b378-c6ed4955e6e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559174ce-b004-4f1e-a04d-a197baedd0ca}" ma:internalName="TaxCatchAll" ma:showField="CatchAllData" ma:web="f22e8a00-551a-48c6-b378-c6ed4955e6e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57b47b-59dc-4c9e-8178-d43937388e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Bildmarkierungen" ma:readOnly="false" ma:fieldId="{5cf76f15-5ced-4ddc-b409-7134ff3c332f}" ma:taxonomyMulti="true" ma:sspId="ecb1af77-71c4-40a4-865f-7f05b01a85a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757b47b-59dc-4c9e-8178-d43937388e35">
      <Terms xmlns="http://schemas.microsoft.com/office/infopath/2007/PartnerControls"/>
    </lcf76f155ced4ddcb4097134ff3c332f>
    <TaxCatchAll xmlns="f22e8a00-551a-48c6-b378-c6ed4955e6ee" xsi:nil="true"/>
  </documentManagement>
</p:properties>
</file>

<file path=customXml/itemProps1.xml><?xml version="1.0" encoding="utf-8"?>
<ds:datastoreItem xmlns:ds="http://schemas.openxmlformats.org/officeDocument/2006/customXml" ds:itemID="{5891319A-343F-4EBA-A78F-AD32DC7A2760}"/>
</file>

<file path=customXml/itemProps2.xml><?xml version="1.0" encoding="utf-8"?>
<ds:datastoreItem xmlns:ds="http://schemas.openxmlformats.org/officeDocument/2006/customXml" ds:itemID="{F8CDF70C-B724-496F-B50A-4FF9356B8C3C}"/>
</file>

<file path=customXml/itemProps3.xml><?xml version="1.0" encoding="utf-8"?>
<ds:datastoreItem xmlns:ds="http://schemas.openxmlformats.org/officeDocument/2006/customXml" ds:itemID="{B6F45B00-2222-4767-80D0-41E294C10CDC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2230</Words>
  <Application>Microsoft Office PowerPoint</Application>
  <PresentationFormat>Breitbild</PresentationFormat>
  <Paragraphs>450</Paragraphs>
  <Slides>23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9" baseType="lpstr">
      <vt:lpstr>Arial</vt:lpstr>
      <vt:lpstr>Calibri</vt:lpstr>
      <vt:lpstr>Frutiger 45 Light</vt:lpstr>
      <vt:lpstr>Frutiger 55 Roman</vt:lpstr>
      <vt:lpstr>Wingdings</vt:lpstr>
      <vt:lpstr>Larissa</vt:lpstr>
      <vt:lpstr>Programmierung(1)</vt:lpstr>
      <vt:lpstr>Agenda</vt:lpstr>
      <vt:lpstr>Programmieren versus Codieren</vt:lpstr>
      <vt:lpstr>Programmieren FIRST … Codieren SECOND</vt:lpstr>
      <vt:lpstr>EDV = Elektronische Daten-Verarbeitung        VARIABLEN</vt:lpstr>
      <vt:lpstr>Variable - TYPEN</vt:lpstr>
      <vt:lpstr>Variable – ZUWEISUNG (von „konkreten Werten“ = „Literale“)</vt:lpstr>
      <vt:lpstr>Variable – ZUWEISUNG (von Werten anderer Variablen)</vt:lpstr>
      <vt:lpstr>Variable – ZUWEISUNG (von Werten, die sich durch mathematische Operationen ergeben)</vt:lpstr>
      <vt:lpstr>Variable – ZUWEISUNG (von  „reflexiven“ Ausdrücken)</vt:lpstr>
      <vt:lpstr>Variable – ZUWEISUNG (Zusammenfassung)</vt:lpstr>
      <vt:lpstr>EVA-Prinzip:   Eingabe -&gt; Verarbeitung -&gt; Ausgabe</vt:lpstr>
      <vt:lpstr>Das Erstellen von Programmen – hilfreiche Software – Installation notwendig?</vt:lpstr>
      <vt:lpstr>Das Erstellen von Programmen – Musteraufgabe</vt:lpstr>
      <vt:lpstr>Programmablaufplan (PAP) – Erste Symbole</vt:lpstr>
      <vt:lpstr>Programmablaufplan (PAP) – Erste Symbole</vt:lpstr>
      <vt:lpstr>Programmablaufplan (PAP) – Musterlösung</vt:lpstr>
      <vt:lpstr>Struktogramme (Nassi-Shneiderman-Diagramme) – Erste Symbole</vt:lpstr>
      <vt:lpstr>Struktogramme (Nassi-Shneiderman-Diagramme) – Musterlösung</vt:lpstr>
      <vt:lpstr>Pseudocode – Erste Schreibweisen</vt:lpstr>
      <vt:lpstr>Pseudocode – Musterlösung</vt:lpstr>
      <vt:lpstr>Das Erstellen von Programmen – Aufgabe A_01_01_01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 Passon</dc:creator>
  <cp:lastModifiedBy>cdMax Muster01</cp:lastModifiedBy>
  <cp:revision>362</cp:revision>
  <dcterms:created xsi:type="dcterms:W3CDTF">2016-07-13T14:25:09Z</dcterms:created>
  <dcterms:modified xsi:type="dcterms:W3CDTF">2023-01-02T09:15:26Z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0x0101002E2894E4CF43FC4786D65296C0CD6BF1</vt:lpwstr>
  </property>
</Properties>
</file>