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4" r:id="rId2"/>
    <p:sldId id="317" r:id="rId3"/>
    <p:sldId id="339" r:id="rId4"/>
    <p:sldId id="336" r:id="rId5"/>
    <p:sldId id="337" r:id="rId6"/>
    <p:sldId id="338" r:id="rId7"/>
    <p:sldId id="340" r:id="rId8"/>
    <p:sldId id="342" r:id="rId9"/>
    <p:sldId id="343" r:id="rId10"/>
    <p:sldId id="344" r:id="rId11"/>
    <p:sldId id="345" r:id="rId12"/>
    <p:sldId id="346" r:id="rId13"/>
    <p:sldId id="347" r:id="rId14"/>
    <p:sldId id="356" r:id="rId15"/>
    <p:sldId id="357" r:id="rId16"/>
    <p:sldId id="348" r:id="rId17"/>
    <p:sldId id="349" r:id="rId18"/>
    <p:sldId id="350" r:id="rId19"/>
    <p:sldId id="351" r:id="rId20"/>
    <p:sldId id="352" r:id="rId21"/>
    <p:sldId id="353" r:id="rId22"/>
    <p:sldId id="354" r:id="rId23"/>
    <p:sldId id="355" r:id="rId24"/>
    <p:sldId id="358" r:id="rId25"/>
    <p:sldId id="359" r:id="rId26"/>
    <p:sldId id="360" r:id="rId27"/>
    <p:sldId id="361" r:id="rId28"/>
    <p:sldId id="362" r:id="rId29"/>
    <p:sldId id="363" r:id="rId30"/>
    <p:sldId id="364" r:id="rId31"/>
    <p:sldId id="365" r:id="rId32"/>
    <p:sldId id="366" r:id="rId33"/>
    <p:sldId id="367" r:id="rId34"/>
    <p:sldId id="370" r:id="rId35"/>
    <p:sldId id="371" r:id="rId36"/>
    <p:sldId id="369" r:id="rId37"/>
    <p:sldId id="372" r:id="rId38"/>
    <p:sldId id="373" r:id="rId39"/>
    <p:sldId id="374" r:id="rId40"/>
    <p:sldId id="375" r:id="rId41"/>
    <p:sldId id="376" r:id="rId42"/>
    <p:sldId id="377" r:id="rId43"/>
    <p:sldId id="378" r:id="rId44"/>
    <p:sldId id="379" r:id="rId45"/>
    <p:sldId id="310"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Rabsch" initials="N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2B55"/>
    <a:srgbClr val="00204B"/>
    <a:srgbClr val="002055"/>
    <a:srgbClr val="FBC714"/>
    <a:srgbClr val="0071B2"/>
    <a:srgbClr val="1E466E"/>
    <a:srgbClr val="FFCC00"/>
    <a:srgbClr val="E73053"/>
    <a:srgbClr val="0A3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10" autoAdjust="0"/>
  </p:normalViewPr>
  <p:slideViewPr>
    <p:cSldViewPr>
      <p:cViewPr varScale="1">
        <p:scale>
          <a:sx n="108" d="100"/>
          <a:sy n="108" d="100"/>
        </p:scale>
        <p:origin x="120" y="132"/>
      </p:cViewPr>
      <p:guideLst>
        <p:guide orient="horz" pos="2160"/>
        <p:guide pos="3840"/>
      </p:guideLst>
    </p:cSldViewPr>
  </p:slideViewPr>
  <p:outlineViewPr>
    <p:cViewPr>
      <p:scale>
        <a:sx n="33" d="100"/>
        <a:sy n="33" d="100"/>
      </p:scale>
      <p:origin x="0" y="436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9DB4B-9B0A-465E-9EA9-844F8452970F}" type="datetimeFigureOut">
              <a:rPr lang="de-DE" smtClean="0"/>
              <a:pPr/>
              <a:t>03.01.2023</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6AD08-F6DD-401B-A6DA-FC1A3AB56368}" type="slidenum">
              <a:rPr lang="de-DE" smtClean="0"/>
              <a:pPr/>
              <a:t>‹Nr.›</a:t>
            </a:fld>
            <a:endParaRPr lang="de-DE" dirty="0"/>
          </a:p>
        </p:txBody>
      </p:sp>
    </p:spTree>
    <p:extLst>
      <p:ext uri="{BB962C8B-B14F-4D97-AF65-F5344CB8AC3E}">
        <p14:creationId xmlns:p14="http://schemas.microsoft.com/office/powerpoint/2010/main" val="293260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257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7703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5949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8799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670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210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7149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506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4476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6227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734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6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6654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386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7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032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5594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974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17311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0965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5814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924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6930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0015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9890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4713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005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4931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5255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9175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890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5485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6852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3823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0518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817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9691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523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630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185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6AD08-F6DD-401B-A6DA-FC1A3AB56368}"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5533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spTree>
    <p:extLst>
      <p:ext uri="{BB962C8B-B14F-4D97-AF65-F5344CB8AC3E}">
        <p14:creationId xmlns:p14="http://schemas.microsoft.com/office/powerpoint/2010/main" val="2996631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uptunterseit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13" name="Inhaltsplatzhalter 2"/>
          <p:cNvSpPr>
            <a:spLocks noGrp="1"/>
          </p:cNvSpPr>
          <p:nvPr>
            <p:ph idx="1"/>
          </p:nvPr>
        </p:nvSpPr>
        <p:spPr>
          <a:xfrm>
            <a:off x="553014" y="1715424"/>
            <a:ext cx="11137237"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35"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pPr/>
              <a:t>‹Nr.›</a:t>
            </a:fld>
            <a:endParaRPr lang="de-DE" sz="1200" dirty="0"/>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04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9" name="Inhaltsplatzhalter 2"/>
          <p:cNvSpPr>
            <a:spLocks noGrp="1"/>
          </p:cNvSpPr>
          <p:nvPr>
            <p:ph idx="1"/>
          </p:nvPr>
        </p:nvSpPr>
        <p:spPr>
          <a:xfrm>
            <a:off x="553013"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10" name="Bildplatzhalter 3"/>
          <p:cNvSpPr>
            <a:spLocks noGrp="1"/>
          </p:cNvSpPr>
          <p:nvPr>
            <p:ph type="pic" sz="quarter" idx="13"/>
          </p:nvPr>
        </p:nvSpPr>
        <p:spPr>
          <a:xfrm>
            <a:off x="5338879" y="1717200"/>
            <a:ext cx="6351373" cy="4032449"/>
          </a:xfrm>
          <a:prstGeom prst="rect">
            <a:avLst/>
          </a:prstGeom>
        </p:spPr>
        <p:txBody>
          <a:bodyPr/>
          <a:lstStyle>
            <a:lvl1pPr marL="0" indent="0">
              <a:buNone/>
              <a:defRPr/>
            </a:lvl1pPr>
          </a:lstStyle>
          <a:p>
            <a:endParaRPr lang="de-DE" dirty="0"/>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2"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solidFill>
                  <a:srgbClr val="00204B"/>
                </a:solidFill>
              </a:rPr>
              <a:pPr/>
              <a:t>‹Nr.›</a:t>
            </a:fld>
            <a:endParaRPr lang="de-DE" sz="1200" dirty="0">
              <a:solidFill>
                <a:srgbClr val="00204B"/>
              </a:solidFill>
            </a:endParaRPr>
          </a:p>
        </p:txBody>
      </p:sp>
    </p:spTree>
    <p:extLst>
      <p:ext uri="{BB962C8B-B14F-4D97-AF65-F5344CB8AC3E}">
        <p14:creationId xmlns:p14="http://schemas.microsoft.com/office/powerpoint/2010/main" val="18572228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9" name="Inhaltsplatzhalter 2"/>
          <p:cNvSpPr>
            <a:spLocks noGrp="1"/>
          </p:cNvSpPr>
          <p:nvPr>
            <p:ph idx="1"/>
          </p:nvPr>
        </p:nvSpPr>
        <p:spPr>
          <a:xfrm>
            <a:off x="7081739"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10" name="Bildplatzhalter 3"/>
          <p:cNvSpPr>
            <a:spLocks noGrp="1"/>
          </p:cNvSpPr>
          <p:nvPr>
            <p:ph type="pic" sz="quarter" idx="13"/>
          </p:nvPr>
        </p:nvSpPr>
        <p:spPr>
          <a:xfrm>
            <a:off x="553013" y="1717200"/>
            <a:ext cx="6351373" cy="2952328"/>
          </a:xfrm>
          <a:prstGeom prst="rect">
            <a:avLst/>
          </a:prstGeom>
        </p:spPr>
        <p:txBody>
          <a:bodyPr/>
          <a:lstStyle>
            <a:lvl1pPr marL="0" indent="0">
              <a:buNone/>
              <a:defRPr/>
            </a:lvl1pPr>
          </a:lstStyle>
          <a:p>
            <a:endParaRPr lang="de-D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pPr/>
              <a:t>‹Nr.›</a:t>
            </a:fld>
            <a:endParaRPr lang="de-DE" dirty="0"/>
          </a:p>
        </p:txBody>
      </p:sp>
    </p:spTree>
    <p:extLst>
      <p:ext uri="{BB962C8B-B14F-4D97-AF65-F5344CB8AC3E}">
        <p14:creationId xmlns:p14="http://schemas.microsoft.com/office/powerpoint/2010/main" val="1452750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erseite Bild">
    <p:spTree>
      <p:nvGrpSpPr>
        <p:cNvPr id="1" name=""/>
        <p:cNvGrpSpPr/>
        <p:nvPr/>
      </p:nvGrpSpPr>
      <p:grpSpPr>
        <a:xfrm>
          <a:off x="0" y="0"/>
          <a:ext cx="0" cy="0"/>
          <a:chOff x="0" y="0"/>
          <a:chExt cx="0" cy="0"/>
        </a:xfrm>
      </p:grpSpPr>
      <p:sp>
        <p:nvSpPr>
          <p:cNvPr id="5"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4" name="Bildplatzhalter 3"/>
          <p:cNvSpPr>
            <a:spLocks noGrp="1"/>
          </p:cNvSpPr>
          <p:nvPr>
            <p:ph type="pic" sz="quarter" idx="13"/>
          </p:nvPr>
        </p:nvSpPr>
        <p:spPr>
          <a:xfrm>
            <a:off x="553014" y="1717200"/>
            <a:ext cx="11137237" cy="4104456"/>
          </a:xfrm>
          <a:prstGeom prst="rect">
            <a:avLst/>
          </a:prstGeom>
        </p:spPr>
        <p:txBody>
          <a:bodyPr/>
          <a:lstStyle>
            <a:lvl1pPr marL="0" indent="0">
              <a:buNone/>
              <a:defRPr/>
            </a:lvl1pPr>
          </a:lstStyle>
          <a:p>
            <a:endParaRPr lang="de-DE" dirty="0"/>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9" name="Foliennummernplatzhalter 5"/>
          <p:cNvSpPr>
            <a:spLocks noGrp="1"/>
          </p:cNvSpPr>
          <p:nvPr>
            <p:ph type="sldNum" sz="quarter" idx="12"/>
          </p:nvPr>
        </p:nvSpPr>
        <p:spPr>
          <a:xfrm>
            <a:off x="7728181" y="6376243"/>
            <a:ext cx="4088811" cy="365125"/>
          </a:xfrm>
          <a:prstGeom prst="rect">
            <a:avLst/>
          </a:prstGeom>
        </p:spPr>
        <p:txBody>
          <a:bodyPr/>
          <a:lstStyle>
            <a:lvl1pPr algn="r">
              <a:defRPr sz="1200" b="0">
                <a:solidFill>
                  <a:schemeClr val="tx1"/>
                </a:solidFill>
              </a:defRPr>
            </a:lvl1pPr>
          </a:lstStyle>
          <a:p>
            <a:r>
              <a:rPr lang="de-DE" dirty="0" smtClean="0"/>
              <a:t>    </a:t>
            </a:r>
            <a:fld id="{53A7E995-82E8-4418-8944-F18B85142D8B}" type="slidenum">
              <a:rPr lang="de-DE" smtClean="0"/>
              <a:pPr/>
              <a:t>‹Nr.›</a:t>
            </a:fld>
            <a:endParaRPr lang="de-DE" dirty="0"/>
          </a:p>
        </p:txBody>
      </p:sp>
    </p:spTree>
    <p:extLst>
      <p:ext uri="{BB962C8B-B14F-4D97-AF65-F5344CB8AC3E}">
        <p14:creationId xmlns:p14="http://schemas.microsoft.com/office/powerpoint/2010/main" val="27739230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lussfolie_inkl. Kontaktdaten">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2" name="Grafik 1"/>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3378336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25655193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schlussfolie_Freie_Fläch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spTree>
    <p:extLst>
      <p:ext uri="{BB962C8B-B14F-4D97-AF65-F5344CB8AC3E}">
        <p14:creationId xmlns:p14="http://schemas.microsoft.com/office/powerpoint/2010/main" val="3760201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0" y="2132856"/>
            <a:ext cx="12192000" cy="1383030"/>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Tree>
    <p:extLst>
      <p:ext uri="{BB962C8B-B14F-4D97-AF65-F5344CB8AC3E}">
        <p14:creationId xmlns:p14="http://schemas.microsoft.com/office/powerpoint/2010/main" val="37465585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3" r:id="rId5"/>
    <p:sldLayoutId id="2147483656" r:id="rId6"/>
    <p:sldLayoutId id="2147483657" r:id="rId7"/>
    <p:sldLayoutId id="2147483658" r:id="rId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Programmierung(1)</a:t>
            </a:r>
            <a:endParaRPr lang="de-DE" dirty="0"/>
          </a:p>
        </p:txBody>
      </p:sp>
    </p:spTree>
    <p:extLst>
      <p:ext uri="{BB962C8B-B14F-4D97-AF65-F5344CB8AC3E}">
        <p14:creationId xmlns:p14="http://schemas.microsoft.com/office/powerpoint/2010/main" val="131164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b="1" dirty="0" smtClean="0">
                <a:solidFill>
                  <a:srgbClr val="FF0000"/>
                </a:solidFill>
              </a:rPr>
              <a:t>{</a:t>
            </a:r>
          </a:p>
          <a:p>
            <a:r>
              <a:rPr lang="de-DE" dirty="0" smtClean="0">
                <a:solidFill>
                  <a:schemeClr val="bg1">
                    <a:lumMod val="85000"/>
                  </a:schemeClr>
                </a:solidFill>
              </a:rPr>
              <a:t>	Anweisung1;</a:t>
            </a:r>
          </a:p>
          <a:p>
            <a:r>
              <a:rPr lang="de-DE" dirty="0">
                <a:solidFill>
                  <a:schemeClr val="bg1">
                    <a:lumMod val="85000"/>
                  </a:schemeClr>
                </a:solidFill>
              </a:rPr>
              <a:t>	</a:t>
            </a:r>
            <a:r>
              <a:rPr lang="de-DE" dirty="0" smtClean="0">
                <a:solidFill>
                  <a:schemeClr val="bg1">
                    <a:lumMod val="85000"/>
                  </a:schemeClr>
                </a:solidFill>
              </a:rPr>
              <a:t>Anweisung2;</a:t>
            </a:r>
          </a:p>
          <a:p>
            <a:r>
              <a:rPr lang="de-DE" dirty="0">
                <a:solidFill>
                  <a:schemeClr val="bg1">
                    <a:lumMod val="85000"/>
                  </a:schemeClr>
                </a:solidFill>
              </a:rPr>
              <a:t>	</a:t>
            </a:r>
            <a:r>
              <a:rPr lang="de-DE" dirty="0" smtClean="0">
                <a:solidFill>
                  <a:schemeClr val="bg1">
                    <a:lumMod val="85000"/>
                  </a:schemeClr>
                </a:solidFill>
              </a:rPr>
              <a:t>…</a:t>
            </a:r>
            <a:endParaRPr lang="de-DE" dirty="0">
              <a:solidFill>
                <a:schemeClr val="bg1">
                  <a:lumMod val="85000"/>
                </a:schemeClr>
              </a:solidFill>
            </a:endParaRPr>
          </a:p>
          <a:p>
            <a:r>
              <a:rPr lang="de-DE" dirty="0" smtClean="0">
                <a:solidFill>
                  <a:schemeClr val="bg1">
                    <a:lumMod val="85000"/>
                  </a:schemeClr>
                </a:solidFill>
              </a:rPr>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b="1" dirty="0" smtClean="0"/>
              <a:t>}</a:t>
            </a:r>
            <a:endParaRPr lang="de-DE" b="1"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1703512" y="2996952"/>
            <a:ext cx="7142269" cy="369332"/>
          </a:xfrm>
          <a:prstGeom prst="rect">
            <a:avLst/>
          </a:prstGeom>
          <a:noFill/>
        </p:spPr>
        <p:txBody>
          <a:bodyPr wrap="square" rtlCol="0">
            <a:spAutoFit/>
          </a:bodyPr>
          <a:lstStyle/>
          <a:p>
            <a:r>
              <a:rPr lang="de-DE" dirty="0" smtClean="0"/>
              <a:t>Hier </a:t>
            </a:r>
            <a:r>
              <a:rPr lang="de-DE" b="1" dirty="0" smtClean="0"/>
              <a:t>beginnt</a:t>
            </a:r>
            <a:r>
              <a:rPr lang="de-DE" dirty="0" smtClean="0"/>
              <a:t> der Anweisungsblock der main-Funktion:</a:t>
            </a:r>
            <a:endParaRPr lang="de-DE" dirty="0"/>
          </a:p>
        </p:txBody>
      </p:sp>
    </p:spTree>
    <p:extLst>
      <p:ext uri="{BB962C8B-B14F-4D97-AF65-F5344CB8AC3E}">
        <p14:creationId xmlns:p14="http://schemas.microsoft.com/office/powerpoint/2010/main" val="4661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b="1" dirty="0" smtClean="0"/>
              <a:t>{</a:t>
            </a:r>
          </a:p>
          <a:p>
            <a:r>
              <a:rPr lang="de-DE" dirty="0" smtClean="0">
                <a:solidFill>
                  <a:schemeClr val="bg1">
                    <a:lumMod val="85000"/>
                  </a:schemeClr>
                </a:solidFill>
              </a:rPr>
              <a:t>	Anweisung1;</a:t>
            </a:r>
          </a:p>
          <a:p>
            <a:r>
              <a:rPr lang="de-DE" dirty="0">
                <a:solidFill>
                  <a:schemeClr val="bg1">
                    <a:lumMod val="85000"/>
                  </a:schemeClr>
                </a:solidFill>
              </a:rPr>
              <a:t>	</a:t>
            </a:r>
            <a:r>
              <a:rPr lang="de-DE" dirty="0" smtClean="0">
                <a:solidFill>
                  <a:schemeClr val="bg1">
                    <a:lumMod val="85000"/>
                  </a:schemeClr>
                </a:solidFill>
              </a:rPr>
              <a:t>Anweisung2;</a:t>
            </a:r>
          </a:p>
          <a:p>
            <a:r>
              <a:rPr lang="de-DE" dirty="0">
                <a:solidFill>
                  <a:schemeClr val="bg1">
                    <a:lumMod val="85000"/>
                  </a:schemeClr>
                </a:solidFill>
              </a:rPr>
              <a:t>	</a:t>
            </a:r>
            <a:r>
              <a:rPr lang="de-DE" dirty="0" smtClean="0">
                <a:solidFill>
                  <a:schemeClr val="bg1">
                    <a:lumMod val="85000"/>
                  </a:schemeClr>
                </a:solidFill>
              </a:rPr>
              <a:t>…</a:t>
            </a:r>
            <a:endParaRPr lang="de-DE" dirty="0">
              <a:solidFill>
                <a:schemeClr val="bg1">
                  <a:lumMod val="85000"/>
                </a:schemeClr>
              </a:solidFill>
            </a:endParaRPr>
          </a:p>
          <a:p>
            <a:r>
              <a:rPr lang="de-DE" dirty="0" smtClean="0">
                <a:solidFill>
                  <a:schemeClr val="bg1">
                    <a:lumMod val="85000"/>
                  </a:schemeClr>
                </a:solidFill>
              </a:rPr>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b="1" dirty="0" smtClean="0">
                <a:solidFill>
                  <a:srgbClr val="FF0000"/>
                </a:solidFill>
              </a:rPr>
              <a:t>}</a:t>
            </a:r>
            <a:endParaRPr lang="de-DE" b="1" dirty="0">
              <a:solidFill>
                <a:srgbClr val="FF0000"/>
              </a:solidFill>
            </a:endParaRPr>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5591944" y="6303226"/>
            <a:ext cx="1944216" cy="369332"/>
          </a:xfrm>
          <a:prstGeom prst="rect">
            <a:avLst/>
          </a:prstGeom>
          <a:noFill/>
        </p:spPr>
        <p:txBody>
          <a:bodyPr wrap="square" rtlCol="0">
            <a:spAutoFit/>
          </a:bodyPr>
          <a:lstStyle/>
          <a:p>
            <a:r>
              <a:rPr lang="de-DE" dirty="0" smtClean="0"/>
              <a:t>Hier </a:t>
            </a:r>
            <a:r>
              <a:rPr lang="de-DE" b="1" dirty="0" smtClean="0"/>
              <a:t>endet</a:t>
            </a:r>
            <a:r>
              <a:rPr lang="de-DE" dirty="0" smtClean="0"/>
              <a:t> er:</a:t>
            </a:r>
            <a:endParaRPr lang="de-DE" dirty="0"/>
          </a:p>
        </p:txBody>
      </p:sp>
    </p:spTree>
    <p:extLst>
      <p:ext uri="{BB962C8B-B14F-4D97-AF65-F5344CB8AC3E}">
        <p14:creationId xmlns:p14="http://schemas.microsoft.com/office/powerpoint/2010/main" val="87928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531462"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b="1" dirty="0" smtClean="0">
                <a:solidFill>
                  <a:srgbClr val="FF0000"/>
                </a:solidFill>
              </a:rPr>
              <a:t>Anweisung1</a:t>
            </a:r>
            <a:r>
              <a:rPr lang="de-DE" dirty="0" smtClean="0">
                <a:solidFill>
                  <a:schemeClr val="bg1">
                    <a:lumMod val="85000"/>
                  </a:schemeClr>
                </a:solidFill>
              </a:rPr>
              <a:t>;</a:t>
            </a:r>
          </a:p>
          <a:p>
            <a:r>
              <a:rPr lang="de-DE" dirty="0">
                <a:solidFill>
                  <a:schemeClr val="bg1">
                    <a:lumMod val="85000"/>
                  </a:schemeClr>
                </a:solidFill>
              </a:rPr>
              <a:t>	</a:t>
            </a:r>
            <a:r>
              <a:rPr lang="de-DE" b="1" dirty="0" smtClean="0">
                <a:solidFill>
                  <a:srgbClr val="FF0000"/>
                </a:solidFill>
              </a:rPr>
              <a:t>Anweisung2</a:t>
            </a:r>
            <a:r>
              <a:rPr lang="de-DE" dirty="0" smtClean="0">
                <a:solidFill>
                  <a:schemeClr val="bg1">
                    <a:lumMod val="85000"/>
                  </a:schemeClr>
                </a:solidFill>
              </a:rPr>
              <a:t>;</a:t>
            </a:r>
          </a:p>
          <a:p>
            <a:r>
              <a:rPr lang="de-DE" dirty="0">
                <a:solidFill>
                  <a:schemeClr val="bg1">
                    <a:lumMod val="85000"/>
                  </a:schemeClr>
                </a:solidFill>
              </a:rPr>
              <a:t>	</a:t>
            </a:r>
            <a:r>
              <a:rPr lang="de-DE" b="1" dirty="0" smtClean="0">
                <a:solidFill>
                  <a:srgbClr val="FF0000"/>
                </a:solidFill>
              </a:rPr>
              <a:t>…</a:t>
            </a:r>
            <a:endParaRPr lang="de-DE" b="1" dirty="0">
              <a:solidFill>
                <a:srgbClr val="FF0000"/>
              </a:solidFill>
            </a:endParaRPr>
          </a:p>
          <a:p>
            <a:r>
              <a:rPr lang="de-DE" b="1" dirty="0" smtClean="0">
                <a:solidFill>
                  <a:srgbClr val="FF0000"/>
                </a:solidFill>
              </a:rPr>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1027159" y="3501008"/>
            <a:ext cx="5904656" cy="369332"/>
          </a:xfrm>
          <a:prstGeom prst="rect">
            <a:avLst/>
          </a:prstGeom>
          <a:noFill/>
        </p:spPr>
        <p:txBody>
          <a:bodyPr wrap="square" rtlCol="0">
            <a:spAutoFit/>
          </a:bodyPr>
          <a:lstStyle/>
          <a:p>
            <a:r>
              <a:rPr lang="de-DE" dirty="0" smtClean="0"/>
              <a:t>Alle </a:t>
            </a:r>
            <a:r>
              <a:rPr lang="de-DE" b="1" dirty="0" smtClean="0"/>
              <a:t>Anweisungen</a:t>
            </a:r>
            <a:r>
              <a:rPr lang="de-DE" dirty="0" smtClean="0"/>
              <a:t> (Befehle) werden </a:t>
            </a:r>
            <a:r>
              <a:rPr lang="de-DE" b="1" dirty="0" smtClean="0"/>
              <a:t>eingerückt</a:t>
            </a:r>
            <a:r>
              <a:rPr lang="de-DE" dirty="0" smtClean="0"/>
              <a:t> notiert:</a:t>
            </a:r>
            <a:endParaRPr lang="de-DE" dirty="0"/>
          </a:p>
        </p:txBody>
      </p:sp>
      <p:sp>
        <p:nvSpPr>
          <p:cNvPr id="5" name="Geschweifte Klammer rechts 4"/>
          <p:cNvSpPr/>
          <p:nvPr/>
        </p:nvSpPr>
        <p:spPr>
          <a:xfrm rot="5400000">
            <a:off x="7824192" y="4149080"/>
            <a:ext cx="216024" cy="79208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Textfeld 6"/>
          <p:cNvSpPr txBox="1"/>
          <p:nvPr/>
        </p:nvSpPr>
        <p:spPr>
          <a:xfrm>
            <a:off x="7251442" y="4653136"/>
            <a:ext cx="1983235" cy="492443"/>
          </a:xfrm>
          <a:prstGeom prst="rect">
            <a:avLst/>
          </a:prstGeom>
          <a:noFill/>
        </p:spPr>
        <p:txBody>
          <a:bodyPr wrap="none" rtlCol="0">
            <a:spAutoFit/>
          </a:bodyPr>
          <a:lstStyle/>
          <a:p>
            <a:r>
              <a:rPr lang="de-DE" sz="1400" b="1" u="sng" dirty="0" smtClean="0"/>
              <a:t>Breite</a:t>
            </a:r>
            <a:r>
              <a:rPr lang="de-DE" sz="1400" u="sng" dirty="0" smtClean="0"/>
              <a:t> der Einrückung</a:t>
            </a:r>
            <a:r>
              <a:rPr lang="de-DE" sz="1400" dirty="0" smtClean="0"/>
              <a:t>: </a:t>
            </a:r>
          </a:p>
          <a:p>
            <a:r>
              <a:rPr lang="de-DE" sz="1200" dirty="0" smtClean="0"/>
              <a:t>     </a:t>
            </a:r>
            <a:r>
              <a:rPr lang="de-DE" sz="1200" b="1" dirty="0" smtClean="0"/>
              <a:t>1 Tabulator-Schritt  </a:t>
            </a:r>
            <a:endParaRPr lang="de-DE" sz="1200" b="1" dirty="0"/>
          </a:p>
        </p:txBody>
      </p:sp>
    </p:spTree>
    <p:extLst>
      <p:ext uri="{BB962C8B-B14F-4D97-AF65-F5344CB8AC3E}">
        <p14:creationId xmlns:p14="http://schemas.microsoft.com/office/powerpoint/2010/main" val="3700535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r>
              <a:rPr lang="de-DE" b="1" dirty="0" smtClean="0">
                <a:solidFill>
                  <a:srgbClr val="FF0000"/>
                </a:solidFill>
              </a:rPr>
              <a:t>;</a:t>
            </a:r>
          </a:p>
          <a:p>
            <a:r>
              <a:rPr lang="de-DE" dirty="0">
                <a:solidFill>
                  <a:schemeClr val="bg1">
                    <a:lumMod val="85000"/>
                  </a:schemeClr>
                </a:solidFill>
              </a:rPr>
              <a:t>	</a:t>
            </a:r>
            <a:r>
              <a:rPr lang="de-DE" dirty="0" smtClean="0"/>
              <a:t>Anweisung2</a:t>
            </a:r>
            <a:r>
              <a:rPr lang="de-DE" b="1" dirty="0" smtClean="0">
                <a:solidFill>
                  <a:srgbClr val="FF0000"/>
                </a:solidFill>
              </a:rPr>
              <a:t>;</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573730" y="3356992"/>
            <a:ext cx="6026326" cy="369332"/>
          </a:xfrm>
          <a:prstGeom prst="rect">
            <a:avLst/>
          </a:prstGeom>
          <a:noFill/>
        </p:spPr>
        <p:txBody>
          <a:bodyPr wrap="square" rtlCol="0">
            <a:spAutoFit/>
          </a:bodyPr>
          <a:lstStyle/>
          <a:p>
            <a:r>
              <a:rPr lang="de-DE" dirty="0" smtClean="0"/>
              <a:t>Jede Anweisung wird mit einem </a:t>
            </a:r>
            <a:r>
              <a:rPr lang="de-DE" b="1" dirty="0" smtClean="0"/>
              <a:t>Semikolon</a:t>
            </a:r>
            <a:r>
              <a:rPr lang="de-DE" dirty="0" smtClean="0"/>
              <a:t> abgeschlossen:</a:t>
            </a:r>
            <a:endParaRPr lang="de-DE" dirty="0"/>
          </a:p>
        </p:txBody>
      </p:sp>
    </p:spTree>
    <p:extLst>
      <p:ext uri="{BB962C8B-B14F-4D97-AF65-F5344CB8AC3E}">
        <p14:creationId xmlns:p14="http://schemas.microsoft.com/office/powerpoint/2010/main" val="961519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836033"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r>
              <a:rPr lang="de-DE" b="1" dirty="0" smtClean="0">
                <a:solidFill>
                  <a:srgbClr val="FF0000"/>
                </a:solidFill>
              </a:rPr>
              <a:t> // </a:t>
            </a:r>
            <a:r>
              <a:rPr lang="de-DE" sz="1100" b="1" dirty="0" smtClean="0">
                <a:solidFill>
                  <a:srgbClr val="FF0000"/>
                </a:solidFill>
              </a:rPr>
              <a:t>einzeiliger Kommentar</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379647" y="2780928"/>
            <a:ext cx="6768752" cy="1754326"/>
          </a:xfrm>
          <a:prstGeom prst="rect">
            <a:avLst/>
          </a:prstGeom>
          <a:noFill/>
        </p:spPr>
        <p:txBody>
          <a:bodyPr wrap="square" rtlCol="0">
            <a:spAutoFit/>
          </a:bodyPr>
          <a:lstStyle/>
          <a:p>
            <a:r>
              <a:rPr lang="de-DE" dirty="0" smtClean="0"/>
              <a:t>Um komplizierte Abschnitte eines Codes für den </a:t>
            </a:r>
            <a:r>
              <a:rPr lang="de-DE" dirty="0"/>
              <a:t>L</a:t>
            </a:r>
            <a:r>
              <a:rPr lang="de-DE" dirty="0" smtClean="0"/>
              <a:t>eser erläutern zu können, gibt es die Möglichkeit, Kommentare in einen Quellcode einzutragen, die vom Compiler beim Übersetzen ignoriert werden.</a:t>
            </a:r>
          </a:p>
          <a:p>
            <a:endParaRPr lang="de-DE" dirty="0"/>
          </a:p>
          <a:p>
            <a:r>
              <a:rPr lang="de-DE" dirty="0" smtClean="0"/>
              <a:t>Falls ein Code nur eine einzige Zeile benötigt, so reicht die Notation  zweier </a:t>
            </a:r>
            <a:r>
              <a:rPr lang="de-DE" b="1" dirty="0" smtClean="0"/>
              <a:t>Slash-Symbole</a:t>
            </a:r>
            <a:r>
              <a:rPr lang="de-DE" dirty="0" smtClean="0"/>
              <a:t> unmittelbar vor dem Kommentar:</a:t>
            </a:r>
            <a:endParaRPr lang="de-DE" dirty="0"/>
          </a:p>
        </p:txBody>
      </p:sp>
    </p:spTree>
    <p:extLst>
      <p:ext uri="{BB962C8B-B14F-4D97-AF65-F5344CB8AC3E}">
        <p14:creationId xmlns:p14="http://schemas.microsoft.com/office/powerpoint/2010/main" val="2229453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6524863"/>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r>
              <a:rPr lang="de-DE" b="1" dirty="0" smtClean="0">
                <a:solidFill>
                  <a:srgbClr val="FF0000"/>
                </a:solidFill>
              </a:rPr>
              <a:t> /*</a:t>
            </a:r>
          </a:p>
          <a:p>
            <a:r>
              <a:rPr lang="de-DE" b="1" dirty="0">
                <a:solidFill>
                  <a:srgbClr val="FF0000"/>
                </a:solidFill>
              </a:rPr>
              <a:t>	</a:t>
            </a:r>
            <a:r>
              <a:rPr lang="de-DE" b="1" dirty="0" smtClean="0">
                <a:solidFill>
                  <a:srgbClr val="FF0000"/>
                </a:solidFill>
              </a:rPr>
              <a:t>    </a:t>
            </a:r>
            <a:r>
              <a:rPr lang="de-DE" sz="1100" b="1" dirty="0" smtClean="0">
                <a:solidFill>
                  <a:srgbClr val="FF0000"/>
                </a:solidFill>
              </a:rPr>
              <a:t>mehrzeiliger </a:t>
            </a:r>
          </a:p>
          <a:p>
            <a:r>
              <a:rPr lang="de-DE" sz="1100" b="1" dirty="0">
                <a:solidFill>
                  <a:srgbClr val="FF0000"/>
                </a:solidFill>
              </a:rPr>
              <a:t>	</a:t>
            </a:r>
            <a:r>
              <a:rPr lang="de-DE" sz="1100" b="1" dirty="0" smtClean="0">
                <a:solidFill>
                  <a:srgbClr val="FF0000"/>
                </a:solidFill>
              </a:rPr>
              <a:t>       Kommentar</a:t>
            </a:r>
          </a:p>
          <a:p>
            <a:r>
              <a:rPr lang="de-DE" sz="1100" b="1" dirty="0">
                <a:solidFill>
                  <a:srgbClr val="FF0000"/>
                </a:solidFill>
              </a:rPr>
              <a:t> </a:t>
            </a:r>
            <a:r>
              <a:rPr lang="de-DE" sz="1100" b="1" dirty="0" smtClean="0">
                <a:solidFill>
                  <a:srgbClr val="FF0000"/>
                </a:solidFill>
              </a:rPr>
              <a:t>                               …</a:t>
            </a:r>
          </a:p>
          <a:p>
            <a:r>
              <a:rPr lang="de-DE" sz="1100" b="1" dirty="0">
                <a:solidFill>
                  <a:srgbClr val="FF0000"/>
                </a:solidFill>
              </a:rPr>
              <a:t>	</a:t>
            </a:r>
            <a:r>
              <a:rPr lang="de-DE" b="1" dirty="0" smtClean="0">
                <a:solidFill>
                  <a:srgbClr val="FF0000"/>
                </a:solidFill>
              </a:rPr>
              <a:t>*/</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911424" y="4005064"/>
            <a:ext cx="6048672" cy="369332"/>
          </a:xfrm>
          <a:prstGeom prst="rect">
            <a:avLst/>
          </a:prstGeom>
          <a:noFill/>
        </p:spPr>
        <p:txBody>
          <a:bodyPr wrap="square" rtlCol="0">
            <a:spAutoFit/>
          </a:bodyPr>
          <a:lstStyle/>
          <a:p>
            <a:r>
              <a:rPr lang="de-DE" dirty="0" smtClean="0"/>
              <a:t>Mehrzeilige Kommentare starten mit </a:t>
            </a:r>
            <a:r>
              <a:rPr lang="de-DE" b="1" dirty="0" smtClean="0"/>
              <a:t>/*</a:t>
            </a:r>
            <a:r>
              <a:rPr lang="de-DE" dirty="0" smtClean="0"/>
              <a:t> und enden mit </a:t>
            </a:r>
            <a:r>
              <a:rPr lang="de-DE" b="1" dirty="0" smtClean="0"/>
              <a:t>*/</a:t>
            </a:r>
            <a:endParaRPr lang="de-DE" b="1" dirty="0"/>
          </a:p>
        </p:txBody>
      </p:sp>
    </p:spTree>
    <p:extLst>
      <p:ext uri="{BB962C8B-B14F-4D97-AF65-F5344CB8AC3E}">
        <p14:creationId xmlns:p14="http://schemas.microsoft.com/office/powerpoint/2010/main" val="1038304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b="1" dirty="0" smtClean="0">
                <a:solidFill>
                  <a:srgbClr val="FF0000"/>
                </a:solidFill>
              </a:rPr>
              <a:t>#</a:t>
            </a:r>
            <a:r>
              <a:rPr lang="de-DE" dirty="0" smtClean="0">
                <a:solidFill>
                  <a:schemeClr val="bg1">
                    <a:lumMod val="85000"/>
                  </a:schemeClr>
                </a:solidFill>
              </a:rPr>
              <a:t>include&lt;…&gt;</a:t>
            </a:r>
          </a:p>
          <a:p>
            <a:r>
              <a:rPr lang="de-DE" dirty="0" smtClean="0">
                <a:solidFill>
                  <a:schemeClr val="bg1">
                    <a:lumMod val="85000"/>
                  </a:schemeClr>
                </a:solidFill>
              </a:rPr>
              <a:t>    </a:t>
            </a:r>
            <a:r>
              <a:rPr lang="de-DE" b="1" dirty="0" smtClean="0">
                <a:solidFill>
                  <a:srgbClr val="FF0000"/>
                </a:solidFill>
              </a:rPr>
              <a:t>…</a:t>
            </a:r>
          </a:p>
          <a:p>
            <a:r>
              <a:rPr lang="de-DE" b="1" dirty="0" smtClean="0">
                <a:solidFill>
                  <a:srgbClr val="FF0000"/>
                </a:solidFill>
              </a:rPr>
              <a:t>#</a:t>
            </a:r>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2457482" y="1412776"/>
            <a:ext cx="4464496" cy="861774"/>
          </a:xfrm>
          <a:prstGeom prst="rect">
            <a:avLst/>
          </a:prstGeom>
          <a:noFill/>
        </p:spPr>
        <p:txBody>
          <a:bodyPr wrap="square" rtlCol="0">
            <a:spAutoFit/>
          </a:bodyPr>
          <a:lstStyle/>
          <a:p>
            <a:pPr algn="ctr"/>
            <a:r>
              <a:rPr lang="de-DE" dirty="0" smtClean="0"/>
              <a:t>Oberhalb der main-Funktionen werden die </a:t>
            </a:r>
          </a:p>
          <a:p>
            <a:pPr algn="ctr"/>
            <a:r>
              <a:rPr lang="de-DE" b="1" dirty="0" smtClean="0"/>
              <a:t>Präprozessor-Anweisungen</a:t>
            </a:r>
            <a:r>
              <a:rPr lang="de-DE" dirty="0" smtClean="0"/>
              <a:t> notiert. </a:t>
            </a:r>
          </a:p>
          <a:p>
            <a:pPr algn="ctr"/>
            <a:r>
              <a:rPr lang="de-DE" sz="1400" dirty="0" smtClean="0"/>
              <a:t>(Sie beginnen stets mit dem </a:t>
            </a:r>
            <a:r>
              <a:rPr lang="de-DE" sz="1400" b="1" dirty="0" smtClean="0"/>
              <a:t>Hash-Symbol</a:t>
            </a:r>
            <a:r>
              <a:rPr lang="de-DE" sz="1400" dirty="0" smtClean="0"/>
              <a:t>)</a:t>
            </a:r>
            <a:endParaRPr lang="de-DE" sz="1400" dirty="0"/>
          </a:p>
        </p:txBody>
      </p:sp>
    </p:spTree>
    <p:extLst>
      <p:ext uri="{BB962C8B-B14F-4D97-AF65-F5344CB8AC3E}">
        <p14:creationId xmlns:p14="http://schemas.microsoft.com/office/powerpoint/2010/main" val="1341423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533066" cy="5632311"/>
          </a:xfrm>
          <a:prstGeom prst="rect">
            <a:avLst/>
          </a:prstGeom>
          <a:noFill/>
        </p:spPr>
        <p:txBody>
          <a:bodyPr wrap="none" rtlCol="0">
            <a:spAutoFit/>
          </a:bodyPr>
          <a:lstStyle/>
          <a:p>
            <a:r>
              <a:rPr lang="de-DE" dirty="0" smtClean="0"/>
              <a:t>#</a:t>
            </a:r>
            <a:r>
              <a:rPr lang="de-DE" b="1" dirty="0" smtClean="0">
                <a:solidFill>
                  <a:srgbClr val="FF0000"/>
                </a:solidFill>
              </a:rPr>
              <a:t>include</a:t>
            </a:r>
            <a:r>
              <a:rPr lang="de-DE" dirty="0" smtClean="0">
                <a:solidFill>
                  <a:srgbClr val="FF0000"/>
                </a:solidFill>
              </a:rPr>
              <a:t>&lt;</a:t>
            </a:r>
            <a:r>
              <a:rPr lang="de-DE" sz="1100" dirty="0" smtClean="0">
                <a:solidFill>
                  <a:srgbClr val="FF0000"/>
                </a:solidFill>
              </a:rPr>
              <a:t>NameDerBibliothek</a:t>
            </a:r>
            <a:r>
              <a:rPr lang="de-DE" dirty="0" smtClean="0">
                <a:solidFill>
                  <a:srgbClr val="FF0000"/>
                </a:solidFill>
              </a:rPr>
              <a:t>&gt;</a:t>
            </a:r>
          </a:p>
          <a:p>
            <a:r>
              <a:rPr lang="de-DE" dirty="0" smtClean="0">
                <a:solidFill>
                  <a:schemeClr val="bg1">
                    <a:lumMod val="85000"/>
                  </a:schemeClr>
                </a:solidFill>
              </a:rPr>
              <a:t>    </a:t>
            </a:r>
            <a:r>
              <a:rPr lang="de-DE" b="1" dirty="0" smtClean="0">
                <a:solidFill>
                  <a:srgbClr val="FF0000"/>
                </a:solidFill>
              </a:rPr>
              <a:t>…</a:t>
            </a:r>
          </a:p>
          <a:p>
            <a:r>
              <a:rPr lang="de-DE" dirty="0" smtClean="0"/>
              <a:t>#</a:t>
            </a:r>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1077786" y="1340768"/>
            <a:ext cx="6026326" cy="584775"/>
          </a:xfrm>
          <a:prstGeom prst="rect">
            <a:avLst/>
          </a:prstGeom>
          <a:noFill/>
        </p:spPr>
        <p:txBody>
          <a:bodyPr wrap="square" rtlCol="0">
            <a:spAutoFit/>
          </a:bodyPr>
          <a:lstStyle/>
          <a:p>
            <a:r>
              <a:rPr lang="de-DE" dirty="0" smtClean="0"/>
              <a:t>Mit </a:t>
            </a:r>
            <a:r>
              <a:rPr lang="de-DE" b="1" dirty="0" smtClean="0"/>
              <a:t>include</a:t>
            </a:r>
            <a:r>
              <a:rPr lang="de-DE" dirty="0" smtClean="0"/>
              <a:t> werden benötigte Bibliotheken eingebunden</a:t>
            </a:r>
          </a:p>
          <a:p>
            <a:pPr algn="ctr"/>
            <a:r>
              <a:rPr lang="de-DE" sz="1400" dirty="0" smtClean="0"/>
              <a:t>(dazu heute noch mehr)</a:t>
            </a:r>
            <a:endParaRPr lang="de-DE" sz="1400" dirty="0"/>
          </a:p>
        </p:txBody>
      </p:sp>
    </p:spTree>
    <p:extLst>
      <p:ext uri="{BB962C8B-B14F-4D97-AF65-F5344CB8AC3E}">
        <p14:creationId xmlns:p14="http://schemas.microsoft.com/office/powerpoint/2010/main" val="1063374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t>#include&lt;…&gt;</a:t>
            </a:r>
          </a:p>
          <a:p>
            <a:r>
              <a:rPr lang="de-DE" dirty="0" smtClean="0">
                <a:solidFill>
                  <a:schemeClr val="bg1">
                    <a:lumMod val="85000"/>
                  </a:schemeClr>
                </a:solidFill>
              </a:rPr>
              <a:t>    </a:t>
            </a:r>
            <a:r>
              <a:rPr lang="de-DE" dirty="0" smtClean="0"/>
              <a:t>…</a:t>
            </a:r>
          </a:p>
          <a:p>
            <a:r>
              <a:rPr lang="de-DE" dirty="0" smtClean="0"/>
              <a:t>#</a:t>
            </a:r>
            <a:r>
              <a:rPr lang="de-DE" b="1" dirty="0" smtClean="0">
                <a:solidFill>
                  <a:srgbClr val="FF0000"/>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3122934" y="1772816"/>
            <a:ext cx="3792112" cy="646331"/>
          </a:xfrm>
          <a:prstGeom prst="rect">
            <a:avLst/>
          </a:prstGeom>
          <a:noFill/>
        </p:spPr>
        <p:txBody>
          <a:bodyPr wrap="square" rtlCol="0">
            <a:spAutoFit/>
          </a:bodyPr>
          <a:lstStyle/>
          <a:p>
            <a:r>
              <a:rPr lang="de-DE" dirty="0" smtClean="0"/>
              <a:t> Die Präprozessor-Anweisung </a:t>
            </a:r>
            <a:r>
              <a:rPr lang="de-DE" b="1" dirty="0" smtClean="0"/>
              <a:t>define</a:t>
            </a:r>
            <a:r>
              <a:rPr lang="de-DE" dirty="0" smtClean="0"/>
              <a:t> </a:t>
            </a:r>
          </a:p>
          <a:p>
            <a:r>
              <a:rPr lang="de-DE" dirty="0" smtClean="0"/>
              <a:t>   werden wir erst später behandeln</a:t>
            </a:r>
          </a:p>
        </p:txBody>
      </p:sp>
    </p:spTree>
    <p:extLst>
      <p:ext uri="{BB962C8B-B14F-4D97-AF65-F5344CB8AC3E}">
        <p14:creationId xmlns:p14="http://schemas.microsoft.com/office/powerpoint/2010/main" val="2542875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t>#include&lt;…&gt;</a:t>
            </a:r>
          </a:p>
          <a:p>
            <a:r>
              <a:rPr lang="de-DE" dirty="0" smtClean="0">
                <a:solidFill>
                  <a:schemeClr val="bg1">
                    <a:lumMod val="85000"/>
                  </a:schemeClr>
                </a:solidFill>
              </a:rPr>
              <a:t>    </a:t>
            </a:r>
            <a:r>
              <a:rPr lang="de-DE" dirty="0" smtClean="0"/>
              <a:t>…</a:t>
            </a:r>
          </a:p>
          <a:p>
            <a:r>
              <a:rPr lang="de-DE" dirty="0" smtClean="0"/>
              <a:t>#define …</a:t>
            </a:r>
          </a:p>
          <a:p>
            <a:r>
              <a:rPr lang="de-DE" dirty="0" smtClean="0">
                <a:solidFill>
                  <a:schemeClr val="bg1">
                    <a:lumMod val="85000"/>
                  </a:schemeClr>
                </a:solidFill>
              </a:rPr>
              <a:t>    </a:t>
            </a:r>
            <a:r>
              <a:rPr lang="de-DE" b="1" dirty="0" smtClean="0">
                <a:solidFill>
                  <a:srgbClr val="FF0000"/>
                </a:solidFill>
              </a:rPr>
              <a:t>…</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180310" y="1843847"/>
            <a:ext cx="6896844" cy="1200329"/>
          </a:xfrm>
          <a:prstGeom prst="rect">
            <a:avLst/>
          </a:prstGeom>
          <a:noFill/>
        </p:spPr>
        <p:txBody>
          <a:bodyPr wrap="square" rtlCol="0">
            <a:spAutoFit/>
          </a:bodyPr>
          <a:lstStyle/>
          <a:p>
            <a:r>
              <a:rPr lang="de-DE" dirty="0" smtClean="0"/>
              <a:t>Der Bereich unterhalb der Präprozessor-Anweisungen, aber oberhalb vom main kann für (eigene) </a:t>
            </a:r>
            <a:r>
              <a:rPr lang="de-DE" b="1" dirty="0" smtClean="0"/>
              <a:t>Funktionen</a:t>
            </a:r>
            <a:r>
              <a:rPr lang="de-DE" dirty="0" smtClean="0"/>
              <a:t> verwendet werden.</a:t>
            </a:r>
          </a:p>
          <a:p>
            <a:r>
              <a:rPr lang="de-DE" dirty="0" smtClean="0"/>
              <a:t>Da wir dieses Thema aber erst deutlich später behandeln, werden wir diesen Bereich zunächst ungenutzt lassen.</a:t>
            </a:r>
          </a:p>
        </p:txBody>
      </p:sp>
      <p:sp>
        <p:nvSpPr>
          <p:cNvPr id="5" name="Rechteck 4"/>
          <p:cNvSpPr/>
          <p:nvPr/>
        </p:nvSpPr>
        <p:spPr>
          <a:xfrm>
            <a:off x="7392144" y="2204864"/>
            <a:ext cx="223224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18894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dirty="0" smtClean="0"/>
              <a:t>Agenda</a:t>
            </a:r>
            <a:endParaRPr lang="de-DE" dirty="0"/>
          </a:p>
        </p:txBody>
      </p:sp>
      <p:sp>
        <p:nvSpPr>
          <p:cNvPr id="3" name="Inhaltsplatzhalter 2"/>
          <p:cNvSpPr>
            <a:spLocks noGrp="1"/>
          </p:cNvSpPr>
          <p:nvPr>
            <p:ph idx="1"/>
          </p:nvPr>
        </p:nvSpPr>
        <p:spPr>
          <a:xfrm>
            <a:off x="553014" y="1183787"/>
            <a:ext cx="11137237" cy="4032449"/>
          </a:xfrm>
        </p:spPr>
        <p:txBody>
          <a:bodyPr/>
          <a:lstStyle/>
          <a:p>
            <a:r>
              <a:rPr lang="de-DE" sz="1600" b="1" dirty="0" smtClean="0"/>
              <a:t>Datenspeicherung</a:t>
            </a:r>
            <a:r>
              <a:rPr lang="de-DE" sz="1600" dirty="0" smtClean="0"/>
              <a:t> auf dem Rechner: </a:t>
            </a:r>
            <a:r>
              <a:rPr lang="de-DE" sz="1400" dirty="0"/>
              <a:t>E</a:t>
            </a:r>
            <a:r>
              <a:rPr lang="de-DE" sz="1400" dirty="0" smtClean="0"/>
              <a:t>ine vereinfachte Darstellung</a:t>
            </a:r>
          </a:p>
          <a:p>
            <a:r>
              <a:rPr lang="de-DE" sz="1600" dirty="0" smtClean="0"/>
              <a:t>Maschinensprache versus „Höhere Sprache“: </a:t>
            </a:r>
            <a:r>
              <a:rPr lang="de-DE" sz="1400" b="1" dirty="0" smtClean="0"/>
              <a:t>Binärcode</a:t>
            </a:r>
            <a:r>
              <a:rPr lang="de-DE" sz="1400" dirty="0" smtClean="0"/>
              <a:t> versus </a:t>
            </a:r>
            <a:r>
              <a:rPr lang="de-DE" sz="1400" b="1" dirty="0" smtClean="0"/>
              <a:t>Quellcode</a:t>
            </a:r>
          </a:p>
          <a:p>
            <a:r>
              <a:rPr lang="de-DE" sz="1600" dirty="0">
                <a:solidFill>
                  <a:srgbClr val="00204B"/>
                </a:solidFill>
              </a:rPr>
              <a:t>Programmier-Paradigma: </a:t>
            </a:r>
            <a:r>
              <a:rPr lang="de-DE" sz="1400" b="1" dirty="0">
                <a:solidFill>
                  <a:srgbClr val="00204B"/>
                </a:solidFill>
              </a:rPr>
              <a:t>Imperative</a:t>
            </a:r>
            <a:r>
              <a:rPr lang="de-DE" sz="1400" dirty="0">
                <a:solidFill>
                  <a:srgbClr val="00204B"/>
                </a:solidFill>
              </a:rPr>
              <a:t>, </a:t>
            </a:r>
            <a:r>
              <a:rPr lang="de-DE" sz="1400" b="1" dirty="0">
                <a:solidFill>
                  <a:srgbClr val="00204B"/>
                </a:solidFill>
              </a:rPr>
              <a:t>Deklarative</a:t>
            </a:r>
            <a:r>
              <a:rPr lang="de-DE" sz="1400" dirty="0">
                <a:solidFill>
                  <a:srgbClr val="00204B"/>
                </a:solidFill>
              </a:rPr>
              <a:t> oder </a:t>
            </a:r>
            <a:r>
              <a:rPr lang="de-DE" sz="1400" b="1" dirty="0">
                <a:solidFill>
                  <a:srgbClr val="00204B"/>
                </a:solidFill>
              </a:rPr>
              <a:t>Objekt-orientierte</a:t>
            </a:r>
            <a:r>
              <a:rPr lang="de-DE" sz="1400" dirty="0">
                <a:solidFill>
                  <a:srgbClr val="00204B"/>
                </a:solidFill>
              </a:rPr>
              <a:t> Sprache </a:t>
            </a:r>
            <a:endParaRPr lang="de-DE" sz="1400" dirty="0" smtClean="0">
              <a:solidFill>
                <a:srgbClr val="00204B"/>
              </a:solidFill>
            </a:endParaRPr>
          </a:p>
          <a:p>
            <a:r>
              <a:rPr lang="de-DE" sz="1600" dirty="0" smtClean="0"/>
              <a:t>Entwicklungsumgebung </a:t>
            </a:r>
            <a:r>
              <a:rPr lang="de-DE" sz="1600" b="1" dirty="0" smtClean="0">
                <a:solidFill>
                  <a:srgbClr val="0070C0"/>
                </a:solidFill>
              </a:rPr>
              <a:t>Code::Blocks </a:t>
            </a:r>
            <a:r>
              <a:rPr lang="de-DE" sz="1400" dirty="0" smtClean="0"/>
              <a:t>(</a:t>
            </a:r>
            <a:r>
              <a:rPr lang="de-DE" sz="1400" dirty="0" smtClean="0">
                <a:solidFill>
                  <a:srgbClr val="FF0000"/>
                </a:solidFill>
              </a:rPr>
              <a:t>installieren!?</a:t>
            </a:r>
            <a:r>
              <a:rPr lang="de-DE" sz="1400" dirty="0" smtClean="0"/>
              <a:t>)</a:t>
            </a:r>
            <a:r>
              <a:rPr lang="de-DE" sz="1600" dirty="0" smtClean="0"/>
              <a:t>:</a:t>
            </a:r>
            <a:r>
              <a:rPr lang="de-DE" sz="1400" dirty="0" smtClean="0">
                <a:solidFill>
                  <a:srgbClr val="FF0000"/>
                </a:solidFill>
              </a:rPr>
              <a:t> </a:t>
            </a:r>
            <a:r>
              <a:rPr lang="de-DE" sz="1400" b="1" dirty="0" smtClean="0"/>
              <a:t>Editor</a:t>
            </a:r>
            <a:r>
              <a:rPr lang="de-DE" sz="1400" dirty="0" smtClean="0"/>
              <a:t>, </a:t>
            </a:r>
            <a:r>
              <a:rPr lang="de-DE" sz="1400" b="1" dirty="0" smtClean="0"/>
              <a:t>Compiler</a:t>
            </a:r>
            <a:r>
              <a:rPr lang="de-DE" sz="1400" dirty="0" smtClean="0"/>
              <a:t>, </a:t>
            </a:r>
            <a:r>
              <a:rPr lang="de-DE" sz="1400" b="1" dirty="0" smtClean="0"/>
              <a:t>Debugger, Linker, Ausgabe-Konsole</a:t>
            </a:r>
          </a:p>
          <a:p>
            <a:pPr marL="0" indent="0">
              <a:buNone/>
            </a:pPr>
            <a:endParaRPr lang="de-DE" sz="800" b="1" dirty="0" smtClean="0"/>
          </a:p>
          <a:p>
            <a:r>
              <a:rPr lang="de-DE" sz="2000" b="1" dirty="0" smtClean="0">
                <a:solidFill>
                  <a:srgbClr val="00B0F0"/>
                </a:solidFill>
              </a:rPr>
              <a:t>Der erste eigene Code</a:t>
            </a:r>
          </a:p>
          <a:p>
            <a:pPr lvl="1"/>
            <a:r>
              <a:rPr lang="de-DE" sz="1400" dirty="0" smtClean="0"/>
              <a:t>Aufbau des Quellcodes</a:t>
            </a:r>
          </a:p>
          <a:p>
            <a:pPr lvl="2"/>
            <a:r>
              <a:rPr lang="de-DE" sz="1400" dirty="0" smtClean="0"/>
              <a:t>Hauptprogramm</a:t>
            </a:r>
            <a:r>
              <a:rPr lang="de-DE" sz="1400" dirty="0"/>
              <a:t>: </a:t>
            </a:r>
            <a:r>
              <a:rPr lang="de-DE" sz="1400" b="1" dirty="0"/>
              <a:t>main</a:t>
            </a:r>
            <a:r>
              <a:rPr lang="de-DE" sz="1400" b="1" dirty="0" smtClean="0"/>
              <a:t>()</a:t>
            </a:r>
          </a:p>
          <a:p>
            <a:pPr lvl="3"/>
            <a:r>
              <a:rPr lang="de-DE" sz="1400" dirty="0" smtClean="0"/>
              <a:t>Anweisungsblock</a:t>
            </a:r>
          </a:p>
          <a:p>
            <a:pPr lvl="3"/>
            <a:r>
              <a:rPr lang="de-DE" sz="1400" dirty="0" smtClean="0"/>
              <a:t>Anweisung</a:t>
            </a:r>
          </a:p>
          <a:p>
            <a:pPr lvl="2"/>
            <a:r>
              <a:rPr lang="de-DE" sz="1400" dirty="0" smtClean="0"/>
              <a:t>Präprozessoranweisung: </a:t>
            </a:r>
            <a:r>
              <a:rPr lang="de-DE" sz="1400" b="1" dirty="0" smtClean="0"/>
              <a:t>include&lt;…&gt;</a:t>
            </a:r>
          </a:p>
          <a:p>
            <a:pPr marL="914400" lvl="2" indent="0">
              <a:buNone/>
            </a:pPr>
            <a:endParaRPr lang="de-DE" sz="800" b="1" dirty="0" smtClean="0"/>
          </a:p>
          <a:p>
            <a:pPr lvl="1"/>
            <a:r>
              <a:rPr lang="de-DE" sz="1400" dirty="0" smtClean="0"/>
              <a:t>Variable: </a:t>
            </a:r>
            <a:r>
              <a:rPr lang="de-DE" sz="1400" b="1" dirty="0" smtClean="0"/>
              <a:t>Deklarieren, Definieren, Initialisieren</a:t>
            </a:r>
          </a:p>
          <a:p>
            <a:pPr lvl="1"/>
            <a:r>
              <a:rPr lang="de-DE" sz="1400" dirty="0" smtClean="0"/>
              <a:t>Zuweisung</a:t>
            </a:r>
            <a:r>
              <a:rPr lang="de-DE" sz="1400" b="1" dirty="0" smtClean="0"/>
              <a:t>: Literale</a:t>
            </a:r>
            <a:r>
              <a:rPr lang="de-DE" sz="1400" dirty="0" smtClean="0"/>
              <a:t> und/oder </a:t>
            </a:r>
            <a:r>
              <a:rPr lang="de-DE" sz="1400" b="1" dirty="0" smtClean="0"/>
              <a:t>Ergebnisse von Rechenoperationen</a:t>
            </a:r>
          </a:p>
          <a:p>
            <a:pPr lvl="1"/>
            <a:r>
              <a:rPr lang="de-DE" sz="1400" dirty="0" smtClean="0"/>
              <a:t>Ausgabe: </a:t>
            </a:r>
            <a:r>
              <a:rPr lang="de-DE" sz="1400" b="1" dirty="0" smtClean="0"/>
              <a:t>printf()</a:t>
            </a:r>
          </a:p>
          <a:p>
            <a:pPr lvl="2"/>
            <a:r>
              <a:rPr lang="de-DE" sz="1400" b="1" dirty="0" smtClean="0"/>
              <a:t>Formatierung:</a:t>
            </a:r>
          </a:p>
          <a:p>
            <a:pPr lvl="3"/>
            <a:r>
              <a:rPr lang="de-DE" sz="1400" dirty="0" smtClean="0"/>
              <a:t>String-Literale</a:t>
            </a:r>
          </a:p>
          <a:p>
            <a:pPr lvl="3"/>
            <a:r>
              <a:rPr lang="de-DE" sz="1400" dirty="0" smtClean="0"/>
              <a:t>Typen</a:t>
            </a:r>
          </a:p>
          <a:p>
            <a:pPr lvl="3"/>
            <a:r>
              <a:rPr lang="de-DE" sz="1400" dirty="0" smtClean="0"/>
              <a:t>Layout</a:t>
            </a:r>
          </a:p>
          <a:p>
            <a:pPr marL="0" indent="0">
              <a:buNone/>
            </a:pPr>
            <a:endParaRPr lang="de-DE" dirty="0" smtClean="0"/>
          </a:p>
          <a:p>
            <a:pPr lvl="1"/>
            <a:endParaRPr lang="de-DE" b="1" dirty="0" smtClean="0"/>
          </a:p>
          <a:p>
            <a:endParaRPr lang="de-DE" dirty="0" smtClean="0"/>
          </a:p>
          <a:p>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r>
              <a:rPr lang="de-DE" dirty="0" smtClean="0"/>
              <a:t>    </a:t>
            </a:r>
            <a:fld id="{53A7E995-82E8-4418-8944-F18B85142D8B}" type="slidenum">
              <a:rPr lang="de-DE" sz="1200" smtClean="0"/>
              <a:pPr/>
              <a:t>2</a:t>
            </a:fld>
            <a:endParaRPr lang="de-DE" dirty="0"/>
          </a:p>
        </p:txBody>
      </p:sp>
    </p:spTree>
    <p:extLst>
      <p:ext uri="{BB962C8B-B14F-4D97-AF65-F5344CB8AC3E}">
        <p14:creationId xmlns:p14="http://schemas.microsoft.com/office/powerpoint/2010/main" val="3793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t>#include&lt;…&gt;</a:t>
            </a:r>
          </a:p>
          <a:p>
            <a:r>
              <a:rPr lang="de-DE" dirty="0" smtClean="0">
                <a:solidFill>
                  <a:schemeClr val="bg1">
                    <a:lumMod val="85000"/>
                  </a:schemeClr>
                </a:solidFill>
              </a:rPr>
              <a:t>    </a:t>
            </a:r>
            <a:r>
              <a:rPr lang="de-DE" dirty="0" smtClean="0"/>
              <a:t>…</a:t>
            </a:r>
          </a:p>
          <a:p>
            <a:r>
              <a:rPr lang="de-DE" dirty="0" smtClean="0"/>
              <a:t>#define …</a:t>
            </a:r>
          </a:p>
          <a:p>
            <a:r>
              <a:rPr lang="de-DE" dirty="0" smtClean="0">
                <a:solidFill>
                  <a:schemeClr val="bg1">
                    <a:lumMod val="85000"/>
                  </a:schemeClr>
                </a:solidFill>
              </a:rPr>
              <a:t>    </a:t>
            </a:r>
            <a:r>
              <a:rPr lang="de-DE" dirty="0" smtClean="0"/>
              <a:t>…</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276310" y="2636912"/>
            <a:ext cx="6896844" cy="646331"/>
          </a:xfrm>
          <a:prstGeom prst="rect">
            <a:avLst/>
          </a:prstGeom>
          <a:noFill/>
        </p:spPr>
        <p:txBody>
          <a:bodyPr wrap="square" rtlCol="0">
            <a:spAutoFit/>
          </a:bodyPr>
          <a:lstStyle/>
          <a:p>
            <a:r>
              <a:rPr lang="de-DE" dirty="0" smtClean="0"/>
              <a:t>Aus genau diesem Grund wollen wir auch die main-Funktion </a:t>
            </a:r>
          </a:p>
          <a:p>
            <a:r>
              <a:rPr lang="de-DE" dirty="0"/>
              <a:t>z</a:t>
            </a:r>
            <a:r>
              <a:rPr lang="de-DE" dirty="0" smtClean="0"/>
              <a:t>unächst so </a:t>
            </a:r>
            <a:r>
              <a:rPr lang="de-DE" b="1" dirty="0" smtClean="0"/>
              <a:t>„sparsam“ </a:t>
            </a:r>
            <a:r>
              <a:rPr lang="de-DE" dirty="0" smtClean="0"/>
              <a:t>wie möglich notieren. Gemeint ist …</a:t>
            </a:r>
          </a:p>
        </p:txBody>
      </p:sp>
    </p:spTree>
    <p:extLst>
      <p:ext uri="{BB962C8B-B14F-4D97-AF65-F5344CB8AC3E}">
        <p14:creationId xmlns:p14="http://schemas.microsoft.com/office/powerpoint/2010/main" val="1205322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624436" cy="5570756"/>
          </a:xfrm>
          <a:prstGeom prst="rect">
            <a:avLst/>
          </a:prstGeom>
          <a:noFill/>
        </p:spPr>
        <p:txBody>
          <a:bodyPr wrap="none" rtlCol="0">
            <a:spAutoFit/>
          </a:bodyPr>
          <a:lstStyle/>
          <a:p>
            <a:r>
              <a:rPr lang="de-DE" dirty="0" smtClean="0"/>
              <a:t>#include&lt;…&gt;</a:t>
            </a:r>
          </a:p>
          <a:p>
            <a:r>
              <a:rPr lang="de-DE" dirty="0" smtClean="0">
                <a:solidFill>
                  <a:schemeClr val="bg1">
                    <a:lumMod val="85000"/>
                  </a:schemeClr>
                </a:solidFill>
              </a:rPr>
              <a:t>    </a:t>
            </a:r>
            <a:r>
              <a:rPr lang="de-DE" dirty="0" smtClean="0"/>
              <a:t>…</a:t>
            </a:r>
          </a:p>
          <a:p>
            <a:r>
              <a:rPr lang="de-DE" dirty="0" smtClean="0"/>
              <a:t>#define …</a:t>
            </a:r>
          </a:p>
          <a:p>
            <a:r>
              <a:rPr lang="de-DE" dirty="0" smtClean="0">
                <a:solidFill>
                  <a:schemeClr val="bg1">
                    <a:lumMod val="85000"/>
                  </a:schemeClr>
                </a:solidFill>
              </a:rPr>
              <a:t>    </a:t>
            </a:r>
            <a:r>
              <a:rPr lang="de-DE" dirty="0" smtClean="0"/>
              <a:t>…</a:t>
            </a:r>
          </a:p>
          <a:p>
            <a:endParaRPr lang="de-DE" dirty="0" smtClean="0">
              <a:solidFill>
                <a:schemeClr val="bg1">
                  <a:lumMod val="85000"/>
                </a:schemeClr>
              </a:solidFill>
            </a:endParaRPr>
          </a:p>
          <a:p>
            <a:r>
              <a:rPr lang="de-DE" sz="1400" b="1" dirty="0">
                <a:solidFill>
                  <a:srgbClr val="00B0F0"/>
                </a:solidFill>
              </a:rPr>
              <a:t>int</a:t>
            </a:r>
            <a:r>
              <a:rPr lang="de-DE" sz="1400" b="1" dirty="0">
                <a:solidFill>
                  <a:srgbClr val="FF0000"/>
                </a:solidFill>
              </a:rPr>
              <a:t> </a:t>
            </a:r>
            <a:r>
              <a:rPr lang="de-DE" sz="1400" b="1" dirty="0"/>
              <a:t>main(</a:t>
            </a:r>
            <a:r>
              <a:rPr lang="de-DE" sz="1400" b="1" dirty="0">
                <a:solidFill>
                  <a:srgbClr val="00B050"/>
                </a:solidFill>
              </a:rPr>
              <a:t>int </a:t>
            </a:r>
            <a:r>
              <a:rPr lang="de-DE" sz="1400" b="1" dirty="0" smtClean="0">
                <a:solidFill>
                  <a:srgbClr val="00B050"/>
                </a:solidFill>
              </a:rPr>
              <a:t>argc, </a:t>
            </a:r>
            <a:r>
              <a:rPr lang="de-DE" sz="1400" b="1" dirty="0">
                <a:solidFill>
                  <a:srgbClr val="00B050"/>
                </a:solidFill>
              </a:rPr>
              <a:t>char *</a:t>
            </a:r>
            <a:r>
              <a:rPr lang="de-DE" sz="1400" b="1" dirty="0" smtClean="0">
                <a:solidFill>
                  <a:srgbClr val="00B050"/>
                </a:solidFill>
              </a:rPr>
              <a:t>argv</a:t>
            </a:r>
            <a:r>
              <a:rPr lang="de-DE" sz="1400" b="1" dirty="0" smtClean="0"/>
              <a:t>)</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p>
          <a:p>
            <a:endParaRPr lang="de-DE" dirty="0" smtClean="0"/>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r>
              <a:rPr lang="de-DE" dirty="0" smtClean="0">
                <a:solidFill>
                  <a:srgbClr val="FF0000"/>
                </a:solidFill>
              </a:rPr>
              <a:t>	</a:t>
            </a:r>
            <a:r>
              <a:rPr lang="de-DE" sz="1400" b="1" dirty="0" smtClean="0">
                <a:solidFill>
                  <a:srgbClr val="FF0000"/>
                </a:solidFill>
              </a:rPr>
              <a:t>return 0</a:t>
            </a:r>
            <a:r>
              <a:rPr lang="de-DE" sz="1400" b="1" dirty="0" smtClean="0"/>
              <a:t>;</a:t>
            </a: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276310" y="2636912"/>
            <a:ext cx="6896844" cy="1200329"/>
          </a:xfrm>
          <a:prstGeom prst="rect">
            <a:avLst/>
          </a:prstGeom>
          <a:noFill/>
        </p:spPr>
        <p:txBody>
          <a:bodyPr wrap="square" rtlCol="0">
            <a:spAutoFit/>
          </a:bodyPr>
          <a:lstStyle/>
          <a:p>
            <a:r>
              <a:rPr lang="de-DE" dirty="0" smtClean="0"/>
              <a:t>… dass wir die hier farblich markierte Schreibweise zunächst bewusst unterlassen werden, da wir weder </a:t>
            </a:r>
            <a:r>
              <a:rPr lang="de-DE" b="1" dirty="0" smtClean="0">
                <a:solidFill>
                  <a:srgbClr val="00B050"/>
                </a:solidFill>
              </a:rPr>
              <a:t>Parameter</a:t>
            </a:r>
            <a:r>
              <a:rPr lang="de-DE" dirty="0" smtClean="0"/>
              <a:t>, noch den </a:t>
            </a:r>
            <a:r>
              <a:rPr lang="de-DE" b="1" dirty="0" smtClean="0">
                <a:solidFill>
                  <a:srgbClr val="00B0F0"/>
                </a:solidFill>
              </a:rPr>
              <a:t>Typ des Rückgabewertes</a:t>
            </a:r>
            <a:r>
              <a:rPr lang="de-DE" dirty="0" smtClean="0"/>
              <a:t>, geschweige denn den </a:t>
            </a:r>
            <a:r>
              <a:rPr lang="de-DE" b="1" dirty="0">
                <a:solidFill>
                  <a:srgbClr val="FF0000"/>
                </a:solidFill>
              </a:rPr>
              <a:t>R</a:t>
            </a:r>
            <a:r>
              <a:rPr lang="de-DE" b="1" dirty="0" smtClean="0">
                <a:solidFill>
                  <a:srgbClr val="FF0000"/>
                </a:solidFill>
              </a:rPr>
              <a:t>eturn-Befehl</a:t>
            </a:r>
            <a:r>
              <a:rPr lang="de-DE" dirty="0" smtClean="0"/>
              <a:t> bereits behandeln wollen.</a:t>
            </a:r>
          </a:p>
        </p:txBody>
      </p:sp>
    </p:spTree>
    <p:extLst>
      <p:ext uri="{BB962C8B-B14F-4D97-AF65-F5344CB8AC3E}">
        <p14:creationId xmlns:p14="http://schemas.microsoft.com/office/powerpoint/2010/main" val="246027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t>#include&lt;…&gt;</a:t>
            </a:r>
          </a:p>
          <a:p>
            <a:r>
              <a:rPr lang="de-DE" dirty="0" smtClean="0">
                <a:solidFill>
                  <a:schemeClr val="bg1">
                    <a:lumMod val="85000"/>
                  </a:schemeClr>
                </a:solidFill>
              </a:rPr>
              <a:t>    </a:t>
            </a:r>
            <a:r>
              <a:rPr lang="de-DE" dirty="0" smtClean="0"/>
              <a:t>…</a:t>
            </a:r>
          </a:p>
          <a:p>
            <a:r>
              <a:rPr lang="de-DE" dirty="0" smtClean="0"/>
              <a:t>#define …</a:t>
            </a:r>
          </a:p>
          <a:p>
            <a:r>
              <a:rPr lang="de-DE" dirty="0" smtClean="0">
                <a:solidFill>
                  <a:schemeClr val="bg1">
                    <a:lumMod val="85000"/>
                  </a:schemeClr>
                </a:solidFill>
              </a:rPr>
              <a:t>    </a:t>
            </a:r>
            <a:r>
              <a:rPr lang="de-DE" dirty="0" smtClean="0"/>
              <a:t>…</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dirty="0" smtClean="0"/>
              <a:t>{</a:t>
            </a:r>
          </a:p>
          <a:p>
            <a:r>
              <a:rPr lang="de-DE" dirty="0" smtClean="0">
                <a:solidFill>
                  <a:schemeClr val="bg1">
                    <a:lumMod val="85000"/>
                  </a:schemeClr>
                </a:solidFill>
              </a:rPr>
              <a:t>	</a:t>
            </a:r>
            <a:r>
              <a:rPr lang="de-DE" dirty="0" smtClean="0"/>
              <a:t>Anweisung1;</a:t>
            </a:r>
          </a:p>
          <a:p>
            <a:r>
              <a:rPr lang="de-DE" dirty="0">
                <a:solidFill>
                  <a:schemeClr val="bg1">
                    <a:lumMod val="85000"/>
                  </a:schemeClr>
                </a:solidFill>
              </a:rPr>
              <a:t>	</a:t>
            </a:r>
            <a:r>
              <a:rPr lang="de-DE" dirty="0" smtClean="0"/>
              <a:t>Anweisung2;</a:t>
            </a:r>
          </a:p>
          <a:p>
            <a:r>
              <a:rPr lang="de-DE" dirty="0">
                <a:solidFill>
                  <a:schemeClr val="bg1">
                    <a:lumMod val="85000"/>
                  </a:schemeClr>
                </a:solidFill>
              </a:rPr>
              <a:t>	</a:t>
            </a:r>
            <a:r>
              <a:rPr lang="de-DE" dirty="0" smtClean="0"/>
              <a:t>…</a:t>
            </a:r>
            <a:endParaRPr lang="de-DE" dirty="0"/>
          </a:p>
          <a:p>
            <a:r>
              <a:rPr lang="de-DE" dirty="0" smtClean="0"/>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t>}</a:t>
            </a:r>
            <a:endParaRPr lang="de-DE" dirty="0"/>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119336" y="2636912"/>
            <a:ext cx="7053818" cy="1477328"/>
          </a:xfrm>
          <a:prstGeom prst="rect">
            <a:avLst/>
          </a:prstGeom>
          <a:noFill/>
        </p:spPr>
        <p:txBody>
          <a:bodyPr wrap="square" rtlCol="0">
            <a:spAutoFit/>
          </a:bodyPr>
          <a:lstStyle/>
          <a:p>
            <a:r>
              <a:rPr lang="de-DE" dirty="0" smtClean="0"/>
              <a:t>Der Compiler reagiert dann zwar mit dem folgenden Hinweis:</a:t>
            </a:r>
          </a:p>
          <a:p>
            <a:endParaRPr lang="de-DE" dirty="0"/>
          </a:p>
          <a:p>
            <a:endParaRPr lang="de-DE" dirty="0" smtClean="0"/>
          </a:p>
          <a:p>
            <a:r>
              <a:rPr lang="de-DE" sz="1200" dirty="0" smtClean="0"/>
              <a:t>… dies ist aber nur eine </a:t>
            </a:r>
            <a:r>
              <a:rPr lang="de-DE" sz="1200" b="1" dirty="0" smtClean="0"/>
              <a:t>Warnung</a:t>
            </a:r>
            <a:r>
              <a:rPr lang="de-DE" sz="1200" dirty="0" smtClean="0"/>
              <a:t> (also keine Fehlermeldung) und wird von uns bis auf weiteres ignoriert. Erst wenn wir das Thema der </a:t>
            </a:r>
            <a:r>
              <a:rPr lang="de-DE" sz="1200" i="1" dirty="0" smtClean="0"/>
              <a:t>Funktionen</a:t>
            </a:r>
            <a:r>
              <a:rPr lang="de-DE" sz="1200" dirty="0" smtClean="0"/>
              <a:t> behandelt haben werden, wird es Sinn machen (zumindest Teile) der angesprochenen Notation zu ergänzen.</a:t>
            </a:r>
          </a:p>
        </p:txBody>
      </p:sp>
      <p:pic>
        <p:nvPicPr>
          <p:cNvPr id="5" name="Grafik 4"/>
          <p:cNvPicPr>
            <a:picLocks noChangeAspect="1"/>
          </p:cNvPicPr>
          <p:nvPr/>
        </p:nvPicPr>
        <p:blipFill>
          <a:blip r:embed="rId3"/>
          <a:stretch>
            <a:fillRect/>
          </a:stretch>
        </p:blipFill>
        <p:spPr>
          <a:xfrm>
            <a:off x="47328" y="3002351"/>
            <a:ext cx="6927178" cy="399311"/>
          </a:xfrm>
          <a:prstGeom prst="rect">
            <a:avLst/>
          </a:prstGeom>
        </p:spPr>
      </p:pic>
    </p:spTree>
    <p:extLst>
      <p:ext uri="{BB962C8B-B14F-4D97-AF65-F5344CB8AC3E}">
        <p14:creationId xmlns:p14="http://schemas.microsoft.com/office/powerpoint/2010/main" val="609541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a:t>
            </a:r>
            <a:endParaRPr lang="de-DE" sz="2000"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zahl=5;</a:t>
            </a:r>
          </a:p>
          <a:p>
            <a:r>
              <a:rPr lang="de-DE" dirty="0"/>
              <a:t>	</a:t>
            </a:r>
            <a:r>
              <a:rPr lang="de-DE" dirty="0" smtClean="0"/>
              <a:t>char zeichen=‘w‘;</a:t>
            </a:r>
          </a:p>
          <a:p>
            <a:r>
              <a:rPr lang="de-DE" dirty="0"/>
              <a:t>	</a:t>
            </a:r>
            <a:r>
              <a:rPr lang="de-DE" dirty="0" smtClean="0"/>
              <a:t>float x=2.355;</a:t>
            </a:r>
          </a:p>
          <a:p>
            <a:r>
              <a:rPr lang="de-DE" dirty="0"/>
              <a:t>	</a:t>
            </a:r>
          </a:p>
          <a:p>
            <a:r>
              <a:rPr lang="de-DE" dirty="0" smtClean="0"/>
              <a:t>	</a:t>
            </a:r>
          </a:p>
          <a:p>
            <a:endParaRPr lang="de-DE" dirty="0"/>
          </a:p>
          <a:p>
            <a:endParaRPr lang="de-DE" dirty="0" smtClean="0"/>
          </a:p>
          <a:p>
            <a:endParaRPr lang="de-DE" dirty="0"/>
          </a:p>
          <a:p>
            <a:endParaRPr lang="de-DE" dirty="0" smtClean="0"/>
          </a:p>
          <a:p>
            <a:endParaRPr lang="de-DE" dirty="0"/>
          </a:p>
          <a:p>
            <a:endParaRPr lang="de-DE" dirty="0"/>
          </a:p>
          <a:p>
            <a:endParaRPr lang="de-DE" dirty="0" smtClean="0"/>
          </a:p>
          <a:p>
            <a:endParaRPr lang="de-DE" dirty="0"/>
          </a:p>
          <a:p>
            <a:endParaRPr lang="de-DE" dirty="0" smtClean="0"/>
          </a:p>
          <a:p>
            <a:r>
              <a:rPr lang="de-DE" dirty="0" smtClean="0"/>
              <a:t>}</a:t>
            </a:r>
            <a:endParaRPr lang="de-DE" dirty="0"/>
          </a:p>
        </p:txBody>
      </p:sp>
    </p:spTree>
    <p:extLst>
      <p:ext uri="{BB962C8B-B14F-4D97-AF65-F5344CB8AC3E}">
        <p14:creationId xmlns:p14="http://schemas.microsoft.com/office/powerpoint/2010/main" val="4004477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Deklarieren</a:t>
            </a:r>
            <a:endParaRPr lang="de-DE" sz="2000"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a:t>
            </a:r>
            <a:r>
              <a:rPr lang="de-DE" b="1" dirty="0" smtClean="0">
                <a:solidFill>
                  <a:srgbClr val="FF0000"/>
                </a:solidFill>
              </a:rPr>
              <a:t>zahl</a:t>
            </a:r>
            <a:r>
              <a:rPr lang="de-DE" dirty="0" smtClean="0"/>
              <a:t>=5;</a:t>
            </a:r>
          </a:p>
          <a:p>
            <a:r>
              <a:rPr lang="de-DE" dirty="0"/>
              <a:t>	</a:t>
            </a:r>
            <a:r>
              <a:rPr lang="de-DE" dirty="0" smtClean="0"/>
              <a:t>char </a:t>
            </a:r>
            <a:r>
              <a:rPr lang="de-DE" b="1" dirty="0" smtClean="0">
                <a:solidFill>
                  <a:srgbClr val="FF0000"/>
                </a:solidFill>
              </a:rPr>
              <a:t>zeichen</a:t>
            </a:r>
            <a:r>
              <a:rPr lang="de-DE" dirty="0" smtClean="0"/>
              <a:t>=‘w‘;</a:t>
            </a:r>
          </a:p>
          <a:p>
            <a:r>
              <a:rPr lang="de-DE" dirty="0"/>
              <a:t>	</a:t>
            </a:r>
            <a:r>
              <a:rPr lang="de-DE" dirty="0" smtClean="0"/>
              <a:t>float </a:t>
            </a:r>
            <a:r>
              <a:rPr lang="de-DE" b="1" dirty="0" smtClean="0">
                <a:solidFill>
                  <a:srgbClr val="FF0000"/>
                </a:solidFill>
              </a:rPr>
              <a:t>x</a:t>
            </a:r>
            <a:r>
              <a:rPr lang="de-DE" dirty="0" smtClean="0"/>
              <a:t>=2.355;</a:t>
            </a:r>
          </a:p>
          <a:p>
            <a:r>
              <a:rPr lang="de-DE" dirty="0"/>
              <a:t>	</a:t>
            </a:r>
          </a:p>
          <a:p>
            <a:r>
              <a:rPr lang="de-DE" dirty="0" smtClean="0"/>
              <a:t>	</a:t>
            </a:r>
          </a:p>
          <a:p>
            <a:endParaRPr lang="de-DE" dirty="0"/>
          </a:p>
          <a:p>
            <a:endParaRPr lang="de-DE" dirty="0" smtClean="0"/>
          </a:p>
          <a:p>
            <a:endParaRPr lang="de-DE" dirty="0"/>
          </a:p>
          <a:p>
            <a:endParaRPr lang="de-DE" dirty="0" smtClean="0"/>
          </a:p>
          <a:p>
            <a:endParaRPr lang="de-DE" dirty="0"/>
          </a:p>
          <a:p>
            <a:endParaRPr lang="de-DE" dirty="0"/>
          </a:p>
          <a:p>
            <a:endParaRPr lang="de-DE" dirty="0" smtClean="0"/>
          </a:p>
          <a:p>
            <a:endParaRPr lang="de-DE" dirty="0"/>
          </a:p>
          <a:p>
            <a:endParaRPr lang="de-DE" dirty="0" smtClean="0"/>
          </a:p>
          <a:p>
            <a:r>
              <a:rPr lang="de-DE" dirty="0" smtClean="0"/>
              <a:t>}</a:t>
            </a:r>
            <a:endParaRPr lang="de-DE" dirty="0"/>
          </a:p>
        </p:txBody>
      </p:sp>
    </p:spTree>
    <p:extLst>
      <p:ext uri="{BB962C8B-B14F-4D97-AF65-F5344CB8AC3E}">
        <p14:creationId xmlns:p14="http://schemas.microsoft.com/office/powerpoint/2010/main" val="2393447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Definieren</a:t>
            </a:r>
            <a:endParaRPr lang="de-DE" sz="2000"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a:t>
            </a:r>
            <a:r>
              <a:rPr lang="de-DE" b="1" dirty="0" smtClean="0">
                <a:solidFill>
                  <a:srgbClr val="FF0000"/>
                </a:solidFill>
              </a:rPr>
              <a:t>int</a:t>
            </a:r>
            <a:r>
              <a:rPr lang="de-DE" dirty="0" smtClean="0"/>
              <a:t> zahl=5;</a:t>
            </a:r>
          </a:p>
          <a:p>
            <a:r>
              <a:rPr lang="de-DE" dirty="0"/>
              <a:t>	</a:t>
            </a:r>
            <a:r>
              <a:rPr lang="de-DE" b="1" dirty="0" smtClean="0">
                <a:solidFill>
                  <a:srgbClr val="FF0000"/>
                </a:solidFill>
              </a:rPr>
              <a:t>char</a:t>
            </a:r>
            <a:r>
              <a:rPr lang="de-DE" dirty="0" smtClean="0"/>
              <a:t> zeichen=‘w‘;</a:t>
            </a:r>
          </a:p>
          <a:p>
            <a:r>
              <a:rPr lang="de-DE" dirty="0"/>
              <a:t>	</a:t>
            </a:r>
            <a:r>
              <a:rPr lang="de-DE" b="1" dirty="0" smtClean="0">
                <a:solidFill>
                  <a:srgbClr val="FF0000"/>
                </a:solidFill>
              </a:rPr>
              <a:t>float</a:t>
            </a:r>
            <a:r>
              <a:rPr lang="de-DE" dirty="0" smtClean="0"/>
              <a:t> x=2.355;</a:t>
            </a:r>
          </a:p>
          <a:p>
            <a:r>
              <a:rPr lang="de-DE" dirty="0"/>
              <a:t>	</a:t>
            </a:r>
          </a:p>
          <a:p>
            <a:r>
              <a:rPr lang="de-DE" dirty="0" smtClean="0"/>
              <a:t>	</a:t>
            </a:r>
          </a:p>
          <a:p>
            <a:endParaRPr lang="de-DE" dirty="0"/>
          </a:p>
          <a:p>
            <a:endParaRPr lang="de-DE" dirty="0" smtClean="0"/>
          </a:p>
          <a:p>
            <a:endParaRPr lang="de-DE" dirty="0"/>
          </a:p>
          <a:p>
            <a:endParaRPr lang="de-DE" dirty="0" smtClean="0"/>
          </a:p>
          <a:p>
            <a:endParaRPr lang="de-DE" dirty="0"/>
          </a:p>
          <a:p>
            <a:endParaRPr lang="de-DE" dirty="0"/>
          </a:p>
          <a:p>
            <a:endParaRPr lang="de-DE" dirty="0" smtClean="0"/>
          </a:p>
          <a:p>
            <a:endParaRPr lang="de-DE" dirty="0"/>
          </a:p>
          <a:p>
            <a:endParaRPr lang="de-DE" dirty="0" smtClean="0"/>
          </a:p>
          <a:p>
            <a:r>
              <a:rPr lang="de-DE" dirty="0" smtClean="0"/>
              <a:t>}</a:t>
            </a:r>
            <a:endParaRPr lang="de-DE" dirty="0"/>
          </a:p>
        </p:txBody>
      </p:sp>
    </p:spTree>
    <p:extLst>
      <p:ext uri="{BB962C8B-B14F-4D97-AF65-F5344CB8AC3E}">
        <p14:creationId xmlns:p14="http://schemas.microsoft.com/office/powerpoint/2010/main" val="156614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Initialisieren</a:t>
            </a:r>
            <a:endParaRPr lang="de-DE" sz="2000"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zahl=</a:t>
            </a:r>
            <a:r>
              <a:rPr lang="de-DE" b="1" dirty="0" smtClean="0">
                <a:solidFill>
                  <a:srgbClr val="FF0000"/>
                </a:solidFill>
              </a:rPr>
              <a:t>5</a:t>
            </a:r>
            <a:r>
              <a:rPr lang="de-DE" dirty="0" smtClean="0"/>
              <a:t>;</a:t>
            </a:r>
          </a:p>
          <a:p>
            <a:r>
              <a:rPr lang="de-DE" dirty="0"/>
              <a:t>	</a:t>
            </a:r>
            <a:r>
              <a:rPr lang="de-DE" dirty="0" smtClean="0"/>
              <a:t>char zeichen=</a:t>
            </a:r>
            <a:r>
              <a:rPr lang="de-DE" b="1" dirty="0" smtClean="0">
                <a:solidFill>
                  <a:srgbClr val="FF0000"/>
                </a:solidFill>
              </a:rPr>
              <a:t>‘w‘</a:t>
            </a:r>
            <a:r>
              <a:rPr lang="de-DE" dirty="0" smtClean="0"/>
              <a:t>;</a:t>
            </a:r>
          </a:p>
          <a:p>
            <a:r>
              <a:rPr lang="de-DE" dirty="0"/>
              <a:t>	</a:t>
            </a:r>
            <a:r>
              <a:rPr lang="de-DE" dirty="0" smtClean="0"/>
              <a:t>float x=</a:t>
            </a:r>
            <a:r>
              <a:rPr lang="de-DE" b="1" dirty="0" smtClean="0">
                <a:solidFill>
                  <a:srgbClr val="FF0000"/>
                </a:solidFill>
              </a:rPr>
              <a:t>2.355</a:t>
            </a:r>
            <a:r>
              <a:rPr lang="de-DE" dirty="0" smtClean="0"/>
              <a:t>;</a:t>
            </a:r>
          </a:p>
          <a:p>
            <a:r>
              <a:rPr lang="de-DE" dirty="0"/>
              <a:t>	</a:t>
            </a:r>
          </a:p>
          <a:p>
            <a:r>
              <a:rPr lang="de-DE" dirty="0" smtClean="0"/>
              <a:t>	</a:t>
            </a:r>
          </a:p>
          <a:p>
            <a:endParaRPr lang="de-DE" dirty="0"/>
          </a:p>
          <a:p>
            <a:endParaRPr lang="de-DE" dirty="0" smtClean="0"/>
          </a:p>
          <a:p>
            <a:endParaRPr lang="de-DE" dirty="0"/>
          </a:p>
          <a:p>
            <a:endParaRPr lang="de-DE" dirty="0" smtClean="0"/>
          </a:p>
          <a:p>
            <a:endParaRPr lang="de-DE" dirty="0"/>
          </a:p>
          <a:p>
            <a:endParaRPr lang="de-DE" dirty="0"/>
          </a:p>
          <a:p>
            <a:endParaRPr lang="de-DE" dirty="0" smtClean="0"/>
          </a:p>
          <a:p>
            <a:endParaRPr lang="de-DE" dirty="0"/>
          </a:p>
          <a:p>
            <a:endParaRPr lang="de-DE" dirty="0" smtClean="0"/>
          </a:p>
          <a:p>
            <a:r>
              <a:rPr lang="de-DE" dirty="0" smtClean="0"/>
              <a:t>}</a:t>
            </a:r>
            <a:endParaRPr lang="de-DE" dirty="0"/>
          </a:p>
        </p:txBody>
      </p:sp>
    </p:spTree>
    <p:extLst>
      <p:ext uri="{BB962C8B-B14F-4D97-AF65-F5344CB8AC3E}">
        <p14:creationId xmlns:p14="http://schemas.microsoft.com/office/powerpoint/2010/main" val="3967041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sz="2400" dirty="0" smtClean="0">
                <a:solidFill>
                  <a:srgbClr val="FF0000"/>
                </a:solidFill>
              </a:rPr>
              <a:t>Definieren+Deklarieren</a:t>
            </a:r>
            <a:endParaRPr lang="de-DE" sz="2400"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a:t>
            </a:r>
            <a:r>
              <a:rPr lang="de-DE" b="1" dirty="0" smtClean="0">
                <a:solidFill>
                  <a:srgbClr val="FF0000"/>
                </a:solidFill>
              </a:rPr>
              <a:t>int zahl</a:t>
            </a:r>
            <a:r>
              <a:rPr lang="de-DE" dirty="0" smtClean="0"/>
              <a:t>=5;</a:t>
            </a:r>
          </a:p>
          <a:p>
            <a:r>
              <a:rPr lang="de-DE" dirty="0"/>
              <a:t>	</a:t>
            </a:r>
            <a:r>
              <a:rPr lang="de-DE" b="1" dirty="0" smtClean="0">
                <a:solidFill>
                  <a:srgbClr val="FF0000"/>
                </a:solidFill>
              </a:rPr>
              <a:t>char zeichen</a:t>
            </a:r>
            <a:r>
              <a:rPr lang="de-DE" dirty="0" smtClean="0"/>
              <a:t>=‘w‘;</a:t>
            </a:r>
          </a:p>
          <a:p>
            <a:r>
              <a:rPr lang="de-DE" dirty="0"/>
              <a:t>	</a:t>
            </a:r>
            <a:r>
              <a:rPr lang="de-DE" b="1" dirty="0" smtClean="0">
                <a:solidFill>
                  <a:srgbClr val="FF0000"/>
                </a:solidFill>
              </a:rPr>
              <a:t>float x</a:t>
            </a:r>
            <a:r>
              <a:rPr lang="de-DE" dirty="0" smtClean="0"/>
              <a:t>=2.355;</a:t>
            </a:r>
          </a:p>
          <a:p>
            <a:r>
              <a:rPr lang="de-DE" dirty="0"/>
              <a:t>	</a:t>
            </a:r>
          </a:p>
          <a:p>
            <a:r>
              <a:rPr lang="de-DE" dirty="0" smtClean="0"/>
              <a:t>	</a:t>
            </a:r>
          </a:p>
          <a:p>
            <a:endParaRPr lang="de-DE" dirty="0"/>
          </a:p>
          <a:p>
            <a:endParaRPr lang="de-DE" dirty="0" smtClean="0"/>
          </a:p>
          <a:p>
            <a:endParaRPr lang="de-DE" dirty="0"/>
          </a:p>
          <a:p>
            <a:endParaRPr lang="de-DE" dirty="0" smtClean="0"/>
          </a:p>
          <a:p>
            <a:endParaRPr lang="de-DE" dirty="0"/>
          </a:p>
          <a:p>
            <a:endParaRPr lang="de-DE" dirty="0"/>
          </a:p>
          <a:p>
            <a:endParaRPr lang="de-DE" dirty="0" smtClean="0"/>
          </a:p>
          <a:p>
            <a:endParaRPr lang="de-DE" dirty="0"/>
          </a:p>
          <a:p>
            <a:endParaRPr lang="de-DE" dirty="0" smtClean="0"/>
          </a:p>
          <a:p>
            <a:r>
              <a:rPr lang="de-DE" dirty="0" smtClean="0"/>
              <a:t>}</a:t>
            </a:r>
            <a:endParaRPr lang="de-DE" dirty="0"/>
          </a:p>
        </p:txBody>
      </p:sp>
      <p:sp>
        <p:nvSpPr>
          <p:cNvPr id="2" name="Textfeld 1"/>
          <p:cNvSpPr txBox="1"/>
          <p:nvPr/>
        </p:nvSpPr>
        <p:spPr>
          <a:xfrm>
            <a:off x="839416" y="3645894"/>
            <a:ext cx="5323060" cy="646331"/>
          </a:xfrm>
          <a:prstGeom prst="rect">
            <a:avLst/>
          </a:prstGeom>
          <a:solidFill>
            <a:schemeClr val="bg1"/>
          </a:solidFill>
          <a:ln>
            <a:solidFill>
              <a:srgbClr val="0070C0"/>
            </a:solidFill>
          </a:ln>
        </p:spPr>
        <p:txBody>
          <a:bodyPr wrap="none" rtlCol="0">
            <a:spAutoFit/>
          </a:bodyPr>
          <a:lstStyle/>
          <a:p>
            <a:r>
              <a:rPr lang="de-DE" dirty="0" smtClean="0">
                <a:solidFill>
                  <a:srgbClr val="0070C0"/>
                </a:solidFill>
              </a:rPr>
              <a:t>Alle Variablen </a:t>
            </a:r>
            <a:r>
              <a:rPr lang="de-DE" b="1" dirty="0" smtClean="0">
                <a:solidFill>
                  <a:srgbClr val="0070C0"/>
                </a:solidFill>
              </a:rPr>
              <a:t>müssen</a:t>
            </a:r>
            <a:r>
              <a:rPr lang="de-DE" dirty="0" smtClean="0">
                <a:solidFill>
                  <a:srgbClr val="0070C0"/>
                </a:solidFill>
              </a:rPr>
              <a:t> in einem Quellcode </a:t>
            </a:r>
            <a:r>
              <a:rPr lang="de-DE" b="1" dirty="0" smtClean="0">
                <a:solidFill>
                  <a:srgbClr val="0070C0"/>
                </a:solidFill>
              </a:rPr>
              <a:t>vor</a:t>
            </a:r>
            <a:r>
              <a:rPr lang="de-DE" dirty="0" smtClean="0">
                <a:solidFill>
                  <a:srgbClr val="0070C0"/>
                </a:solidFill>
              </a:rPr>
              <a:t> der </a:t>
            </a:r>
          </a:p>
          <a:p>
            <a:r>
              <a:rPr lang="de-DE" dirty="0" smtClean="0">
                <a:solidFill>
                  <a:srgbClr val="0070C0"/>
                </a:solidFill>
              </a:rPr>
              <a:t>ersten Verwendung deklariert und definiert werden!</a:t>
            </a:r>
            <a:endParaRPr lang="de-DE" dirty="0">
              <a:solidFill>
                <a:srgbClr val="0070C0"/>
              </a:solidFill>
            </a:endParaRPr>
          </a:p>
        </p:txBody>
      </p:sp>
    </p:spTree>
    <p:extLst>
      <p:ext uri="{BB962C8B-B14F-4D97-AF65-F5344CB8AC3E}">
        <p14:creationId xmlns:p14="http://schemas.microsoft.com/office/powerpoint/2010/main" val="2354696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sz="2400" dirty="0" smtClean="0">
                <a:solidFill>
                  <a:srgbClr val="FF0000"/>
                </a:solidFill>
              </a:rPr>
              <a:t>Definieren+Deklarieren</a:t>
            </a:r>
            <a:endParaRPr lang="de-DE" sz="2400"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zahl=5;</a:t>
            </a:r>
          </a:p>
          <a:p>
            <a:r>
              <a:rPr lang="de-DE" dirty="0"/>
              <a:t>	</a:t>
            </a:r>
            <a:r>
              <a:rPr lang="de-DE" dirty="0" smtClean="0"/>
              <a:t>char zeichen=‘w‘;</a:t>
            </a:r>
          </a:p>
          <a:p>
            <a:r>
              <a:rPr lang="de-DE" dirty="0"/>
              <a:t>	</a:t>
            </a:r>
            <a:r>
              <a:rPr lang="de-DE" dirty="0" smtClean="0"/>
              <a:t>float x=2.355;</a:t>
            </a:r>
          </a:p>
          <a:p>
            <a:r>
              <a:rPr lang="de-DE" dirty="0"/>
              <a:t>	</a:t>
            </a:r>
          </a:p>
          <a:p>
            <a:r>
              <a:rPr lang="de-DE" dirty="0" smtClean="0"/>
              <a:t>	</a:t>
            </a:r>
          </a:p>
          <a:p>
            <a:endParaRPr lang="de-DE" dirty="0"/>
          </a:p>
          <a:p>
            <a:endParaRPr lang="de-DE" dirty="0" smtClean="0"/>
          </a:p>
          <a:p>
            <a:r>
              <a:rPr lang="de-DE" dirty="0" smtClean="0"/>
              <a:t>	</a:t>
            </a:r>
            <a:r>
              <a:rPr lang="de-DE" b="1" dirty="0" smtClean="0">
                <a:solidFill>
                  <a:srgbClr val="FF0000"/>
                </a:solidFill>
              </a:rPr>
              <a:t>float kommazahl</a:t>
            </a:r>
            <a:r>
              <a:rPr lang="de-DE" dirty="0" smtClean="0"/>
              <a:t>;</a:t>
            </a:r>
            <a:endParaRPr lang="de-DE" dirty="0"/>
          </a:p>
          <a:p>
            <a:endParaRPr lang="de-DE" dirty="0" smtClean="0"/>
          </a:p>
          <a:p>
            <a:endParaRPr lang="de-DE" dirty="0"/>
          </a:p>
          <a:p>
            <a:endParaRPr lang="de-DE" dirty="0"/>
          </a:p>
          <a:p>
            <a:endParaRPr lang="de-DE" dirty="0" smtClean="0"/>
          </a:p>
          <a:p>
            <a:endParaRPr lang="de-DE" dirty="0"/>
          </a:p>
          <a:p>
            <a:endParaRPr lang="de-DE" dirty="0" smtClean="0"/>
          </a:p>
          <a:p>
            <a:r>
              <a:rPr lang="de-DE" dirty="0" smtClean="0"/>
              <a:t>}</a:t>
            </a:r>
            <a:endParaRPr lang="de-DE" dirty="0"/>
          </a:p>
        </p:txBody>
      </p:sp>
      <p:sp>
        <p:nvSpPr>
          <p:cNvPr id="2" name="Textfeld 1"/>
          <p:cNvSpPr txBox="1"/>
          <p:nvPr/>
        </p:nvSpPr>
        <p:spPr>
          <a:xfrm>
            <a:off x="839416" y="3645894"/>
            <a:ext cx="6297558" cy="369332"/>
          </a:xfrm>
          <a:prstGeom prst="rect">
            <a:avLst/>
          </a:prstGeom>
          <a:solidFill>
            <a:schemeClr val="bg1"/>
          </a:solidFill>
          <a:ln>
            <a:solidFill>
              <a:srgbClr val="0070C0"/>
            </a:solidFill>
          </a:ln>
        </p:spPr>
        <p:txBody>
          <a:bodyPr wrap="none" rtlCol="0">
            <a:spAutoFit/>
          </a:bodyPr>
          <a:lstStyle/>
          <a:p>
            <a:r>
              <a:rPr lang="de-DE" dirty="0" smtClean="0">
                <a:solidFill>
                  <a:srgbClr val="0070C0"/>
                </a:solidFill>
              </a:rPr>
              <a:t>Eine sofortige Initialisierung ist aber nicht zwingend gefordert:</a:t>
            </a:r>
            <a:endParaRPr lang="de-DE" dirty="0">
              <a:solidFill>
                <a:srgbClr val="0070C0"/>
              </a:solidFill>
            </a:endParaRPr>
          </a:p>
        </p:txBody>
      </p:sp>
    </p:spTree>
    <p:extLst>
      <p:ext uri="{BB962C8B-B14F-4D97-AF65-F5344CB8AC3E}">
        <p14:creationId xmlns:p14="http://schemas.microsoft.com/office/powerpoint/2010/main" val="71601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Zuweisung</a:t>
            </a:r>
            <a:endParaRPr lang="de-DE"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a=1; </a:t>
            </a:r>
            <a:r>
              <a:rPr lang="de-DE" dirty="0"/>
              <a:t>	</a:t>
            </a:r>
            <a:endParaRPr lang="de-DE" dirty="0" smtClean="0"/>
          </a:p>
          <a:p>
            <a:r>
              <a:rPr lang="de-DE" dirty="0" smtClean="0"/>
              <a:t>	int b=2;</a:t>
            </a:r>
          </a:p>
          <a:p>
            <a:r>
              <a:rPr lang="de-DE" dirty="0" smtClean="0"/>
              <a:t>	int c=3;</a:t>
            </a:r>
            <a:endParaRPr lang="de-DE" dirty="0"/>
          </a:p>
          <a:p>
            <a:r>
              <a:rPr lang="de-DE" dirty="0" smtClean="0"/>
              <a:t>	</a:t>
            </a:r>
            <a:endParaRPr lang="de-DE" dirty="0"/>
          </a:p>
          <a:p>
            <a:r>
              <a:rPr lang="de-DE" dirty="0" smtClean="0"/>
              <a:t>	</a:t>
            </a:r>
          </a:p>
          <a:p>
            <a:endParaRPr lang="de-DE" dirty="0"/>
          </a:p>
          <a:p>
            <a:endParaRPr lang="de-DE" dirty="0" smtClean="0"/>
          </a:p>
          <a:p>
            <a:endParaRPr lang="de-DE" dirty="0" smtClean="0"/>
          </a:p>
          <a:p>
            <a:r>
              <a:rPr lang="de-DE" dirty="0" smtClean="0"/>
              <a:t>	</a:t>
            </a:r>
          </a:p>
          <a:p>
            <a:endParaRPr lang="de-DE" dirty="0" smtClean="0"/>
          </a:p>
          <a:p>
            <a:endParaRPr lang="de-DE" dirty="0" smtClean="0"/>
          </a:p>
          <a:p>
            <a:endParaRPr lang="de-DE" dirty="0"/>
          </a:p>
          <a:p>
            <a:endParaRPr lang="de-DE" dirty="0"/>
          </a:p>
          <a:p>
            <a:endParaRPr lang="de-DE" dirty="0" smtClean="0"/>
          </a:p>
          <a:p>
            <a:r>
              <a:rPr lang="de-DE" dirty="0" smtClean="0"/>
              <a:t>}</a:t>
            </a:r>
            <a:endParaRPr lang="de-DE" dirty="0"/>
          </a:p>
        </p:txBody>
      </p:sp>
      <p:sp>
        <p:nvSpPr>
          <p:cNvPr id="4" name="Geschweifte Klammer rechts 3"/>
          <p:cNvSpPr/>
          <p:nvPr/>
        </p:nvSpPr>
        <p:spPr>
          <a:xfrm>
            <a:off x="4943872" y="2420888"/>
            <a:ext cx="144016" cy="8640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Textfeld 4"/>
          <p:cNvSpPr txBox="1"/>
          <p:nvPr/>
        </p:nvSpPr>
        <p:spPr>
          <a:xfrm>
            <a:off x="5159896" y="2529770"/>
            <a:ext cx="2952328" cy="646331"/>
          </a:xfrm>
          <a:prstGeom prst="rect">
            <a:avLst/>
          </a:prstGeom>
          <a:noFill/>
          <a:ln>
            <a:solidFill>
              <a:srgbClr val="0070C0"/>
            </a:solidFill>
          </a:ln>
        </p:spPr>
        <p:txBody>
          <a:bodyPr wrap="square" rtlCol="0">
            <a:spAutoFit/>
          </a:bodyPr>
          <a:lstStyle/>
          <a:p>
            <a:r>
              <a:rPr lang="de-DE" dirty="0" smtClean="0">
                <a:solidFill>
                  <a:srgbClr val="0070C0"/>
                </a:solidFill>
              </a:rPr>
              <a:t>Erste Zuweisungen werden </a:t>
            </a:r>
          </a:p>
          <a:p>
            <a:r>
              <a:rPr lang="de-DE" dirty="0" smtClean="0">
                <a:solidFill>
                  <a:srgbClr val="0070C0"/>
                </a:solidFill>
              </a:rPr>
              <a:t>als Initialisierung bezeichnet</a:t>
            </a:r>
            <a:endParaRPr lang="de-DE" dirty="0">
              <a:solidFill>
                <a:srgbClr val="0070C0"/>
              </a:solidFill>
            </a:endParaRPr>
          </a:p>
        </p:txBody>
      </p:sp>
    </p:spTree>
    <p:extLst>
      <p:ext uri="{BB962C8B-B14F-4D97-AF65-F5344CB8AC3E}">
        <p14:creationId xmlns:p14="http://schemas.microsoft.com/office/powerpoint/2010/main" val="1454319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a:t>Datenspeicherung auf dem Rechner</a:t>
            </a:r>
            <a:endParaRPr lang="de-DE" sz="3600" dirty="0">
              <a:solidFill>
                <a:srgbClr val="FF0000"/>
              </a:solidFill>
            </a:endParaRPr>
          </a:p>
        </p:txBody>
      </p:sp>
      <p:sp>
        <p:nvSpPr>
          <p:cNvPr id="5" name="Textfeld 4"/>
          <p:cNvSpPr txBox="1"/>
          <p:nvPr/>
        </p:nvSpPr>
        <p:spPr>
          <a:xfrm>
            <a:off x="553014" y="1340768"/>
            <a:ext cx="11638986" cy="2016223"/>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800" b="0" i="0" u="none" strike="noStrike" kern="1200" cap="none" spc="0" normalizeH="0" baseline="0" noProof="0" dirty="0" smtClean="0">
                <a:ln>
                  <a:noFill/>
                </a:ln>
                <a:solidFill>
                  <a:srgbClr val="00204B"/>
                </a:solidFill>
                <a:effectLst/>
                <a:uLnTx/>
                <a:uFillTx/>
                <a:latin typeface="Frutiger 45 Light"/>
              </a:rPr>
              <a:t>Die kleinste</a:t>
            </a:r>
            <a:r>
              <a:rPr kumimoji="0" lang="de-DE" sz="1800" b="0" i="0" u="none" strike="noStrike" kern="1200" cap="none" spc="0" normalizeH="0" noProof="0" dirty="0" smtClean="0">
                <a:ln>
                  <a:noFill/>
                </a:ln>
                <a:solidFill>
                  <a:srgbClr val="00204B"/>
                </a:solidFill>
                <a:effectLst/>
                <a:uLnTx/>
                <a:uFillTx/>
                <a:latin typeface="Frutiger 45 Light"/>
              </a:rPr>
              <a:t> Speichereinheit auf einem Computer wird als </a:t>
            </a:r>
            <a:r>
              <a:rPr kumimoji="0" lang="de-DE" sz="1800" b="1" i="0" u="none" strike="noStrike" kern="1200" cap="none" spc="0" normalizeH="0" noProof="0" dirty="0" smtClean="0">
                <a:ln>
                  <a:noFill/>
                </a:ln>
                <a:solidFill>
                  <a:srgbClr val="00204B"/>
                </a:solidFill>
                <a:effectLst/>
                <a:uLnTx/>
                <a:uFillTx/>
                <a:latin typeface="Frutiger 45 Light"/>
              </a:rPr>
              <a:t>Bit</a:t>
            </a:r>
            <a:r>
              <a:rPr kumimoji="0" lang="de-DE" sz="1800" b="0" i="0" u="none" strike="noStrike" kern="1200" cap="none" spc="0" normalizeH="0" noProof="0" dirty="0" smtClean="0">
                <a:ln>
                  <a:noFill/>
                </a:ln>
                <a:solidFill>
                  <a:srgbClr val="00204B"/>
                </a:solidFill>
                <a:effectLst/>
                <a:uLnTx/>
                <a:uFillTx/>
                <a:latin typeface="Frutiger 45 Light"/>
              </a:rPr>
              <a:t> bezeichnet. Es handelt sich dabei technisch betrachtet um eine Art Schalter, der nur die beiden Zustände: … </a:t>
            </a:r>
          </a:p>
          <a:p>
            <a:pPr lvl="2" indent="-342900">
              <a:buClr>
                <a:srgbClr val="0071B2"/>
              </a:buClr>
              <a:defRPr/>
            </a:pPr>
            <a:r>
              <a:rPr lang="de-DE" sz="1400" dirty="0" smtClean="0">
                <a:solidFill>
                  <a:srgbClr val="00204B"/>
                </a:solidFill>
              </a:rPr>
              <a:t>„geschlossen“(Strom fließt) </a:t>
            </a:r>
            <a:r>
              <a:rPr lang="de-DE" sz="1400" dirty="0">
                <a:solidFill>
                  <a:srgbClr val="00204B"/>
                </a:solidFill>
              </a:rPr>
              <a:t>oder </a:t>
            </a:r>
          </a:p>
          <a:p>
            <a:pPr lvl="2" indent="-342900">
              <a:buClr>
                <a:srgbClr val="0071B2"/>
              </a:buClr>
              <a:defRPr/>
            </a:pPr>
            <a:r>
              <a:rPr kumimoji="0" lang="de-DE" sz="1400" b="0" i="0" u="none" strike="noStrike" kern="1200" cap="none" spc="0" normalizeH="0" noProof="0" dirty="0" smtClean="0">
                <a:ln>
                  <a:noFill/>
                </a:ln>
                <a:solidFill>
                  <a:srgbClr val="00204B"/>
                </a:solidFill>
                <a:effectLst/>
                <a:uLnTx/>
                <a:uFillTx/>
                <a:latin typeface="Frutiger 45 Light"/>
              </a:rPr>
              <a:t>„offen“(Strom fließt </a:t>
            </a:r>
            <a:r>
              <a:rPr kumimoji="0" lang="de-DE" sz="1400" b="0" i="0" strike="noStrike" kern="1200" cap="none" spc="0" normalizeH="0" noProof="0" dirty="0" smtClean="0">
                <a:ln>
                  <a:noFill/>
                </a:ln>
                <a:solidFill>
                  <a:srgbClr val="00204B"/>
                </a:solidFill>
                <a:effectLst/>
                <a:uLnTx/>
                <a:uFillTx/>
                <a:latin typeface="Frutiger 45 Light"/>
              </a:rPr>
              <a:t>nicht</a:t>
            </a:r>
            <a:r>
              <a:rPr kumimoji="0" lang="de-DE" sz="1400" b="0" i="0" u="none" strike="noStrike" kern="1200" cap="none" spc="0" normalizeH="0" noProof="0" dirty="0" smtClean="0">
                <a:ln>
                  <a:noFill/>
                </a:ln>
                <a:solidFill>
                  <a:srgbClr val="00204B"/>
                </a:solidFill>
                <a:effectLst/>
                <a:uLnTx/>
                <a:uFillTx/>
                <a:latin typeface="Frutiger 45 Light"/>
              </a:rPr>
              <a:t>) </a:t>
            </a:r>
          </a:p>
          <a:p>
            <a:pPr marL="400050" lvl="1" indent="0">
              <a:buClr>
                <a:srgbClr val="0071B2"/>
              </a:buClr>
              <a:buNone/>
              <a:defRPr/>
            </a:pPr>
            <a:r>
              <a:rPr lang="de-DE" sz="1800" dirty="0" smtClean="0">
                <a:solidFill>
                  <a:srgbClr val="00204B"/>
                </a:solidFill>
                <a:latin typeface="Frutiger 45 Light"/>
              </a:rPr>
              <a:t>… annehmen kann. </a:t>
            </a:r>
          </a:p>
          <a:p>
            <a:pPr marL="400050" lvl="1" indent="0">
              <a:buClr>
                <a:srgbClr val="0071B2"/>
              </a:buClr>
              <a:buNone/>
              <a:defRPr/>
            </a:pPr>
            <a:r>
              <a:rPr lang="de-DE" sz="1600" dirty="0" smtClean="0">
                <a:solidFill>
                  <a:srgbClr val="00204B"/>
                </a:solidFill>
                <a:latin typeface="Frutiger 45 Light"/>
              </a:rPr>
              <a:t>Diese beiden Zustände werden der Kürze wegen gerne mit den Ziffern </a:t>
            </a:r>
            <a:r>
              <a:rPr lang="de-DE" sz="1600" b="1" dirty="0" smtClean="0">
                <a:solidFill>
                  <a:srgbClr val="00204B"/>
                </a:solidFill>
                <a:latin typeface="Frutiger 45 Light"/>
              </a:rPr>
              <a:t>1</a:t>
            </a:r>
            <a:r>
              <a:rPr lang="de-DE" sz="1600" dirty="0" smtClean="0">
                <a:solidFill>
                  <a:srgbClr val="00204B"/>
                </a:solidFill>
                <a:latin typeface="Frutiger 45 Light"/>
              </a:rPr>
              <a:t> (für geschlossen) und </a:t>
            </a:r>
            <a:r>
              <a:rPr lang="de-DE" sz="1600" b="1" dirty="0" smtClean="0">
                <a:solidFill>
                  <a:srgbClr val="00204B"/>
                </a:solidFill>
                <a:latin typeface="Frutiger 45 Light"/>
              </a:rPr>
              <a:t>0</a:t>
            </a:r>
            <a:r>
              <a:rPr lang="de-DE" sz="1600" dirty="0" smtClean="0">
                <a:solidFill>
                  <a:srgbClr val="00204B"/>
                </a:solidFill>
                <a:latin typeface="Frutiger 45 Light"/>
              </a:rPr>
              <a:t> (für offen) dargestellt.</a:t>
            </a:r>
          </a:p>
          <a:p>
            <a:pPr marL="400050" lvl="1" indent="0">
              <a:buClr>
                <a:srgbClr val="0071B2"/>
              </a:buClr>
              <a:buNone/>
              <a:defRPr/>
            </a:pPr>
            <a:endParaRPr kumimoji="0" lang="de-DE" sz="1600" b="0" i="0" u="none" strike="noStrike" kern="1200" cap="none" spc="0" normalizeH="0" noProof="0" dirty="0" smtClean="0">
              <a:ln>
                <a:noFill/>
              </a:ln>
              <a:solidFill>
                <a:srgbClr val="00204B"/>
              </a:solidFill>
              <a:effectLst/>
              <a:uLnTx/>
              <a:uFillTx/>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1800" dirty="0" smtClean="0">
                <a:solidFill>
                  <a:srgbClr val="00204B"/>
                </a:solidFill>
                <a:latin typeface="Frutiger 45 Light"/>
              </a:rPr>
              <a:t>Fasst man 8 Bit zusammen, so wird diese Speicherstelle als </a:t>
            </a:r>
            <a:r>
              <a:rPr lang="de-DE" sz="1800" b="1" dirty="0" smtClean="0">
                <a:solidFill>
                  <a:srgbClr val="00204B"/>
                </a:solidFill>
                <a:latin typeface="Frutiger 45 Light"/>
              </a:rPr>
              <a:t>Byte</a:t>
            </a:r>
            <a:r>
              <a:rPr lang="de-DE" sz="1800" dirty="0" smtClean="0">
                <a:solidFill>
                  <a:srgbClr val="00204B"/>
                </a:solidFill>
                <a:latin typeface="Frutiger 45 Light"/>
              </a:rPr>
              <a:t> bezeichnet. Da jedes Bit 2 Zustände annehmen kann, können durch ein Byte demnach „2 hoch 8“ = 256 Zustände unterschieden werden. Binäre Darstellung:  00000000, 00000001, 00000010, 00000011, … , 11111100, 11111101, 11111110,11111111</a:t>
            </a: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lang="de-DE" sz="1800" dirty="0" smtClean="0">
              <a:solidFill>
                <a:srgbClr val="00204B"/>
              </a:solidFill>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1800" dirty="0" smtClean="0">
                <a:solidFill>
                  <a:srgbClr val="00204B"/>
                </a:solidFill>
                <a:latin typeface="Frutiger 45 Light"/>
              </a:rPr>
              <a:t>Solche </a:t>
            </a:r>
            <a:r>
              <a:rPr lang="de-DE" sz="1800" b="1" dirty="0" smtClean="0">
                <a:solidFill>
                  <a:srgbClr val="00204B"/>
                </a:solidFill>
                <a:latin typeface="Frutiger 45 Light"/>
              </a:rPr>
              <a:t>Bitfolgen</a:t>
            </a:r>
            <a:r>
              <a:rPr lang="de-DE" sz="1800" dirty="0" smtClean="0">
                <a:solidFill>
                  <a:srgbClr val="00204B"/>
                </a:solidFill>
                <a:latin typeface="Frutiger 45 Light"/>
              </a:rPr>
              <a:t> können ganz unterschiedlich interpretiert werden. Sie können je nach Bedarf (bzw. nach gewünschter Festlegung) als Zeichen, Zahl oder auch Befehl verstanden werden. Letzteres werden wir uns nun anschauen, wenn es im Folgenden um Befehle (einer Maschinensprache) geht, die von einem Prozessor ausgeführt werden sollen:</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45720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412012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Zuweisung</a:t>
            </a:r>
            <a:endParaRPr lang="de-DE"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a=1; </a:t>
            </a:r>
            <a:r>
              <a:rPr lang="de-DE" dirty="0"/>
              <a:t>	</a:t>
            </a:r>
            <a:endParaRPr lang="de-DE" dirty="0" smtClean="0"/>
          </a:p>
          <a:p>
            <a:r>
              <a:rPr lang="de-DE" dirty="0" smtClean="0"/>
              <a:t>	int b=2;</a:t>
            </a:r>
          </a:p>
          <a:p>
            <a:r>
              <a:rPr lang="de-DE" dirty="0" smtClean="0"/>
              <a:t>	int c=3;</a:t>
            </a:r>
            <a:endParaRPr lang="de-DE" dirty="0"/>
          </a:p>
          <a:p>
            <a:r>
              <a:rPr lang="de-DE" dirty="0" smtClean="0"/>
              <a:t>	</a:t>
            </a:r>
            <a:endParaRPr lang="de-DE" dirty="0"/>
          </a:p>
          <a:p>
            <a:r>
              <a:rPr lang="de-DE" dirty="0" smtClean="0"/>
              <a:t>	</a:t>
            </a:r>
            <a:r>
              <a:rPr lang="de-DE" dirty="0" smtClean="0"/>
              <a:t>a=5; </a:t>
            </a:r>
            <a:r>
              <a:rPr lang="de-DE" dirty="0"/>
              <a:t>	</a:t>
            </a:r>
          </a:p>
          <a:p>
            <a:r>
              <a:rPr lang="de-DE" dirty="0"/>
              <a:t>	</a:t>
            </a:r>
            <a:r>
              <a:rPr lang="de-DE" dirty="0" smtClean="0"/>
              <a:t>b=6;</a:t>
            </a:r>
            <a:endParaRPr lang="de-DE" dirty="0"/>
          </a:p>
          <a:p>
            <a:r>
              <a:rPr lang="de-DE" dirty="0"/>
              <a:t>	</a:t>
            </a:r>
            <a:r>
              <a:rPr lang="de-DE" dirty="0" smtClean="0"/>
              <a:t>c=7;</a:t>
            </a:r>
            <a:endParaRPr lang="de-DE" dirty="0"/>
          </a:p>
          <a:p>
            <a:endParaRPr lang="de-DE" dirty="0" smtClean="0"/>
          </a:p>
          <a:p>
            <a:r>
              <a:rPr lang="de-DE" dirty="0" smtClean="0"/>
              <a:t>	</a:t>
            </a:r>
          </a:p>
          <a:p>
            <a:endParaRPr lang="de-DE" dirty="0" smtClean="0"/>
          </a:p>
          <a:p>
            <a:endParaRPr lang="de-DE" dirty="0" smtClean="0"/>
          </a:p>
          <a:p>
            <a:endParaRPr lang="de-DE" dirty="0"/>
          </a:p>
          <a:p>
            <a:endParaRPr lang="de-DE" dirty="0"/>
          </a:p>
          <a:p>
            <a:endParaRPr lang="de-DE" dirty="0" smtClean="0"/>
          </a:p>
          <a:p>
            <a:r>
              <a:rPr lang="de-DE" dirty="0" smtClean="0"/>
              <a:t>}</a:t>
            </a:r>
            <a:endParaRPr lang="de-DE" dirty="0"/>
          </a:p>
        </p:txBody>
      </p:sp>
      <p:sp>
        <p:nvSpPr>
          <p:cNvPr id="4" name="Geschweifte Klammer rechts 3"/>
          <p:cNvSpPr/>
          <p:nvPr/>
        </p:nvSpPr>
        <p:spPr>
          <a:xfrm>
            <a:off x="4583832" y="3544525"/>
            <a:ext cx="144016" cy="8640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 name="Textfeld 4"/>
          <p:cNvSpPr txBox="1"/>
          <p:nvPr/>
        </p:nvSpPr>
        <p:spPr>
          <a:xfrm>
            <a:off x="4799856" y="3732883"/>
            <a:ext cx="2736304" cy="523220"/>
          </a:xfrm>
          <a:prstGeom prst="rect">
            <a:avLst/>
          </a:prstGeom>
          <a:noFill/>
          <a:ln>
            <a:solidFill>
              <a:srgbClr val="0070C0"/>
            </a:solidFill>
          </a:ln>
        </p:spPr>
        <p:txBody>
          <a:bodyPr wrap="square" rtlCol="0">
            <a:spAutoFit/>
          </a:bodyPr>
          <a:lstStyle/>
          <a:p>
            <a:r>
              <a:rPr lang="de-DE" sz="1400" dirty="0" smtClean="0">
                <a:solidFill>
                  <a:srgbClr val="0070C0"/>
                </a:solidFill>
              </a:rPr>
              <a:t>Erst beim </a:t>
            </a:r>
            <a:r>
              <a:rPr lang="de-DE" sz="1400" b="1" dirty="0" smtClean="0">
                <a:solidFill>
                  <a:srgbClr val="0070C0"/>
                </a:solidFill>
              </a:rPr>
              <a:t>Überschreiben</a:t>
            </a:r>
            <a:r>
              <a:rPr lang="de-DE" sz="1400" dirty="0" smtClean="0">
                <a:solidFill>
                  <a:srgbClr val="0070C0"/>
                </a:solidFill>
              </a:rPr>
              <a:t> wird </a:t>
            </a:r>
          </a:p>
          <a:p>
            <a:r>
              <a:rPr lang="de-DE" sz="1400" dirty="0" smtClean="0">
                <a:solidFill>
                  <a:srgbClr val="0070C0"/>
                </a:solidFill>
              </a:rPr>
              <a:t>von einer Zuweisung gesprochen</a:t>
            </a:r>
            <a:endParaRPr lang="de-DE" sz="1400" dirty="0">
              <a:solidFill>
                <a:srgbClr val="0070C0"/>
              </a:solidFill>
            </a:endParaRPr>
          </a:p>
        </p:txBody>
      </p:sp>
    </p:spTree>
    <p:extLst>
      <p:ext uri="{BB962C8B-B14F-4D97-AF65-F5344CB8AC3E}">
        <p14:creationId xmlns:p14="http://schemas.microsoft.com/office/powerpoint/2010/main" val="2134554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Zuweisung</a:t>
            </a:r>
            <a:endParaRPr lang="de-DE"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a=1; </a:t>
            </a:r>
            <a:r>
              <a:rPr lang="de-DE" dirty="0"/>
              <a:t>	</a:t>
            </a:r>
            <a:endParaRPr lang="de-DE" dirty="0" smtClean="0"/>
          </a:p>
          <a:p>
            <a:r>
              <a:rPr lang="de-DE" dirty="0" smtClean="0"/>
              <a:t>	int b=2;</a:t>
            </a:r>
          </a:p>
          <a:p>
            <a:r>
              <a:rPr lang="de-DE" dirty="0" smtClean="0"/>
              <a:t>	int c=3;</a:t>
            </a:r>
            <a:endParaRPr lang="de-DE" dirty="0"/>
          </a:p>
          <a:p>
            <a:r>
              <a:rPr lang="de-DE" dirty="0" smtClean="0"/>
              <a:t>	</a:t>
            </a:r>
            <a:endParaRPr lang="de-DE" dirty="0"/>
          </a:p>
          <a:p>
            <a:r>
              <a:rPr lang="de-DE" dirty="0" smtClean="0"/>
              <a:t>	</a:t>
            </a:r>
            <a:r>
              <a:rPr lang="de-DE" dirty="0" smtClean="0"/>
              <a:t>a=5; </a:t>
            </a:r>
            <a:r>
              <a:rPr lang="de-DE" dirty="0"/>
              <a:t>	</a:t>
            </a:r>
          </a:p>
          <a:p>
            <a:r>
              <a:rPr lang="de-DE" dirty="0"/>
              <a:t>	</a:t>
            </a:r>
            <a:r>
              <a:rPr lang="de-DE" dirty="0" smtClean="0"/>
              <a:t>b=6;</a:t>
            </a:r>
            <a:endParaRPr lang="de-DE" dirty="0"/>
          </a:p>
          <a:p>
            <a:r>
              <a:rPr lang="de-DE" dirty="0"/>
              <a:t>	</a:t>
            </a:r>
            <a:r>
              <a:rPr lang="de-DE" dirty="0" smtClean="0"/>
              <a:t>c=7;</a:t>
            </a:r>
            <a:endParaRPr lang="de-DE" dirty="0"/>
          </a:p>
          <a:p>
            <a:endParaRPr lang="de-DE" dirty="0" smtClean="0"/>
          </a:p>
          <a:p>
            <a:r>
              <a:rPr lang="de-DE" dirty="0" smtClean="0"/>
              <a:t>	</a:t>
            </a:r>
          </a:p>
          <a:p>
            <a:endParaRPr lang="de-DE" dirty="0" smtClean="0"/>
          </a:p>
          <a:p>
            <a:endParaRPr lang="de-DE" dirty="0" smtClean="0"/>
          </a:p>
          <a:p>
            <a:endParaRPr lang="de-DE" dirty="0"/>
          </a:p>
          <a:p>
            <a:endParaRPr lang="de-DE" dirty="0"/>
          </a:p>
          <a:p>
            <a:endParaRPr lang="de-DE" dirty="0" smtClean="0"/>
          </a:p>
          <a:p>
            <a:r>
              <a:rPr lang="de-DE" dirty="0" smtClean="0"/>
              <a:t>}</a:t>
            </a:r>
            <a:endParaRPr lang="de-DE" dirty="0"/>
          </a:p>
        </p:txBody>
      </p:sp>
      <p:sp>
        <p:nvSpPr>
          <p:cNvPr id="2" name="Rechteck 1"/>
          <p:cNvSpPr/>
          <p:nvPr/>
        </p:nvSpPr>
        <p:spPr>
          <a:xfrm>
            <a:off x="4079776" y="2420888"/>
            <a:ext cx="360040"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feld 11"/>
          <p:cNvSpPr txBox="1"/>
          <p:nvPr/>
        </p:nvSpPr>
        <p:spPr>
          <a:xfrm>
            <a:off x="191344" y="2591326"/>
            <a:ext cx="3780420"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Die Definition (und Deklaration) jeder einzelnen Variable</a:t>
            </a:r>
            <a:r>
              <a:rPr lang="de-DE" sz="1400" dirty="0">
                <a:solidFill>
                  <a:srgbClr val="0070C0"/>
                </a:solidFill>
              </a:rPr>
              <a:t> </a:t>
            </a:r>
            <a:r>
              <a:rPr lang="de-DE" sz="1400" dirty="0" smtClean="0">
                <a:solidFill>
                  <a:srgbClr val="0070C0"/>
                </a:solidFill>
              </a:rPr>
              <a:t>geschieht natürlich stets nur </a:t>
            </a:r>
            <a:r>
              <a:rPr lang="de-DE" sz="1400" b="1" dirty="0" smtClean="0">
                <a:solidFill>
                  <a:srgbClr val="0070C0"/>
                </a:solidFill>
              </a:rPr>
              <a:t>einmalig</a:t>
            </a:r>
            <a:endParaRPr lang="de-DE" sz="1400" b="1" dirty="0">
              <a:solidFill>
                <a:srgbClr val="0070C0"/>
              </a:solidFill>
            </a:endParaRPr>
          </a:p>
        </p:txBody>
      </p:sp>
    </p:spTree>
    <p:extLst>
      <p:ext uri="{BB962C8B-B14F-4D97-AF65-F5344CB8AC3E}">
        <p14:creationId xmlns:p14="http://schemas.microsoft.com/office/powerpoint/2010/main" val="1563401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Zuweisung</a:t>
            </a:r>
            <a:endParaRPr lang="de-DE"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a=1; </a:t>
            </a:r>
            <a:r>
              <a:rPr lang="de-DE" dirty="0"/>
              <a:t>	</a:t>
            </a:r>
            <a:endParaRPr lang="de-DE" dirty="0" smtClean="0"/>
          </a:p>
          <a:p>
            <a:r>
              <a:rPr lang="de-DE" dirty="0" smtClean="0"/>
              <a:t>	int b=2;</a:t>
            </a:r>
          </a:p>
          <a:p>
            <a:r>
              <a:rPr lang="de-DE" dirty="0" smtClean="0"/>
              <a:t>	int c=3;</a:t>
            </a:r>
            <a:endParaRPr lang="de-DE" dirty="0"/>
          </a:p>
          <a:p>
            <a:r>
              <a:rPr lang="de-DE" dirty="0" smtClean="0"/>
              <a:t>	</a:t>
            </a:r>
            <a:endParaRPr lang="de-DE" dirty="0"/>
          </a:p>
          <a:p>
            <a:r>
              <a:rPr lang="de-DE" dirty="0" smtClean="0"/>
              <a:t>	</a:t>
            </a:r>
            <a:r>
              <a:rPr lang="de-DE" dirty="0" smtClean="0"/>
              <a:t>a=5; </a:t>
            </a:r>
            <a:r>
              <a:rPr lang="de-DE" dirty="0"/>
              <a:t>	</a:t>
            </a:r>
          </a:p>
          <a:p>
            <a:r>
              <a:rPr lang="de-DE" dirty="0"/>
              <a:t>	</a:t>
            </a:r>
            <a:r>
              <a:rPr lang="de-DE" dirty="0" smtClean="0"/>
              <a:t>b=6;</a:t>
            </a:r>
            <a:endParaRPr lang="de-DE" dirty="0"/>
          </a:p>
          <a:p>
            <a:r>
              <a:rPr lang="de-DE" dirty="0"/>
              <a:t>	</a:t>
            </a:r>
            <a:r>
              <a:rPr lang="de-DE" dirty="0" smtClean="0"/>
              <a:t>c=7;</a:t>
            </a:r>
            <a:endParaRPr lang="de-DE" dirty="0"/>
          </a:p>
          <a:p>
            <a:endParaRPr lang="de-DE" dirty="0" smtClean="0"/>
          </a:p>
          <a:p>
            <a:r>
              <a:rPr lang="de-DE" dirty="0" smtClean="0"/>
              <a:t>	</a:t>
            </a:r>
          </a:p>
          <a:p>
            <a:endParaRPr lang="de-DE" dirty="0" smtClean="0"/>
          </a:p>
          <a:p>
            <a:endParaRPr lang="de-DE" dirty="0" smtClean="0"/>
          </a:p>
          <a:p>
            <a:endParaRPr lang="de-DE" dirty="0"/>
          </a:p>
          <a:p>
            <a:endParaRPr lang="de-DE" dirty="0"/>
          </a:p>
          <a:p>
            <a:endParaRPr lang="de-DE" dirty="0" smtClean="0"/>
          </a:p>
          <a:p>
            <a:r>
              <a:rPr lang="de-DE" dirty="0" smtClean="0"/>
              <a:t>}</a:t>
            </a:r>
            <a:endParaRPr lang="de-DE" dirty="0"/>
          </a:p>
        </p:txBody>
      </p:sp>
      <p:sp>
        <p:nvSpPr>
          <p:cNvPr id="6" name="Geschweifte Klammer rechts 5"/>
          <p:cNvSpPr/>
          <p:nvPr/>
        </p:nvSpPr>
        <p:spPr>
          <a:xfrm rot="10800000">
            <a:off x="3960613" y="3582191"/>
            <a:ext cx="180020" cy="76493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3" name="Textfeld 12"/>
          <p:cNvSpPr txBox="1"/>
          <p:nvPr/>
        </p:nvSpPr>
        <p:spPr>
          <a:xfrm>
            <a:off x="1650520" y="3810767"/>
            <a:ext cx="2166075" cy="307777"/>
          </a:xfrm>
          <a:prstGeom prst="rect">
            <a:avLst/>
          </a:prstGeom>
          <a:solidFill>
            <a:schemeClr val="bg1"/>
          </a:solidFill>
          <a:ln>
            <a:solidFill>
              <a:srgbClr val="0070C0"/>
            </a:solidFill>
          </a:ln>
        </p:spPr>
        <p:txBody>
          <a:bodyPr wrap="square" rtlCol="0">
            <a:spAutoFit/>
          </a:bodyPr>
          <a:lstStyle/>
          <a:p>
            <a:r>
              <a:rPr lang="de-DE" sz="1400" b="1" dirty="0" smtClean="0">
                <a:solidFill>
                  <a:srgbClr val="0070C0"/>
                </a:solidFill>
              </a:rPr>
              <a:t>Keine</a:t>
            </a:r>
            <a:r>
              <a:rPr lang="de-DE" sz="1400" dirty="0" smtClean="0">
                <a:solidFill>
                  <a:srgbClr val="0070C0"/>
                </a:solidFill>
              </a:rPr>
              <a:t> erneute Definition!</a:t>
            </a:r>
            <a:endParaRPr lang="de-DE" sz="1400" b="1" dirty="0">
              <a:solidFill>
                <a:srgbClr val="0070C0"/>
              </a:solidFill>
            </a:endParaRPr>
          </a:p>
        </p:txBody>
      </p:sp>
    </p:spTree>
    <p:extLst>
      <p:ext uri="{BB962C8B-B14F-4D97-AF65-F5344CB8AC3E}">
        <p14:creationId xmlns:p14="http://schemas.microsoft.com/office/powerpoint/2010/main" val="4008903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Variablen – </a:t>
            </a:r>
            <a:r>
              <a:rPr lang="de-DE" dirty="0" smtClean="0">
                <a:solidFill>
                  <a:srgbClr val="FF0000"/>
                </a:solidFill>
              </a:rPr>
              <a:t>Zuweisung</a:t>
            </a:r>
            <a:endParaRPr lang="de-DE" dirty="0">
              <a:solidFill>
                <a:srgbClr val="FF0000"/>
              </a:solidFill>
            </a:endParaRPr>
          </a:p>
        </p:txBody>
      </p:sp>
      <p:sp>
        <p:nvSpPr>
          <p:cNvPr id="8" name="Rechteck 7"/>
          <p:cNvSpPr/>
          <p:nvPr/>
        </p:nvSpPr>
        <p:spPr>
          <a:xfrm>
            <a:off x="2927648" y="1340768"/>
            <a:ext cx="5328592" cy="5256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783632" y="1159751"/>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2927838" y="1424354"/>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143672" y="1844824"/>
            <a:ext cx="4968552" cy="4801314"/>
          </a:xfrm>
          <a:prstGeom prst="rect">
            <a:avLst/>
          </a:prstGeom>
          <a:noFill/>
        </p:spPr>
        <p:txBody>
          <a:bodyPr wrap="square" rtlCol="0">
            <a:spAutoFit/>
          </a:bodyPr>
          <a:lstStyle/>
          <a:p>
            <a:r>
              <a:rPr lang="de-DE" dirty="0"/>
              <a:t>m</a:t>
            </a:r>
            <a:r>
              <a:rPr lang="de-DE" dirty="0" smtClean="0"/>
              <a:t>ain()</a:t>
            </a:r>
          </a:p>
          <a:p>
            <a:r>
              <a:rPr lang="de-DE" dirty="0" smtClean="0"/>
              <a:t>{</a:t>
            </a:r>
          </a:p>
          <a:p>
            <a:r>
              <a:rPr lang="de-DE" dirty="0" smtClean="0"/>
              <a:t>	int a=1; </a:t>
            </a:r>
            <a:r>
              <a:rPr lang="de-DE" dirty="0"/>
              <a:t>	</a:t>
            </a:r>
            <a:endParaRPr lang="de-DE" dirty="0" smtClean="0"/>
          </a:p>
          <a:p>
            <a:r>
              <a:rPr lang="de-DE" dirty="0" smtClean="0"/>
              <a:t>	int b=2;</a:t>
            </a:r>
          </a:p>
          <a:p>
            <a:r>
              <a:rPr lang="de-DE" dirty="0" smtClean="0"/>
              <a:t>	int c=3;</a:t>
            </a:r>
            <a:endParaRPr lang="de-DE" dirty="0"/>
          </a:p>
          <a:p>
            <a:r>
              <a:rPr lang="de-DE" dirty="0" smtClean="0"/>
              <a:t>	</a:t>
            </a:r>
            <a:endParaRPr lang="de-DE" dirty="0"/>
          </a:p>
          <a:p>
            <a:r>
              <a:rPr lang="de-DE" dirty="0" smtClean="0"/>
              <a:t>	</a:t>
            </a:r>
            <a:r>
              <a:rPr lang="de-DE" dirty="0" smtClean="0"/>
              <a:t>a=5; </a:t>
            </a:r>
            <a:r>
              <a:rPr lang="de-DE" dirty="0"/>
              <a:t>	</a:t>
            </a:r>
          </a:p>
          <a:p>
            <a:r>
              <a:rPr lang="de-DE" dirty="0"/>
              <a:t>	</a:t>
            </a:r>
            <a:r>
              <a:rPr lang="de-DE" dirty="0" smtClean="0"/>
              <a:t>b=6;</a:t>
            </a:r>
            <a:endParaRPr lang="de-DE" dirty="0"/>
          </a:p>
          <a:p>
            <a:r>
              <a:rPr lang="de-DE" dirty="0"/>
              <a:t>	</a:t>
            </a:r>
            <a:r>
              <a:rPr lang="de-DE" dirty="0" smtClean="0"/>
              <a:t>c=7;</a:t>
            </a:r>
            <a:endParaRPr lang="de-DE" dirty="0" smtClean="0"/>
          </a:p>
          <a:p>
            <a:endParaRPr lang="de-DE" dirty="0"/>
          </a:p>
          <a:p>
            <a:r>
              <a:rPr lang="de-DE" dirty="0" smtClean="0"/>
              <a:t>	a= a+1 ; </a:t>
            </a:r>
            <a:r>
              <a:rPr lang="de-DE" dirty="0"/>
              <a:t>	</a:t>
            </a:r>
          </a:p>
          <a:p>
            <a:r>
              <a:rPr lang="de-DE" dirty="0"/>
              <a:t>	</a:t>
            </a:r>
            <a:r>
              <a:rPr lang="de-DE" dirty="0" smtClean="0"/>
              <a:t>b= 2*b ;</a:t>
            </a:r>
            <a:endParaRPr lang="de-DE" dirty="0"/>
          </a:p>
          <a:p>
            <a:r>
              <a:rPr lang="de-DE" dirty="0"/>
              <a:t>	</a:t>
            </a:r>
            <a:r>
              <a:rPr lang="de-DE" dirty="0" smtClean="0"/>
              <a:t>c= a+b ;</a:t>
            </a:r>
          </a:p>
          <a:p>
            <a:endParaRPr lang="de-DE" dirty="0" smtClean="0"/>
          </a:p>
          <a:p>
            <a:endParaRPr lang="de-DE" dirty="0"/>
          </a:p>
          <a:p>
            <a:endParaRPr lang="de-DE" dirty="0" smtClean="0"/>
          </a:p>
          <a:p>
            <a:r>
              <a:rPr lang="de-DE" dirty="0" smtClean="0"/>
              <a:t>}</a:t>
            </a:r>
            <a:endParaRPr lang="de-DE" dirty="0"/>
          </a:p>
        </p:txBody>
      </p:sp>
      <p:sp>
        <p:nvSpPr>
          <p:cNvPr id="12" name="Textfeld 11"/>
          <p:cNvSpPr txBox="1"/>
          <p:nvPr/>
        </p:nvSpPr>
        <p:spPr>
          <a:xfrm>
            <a:off x="553014" y="4797152"/>
            <a:ext cx="3312368"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Und natürlich können auch die Resultate</a:t>
            </a:r>
          </a:p>
          <a:p>
            <a:r>
              <a:rPr lang="de-DE" sz="1400" dirty="0" smtClean="0">
                <a:solidFill>
                  <a:srgbClr val="0070C0"/>
                </a:solidFill>
              </a:rPr>
              <a:t>von Rechnungen zugewiesen werden:</a:t>
            </a:r>
            <a:endParaRPr lang="de-DE" sz="1400" dirty="0">
              <a:solidFill>
                <a:srgbClr val="0070C0"/>
              </a:solidFill>
            </a:endParaRPr>
          </a:p>
        </p:txBody>
      </p:sp>
      <p:sp>
        <p:nvSpPr>
          <p:cNvPr id="2" name="Rechteck 1"/>
          <p:cNvSpPr/>
          <p:nvPr/>
        </p:nvSpPr>
        <p:spPr>
          <a:xfrm>
            <a:off x="4439816" y="4662718"/>
            <a:ext cx="432048"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67302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Ausgabe – </a:t>
            </a:r>
            <a:r>
              <a:rPr lang="de-DE" dirty="0">
                <a:solidFill>
                  <a:srgbClr val="FF0000"/>
                </a:solidFill>
              </a:rPr>
              <a:t>S</a:t>
            </a:r>
            <a:r>
              <a:rPr lang="de-DE" dirty="0" smtClean="0">
                <a:solidFill>
                  <a:srgbClr val="FF0000"/>
                </a:solidFill>
              </a:rPr>
              <a:t>tring</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1754326"/>
          </a:xfrm>
          <a:prstGeom prst="rect">
            <a:avLst/>
          </a:prstGeom>
          <a:noFill/>
          <a:ln>
            <a:noFill/>
          </a:ln>
        </p:spPr>
        <p:txBody>
          <a:bodyPr wrap="square" rtlCol="0">
            <a:spAutoFit/>
          </a:bodyPr>
          <a:lstStyle/>
          <a:p>
            <a:r>
              <a:rPr lang="de-DE" dirty="0"/>
              <a:t>p</a:t>
            </a:r>
            <a:r>
              <a:rPr lang="de-DE" dirty="0" smtClean="0"/>
              <a:t>rintf(“</a:t>
            </a:r>
            <a:r>
              <a:rPr lang="de-DE" b="1" dirty="0" smtClean="0">
                <a:solidFill>
                  <a:srgbClr val="FF0000"/>
                </a:solidFill>
              </a:rPr>
              <a:t>Hallo</a:t>
            </a:r>
            <a:r>
              <a:rPr lang="de-DE" dirty="0" smtClean="0"/>
              <a:t> </a:t>
            </a:r>
            <a:r>
              <a:rPr lang="de-DE" b="1" dirty="0" smtClean="0">
                <a:solidFill>
                  <a:srgbClr val="FF0000"/>
                </a:solidFill>
              </a:rPr>
              <a:t>Welt</a:t>
            </a:r>
            <a:r>
              <a:rPr lang="de-DE" dirty="0" smtClean="0"/>
              <a: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1206421" cy="369332"/>
          </a:xfrm>
          <a:prstGeom prst="rect">
            <a:avLst/>
          </a:prstGeom>
          <a:noFill/>
        </p:spPr>
        <p:txBody>
          <a:bodyPr wrap="none" rtlCol="0">
            <a:spAutoFit/>
          </a:bodyPr>
          <a:lstStyle/>
          <a:p>
            <a:r>
              <a:rPr lang="de-DE" dirty="0" smtClean="0">
                <a:solidFill>
                  <a:schemeClr val="bg1"/>
                </a:solidFill>
              </a:rPr>
              <a:t>Hallo Welt</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95400" y="2691173"/>
            <a:ext cx="5760640"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Mit der Funktion </a:t>
            </a:r>
            <a:r>
              <a:rPr lang="de-DE" sz="1400" b="1" dirty="0" smtClean="0">
                <a:solidFill>
                  <a:srgbClr val="0070C0"/>
                </a:solidFill>
              </a:rPr>
              <a:t>printf</a:t>
            </a:r>
            <a:r>
              <a:rPr lang="de-DE" sz="1400" dirty="0" smtClean="0">
                <a:solidFill>
                  <a:srgbClr val="0070C0"/>
                </a:solidFill>
              </a:rPr>
              <a:t> können Texte auf der Konsole ausgeben werden.</a:t>
            </a:r>
          </a:p>
          <a:p>
            <a:r>
              <a:rPr lang="de-DE" sz="1400" dirty="0" smtClean="0">
                <a:solidFill>
                  <a:srgbClr val="0070C0"/>
                </a:solidFill>
              </a:rPr>
              <a:t>Solche Texte werden auch als </a:t>
            </a:r>
            <a:r>
              <a:rPr lang="de-DE" sz="1400" b="1" dirty="0" smtClean="0">
                <a:solidFill>
                  <a:srgbClr val="0070C0"/>
                </a:solidFill>
              </a:rPr>
              <a:t>„Zeichenkette“ </a:t>
            </a:r>
            <a:r>
              <a:rPr lang="de-DE" sz="1400" dirty="0" smtClean="0">
                <a:solidFill>
                  <a:srgbClr val="0070C0"/>
                </a:solidFill>
              </a:rPr>
              <a:t>oder </a:t>
            </a:r>
            <a:r>
              <a:rPr lang="de-DE" sz="1400" b="1" dirty="0" smtClean="0">
                <a:solidFill>
                  <a:srgbClr val="0070C0"/>
                </a:solidFill>
              </a:rPr>
              <a:t>„String“ </a:t>
            </a:r>
            <a:r>
              <a:rPr lang="de-DE" sz="1400" dirty="0" smtClean="0">
                <a:solidFill>
                  <a:srgbClr val="0070C0"/>
                </a:solidFill>
              </a:rPr>
              <a:t>bezeichnet.</a:t>
            </a:r>
            <a:endParaRPr lang="de-DE" sz="1400" dirty="0">
              <a:solidFill>
                <a:srgbClr val="0070C0"/>
              </a:solidFill>
            </a:endParaRPr>
          </a:p>
        </p:txBody>
      </p:sp>
    </p:spTree>
    <p:extLst>
      <p:ext uri="{BB962C8B-B14F-4D97-AF65-F5344CB8AC3E}">
        <p14:creationId xmlns:p14="http://schemas.microsoft.com/office/powerpoint/2010/main" val="232885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Ausgabe – </a:t>
            </a:r>
            <a:r>
              <a:rPr lang="de-DE" dirty="0">
                <a:solidFill>
                  <a:srgbClr val="FF0000"/>
                </a:solidFill>
              </a:rPr>
              <a:t>S</a:t>
            </a:r>
            <a:r>
              <a:rPr lang="de-DE" dirty="0" smtClean="0">
                <a:solidFill>
                  <a:srgbClr val="FF0000"/>
                </a:solidFill>
              </a:rPr>
              <a:t>tring</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1754326"/>
          </a:xfrm>
          <a:prstGeom prst="rect">
            <a:avLst/>
          </a:prstGeom>
          <a:noFill/>
          <a:ln>
            <a:noFill/>
          </a:ln>
        </p:spPr>
        <p:txBody>
          <a:bodyPr wrap="square" rtlCol="0">
            <a:spAutoFit/>
          </a:bodyPr>
          <a:lstStyle/>
          <a:p>
            <a:r>
              <a:rPr lang="de-DE" dirty="0"/>
              <a:t>p</a:t>
            </a:r>
            <a:r>
              <a:rPr lang="de-DE" dirty="0" smtClean="0"/>
              <a:t>rintf(</a:t>
            </a:r>
            <a:r>
              <a:rPr lang="de-DE" b="1" dirty="0" smtClean="0">
                <a:solidFill>
                  <a:srgbClr val="FF0000"/>
                </a:solidFill>
              </a:rPr>
              <a:t>“</a:t>
            </a:r>
            <a:r>
              <a:rPr lang="de-DE" dirty="0" smtClean="0"/>
              <a:t>Hallo Welt</a:t>
            </a:r>
            <a:r>
              <a:rPr lang="de-DE" b="1" dirty="0" smtClean="0">
                <a:solidFill>
                  <a:srgbClr val="FF0000"/>
                </a:solidFill>
              </a:rPr>
              <a:t>“</a:t>
            </a:r>
            <a:r>
              <a:rPr lang="de-DE" dirty="0" smtClean="0"/>
              <a: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1206421" cy="369332"/>
          </a:xfrm>
          <a:prstGeom prst="rect">
            <a:avLst/>
          </a:prstGeom>
          <a:noFill/>
        </p:spPr>
        <p:txBody>
          <a:bodyPr wrap="none" rtlCol="0">
            <a:spAutoFit/>
          </a:bodyPr>
          <a:lstStyle/>
          <a:p>
            <a:r>
              <a:rPr lang="de-DE" dirty="0" smtClean="0">
                <a:solidFill>
                  <a:schemeClr val="bg1"/>
                </a:solidFill>
              </a:rPr>
              <a:t>Hallo Welt</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95400" y="2691173"/>
            <a:ext cx="5976664"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Um dem Compiler deutlich zu machen, wo ein String anfängt und wo er aufhört, muss er stets in (doppelten) </a:t>
            </a:r>
            <a:r>
              <a:rPr lang="de-DE" sz="1400" b="1" dirty="0" smtClean="0">
                <a:solidFill>
                  <a:srgbClr val="0070C0"/>
                </a:solidFill>
              </a:rPr>
              <a:t>Anführungszeichen</a:t>
            </a:r>
            <a:r>
              <a:rPr lang="de-DE" sz="1400" dirty="0" smtClean="0">
                <a:solidFill>
                  <a:srgbClr val="0070C0"/>
                </a:solidFill>
              </a:rPr>
              <a:t> notiert werden!</a:t>
            </a:r>
            <a:endParaRPr lang="de-DE" sz="1400" dirty="0">
              <a:solidFill>
                <a:srgbClr val="0070C0"/>
              </a:solidFill>
            </a:endParaRPr>
          </a:p>
        </p:txBody>
      </p:sp>
    </p:spTree>
    <p:extLst>
      <p:ext uri="{BB962C8B-B14F-4D97-AF65-F5344CB8AC3E}">
        <p14:creationId xmlns:p14="http://schemas.microsoft.com/office/powerpoint/2010/main" val="620633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Bibliothek – </a:t>
            </a:r>
            <a:r>
              <a:rPr lang="de-DE" dirty="0" smtClean="0">
                <a:solidFill>
                  <a:srgbClr val="FF0000"/>
                </a:solidFill>
              </a:rPr>
              <a:t>stdio.h</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1754326"/>
          </a:xfrm>
          <a:prstGeom prst="rect">
            <a:avLst/>
          </a:prstGeom>
          <a:noFill/>
          <a:ln>
            <a:noFill/>
          </a:ln>
        </p:spPr>
        <p:txBody>
          <a:bodyPr wrap="square" rtlCol="0">
            <a:spAutoFit/>
          </a:bodyPr>
          <a:lstStyle/>
          <a:p>
            <a:r>
              <a:rPr lang="de-DE" dirty="0">
                <a:solidFill>
                  <a:schemeClr val="bg1">
                    <a:lumMod val="85000"/>
                  </a:schemeClr>
                </a:solidFill>
              </a:rPr>
              <a:t>p</a:t>
            </a:r>
            <a:r>
              <a:rPr lang="de-DE" dirty="0" smtClean="0">
                <a:solidFill>
                  <a:schemeClr val="bg1">
                    <a:lumMod val="85000"/>
                  </a:schemeClr>
                </a:solidFill>
              </a:rPr>
              <a:t>rintf(“Hallo Welt“);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solidFill>
                  <a:schemeClr val="bg1">
                    <a:lumMod val="85000"/>
                  </a:schemeClr>
                </a:solidFill>
              </a:rPr>
              <a:t>Code-Ausschnitt</a:t>
            </a:r>
            <a:endParaRPr lang="de-DE" sz="1600" b="1" dirty="0">
              <a:solidFill>
                <a:schemeClr val="bg1">
                  <a:lumMod val="85000"/>
                </a:schemeClr>
              </a:solidFill>
            </a:endParaRPr>
          </a:p>
        </p:txBody>
      </p:sp>
      <p:sp>
        <p:nvSpPr>
          <p:cNvPr id="6" name="Rechteck 5"/>
          <p:cNvSpPr/>
          <p:nvPr/>
        </p:nvSpPr>
        <p:spPr>
          <a:xfrm>
            <a:off x="3091145" y="4698113"/>
            <a:ext cx="5328329" cy="128552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1206421" cy="369332"/>
          </a:xfrm>
          <a:prstGeom prst="rect">
            <a:avLst/>
          </a:prstGeom>
          <a:noFill/>
        </p:spPr>
        <p:txBody>
          <a:bodyPr wrap="none" rtlCol="0">
            <a:spAutoFit/>
          </a:bodyPr>
          <a:lstStyle/>
          <a:p>
            <a:r>
              <a:rPr lang="de-DE" dirty="0" smtClean="0">
                <a:solidFill>
                  <a:schemeClr val="bg1"/>
                </a:solidFill>
              </a:rPr>
              <a:t>Hallo Welt</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solidFill>
                  <a:schemeClr val="bg1">
                    <a:lumMod val="85000"/>
                  </a:schemeClr>
                </a:solidFill>
              </a:rPr>
              <a:t>Konsolen-Ausgabe</a:t>
            </a:r>
            <a:endParaRPr lang="de-DE" sz="1600" b="1" dirty="0">
              <a:solidFill>
                <a:schemeClr val="bg1">
                  <a:lumMod val="85000"/>
                </a:schemeClr>
              </a:solidFill>
            </a:endParaRPr>
          </a:p>
        </p:txBody>
      </p:sp>
      <p:sp>
        <p:nvSpPr>
          <p:cNvPr id="12" name="Rechteck 11"/>
          <p:cNvSpPr/>
          <p:nvPr/>
        </p:nvSpPr>
        <p:spPr>
          <a:xfrm>
            <a:off x="8962923" y="1768996"/>
            <a:ext cx="2622442"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p:cNvSpPr txBox="1"/>
          <p:nvPr/>
        </p:nvSpPr>
        <p:spPr>
          <a:xfrm>
            <a:off x="8962922" y="1876011"/>
            <a:ext cx="2497907" cy="3970318"/>
          </a:xfrm>
          <a:prstGeom prst="rect">
            <a:avLst/>
          </a:prstGeom>
          <a:noFill/>
        </p:spPr>
        <p:txBody>
          <a:bodyPr wrap="square" rtlCol="0">
            <a:spAutoFit/>
          </a:bodyPr>
          <a:lstStyle/>
          <a:p>
            <a:r>
              <a:rPr lang="de-DE" dirty="0" smtClean="0"/>
              <a:t>#include&lt;</a:t>
            </a:r>
            <a:r>
              <a:rPr lang="de-DE" b="1" dirty="0" smtClean="0">
                <a:solidFill>
                  <a:srgbClr val="FF0000"/>
                </a:solidFill>
              </a:rPr>
              <a:t>stdio.h</a:t>
            </a:r>
            <a:r>
              <a:rPr lang="de-DE" dirty="0" smtClean="0"/>
              <a:t>&gt;</a:t>
            </a:r>
          </a:p>
          <a:p>
            <a:endParaRPr lang="de-DE" dirty="0"/>
          </a:p>
          <a:p>
            <a:endParaRPr lang="de-DE" dirty="0" smtClean="0"/>
          </a:p>
          <a:p>
            <a:r>
              <a:rPr lang="de-DE" dirty="0"/>
              <a:t>m</a:t>
            </a:r>
            <a:r>
              <a:rPr lang="de-DE" dirty="0" smtClean="0"/>
              <a:t>ain()</a:t>
            </a:r>
          </a:p>
          <a:p>
            <a:r>
              <a:rPr lang="de-DE" dirty="0" smtClean="0"/>
              <a:t>{</a:t>
            </a:r>
          </a:p>
          <a:p>
            <a:r>
              <a:rPr lang="de-DE" dirty="0"/>
              <a:t>	</a:t>
            </a:r>
            <a:r>
              <a:rPr lang="de-DE" b="1" dirty="0" smtClean="0"/>
              <a:t>printf(…)</a:t>
            </a:r>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r>
              <a:rPr lang="de-DE" dirty="0" smtClean="0"/>
              <a:t>}</a:t>
            </a:r>
            <a:endParaRPr lang="de-DE" dirty="0"/>
          </a:p>
        </p:txBody>
      </p:sp>
      <p:sp>
        <p:nvSpPr>
          <p:cNvPr id="17" name="Textfeld 16"/>
          <p:cNvSpPr txBox="1"/>
          <p:nvPr/>
        </p:nvSpPr>
        <p:spPr>
          <a:xfrm>
            <a:off x="8674891" y="1376935"/>
            <a:ext cx="1154483" cy="338554"/>
          </a:xfrm>
          <a:prstGeom prst="rect">
            <a:avLst/>
          </a:prstGeom>
          <a:noFill/>
        </p:spPr>
        <p:txBody>
          <a:bodyPr wrap="none" rtlCol="0">
            <a:spAutoFit/>
          </a:bodyPr>
          <a:lstStyle/>
          <a:p>
            <a:r>
              <a:rPr lang="de-DE" sz="1600" b="1" dirty="0" smtClean="0"/>
              <a:t>Quellcode</a:t>
            </a:r>
            <a:endParaRPr lang="de-DE" sz="1600" b="1" dirty="0"/>
          </a:p>
        </p:txBody>
      </p:sp>
      <p:sp>
        <p:nvSpPr>
          <p:cNvPr id="16" name="Textfeld 15"/>
          <p:cNvSpPr txBox="1"/>
          <p:nvPr/>
        </p:nvSpPr>
        <p:spPr>
          <a:xfrm>
            <a:off x="1350173" y="2772005"/>
            <a:ext cx="7403424" cy="1384995"/>
          </a:xfrm>
          <a:prstGeom prst="rect">
            <a:avLst/>
          </a:prstGeom>
          <a:solidFill>
            <a:schemeClr val="bg1"/>
          </a:solidFill>
          <a:ln>
            <a:solidFill>
              <a:srgbClr val="0070C0"/>
            </a:solidFill>
          </a:ln>
        </p:spPr>
        <p:txBody>
          <a:bodyPr wrap="square" rtlCol="0">
            <a:spAutoFit/>
          </a:bodyPr>
          <a:lstStyle/>
          <a:p>
            <a:pPr algn="ctr"/>
            <a:r>
              <a:rPr lang="de-DE" sz="1400" dirty="0" smtClean="0">
                <a:solidFill>
                  <a:srgbClr val="0070C0"/>
                </a:solidFill>
              </a:rPr>
              <a:t>Die Funktion </a:t>
            </a:r>
            <a:r>
              <a:rPr lang="de-DE" sz="1400" b="1" dirty="0" smtClean="0">
                <a:solidFill>
                  <a:srgbClr val="0070C0"/>
                </a:solidFill>
              </a:rPr>
              <a:t>printf</a:t>
            </a:r>
            <a:r>
              <a:rPr lang="de-DE" sz="1400" dirty="0" smtClean="0">
                <a:solidFill>
                  <a:srgbClr val="0070C0"/>
                </a:solidFill>
              </a:rPr>
              <a:t> ist (zumindest der reinen Lehre nach) dem Compiler unbekannt.</a:t>
            </a:r>
          </a:p>
          <a:p>
            <a:pPr algn="ctr"/>
            <a:r>
              <a:rPr lang="de-DE" sz="1400" dirty="0" smtClean="0">
                <a:solidFill>
                  <a:srgbClr val="0070C0"/>
                </a:solidFill>
              </a:rPr>
              <a:t>Der Compiler weiß also nicht, was er zu tun hat, wenn er den Befehl printf kompilieren soll. Daher muss zunächst eine </a:t>
            </a:r>
            <a:r>
              <a:rPr lang="de-DE" sz="1400" b="1" dirty="0" smtClean="0">
                <a:solidFill>
                  <a:srgbClr val="0070C0"/>
                </a:solidFill>
              </a:rPr>
              <a:t>Bibliothek</a:t>
            </a:r>
            <a:r>
              <a:rPr lang="de-DE" sz="1400" dirty="0" smtClean="0">
                <a:solidFill>
                  <a:srgbClr val="0070C0"/>
                </a:solidFill>
              </a:rPr>
              <a:t> eingeführt werden, in der dies „erklärt“ wird.</a:t>
            </a:r>
          </a:p>
          <a:p>
            <a:pPr algn="ctr"/>
            <a:endParaRPr lang="de-DE" sz="1400" dirty="0">
              <a:solidFill>
                <a:srgbClr val="0070C0"/>
              </a:solidFill>
            </a:endParaRPr>
          </a:p>
          <a:p>
            <a:pPr algn="ctr"/>
            <a:r>
              <a:rPr lang="de-DE" sz="1400" dirty="0" smtClean="0">
                <a:solidFill>
                  <a:srgbClr val="0070C0"/>
                </a:solidFill>
              </a:rPr>
              <a:t>Es gibt eine große Anzahl von Bibliotheken, die die unterschiedlichsten Funktionen erklären. </a:t>
            </a:r>
          </a:p>
          <a:p>
            <a:pPr algn="ctr"/>
            <a:r>
              <a:rPr lang="de-DE" sz="1400" dirty="0" smtClean="0">
                <a:solidFill>
                  <a:srgbClr val="0070C0"/>
                </a:solidFill>
              </a:rPr>
              <a:t>Die Bibliothek, in der printf erklärt wird, heißt </a:t>
            </a:r>
            <a:r>
              <a:rPr lang="de-DE" sz="1400" b="1" dirty="0" smtClean="0">
                <a:solidFill>
                  <a:srgbClr val="FF0000"/>
                </a:solidFill>
              </a:rPr>
              <a:t>stdio.h</a:t>
            </a:r>
            <a:r>
              <a:rPr lang="de-DE" sz="1400" dirty="0">
                <a:solidFill>
                  <a:srgbClr val="0070C0"/>
                </a:solidFill>
              </a:rPr>
              <a:t> </a:t>
            </a:r>
            <a:r>
              <a:rPr lang="de-DE" sz="1400" dirty="0" smtClean="0">
                <a:solidFill>
                  <a:srgbClr val="0070C0"/>
                </a:solidFill>
              </a:rPr>
              <a:t>(Abkürzung für STanDard Input Output)</a:t>
            </a:r>
            <a:endParaRPr lang="de-DE" sz="1400" dirty="0">
              <a:solidFill>
                <a:srgbClr val="0070C0"/>
              </a:solidFill>
            </a:endParaRPr>
          </a:p>
        </p:txBody>
      </p:sp>
    </p:spTree>
    <p:extLst>
      <p:ext uri="{BB962C8B-B14F-4D97-AF65-F5344CB8AC3E}">
        <p14:creationId xmlns:p14="http://schemas.microsoft.com/office/powerpoint/2010/main" val="3945447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Zeilenumbruch</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1754326"/>
          </a:xfrm>
          <a:prstGeom prst="rect">
            <a:avLst/>
          </a:prstGeom>
          <a:noFill/>
          <a:ln>
            <a:noFill/>
          </a:ln>
        </p:spPr>
        <p:txBody>
          <a:bodyPr wrap="square" rtlCol="0">
            <a:spAutoFit/>
          </a:bodyPr>
          <a:lstStyle/>
          <a:p>
            <a:r>
              <a:rPr lang="de-DE" dirty="0"/>
              <a:t>p</a:t>
            </a:r>
            <a:r>
              <a:rPr lang="de-DE" dirty="0" smtClean="0"/>
              <a:t>rintf(“Hallo</a:t>
            </a:r>
            <a:r>
              <a:rPr lang="de-DE" b="1" dirty="0" smtClean="0">
                <a:solidFill>
                  <a:srgbClr val="FF0000"/>
                </a:solidFill>
              </a:rPr>
              <a:t>\n</a:t>
            </a:r>
            <a:r>
              <a:rPr lang="de-DE" dirty="0" smtClean="0"/>
              <a:t>Welt“);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748923" cy="646331"/>
          </a:xfrm>
          <a:prstGeom prst="rect">
            <a:avLst/>
          </a:prstGeom>
          <a:noFill/>
        </p:spPr>
        <p:txBody>
          <a:bodyPr wrap="none" rtlCol="0">
            <a:spAutoFit/>
          </a:bodyPr>
          <a:lstStyle/>
          <a:p>
            <a:r>
              <a:rPr lang="de-DE" dirty="0" smtClean="0">
                <a:solidFill>
                  <a:schemeClr val="bg1"/>
                </a:solidFill>
              </a:rPr>
              <a:t>Hallo </a:t>
            </a:r>
          </a:p>
          <a:p>
            <a:r>
              <a:rPr lang="de-DE" dirty="0" smtClean="0">
                <a:solidFill>
                  <a:schemeClr val="bg1"/>
                </a:solidFill>
              </a:rPr>
              <a:t>Welt</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95400" y="2691173"/>
            <a:ext cx="5976664" cy="307777"/>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Das Format-Zeichen </a:t>
            </a:r>
            <a:r>
              <a:rPr lang="de-DE" sz="1400" b="1" dirty="0" smtClean="0">
                <a:solidFill>
                  <a:srgbClr val="0070C0"/>
                </a:solidFill>
              </a:rPr>
              <a:t>\n </a:t>
            </a:r>
            <a:r>
              <a:rPr lang="de-DE" sz="1400" dirty="0" smtClean="0">
                <a:solidFill>
                  <a:srgbClr val="0070C0"/>
                </a:solidFill>
              </a:rPr>
              <a:t>(= „next Line“) sorgt für einen Umbruch</a:t>
            </a:r>
            <a:endParaRPr lang="de-DE" sz="1400" dirty="0">
              <a:solidFill>
                <a:srgbClr val="0070C0"/>
              </a:solidFill>
            </a:endParaRPr>
          </a:p>
        </p:txBody>
      </p:sp>
    </p:spTree>
    <p:extLst>
      <p:ext uri="{BB962C8B-B14F-4D97-AF65-F5344CB8AC3E}">
        <p14:creationId xmlns:p14="http://schemas.microsoft.com/office/powerpoint/2010/main" val="1718960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Tabulator</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1754326"/>
          </a:xfrm>
          <a:prstGeom prst="rect">
            <a:avLst/>
          </a:prstGeom>
          <a:noFill/>
          <a:ln>
            <a:noFill/>
          </a:ln>
        </p:spPr>
        <p:txBody>
          <a:bodyPr wrap="square" rtlCol="0">
            <a:spAutoFit/>
          </a:bodyPr>
          <a:lstStyle/>
          <a:p>
            <a:r>
              <a:rPr lang="de-DE" dirty="0"/>
              <a:t>p</a:t>
            </a:r>
            <a:r>
              <a:rPr lang="de-DE" dirty="0" smtClean="0"/>
              <a:t>rintf(“</a:t>
            </a:r>
            <a:r>
              <a:rPr lang="de-DE" b="1" dirty="0" smtClean="0">
                <a:solidFill>
                  <a:srgbClr val="FF0000"/>
                </a:solidFill>
              </a:rPr>
              <a:t>\t</a:t>
            </a:r>
            <a:r>
              <a:rPr lang="de-DE" dirty="0" smtClean="0"/>
              <a:t>Hallo</a:t>
            </a:r>
            <a:r>
              <a:rPr lang="de-DE" b="1" dirty="0">
                <a:solidFill>
                  <a:srgbClr val="FF0000"/>
                </a:solidFill>
              </a:rPr>
              <a:t> </a:t>
            </a:r>
            <a:r>
              <a:rPr lang="de-DE" dirty="0" smtClean="0"/>
              <a:t>Welt“);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2129750" cy="369332"/>
          </a:xfrm>
          <a:prstGeom prst="rect">
            <a:avLst/>
          </a:prstGeom>
          <a:noFill/>
        </p:spPr>
        <p:txBody>
          <a:bodyPr wrap="none" rtlCol="0">
            <a:spAutoFit/>
          </a:bodyPr>
          <a:lstStyle/>
          <a:p>
            <a:r>
              <a:rPr lang="de-DE" dirty="0" smtClean="0">
                <a:solidFill>
                  <a:schemeClr val="bg1"/>
                </a:solidFill>
              </a:rPr>
              <a:t>	Hallo Welt</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95400" y="2691173"/>
            <a:ext cx="6120680" cy="307777"/>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Das Format-Zeichen </a:t>
            </a:r>
            <a:r>
              <a:rPr lang="de-DE" sz="1400" b="1" dirty="0" smtClean="0">
                <a:solidFill>
                  <a:srgbClr val="0070C0"/>
                </a:solidFill>
              </a:rPr>
              <a:t>\t </a:t>
            </a:r>
            <a:r>
              <a:rPr lang="de-DE" sz="1400" dirty="0" smtClean="0">
                <a:solidFill>
                  <a:srgbClr val="0070C0"/>
                </a:solidFill>
              </a:rPr>
              <a:t>sorgt für einen Tabulator-Sprung (also ein „Einrücken“)</a:t>
            </a:r>
            <a:endParaRPr lang="de-DE" sz="1400" dirty="0">
              <a:solidFill>
                <a:srgbClr val="0070C0"/>
              </a:solidFill>
            </a:endParaRPr>
          </a:p>
        </p:txBody>
      </p:sp>
    </p:spTree>
    <p:extLst>
      <p:ext uri="{BB962C8B-B14F-4D97-AF65-F5344CB8AC3E}">
        <p14:creationId xmlns:p14="http://schemas.microsoft.com/office/powerpoint/2010/main" val="561823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mehrere</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1754326"/>
          </a:xfrm>
          <a:prstGeom prst="rect">
            <a:avLst/>
          </a:prstGeom>
          <a:noFill/>
          <a:ln>
            <a:noFill/>
          </a:ln>
        </p:spPr>
        <p:txBody>
          <a:bodyPr wrap="square" rtlCol="0">
            <a:spAutoFit/>
          </a:bodyPr>
          <a:lstStyle/>
          <a:p>
            <a:r>
              <a:rPr lang="de-DE" dirty="0"/>
              <a:t>p</a:t>
            </a:r>
            <a:r>
              <a:rPr lang="de-DE" dirty="0" smtClean="0"/>
              <a:t>rintf(“</a:t>
            </a:r>
            <a:r>
              <a:rPr lang="de-DE" b="1" dirty="0" smtClean="0">
                <a:solidFill>
                  <a:srgbClr val="FF0000"/>
                </a:solidFill>
              </a:rPr>
              <a:t>\t</a:t>
            </a:r>
            <a:r>
              <a:rPr lang="de-DE" dirty="0" smtClean="0"/>
              <a:t>Hallo</a:t>
            </a:r>
            <a:r>
              <a:rPr lang="de-DE" b="1" dirty="0" smtClean="0">
                <a:solidFill>
                  <a:srgbClr val="FF0000"/>
                </a:solidFill>
              </a:rPr>
              <a:t>\n</a:t>
            </a:r>
            <a:r>
              <a:rPr lang="de-DE" dirty="0" smtClean="0"/>
              <a:t>Welt“);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1608133" cy="646331"/>
          </a:xfrm>
          <a:prstGeom prst="rect">
            <a:avLst/>
          </a:prstGeom>
          <a:noFill/>
        </p:spPr>
        <p:txBody>
          <a:bodyPr wrap="none" rtlCol="0">
            <a:spAutoFit/>
          </a:bodyPr>
          <a:lstStyle/>
          <a:p>
            <a:r>
              <a:rPr lang="de-DE" dirty="0" smtClean="0">
                <a:solidFill>
                  <a:schemeClr val="bg1"/>
                </a:solidFill>
              </a:rPr>
              <a:t>	Hallo</a:t>
            </a:r>
          </a:p>
          <a:p>
            <a:r>
              <a:rPr lang="de-DE" dirty="0" smtClean="0">
                <a:solidFill>
                  <a:schemeClr val="bg1"/>
                </a:solidFill>
              </a:rPr>
              <a:t>Welt</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95400" y="2691173"/>
            <a:ext cx="6048672" cy="307777"/>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Natürlich können auch mehrere Format-Symbole gleichzeitig genutzt werden</a:t>
            </a:r>
            <a:endParaRPr lang="de-DE" sz="1400" dirty="0">
              <a:solidFill>
                <a:srgbClr val="0070C0"/>
              </a:solidFill>
            </a:endParaRPr>
          </a:p>
        </p:txBody>
      </p:sp>
    </p:spTree>
    <p:extLst>
      <p:ext uri="{BB962C8B-B14F-4D97-AF65-F5344CB8AC3E}">
        <p14:creationId xmlns:p14="http://schemas.microsoft.com/office/powerpoint/2010/main" val="1778319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a:t>Maschinensprache versus „Höhere Sprache</a:t>
            </a:r>
            <a:r>
              <a:rPr lang="de-DE" dirty="0" smtClean="0"/>
              <a:t>“</a:t>
            </a:r>
            <a:endParaRPr lang="de-DE" sz="3600" dirty="0">
              <a:solidFill>
                <a:srgbClr val="FF0000"/>
              </a:solidFill>
            </a:endParaRPr>
          </a:p>
        </p:txBody>
      </p:sp>
      <p:sp>
        <p:nvSpPr>
          <p:cNvPr id="5" name="Textfeld 4"/>
          <p:cNvSpPr txBox="1"/>
          <p:nvPr/>
        </p:nvSpPr>
        <p:spPr>
          <a:xfrm>
            <a:off x="553014" y="1484784"/>
            <a:ext cx="11375634" cy="360039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600" b="0" i="0" u="none" strike="noStrike" kern="1200" cap="none" spc="0" normalizeH="0" baseline="0" noProof="0" dirty="0" smtClean="0">
                <a:ln>
                  <a:noFill/>
                </a:ln>
                <a:solidFill>
                  <a:srgbClr val="00204B"/>
                </a:solidFill>
                <a:effectLst/>
                <a:uLnTx/>
                <a:uFillTx/>
                <a:latin typeface="Frutiger 45 Light"/>
              </a:rPr>
              <a:t>Eine </a:t>
            </a:r>
            <a:r>
              <a:rPr kumimoji="0" lang="de-DE" sz="1600" b="1" i="0" u="none" strike="noStrike" kern="1200" cap="none" spc="0" normalizeH="0" baseline="0" noProof="0" dirty="0" smtClean="0">
                <a:ln>
                  <a:noFill/>
                </a:ln>
                <a:solidFill>
                  <a:srgbClr val="00204B"/>
                </a:solidFill>
                <a:effectLst/>
                <a:uLnTx/>
                <a:uFillTx/>
                <a:latin typeface="Frutiger 45 Light"/>
              </a:rPr>
              <a:t>Maschinensprache</a:t>
            </a:r>
            <a:r>
              <a:rPr kumimoji="0" lang="de-DE" sz="1600" b="0" i="0" u="none" strike="noStrike" kern="1200" cap="none" spc="0" normalizeH="0" baseline="0" noProof="0" dirty="0" smtClean="0">
                <a:ln>
                  <a:noFill/>
                </a:ln>
                <a:solidFill>
                  <a:srgbClr val="00204B"/>
                </a:solidFill>
                <a:effectLst/>
                <a:uLnTx/>
                <a:uFillTx/>
                <a:latin typeface="Frutiger 45 Light"/>
              </a:rPr>
              <a:t> (bzgl. eines bestimmten Prozessortyps) bezeichnet den</a:t>
            </a:r>
            <a:r>
              <a:rPr kumimoji="0" lang="de-DE" sz="1600" b="0" i="0" u="none" strike="noStrike" kern="1200" cap="none" spc="0" normalizeH="0" noProof="0" dirty="0" smtClean="0">
                <a:ln>
                  <a:noFill/>
                </a:ln>
                <a:solidFill>
                  <a:srgbClr val="00204B"/>
                </a:solidFill>
                <a:effectLst/>
                <a:uLnTx/>
                <a:uFillTx/>
                <a:latin typeface="Frutiger 45 Light"/>
              </a:rPr>
              <a:t> gesamten Umfang all jener Befehle</a:t>
            </a:r>
            <a:r>
              <a:rPr kumimoji="0" lang="de-DE" sz="1600" b="0" i="0" u="none" strike="noStrike" kern="1200" cap="none" spc="0" normalizeH="0" baseline="0" noProof="0" dirty="0" smtClean="0">
                <a:ln>
                  <a:noFill/>
                </a:ln>
                <a:solidFill>
                  <a:srgbClr val="00204B"/>
                </a:solidFill>
                <a:effectLst/>
                <a:uLnTx/>
                <a:uFillTx/>
                <a:latin typeface="Frutiger 45 Light"/>
              </a:rPr>
              <a:t>, die der entsprechende Prozessor unmittelbar ausführen kann. </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1600" dirty="0" smtClean="0">
                <a:solidFill>
                  <a:srgbClr val="00204B"/>
                </a:solidFill>
                <a:latin typeface="Frutiger 45 Light"/>
              </a:rPr>
              <a:t>Maschinensprachen-Befehle werden in der Regel als </a:t>
            </a:r>
            <a:r>
              <a:rPr lang="de-DE" sz="1600" b="1" dirty="0" smtClean="0">
                <a:solidFill>
                  <a:srgbClr val="00204B"/>
                </a:solidFill>
                <a:latin typeface="Frutiger 45 Light"/>
              </a:rPr>
              <a:t>Bitfolge</a:t>
            </a:r>
            <a:r>
              <a:rPr lang="de-DE" sz="1600" dirty="0" smtClean="0">
                <a:solidFill>
                  <a:srgbClr val="00204B"/>
                </a:solidFill>
                <a:latin typeface="Frutiger 45 Light"/>
              </a:rPr>
              <a:t> dargestellt, deren Länge sich nach dem Prozessortyp richtet (für gewöhnlich handelt es sich bei der Länge um ein Vielfaches von 8).</a:t>
            </a:r>
            <a:r>
              <a:rPr kumimoji="0" lang="de-DE" sz="1600" b="0" i="0" u="none" strike="noStrike" kern="1200" cap="none" spc="0" normalizeH="0" baseline="0" noProof="0" dirty="0" smtClean="0">
                <a:ln>
                  <a:noFill/>
                </a:ln>
                <a:solidFill>
                  <a:srgbClr val="00204B"/>
                </a:solidFill>
                <a:effectLst/>
                <a:uLnTx/>
                <a:uFillTx/>
                <a:latin typeface="Frutiger 45 Light"/>
              </a:rPr>
              <a:t> </a:t>
            </a:r>
          </a:p>
          <a:p>
            <a:pPr lvl="0">
              <a:buClr>
                <a:srgbClr val="0071B2"/>
              </a:buClr>
              <a:defRPr/>
            </a:pPr>
            <a:r>
              <a:rPr lang="de-DE" sz="1600" dirty="0" smtClean="0">
                <a:solidFill>
                  <a:srgbClr val="00204B"/>
                </a:solidFill>
                <a:latin typeface="Frutiger 45 Light"/>
              </a:rPr>
              <a:t>Maschinensprache-Befehle</a:t>
            </a:r>
            <a:r>
              <a:rPr kumimoji="0" lang="de-DE" sz="1600" b="0" i="0" u="none" strike="noStrike" kern="1200" cap="none" spc="0" normalizeH="0" baseline="0" noProof="0" dirty="0" smtClean="0">
                <a:ln>
                  <a:noFill/>
                </a:ln>
                <a:solidFill>
                  <a:srgbClr val="00204B"/>
                </a:solidFill>
                <a:effectLst/>
                <a:uLnTx/>
                <a:uFillTx/>
                <a:latin typeface="Frutiger 45 Light"/>
              </a:rPr>
              <a:t> </a:t>
            </a:r>
            <a:r>
              <a:rPr lang="de-DE" sz="1600" dirty="0" smtClean="0">
                <a:solidFill>
                  <a:srgbClr val="00204B"/>
                </a:solidFill>
                <a:latin typeface="Frutiger 45 Light"/>
              </a:rPr>
              <a:t>führen </a:t>
            </a:r>
            <a:r>
              <a:rPr kumimoji="0" lang="de-DE" sz="1600" b="0" i="0" u="none" strike="noStrike" kern="1200" cap="none" spc="0" normalizeH="0" baseline="0" noProof="0" dirty="0" smtClean="0">
                <a:ln>
                  <a:noFill/>
                </a:ln>
                <a:solidFill>
                  <a:srgbClr val="00204B"/>
                </a:solidFill>
                <a:effectLst/>
                <a:uLnTx/>
                <a:uFillTx/>
                <a:latin typeface="Frutiger 45 Light"/>
              </a:rPr>
              <a:t>allerdings üblicherweise nur sehr elementare </a:t>
            </a:r>
            <a:r>
              <a:rPr lang="de-DE" sz="1600" dirty="0">
                <a:solidFill>
                  <a:srgbClr val="00204B"/>
                </a:solidFill>
                <a:latin typeface="Frutiger 45 Light"/>
              </a:rPr>
              <a:t>P</a:t>
            </a:r>
            <a:r>
              <a:rPr kumimoji="0" lang="de-DE" sz="1600" b="0" i="0" u="none" strike="noStrike" kern="1200" cap="none" spc="0" normalizeH="0" baseline="0" noProof="0" dirty="0" smtClean="0">
                <a:ln>
                  <a:noFill/>
                </a:ln>
                <a:solidFill>
                  <a:srgbClr val="00204B"/>
                </a:solidFill>
                <a:effectLst/>
                <a:uLnTx/>
                <a:uFillTx/>
                <a:latin typeface="Frutiger 45 Light"/>
              </a:rPr>
              <a:t>rozesse aus. Entsprechend arbeitet </a:t>
            </a:r>
            <a:r>
              <a:rPr lang="de-DE" sz="1600" dirty="0">
                <a:solidFill>
                  <a:srgbClr val="00204B"/>
                </a:solidFill>
              </a:rPr>
              <a:t>ein in Maschinensprache </a:t>
            </a:r>
            <a:r>
              <a:rPr lang="de-DE" sz="1600" dirty="0" smtClean="0">
                <a:solidFill>
                  <a:srgbClr val="00204B"/>
                </a:solidFill>
              </a:rPr>
              <a:t>geschriebenes </a:t>
            </a:r>
            <a:r>
              <a:rPr lang="de-DE" sz="1600" dirty="0" smtClean="0">
                <a:solidFill>
                  <a:srgbClr val="00204B"/>
                </a:solidFill>
                <a:latin typeface="Frutiger 45 Light"/>
              </a:rPr>
              <a:t>P</a:t>
            </a:r>
            <a:r>
              <a:rPr kumimoji="0" lang="de-DE" sz="1600" b="0" i="0" u="none" strike="noStrike" kern="1200" cap="none" spc="0" normalizeH="0" baseline="0" noProof="0" dirty="0" smtClean="0">
                <a:ln>
                  <a:noFill/>
                </a:ln>
                <a:solidFill>
                  <a:srgbClr val="00204B"/>
                </a:solidFill>
                <a:effectLst/>
                <a:uLnTx/>
                <a:uFillTx/>
                <a:latin typeface="Frutiger 45 Light"/>
              </a:rPr>
              <a:t>rogramm vergleichsweise </a:t>
            </a:r>
            <a:r>
              <a:rPr kumimoji="0" lang="de-DE" sz="1600" b="1" i="0" u="none" strike="noStrike" kern="1200" cap="none" spc="0" normalizeH="0" baseline="0" noProof="0" dirty="0" smtClean="0">
                <a:ln>
                  <a:noFill/>
                </a:ln>
                <a:solidFill>
                  <a:srgbClr val="00204B"/>
                </a:solidFill>
                <a:effectLst/>
                <a:uLnTx/>
                <a:uFillTx/>
                <a:latin typeface="Frutiger 45 Light"/>
              </a:rPr>
              <a:t>klein-schrittig</a:t>
            </a:r>
            <a:r>
              <a:rPr kumimoji="0" lang="de-DE" sz="1600" b="0" i="0" u="none" strike="noStrike" kern="1200" cap="none" spc="0" normalizeH="0" baseline="0" noProof="0" dirty="0" smtClean="0">
                <a:ln>
                  <a:noFill/>
                </a:ln>
                <a:solidFill>
                  <a:srgbClr val="00204B"/>
                </a:solidFill>
                <a:effectLst/>
                <a:uLnTx/>
                <a:uFillTx/>
                <a:latin typeface="Frutiger 45 Light"/>
              </a:rPr>
              <a:t>. Daher ist die </a:t>
            </a:r>
            <a:r>
              <a:rPr lang="de-DE" sz="1600" dirty="0">
                <a:solidFill>
                  <a:srgbClr val="00204B"/>
                </a:solidFill>
                <a:latin typeface="Frutiger 45 Light"/>
              </a:rPr>
              <a:t>E</a:t>
            </a:r>
            <a:r>
              <a:rPr kumimoji="0" lang="de-DE" sz="1600" b="0" i="0" u="none" strike="noStrike" kern="1200" cap="none" spc="0" normalizeH="0" baseline="0" noProof="0" dirty="0" smtClean="0">
                <a:ln>
                  <a:noFill/>
                </a:ln>
                <a:solidFill>
                  <a:srgbClr val="00204B"/>
                </a:solidFill>
                <a:effectLst/>
                <a:uLnTx/>
                <a:uFillTx/>
                <a:latin typeface="Frutiger 45 Light"/>
              </a:rPr>
              <a:t>rstellung eines solchen </a:t>
            </a:r>
            <a:r>
              <a:rPr lang="de-DE" sz="1600" dirty="0" smtClean="0">
                <a:solidFill>
                  <a:srgbClr val="00204B"/>
                </a:solidFill>
                <a:latin typeface="Frutiger 45 Light"/>
              </a:rPr>
              <a:t>P</a:t>
            </a:r>
            <a:r>
              <a:rPr kumimoji="0" lang="de-DE" sz="1600" b="0" i="0" u="none" strike="noStrike" kern="1200" cap="none" spc="0" normalizeH="0" baseline="0" noProof="0" dirty="0" smtClean="0">
                <a:ln>
                  <a:noFill/>
                </a:ln>
                <a:solidFill>
                  <a:srgbClr val="00204B"/>
                </a:solidFill>
                <a:effectLst/>
                <a:uLnTx/>
                <a:uFillTx/>
                <a:latin typeface="Frutiger 45 Light"/>
              </a:rPr>
              <a:t>rogramms oft recht aufwendi</a:t>
            </a:r>
            <a:r>
              <a:rPr lang="de-DE" sz="1600" dirty="0" smtClean="0">
                <a:solidFill>
                  <a:srgbClr val="00204B"/>
                </a:solidFill>
                <a:latin typeface="Frutiger 45 Light"/>
              </a:rPr>
              <a:t>g.</a:t>
            </a:r>
          </a:p>
          <a:p>
            <a:pPr lvl="0">
              <a:buClr>
                <a:srgbClr val="0071B2"/>
              </a:buClr>
              <a:defRPr/>
            </a:pPr>
            <a:r>
              <a:rPr kumimoji="0" lang="de-DE" sz="1600" b="1" u="none" strike="noStrike" kern="1200" cap="none" spc="0" normalizeH="0" baseline="0" noProof="0" dirty="0" smtClean="0">
                <a:ln>
                  <a:noFill/>
                </a:ln>
                <a:solidFill>
                  <a:srgbClr val="00204B"/>
                </a:solidFill>
                <a:effectLst/>
                <a:uLnTx/>
                <a:uFillTx/>
                <a:latin typeface="Frutiger 45 Light"/>
              </a:rPr>
              <a:t>„Höhere“ Sprachen </a:t>
            </a:r>
            <a:r>
              <a:rPr kumimoji="0" lang="de-DE" sz="1600" b="0" i="0" u="none" strike="noStrike" kern="1200" cap="none" spc="0" normalizeH="0" baseline="0" noProof="0" dirty="0" smtClean="0">
                <a:ln>
                  <a:noFill/>
                </a:ln>
                <a:solidFill>
                  <a:srgbClr val="00204B"/>
                </a:solidFill>
                <a:effectLst/>
                <a:uLnTx/>
                <a:uFillTx/>
                <a:latin typeface="Frutiger 45 Light"/>
              </a:rPr>
              <a:t>umgehen dieses Problem, indem sie</a:t>
            </a:r>
            <a:r>
              <a:rPr kumimoji="0" lang="de-DE" sz="1600" b="0" i="0" u="none" strike="noStrike" kern="1200" cap="none" spc="0" normalizeH="0" noProof="0" dirty="0" smtClean="0">
                <a:ln>
                  <a:noFill/>
                </a:ln>
                <a:solidFill>
                  <a:srgbClr val="00204B"/>
                </a:solidFill>
                <a:effectLst/>
                <a:uLnTx/>
                <a:uFillTx/>
                <a:latin typeface="Frutiger 45 Light"/>
              </a:rPr>
              <a:t> den </a:t>
            </a:r>
            <a:r>
              <a:rPr lang="de-DE" sz="1600" dirty="0">
                <a:solidFill>
                  <a:srgbClr val="00204B"/>
                </a:solidFill>
                <a:latin typeface="Frutiger 45 Light"/>
              </a:rPr>
              <a:t>P</a:t>
            </a:r>
            <a:r>
              <a:rPr kumimoji="0" lang="de-DE" sz="1600" b="0" i="0" u="none" strike="noStrike" kern="1200" cap="none" spc="0" normalizeH="0" noProof="0" dirty="0" smtClean="0">
                <a:ln>
                  <a:noFill/>
                </a:ln>
                <a:solidFill>
                  <a:srgbClr val="00204B"/>
                </a:solidFill>
                <a:effectLst/>
                <a:uLnTx/>
                <a:uFillTx/>
                <a:latin typeface="Frutiger 45 Light"/>
              </a:rPr>
              <a:t>rogrammierer zunächst einen sogenannten </a:t>
            </a:r>
            <a:r>
              <a:rPr kumimoji="0" lang="de-DE" sz="1600" b="1" i="0" u="none" strike="noStrike" kern="1200" cap="none" spc="0" normalizeH="0" noProof="0" dirty="0" smtClean="0">
                <a:ln>
                  <a:noFill/>
                </a:ln>
                <a:solidFill>
                  <a:srgbClr val="00204B"/>
                </a:solidFill>
                <a:effectLst/>
                <a:uLnTx/>
                <a:uFillTx/>
                <a:latin typeface="Frutiger 45 Light"/>
              </a:rPr>
              <a:t>Quellcode</a:t>
            </a:r>
            <a:r>
              <a:rPr kumimoji="0" lang="de-DE" sz="1600" b="0" i="0" u="none" strike="noStrike" kern="1200" cap="none" spc="0" normalizeH="0" noProof="0" dirty="0" smtClean="0">
                <a:ln>
                  <a:noFill/>
                </a:ln>
                <a:solidFill>
                  <a:srgbClr val="00204B"/>
                </a:solidFill>
                <a:effectLst/>
                <a:uLnTx/>
                <a:uFillTx/>
                <a:latin typeface="Frutiger 45 Light"/>
              </a:rPr>
              <a:t> erzeugen lassen, der zum einen wesentlich größere Arbeitsschritte erlaubt, und zum anderen deutlich leichter lesbar ist. Da dieser Quellcode aber für einen </a:t>
            </a:r>
            <a:r>
              <a:rPr lang="de-DE" sz="1600" dirty="0">
                <a:solidFill>
                  <a:srgbClr val="00204B"/>
                </a:solidFill>
                <a:latin typeface="Frutiger 45 Light"/>
              </a:rPr>
              <a:t>P</a:t>
            </a:r>
            <a:r>
              <a:rPr kumimoji="0" lang="de-DE" sz="1600" b="0" i="0" u="none" strike="noStrike" kern="1200" cap="none" spc="0" normalizeH="0" noProof="0" dirty="0" smtClean="0">
                <a:ln>
                  <a:noFill/>
                </a:ln>
                <a:solidFill>
                  <a:srgbClr val="00204B"/>
                </a:solidFill>
                <a:effectLst/>
                <a:uLnTx/>
                <a:uFillTx/>
                <a:latin typeface="Frutiger 45 Light"/>
              </a:rPr>
              <a:t>rozessor nicht ausführbar ist, wird er </a:t>
            </a:r>
            <a:r>
              <a:rPr kumimoji="0" lang="de-DE" sz="1600" b="1" i="0" u="none" strike="noStrike" kern="1200" cap="none" spc="0" normalizeH="0" noProof="0" dirty="0" smtClean="0">
                <a:ln>
                  <a:noFill/>
                </a:ln>
                <a:solidFill>
                  <a:srgbClr val="00B0F0"/>
                </a:solidFill>
                <a:effectLst/>
                <a:uLnTx/>
                <a:uFillTx/>
                <a:latin typeface="Frutiger 45 Light"/>
              </a:rPr>
              <a:t>vor</a:t>
            </a:r>
            <a:r>
              <a:rPr kumimoji="0" lang="de-DE" sz="1600" b="0" i="0" u="none" strike="noStrike" kern="1200" cap="none" spc="0" normalizeH="0" noProof="0" dirty="0" smtClean="0">
                <a:ln>
                  <a:noFill/>
                </a:ln>
                <a:solidFill>
                  <a:srgbClr val="00204B"/>
                </a:solidFill>
                <a:effectLst/>
                <a:uLnTx/>
                <a:uFillTx/>
                <a:latin typeface="Frutiger 45 Light"/>
              </a:rPr>
              <a:t> der Programm-Ausführung (mittels </a:t>
            </a:r>
            <a:r>
              <a:rPr kumimoji="0" lang="de-DE" sz="1600" b="1" i="0" u="none" strike="noStrike" kern="1200" cap="none" spc="0" normalizeH="0" noProof="0" dirty="0" smtClean="0">
                <a:ln>
                  <a:noFill/>
                </a:ln>
                <a:solidFill>
                  <a:srgbClr val="00B0F0"/>
                </a:solidFill>
                <a:effectLst/>
                <a:uLnTx/>
                <a:uFillTx/>
                <a:latin typeface="Frutiger 45 Light"/>
              </a:rPr>
              <a:t>Compiler</a:t>
            </a:r>
            <a:r>
              <a:rPr kumimoji="0" lang="de-DE" sz="1600" b="0" i="0" u="none" strike="noStrike" kern="1200" cap="none" spc="0" normalizeH="0" noProof="0" dirty="0" smtClean="0">
                <a:ln>
                  <a:noFill/>
                </a:ln>
                <a:solidFill>
                  <a:srgbClr val="00204B"/>
                </a:solidFill>
                <a:effectLst/>
                <a:uLnTx/>
                <a:uFillTx/>
                <a:latin typeface="Frutiger 45 Light"/>
              </a:rPr>
              <a:t>) oder </a:t>
            </a:r>
            <a:r>
              <a:rPr kumimoji="0" lang="de-DE" sz="1600" b="1" i="0" u="none" strike="noStrike" kern="1200" cap="none" spc="0" normalizeH="0" noProof="0" dirty="0" smtClean="0">
                <a:ln>
                  <a:noFill/>
                </a:ln>
                <a:solidFill>
                  <a:srgbClr val="00B050"/>
                </a:solidFill>
                <a:effectLst/>
                <a:uLnTx/>
                <a:uFillTx/>
                <a:latin typeface="Frutiger 45 Light"/>
              </a:rPr>
              <a:t>während</a:t>
            </a:r>
            <a:r>
              <a:rPr kumimoji="0" lang="de-DE" sz="1600" b="0" i="0" u="none" strike="noStrike" kern="1200" cap="none" spc="0" normalizeH="0" noProof="0" dirty="0" smtClean="0">
                <a:ln>
                  <a:noFill/>
                </a:ln>
                <a:solidFill>
                  <a:srgbClr val="00204B"/>
                </a:solidFill>
                <a:effectLst/>
                <a:uLnTx/>
                <a:uFillTx/>
                <a:latin typeface="Frutiger 45 Light"/>
              </a:rPr>
              <a:t> der Ausführung (mittels </a:t>
            </a:r>
            <a:r>
              <a:rPr kumimoji="0" lang="de-DE" sz="1600" b="1" i="0" u="none" strike="noStrike" kern="1200" cap="none" spc="0" normalizeH="0" noProof="0" dirty="0" smtClean="0">
                <a:ln>
                  <a:noFill/>
                </a:ln>
                <a:solidFill>
                  <a:srgbClr val="00B050"/>
                </a:solidFill>
                <a:effectLst/>
                <a:uLnTx/>
                <a:uFillTx/>
                <a:latin typeface="Frutiger 45 Light"/>
              </a:rPr>
              <a:t>Interpreter</a:t>
            </a:r>
            <a:r>
              <a:rPr kumimoji="0" lang="de-DE" sz="1600" b="0" i="0" u="none" strike="noStrike" kern="1200" cap="none" spc="0" normalizeH="0" noProof="0" dirty="0" smtClean="0">
                <a:ln>
                  <a:noFill/>
                </a:ln>
                <a:solidFill>
                  <a:srgbClr val="00204B"/>
                </a:solidFill>
                <a:effectLst/>
                <a:uLnTx/>
                <a:uFillTx/>
                <a:latin typeface="Frutiger 45 Light"/>
              </a:rPr>
              <a:t>) in Maschinensprache übersetzt.</a:t>
            </a:r>
          </a:p>
          <a:p>
            <a:pPr marL="0" lvl="0" indent="0">
              <a:buClr>
                <a:srgbClr val="0071B2"/>
              </a:buClr>
              <a:buNone/>
              <a:defRPr/>
            </a:pPr>
            <a:endParaRPr kumimoji="0" lang="de-DE" sz="800" b="0" i="0" u="none" strike="noStrike" kern="1200" cap="none" spc="0" normalizeH="0" noProof="0" dirty="0" smtClean="0">
              <a:ln>
                <a:noFill/>
              </a:ln>
              <a:solidFill>
                <a:srgbClr val="00204B"/>
              </a:solidFill>
              <a:effectLst/>
              <a:uLnTx/>
              <a:uFillTx/>
              <a:latin typeface="Frutiger 45 Light"/>
              <a:ea typeface="+mn-ea"/>
              <a:cs typeface="+mn-cs"/>
            </a:endParaRPr>
          </a:p>
          <a:p>
            <a:pPr marL="0" lvl="0" indent="0">
              <a:buClr>
                <a:srgbClr val="0071B2"/>
              </a:buClr>
              <a:buNone/>
              <a:defRPr/>
            </a:pPr>
            <a:r>
              <a:rPr lang="de-DE" sz="1600" b="1" dirty="0" smtClean="0">
                <a:solidFill>
                  <a:srgbClr val="00204B"/>
                </a:solidFill>
                <a:latin typeface="Frutiger 45 Light"/>
              </a:rPr>
              <a:t>Hinweis:</a:t>
            </a:r>
            <a:endParaRPr kumimoji="0" lang="de-DE" sz="1600" b="1" i="0" u="none" strike="noStrike" kern="1200" cap="none" spc="0" normalizeH="0" noProof="0" dirty="0" smtClean="0">
              <a:ln>
                <a:noFill/>
              </a:ln>
              <a:solidFill>
                <a:srgbClr val="00204B"/>
              </a:solidFill>
              <a:effectLst/>
              <a:uLnTx/>
              <a:uFillTx/>
              <a:latin typeface="Frutiger 45 Light"/>
            </a:endParaRPr>
          </a:p>
          <a:p>
            <a:pPr lvl="1">
              <a:buClr>
                <a:srgbClr val="0071B2"/>
              </a:buClr>
              <a:defRPr/>
            </a:pPr>
            <a:r>
              <a:rPr lang="de-DE" sz="1600" baseline="0" dirty="0" smtClean="0">
                <a:solidFill>
                  <a:srgbClr val="00204B"/>
                </a:solidFill>
                <a:latin typeface="Frutiger 45 Light"/>
              </a:rPr>
              <a:t>Die hohe Arbeitsgeschwindigkeit heutiger</a:t>
            </a:r>
            <a:r>
              <a:rPr lang="de-DE" sz="1600" dirty="0" smtClean="0">
                <a:solidFill>
                  <a:srgbClr val="00204B"/>
                </a:solidFill>
                <a:latin typeface="Frutiger 45 Light"/>
              </a:rPr>
              <a:t> Computer macht das Codieren in Maschinensprache oft überflüssig. Immer dort aber, wo extreme Performance und/oder geringer Speicherplatzbedarf von großer Bedeutung ist, macht es Sinn, Programme (oder Teile von Programmen) in Maschinensprache zu schreiben.</a:t>
            </a:r>
            <a:endParaRPr lang="de-DE" sz="1600" baseline="0" dirty="0">
              <a:solidFill>
                <a:srgbClr val="00204B"/>
              </a:solidFill>
              <a:latin typeface="Frutiger 45 Light"/>
            </a:endParaRP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45720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416035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Variablen</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2031325"/>
          </a:xfrm>
          <a:prstGeom prst="rect">
            <a:avLst/>
          </a:prstGeom>
          <a:noFill/>
          <a:ln>
            <a:noFill/>
          </a:ln>
        </p:spPr>
        <p:txBody>
          <a:bodyPr wrap="square" rtlCol="0">
            <a:spAutoFit/>
          </a:bodyPr>
          <a:lstStyle/>
          <a:p>
            <a:r>
              <a:rPr lang="de-DE" dirty="0"/>
              <a:t>i</a:t>
            </a:r>
            <a:r>
              <a:rPr lang="de-DE" dirty="0" smtClean="0"/>
              <a:t>nt zahl=123;</a:t>
            </a:r>
          </a:p>
          <a:p>
            <a:r>
              <a:rPr lang="de-DE" dirty="0" smtClean="0"/>
              <a:t>printf(“Die Zahl </a:t>
            </a:r>
            <a:r>
              <a:rPr lang="de-DE" b="1" dirty="0" smtClean="0">
                <a:solidFill>
                  <a:srgbClr val="FF0000"/>
                </a:solidFill>
              </a:rPr>
              <a:t>%d </a:t>
            </a:r>
            <a:r>
              <a:rPr lang="de-DE" dirty="0" smtClean="0"/>
              <a:t>ist einfach toll :-D“, zahl);</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3223959" cy="369332"/>
          </a:xfrm>
          <a:prstGeom prst="rect">
            <a:avLst/>
          </a:prstGeom>
          <a:noFill/>
        </p:spPr>
        <p:txBody>
          <a:bodyPr wrap="none" rtlCol="0">
            <a:spAutoFit/>
          </a:bodyPr>
          <a:lstStyle/>
          <a:p>
            <a:r>
              <a:rPr lang="de-DE" dirty="0" smtClean="0">
                <a:solidFill>
                  <a:schemeClr val="bg1"/>
                </a:solidFill>
              </a:rPr>
              <a:t>Die Zahl 123 ist einfach toll :-D</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846634" y="3033462"/>
            <a:ext cx="4161954" cy="307777"/>
          </a:xfrm>
          <a:prstGeom prst="rect">
            <a:avLst/>
          </a:prstGeom>
          <a:solidFill>
            <a:schemeClr val="bg1"/>
          </a:solidFill>
          <a:ln>
            <a:solidFill>
              <a:srgbClr val="0070C0"/>
            </a:solidFill>
          </a:ln>
        </p:spPr>
        <p:txBody>
          <a:bodyPr wrap="square" rtlCol="0">
            <a:spAutoFit/>
          </a:bodyPr>
          <a:lstStyle/>
          <a:p>
            <a:r>
              <a:rPr lang="de-DE" sz="1400" b="1" dirty="0" smtClean="0">
                <a:solidFill>
                  <a:srgbClr val="0070C0"/>
                </a:solidFill>
              </a:rPr>
              <a:t>%d </a:t>
            </a:r>
            <a:r>
              <a:rPr lang="de-DE" sz="1400" dirty="0" smtClean="0">
                <a:solidFill>
                  <a:srgbClr val="0070C0"/>
                </a:solidFill>
              </a:rPr>
              <a:t>(= dezimal) ist der Platzhalter für ganze Zahlen</a:t>
            </a:r>
            <a:endParaRPr lang="de-DE" sz="1400" dirty="0">
              <a:solidFill>
                <a:srgbClr val="0070C0"/>
              </a:solidFill>
            </a:endParaRPr>
          </a:p>
        </p:txBody>
      </p:sp>
    </p:spTree>
    <p:extLst>
      <p:ext uri="{BB962C8B-B14F-4D97-AF65-F5344CB8AC3E}">
        <p14:creationId xmlns:p14="http://schemas.microsoft.com/office/powerpoint/2010/main" val="999459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Variablen</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2031325"/>
          </a:xfrm>
          <a:prstGeom prst="rect">
            <a:avLst/>
          </a:prstGeom>
          <a:noFill/>
          <a:ln>
            <a:noFill/>
          </a:ln>
        </p:spPr>
        <p:txBody>
          <a:bodyPr wrap="square" rtlCol="0">
            <a:spAutoFit/>
          </a:bodyPr>
          <a:lstStyle/>
          <a:p>
            <a:r>
              <a:rPr lang="de-DE" dirty="0"/>
              <a:t>i</a:t>
            </a:r>
            <a:r>
              <a:rPr lang="de-DE" dirty="0" smtClean="0"/>
              <a:t>nt zahl=123;</a:t>
            </a:r>
          </a:p>
          <a:p>
            <a:r>
              <a:rPr lang="de-DE" dirty="0" smtClean="0"/>
              <a:t>printf(“Die Zahl %d ist einfach toll :-D“, </a:t>
            </a:r>
            <a:r>
              <a:rPr lang="de-DE" b="1" dirty="0" smtClean="0">
                <a:solidFill>
                  <a:srgbClr val="FF0000"/>
                </a:solidFill>
              </a:rPr>
              <a:t>zahl</a:t>
            </a:r>
            <a:r>
              <a:rPr lang="de-DE" dirty="0" smtClean="0"/>
              <a: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3223959" cy="369332"/>
          </a:xfrm>
          <a:prstGeom prst="rect">
            <a:avLst/>
          </a:prstGeom>
          <a:noFill/>
        </p:spPr>
        <p:txBody>
          <a:bodyPr wrap="none" rtlCol="0">
            <a:spAutoFit/>
          </a:bodyPr>
          <a:lstStyle/>
          <a:p>
            <a:r>
              <a:rPr lang="de-DE" dirty="0" smtClean="0">
                <a:solidFill>
                  <a:schemeClr val="bg1"/>
                </a:solidFill>
              </a:rPr>
              <a:t>Die Zahl 123 ist einfach toll :-D</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960096" y="2949750"/>
            <a:ext cx="3744416"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Hinter dem String </a:t>
            </a:r>
            <a:r>
              <a:rPr lang="de-DE" sz="1400" u="sng" dirty="0" smtClean="0">
                <a:solidFill>
                  <a:srgbClr val="0070C0"/>
                </a:solidFill>
              </a:rPr>
              <a:t>und</a:t>
            </a:r>
            <a:r>
              <a:rPr lang="de-DE" sz="1400" dirty="0" smtClean="0">
                <a:solidFill>
                  <a:srgbClr val="0070C0"/>
                </a:solidFill>
              </a:rPr>
              <a:t> durch Komma getrennt werden die auszugebenden Variablen notiert</a:t>
            </a:r>
            <a:endParaRPr lang="de-DE" sz="1400" dirty="0">
              <a:solidFill>
                <a:srgbClr val="0070C0"/>
              </a:solidFill>
            </a:endParaRPr>
          </a:p>
        </p:txBody>
      </p:sp>
    </p:spTree>
    <p:extLst>
      <p:ext uri="{BB962C8B-B14F-4D97-AF65-F5344CB8AC3E}">
        <p14:creationId xmlns:p14="http://schemas.microsoft.com/office/powerpoint/2010/main" val="838304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Variablen</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2585323"/>
          </a:xfrm>
          <a:prstGeom prst="rect">
            <a:avLst/>
          </a:prstGeom>
          <a:noFill/>
          <a:ln>
            <a:noFill/>
          </a:ln>
        </p:spPr>
        <p:txBody>
          <a:bodyPr wrap="square" rtlCol="0">
            <a:spAutoFit/>
          </a:bodyPr>
          <a:lstStyle/>
          <a:p>
            <a:r>
              <a:rPr lang="de-DE" b="1" dirty="0">
                <a:solidFill>
                  <a:srgbClr val="00B050"/>
                </a:solidFill>
              </a:rPr>
              <a:t>i</a:t>
            </a:r>
            <a:r>
              <a:rPr lang="de-DE" b="1" dirty="0" smtClean="0">
                <a:solidFill>
                  <a:srgbClr val="00B050"/>
                </a:solidFill>
              </a:rPr>
              <a:t>nt</a:t>
            </a:r>
            <a:r>
              <a:rPr lang="de-DE" dirty="0" smtClean="0"/>
              <a:t> </a:t>
            </a:r>
            <a:r>
              <a:rPr lang="de-DE" b="1" dirty="0" smtClean="0">
                <a:solidFill>
                  <a:srgbClr val="92D050"/>
                </a:solidFill>
              </a:rPr>
              <a:t>i</a:t>
            </a:r>
            <a:r>
              <a:rPr lang="de-DE" dirty="0" smtClean="0"/>
              <a:t>=100;</a:t>
            </a:r>
          </a:p>
          <a:p>
            <a:r>
              <a:rPr lang="de-DE" b="1" dirty="0">
                <a:solidFill>
                  <a:srgbClr val="0070C0"/>
                </a:solidFill>
              </a:rPr>
              <a:t>c</a:t>
            </a:r>
            <a:r>
              <a:rPr lang="de-DE" b="1" dirty="0" smtClean="0">
                <a:solidFill>
                  <a:srgbClr val="0070C0"/>
                </a:solidFill>
              </a:rPr>
              <a:t>har</a:t>
            </a:r>
            <a:r>
              <a:rPr lang="de-DE" dirty="0" smtClean="0"/>
              <a:t> </a:t>
            </a:r>
            <a:r>
              <a:rPr lang="de-DE" b="1" dirty="0" smtClean="0">
                <a:solidFill>
                  <a:srgbClr val="00B0F0"/>
                </a:solidFill>
              </a:rPr>
              <a:t>c</a:t>
            </a:r>
            <a:r>
              <a:rPr lang="de-DE" dirty="0" smtClean="0"/>
              <a:t>=‘g‘;</a:t>
            </a:r>
          </a:p>
          <a:p>
            <a:r>
              <a:rPr lang="de-DE" b="1" dirty="0" smtClean="0">
                <a:solidFill>
                  <a:srgbClr val="FF0000"/>
                </a:solidFill>
              </a:rPr>
              <a:t>float</a:t>
            </a:r>
            <a:r>
              <a:rPr lang="de-DE" dirty="0" smtClean="0"/>
              <a:t> </a:t>
            </a:r>
            <a:r>
              <a:rPr lang="de-DE" b="1" dirty="0" smtClean="0">
                <a:solidFill>
                  <a:schemeClr val="accent3">
                    <a:lumMod val="60000"/>
                    <a:lumOff val="40000"/>
                  </a:schemeClr>
                </a:solidFill>
              </a:rPr>
              <a:t>f</a:t>
            </a:r>
            <a:r>
              <a:rPr lang="de-DE" dirty="0" smtClean="0"/>
              <a:t>=5234.57; </a:t>
            </a:r>
          </a:p>
          <a:p>
            <a:r>
              <a:rPr lang="de-DE" dirty="0" smtClean="0"/>
              <a:t>printf(“</a:t>
            </a:r>
            <a:r>
              <a:rPr lang="de-DE" b="1" dirty="0" smtClean="0">
                <a:solidFill>
                  <a:srgbClr val="00B050"/>
                </a:solidFill>
              </a:rPr>
              <a:t>%d</a:t>
            </a:r>
            <a:r>
              <a:rPr lang="de-DE" b="1" dirty="0" smtClean="0">
                <a:solidFill>
                  <a:srgbClr val="0070C0"/>
                </a:solidFill>
              </a:rPr>
              <a:t>%c </a:t>
            </a:r>
            <a:r>
              <a:rPr lang="de-DE" dirty="0" smtClean="0"/>
              <a:t>Gold kosten</a:t>
            </a:r>
            <a:r>
              <a:rPr lang="de-DE" b="1" dirty="0" smtClean="0">
                <a:solidFill>
                  <a:srgbClr val="0070C0"/>
                </a:solidFill>
              </a:rPr>
              <a:t> </a:t>
            </a:r>
            <a:r>
              <a:rPr lang="de-DE" b="1" dirty="0" smtClean="0">
                <a:solidFill>
                  <a:srgbClr val="FF0000"/>
                </a:solidFill>
              </a:rPr>
              <a:t>%f </a:t>
            </a:r>
            <a:r>
              <a:rPr lang="de-DE" dirty="0" smtClean="0"/>
              <a:t>Euro“, </a:t>
            </a:r>
            <a:r>
              <a:rPr lang="de-DE" b="1" dirty="0" smtClean="0">
                <a:solidFill>
                  <a:srgbClr val="92D050"/>
                </a:solidFill>
              </a:rPr>
              <a:t>i</a:t>
            </a:r>
            <a:r>
              <a:rPr lang="de-DE" dirty="0" smtClean="0"/>
              <a:t>, </a:t>
            </a:r>
            <a:r>
              <a:rPr lang="de-DE" b="1" dirty="0" smtClean="0">
                <a:solidFill>
                  <a:srgbClr val="00B0F0"/>
                </a:solidFill>
              </a:rPr>
              <a:t>c</a:t>
            </a:r>
            <a:r>
              <a:rPr lang="de-DE" dirty="0" smtClean="0"/>
              <a:t>, </a:t>
            </a:r>
            <a:r>
              <a:rPr lang="de-DE" b="1" dirty="0" smtClean="0">
                <a:solidFill>
                  <a:schemeClr val="accent6">
                    <a:lumMod val="60000"/>
                    <a:lumOff val="40000"/>
                  </a:schemeClr>
                </a:solidFill>
              </a:rPr>
              <a:t>f</a:t>
            </a:r>
            <a:r>
              <a:rPr lang="de-DE" dirty="0" smtClean="0"/>
              <a:t>);</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3873817" cy="369332"/>
          </a:xfrm>
          <a:prstGeom prst="rect">
            <a:avLst/>
          </a:prstGeom>
          <a:noFill/>
        </p:spPr>
        <p:txBody>
          <a:bodyPr wrap="none" rtlCol="0">
            <a:spAutoFit/>
          </a:bodyPr>
          <a:lstStyle/>
          <a:p>
            <a:r>
              <a:rPr lang="de-DE" dirty="0" smtClean="0">
                <a:solidFill>
                  <a:schemeClr val="bg1"/>
                </a:solidFill>
              </a:rPr>
              <a:t>100g Gold kosten 5234.570000 Euro</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6439477" y="2155407"/>
            <a:ext cx="3328931"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Natürlich können auch mehrere Variablen (beliebigen Typs) ausgegeben werden</a:t>
            </a:r>
            <a:endParaRPr lang="de-DE" sz="1400" dirty="0">
              <a:solidFill>
                <a:srgbClr val="0070C0"/>
              </a:solidFill>
            </a:endParaRPr>
          </a:p>
        </p:txBody>
      </p:sp>
    </p:spTree>
    <p:extLst>
      <p:ext uri="{BB962C8B-B14F-4D97-AF65-F5344CB8AC3E}">
        <p14:creationId xmlns:p14="http://schemas.microsoft.com/office/powerpoint/2010/main" val="308404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800" dirty="0" smtClean="0"/>
              <a:t>Der erste eigene Code – </a:t>
            </a:r>
            <a:r>
              <a:rPr lang="de-DE" sz="2800" dirty="0" smtClean="0">
                <a:solidFill>
                  <a:srgbClr val="00B0F0"/>
                </a:solidFill>
              </a:rPr>
              <a:t>Ausgabe-Formate: </a:t>
            </a:r>
            <a:r>
              <a:rPr lang="de-DE" dirty="0" smtClean="0">
                <a:solidFill>
                  <a:srgbClr val="FF0000"/>
                </a:solidFill>
              </a:rPr>
              <a:t>Variablen</a:t>
            </a:r>
            <a:endParaRPr lang="de-DE" dirty="0">
              <a:solidFill>
                <a:srgbClr val="FF0000"/>
              </a:solidFill>
            </a:endParaRPr>
          </a:p>
        </p:txBody>
      </p:sp>
      <p:sp>
        <p:nvSpPr>
          <p:cNvPr id="8" name="Rechteck 7"/>
          <p:cNvSpPr/>
          <p:nvPr/>
        </p:nvSpPr>
        <p:spPr>
          <a:xfrm>
            <a:off x="3071664" y="1737809"/>
            <a:ext cx="532859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2927648" y="1556792"/>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Freihandform 9"/>
          <p:cNvSpPr/>
          <p:nvPr/>
        </p:nvSpPr>
        <p:spPr>
          <a:xfrm>
            <a:off x="3071854" y="1821395"/>
            <a:ext cx="5328139" cy="316861"/>
          </a:xfrm>
          <a:custGeom>
            <a:avLst/>
            <a:gdLst>
              <a:gd name="connsiteX0" fmla="*/ 0 w 5328139"/>
              <a:gd name="connsiteY0" fmla="*/ 17584 h 316861"/>
              <a:gd name="connsiteX1" fmla="*/ 17585 w 5328139"/>
              <a:gd name="connsiteY1" fmla="*/ 61546 h 316861"/>
              <a:gd name="connsiteX2" fmla="*/ 26377 w 5328139"/>
              <a:gd name="connsiteY2" fmla="*/ 96715 h 316861"/>
              <a:gd name="connsiteX3" fmla="*/ 52754 w 5328139"/>
              <a:gd name="connsiteY3" fmla="*/ 123092 h 316861"/>
              <a:gd name="connsiteX4" fmla="*/ 79131 w 5328139"/>
              <a:gd name="connsiteY4" fmla="*/ 175846 h 316861"/>
              <a:gd name="connsiteX5" fmla="*/ 96716 w 5328139"/>
              <a:gd name="connsiteY5" fmla="*/ 228600 h 316861"/>
              <a:gd name="connsiteX6" fmla="*/ 123093 w 5328139"/>
              <a:gd name="connsiteY6" fmla="*/ 281354 h 316861"/>
              <a:gd name="connsiteX7" fmla="*/ 131885 w 5328139"/>
              <a:gd name="connsiteY7" fmla="*/ 246184 h 316861"/>
              <a:gd name="connsiteX8" fmla="*/ 140677 w 5328139"/>
              <a:gd name="connsiteY8" fmla="*/ 184638 h 316861"/>
              <a:gd name="connsiteX9" fmla="*/ 158262 w 5328139"/>
              <a:gd name="connsiteY9" fmla="*/ 131884 h 316861"/>
              <a:gd name="connsiteX10" fmla="*/ 219808 w 5328139"/>
              <a:gd name="connsiteY10" fmla="*/ 175846 h 316861"/>
              <a:gd name="connsiteX11" fmla="*/ 298939 w 5328139"/>
              <a:gd name="connsiteY11" fmla="*/ 114300 h 316861"/>
              <a:gd name="connsiteX12" fmla="*/ 430824 w 5328139"/>
              <a:gd name="connsiteY12" fmla="*/ 87923 h 316861"/>
              <a:gd name="connsiteX13" fmla="*/ 483577 w 5328139"/>
              <a:gd name="connsiteY13" fmla="*/ 70338 h 316861"/>
              <a:gd name="connsiteX14" fmla="*/ 545124 w 5328139"/>
              <a:gd name="connsiteY14" fmla="*/ 35169 h 316861"/>
              <a:gd name="connsiteX15" fmla="*/ 571500 w 5328139"/>
              <a:gd name="connsiteY15" fmla="*/ 17584 h 316861"/>
              <a:gd name="connsiteX16" fmla="*/ 580293 w 5328139"/>
              <a:gd name="connsiteY16" fmla="*/ 43961 h 316861"/>
              <a:gd name="connsiteX17" fmla="*/ 597877 w 5328139"/>
              <a:gd name="connsiteY17" fmla="*/ 79131 h 316861"/>
              <a:gd name="connsiteX18" fmla="*/ 606670 w 5328139"/>
              <a:gd name="connsiteY18" fmla="*/ 114300 h 316861"/>
              <a:gd name="connsiteX19" fmla="*/ 633047 w 5328139"/>
              <a:gd name="connsiteY19" fmla="*/ 167054 h 316861"/>
              <a:gd name="connsiteX20" fmla="*/ 659424 w 5328139"/>
              <a:gd name="connsiteY20" fmla="*/ 184638 h 316861"/>
              <a:gd name="connsiteX21" fmla="*/ 668216 w 5328139"/>
              <a:gd name="connsiteY21" fmla="*/ 219808 h 316861"/>
              <a:gd name="connsiteX22" fmla="*/ 808893 w 5328139"/>
              <a:gd name="connsiteY22" fmla="*/ 202223 h 316861"/>
              <a:gd name="connsiteX23" fmla="*/ 844062 w 5328139"/>
              <a:gd name="connsiteY23" fmla="*/ 184638 h 316861"/>
              <a:gd name="connsiteX24" fmla="*/ 940777 w 5328139"/>
              <a:gd name="connsiteY24" fmla="*/ 123092 h 316861"/>
              <a:gd name="connsiteX25" fmla="*/ 975947 w 5328139"/>
              <a:gd name="connsiteY25" fmla="*/ 202223 h 316861"/>
              <a:gd name="connsiteX26" fmla="*/ 1143000 w 5328139"/>
              <a:gd name="connsiteY26" fmla="*/ 131884 h 316861"/>
              <a:gd name="connsiteX27" fmla="*/ 1169377 w 5328139"/>
              <a:gd name="connsiteY27" fmla="*/ 105508 h 316861"/>
              <a:gd name="connsiteX28" fmla="*/ 1213339 w 5328139"/>
              <a:gd name="connsiteY28" fmla="*/ 96715 h 316861"/>
              <a:gd name="connsiteX29" fmla="*/ 1345224 w 5328139"/>
              <a:gd name="connsiteY29" fmla="*/ 87923 h 316861"/>
              <a:gd name="connsiteX30" fmla="*/ 1380393 w 5328139"/>
              <a:gd name="connsiteY30" fmla="*/ 79131 h 316861"/>
              <a:gd name="connsiteX31" fmla="*/ 1415562 w 5328139"/>
              <a:gd name="connsiteY31" fmla="*/ 70338 h 316861"/>
              <a:gd name="connsiteX32" fmla="*/ 1424354 w 5328139"/>
              <a:gd name="connsiteY32" fmla="*/ 96715 h 316861"/>
              <a:gd name="connsiteX33" fmla="*/ 1459524 w 5328139"/>
              <a:gd name="connsiteY33" fmla="*/ 184638 h 316861"/>
              <a:gd name="connsiteX34" fmla="*/ 1468316 w 5328139"/>
              <a:gd name="connsiteY34" fmla="*/ 211015 h 316861"/>
              <a:gd name="connsiteX35" fmla="*/ 1485900 w 5328139"/>
              <a:gd name="connsiteY35" fmla="*/ 175846 h 316861"/>
              <a:gd name="connsiteX36" fmla="*/ 1582616 w 5328139"/>
              <a:gd name="connsiteY36" fmla="*/ 219808 h 316861"/>
              <a:gd name="connsiteX37" fmla="*/ 1617785 w 5328139"/>
              <a:gd name="connsiteY37" fmla="*/ 237392 h 316861"/>
              <a:gd name="connsiteX38" fmla="*/ 1644162 w 5328139"/>
              <a:gd name="connsiteY38" fmla="*/ 254977 h 316861"/>
              <a:gd name="connsiteX39" fmla="*/ 1723293 w 5328139"/>
              <a:gd name="connsiteY39" fmla="*/ 298938 h 316861"/>
              <a:gd name="connsiteX40" fmla="*/ 1784839 w 5328139"/>
              <a:gd name="connsiteY40" fmla="*/ 316523 h 316861"/>
              <a:gd name="connsiteX41" fmla="*/ 1934308 w 5328139"/>
              <a:gd name="connsiteY41" fmla="*/ 281354 h 316861"/>
              <a:gd name="connsiteX42" fmla="*/ 1951893 w 5328139"/>
              <a:gd name="connsiteY42" fmla="*/ 254977 h 316861"/>
              <a:gd name="connsiteX43" fmla="*/ 1960685 w 5328139"/>
              <a:gd name="connsiteY43" fmla="*/ 228600 h 316861"/>
              <a:gd name="connsiteX44" fmla="*/ 2013439 w 5328139"/>
              <a:gd name="connsiteY44" fmla="*/ 202223 h 316861"/>
              <a:gd name="connsiteX45" fmla="*/ 2048608 w 5328139"/>
              <a:gd name="connsiteY45" fmla="*/ 184638 h 316861"/>
              <a:gd name="connsiteX46" fmla="*/ 2101362 w 5328139"/>
              <a:gd name="connsiteY46" fmla="*/ 140677 h 316861"/>
              <a:gd name="connsiteX47" fmla="*/ 2136531 w 5328139"/>
              <a:gd name="connsiteY47" fmla="*/ 114300 h 316861"/>
              <a:gd name="connsiteX48" fmla="*/ 2162908 w 5328139"/>
              <a:gd name="connsiteY48" fmla="*/ 87923 h 316861"/>
              <a:gd name="connsiteX49" fmla="*/ 2224454 w 5328139"/>
              <a:gd name="connsiteY49" fmla="*/ 61546 h 316861"/>
              <a:gd name="connsiteX50" fmla="*/ 2250831 w 5328139"/>
              <a:gd name="connsiteY50" fmla="*/ 26377 h 316861"/>
              <a:gd name="connsiteX51" fmla="*/ 2294793 w 5328139"/>
              <a:gd name="connsiteY51" fmla="*/ 17584 h 316861"/>
              <a:gd name="connsiteX52" fmla="*/ 2338754 w 5328139"/>
              <a:gd name="connsiteY52" fmla="*/ 0 h 316861"/>
              <a:gd name="connsiteX53" fmla="*/ 2373924 w 5328139"/>
              <a:gd name="connsiteY53" fmla="*/ 8792 h 316861"/>
              <a:gd name="connsiteX54" fmla="*/ 2400300 w 5328139"/>
              <a:gd name="connsiteY54" fmla="*/ 61546 h 316861"/>
              <a:gd name="connsiteX55" fmla="*/ 2479431 w 5328139"/>
              <a:gd name="connsiteY55" fmla="*/ 52754 h 316861"/>
              <a:gd name="connsiteX56" fmla="*/ 2497016 w 5328139"/>
              <a:gd name="connsiteY56" fmla="*/ 79131 h 316861"/>
              <a:gd name="connsiteX57" fmla="*/ 2523393 w 5328139"/>
              <a:gd name="connsiteY57" fmla="*/ 96715 h 316861"/>
              <a:gd name="connsiteX58" fmla="*/ 2602524 w 5328139"/>
              <a:gd name="connsiteY58" fmla="*/ 79131 h 316861"/>
              <a:gd name="connsiteX59" fmla="*/ 2628900 w 5328139"/>
              <a:gd name="connsiteY59" fmla="*/ 70338 h 316861"/>
              <a:gd name="connsiteX60" fmla="*/ 2681654 w 5328139"/>
              <a:gd name="connsiteY60" fmla="*/ 123092 h 316861"/>
              <a:gd name="connsiteX61" fmla="*/ 2716824 w 5328139"/>
              <a:gd name="connsiteY61" fmla="*/ 131884 h 316861"/>
              <a:gd name="connsiteX62" fmla="*/ 2751993 w 5328139"/>
              <a:gd name="connsiteY62" fmla="*/ 149469 h 316861"/>
              <a:gd name="connsiteX63" fmla="*/ 2927839 w 5328139"/>
              <a:gd name="connsiteY63" fmla="*/ 149469 h 316861"/>
              <a:gd name="connsiteX64" fmla="*/ 2954216 w 5328139"/>
              <a:gd name="connsiteY64" fmla="*/ 140677 h 316861"/>
              <a:gd name="connsiteX65" fmla="*/ 3024554 w 5328139"/>
              <a:gd name="connsiteY65" fmla="*/ 87923 h 316861"/>
              <a:gd name="connsiteX66" fmla="*/ 3050931 w 5328139"/>
              <a:gd name="connsiteY66" fmla="*/ 79131 h 316861"/>
              <a:gd name="connsiteX67" fmla="*/ 3086100 w 5328139"/>
              <a:gd name="connsiteY67" fmla="*/ 131884 h 316861"/>
              <a:gd name="connsiteX68" fmla="*/ 3147647 w 5328139"/>
              <a:gd name="connsiteY68" fmla="*/ 175846 h 316861"/>
              <a:gd name="connsiteX69" fmla="*/ 3209193 w 5328139"/>
              <a:gd name="connsiteY69" fmla="*/ 193431 h 316861"/>
              <a:gd name="connsiteX70" fmla="*/ 3314700 w 5328139"/>
              <a:gd name="connsiteY70" fmla="*/ 149469 h 316861"/>
              <a:gd name="connsiteX71" fmla="*/ 3393831 w 5328139"/>
              <a:gd name="connsiteY71" fmla="*/ 96715 h 316861"/>
              <a:gd name="connsiteX72" fmla="*/ 3455377 w 5328139"/>
              <a:gd name="connsiteY72" fmla="*/ 43961 h 316861"/>
              <a:gd name="connsiteX73" fmla="*/ 3490547 w 5328139"/>
              <a:gd name="connsiteY73" fmla="*/ 26377 h 316861"/>
              <a:gd name="connsiteX74" fmla="*/ 3525716 w 5328139"/>
              <a:gd name="connsiteY74" fmla="*/ 17584 h 316861"/>
              <a:gd name="connsiteX75" fmla="*/ 3552093 w 5328139"/>
              <a:gd name="connsiteY75" fmla="*/ 8792 h 316861"/>
              <a:gd name="connsiteX76" fmla="*/ 3692770 w 5328139"/>
              <a:gd name="connsiteY76" fmla="*/ 35169 h 316861"/>
              <a:gd name="connsiteX77" fmla="*/ 3894993 w 5328139"/>
              <a:gd name="connsiteY77" fmla="*/ 17584 h 316861"/>
              <a:gd name="connsiteX78" fmla="*/ 3912577 w 5328139"/>
              <a:gd name="connsiteY78" fmla="*/ 43961 h 316861"/>
              <a:gd name="connsiteX79" fmla="*/ 4026877 w 5328139"/>
              <a:gd name="connsiteY79" fmla="*/ 87923 h 316861"/>
              <a:gd name="connsiteX80" fmla="*/ 4062047 w 5328139"/>
              <a:gd name="connsiteY80" fmla="*/ 123092 h 316861"/>
              <a:gd name="connsiteX81" fmla="*/ 4114800 w 5328139"/>
              <a:gd name="connsiteY81" fmla="*/ 105508 h 316861"/>
              <a:gd name="connsiteX82" fmla="*/ 4123593 w 5328139"/>
              <a:gd name="connsiteY82" fmla="*/ 140677 h 316861"/>
              <a:gd name="connsiteX83" fmla="*/ 4176347 w 5328139"/>
              <a:gd name="connsiteY83" fmla="*/ 105508 h 316861"/>
              <a:gd name="connsiteX84" fmla="*/ 4202724 w 5328139"/>
              <a:gd name="connsiteY84" fmla="*/ 96715 h 316861"/>
              <a:gd name="connsiteX85" fmla="*/ 4281854 w 5328139"/>
              <a:gd name="connsiteY85" fmla="*/ 87923 h 316861"/>
              <a:gd name="connsiteX86" fmla="*/ 4317024 w 5328139"/>
              <a:gd name="connsiteY86" fmla="*/ 79131 h 316861"/>
              <a:gd name="connsiteX87" fmla="*/ 4378570 w 5328139"/>
              <a:gd name="connsiteY87" fmla="*/ 52754 h 316861"/>
              <a:gd name="connsiteX88" fmla="*/ 4519247 w 5328139"/>
              <a:gd name="connsiteY88" fmla="*/ 43961 h 316861"/>
              <a:gd name="connsiteX89" fmla="*/ 4554416 w 5328139"/>
              <a:gd name="connsiteY89" fmla="*/ 26377 h 316861"/>
              <a:gd name="connsiteX90" fmla="*/ 4607170 w 5328139"/>
              <a:gd name="connsiteY90" fmla="*/ 79131 h 316861"/>
              <a:gd name="connsiteX91" fmla="*/ 4633547 w 5328139"/>
              <a:gd name="connsiteY91" fmla="*/ 96715 h 316861"/>
              <a:gd name="connsiteX92" fmla="*/ 4835770 w 5328139"/>
              <a:gd name="connsiteY92" fmla="*/ 87923 h 316861"/>
              <a:gd name="connsiteX93" fmla="*/ 4879731 w 5328139"/>
              <a:gd name="connsiteY93" fmla="*/ 140677 h 316861"/>
              <a:gd name="connsiteX94" fmla="*/ 4914900 w 5328139"/>
              <a:gd name="connsiteY94" fmla="*/ 167054 h 316861"/>
              <a:gd name="connsiteX95" fmla="*/ 5011616 w 5328139"/>
              <a:gd name="connsiteY95" fmla="*/ 158261 h 316861"/>
              <a:gd name="connsiteX96" fmla="*/ 5037993 w 5328139"/>
              <a:gd name="connsiteY96" fmla="*/ 149469 h 316861"/>
              <a:gd name="connsiteX97" fmla="*/ 5064370 w 5328139"/>
              <a:gd name="connsiteY97" fmla="*/ 123092 h 316861"/>
              <a:gd name="connsiteX98" fmla="*/ 5099539 w 5328139"/>
              <a:gd name="connsiteY98" fmla="*/ 70338 h 316861"/>
              <a:gd name="connsiteX99" fmla="*/ 5125916 w 5328139"/>
              <a:gd name="connsiteY99" fmla="*/ 52754 h 316861"/>
              <a:gd name="connsiteX100" fmla="*/ 5161085 w 5328139"/>
              <a:gd name="connsiteY100" fmla="*/ 114300 h 316861"/>
              <a:gd name="connsiteX101" fmla="*/ 5187462 w 5328139"/>
              <a:gd name="connsiteY101" fmla="*/ 105508 h 316861"/>
              <a:gd name="connsiteX102" fmla="*/ 5310554 w 5328139"/>
              <a:gd name="connsiteY102" fmla="*/ 61546 h 316861"/>
              <a:gd name="connsiteX103" fmla="*/ 5328139 w 5328139"/>
              <a:gd name="connsiteY103" fmla="*/ 26377 h 3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328139" h="316861">
                <a:moveTo>
                  <a:pt x="0" y="17584"/>
                </a:moveTo>
                <a:cubicBezTo>
                  <a:pt x="5862" y="32238"/>
                  <a:pt x="12594" y="46573"/>
                  <a:pt x="17585" y="61546"/>
                </a:cubicBezTo>
                <a:cubicBezTo>
                  <a:pt x="21406" y="73010"/>
                  <a:pt x="20382" y="86223"/>
                  <a:pt x="26377" y="96715"/>
                </a:cubicBezTo>
                <a:cubicBezTo>
                  <a:pt x="32546" y="107511"/>
                  <a:pt x="43962" y="114300"/>
                  <a:pt x="52754" y="123092"/>
                </a:cubicBezTo>
                <a:cubicBezTo>
                  <a:pt x="84826" y="219300"/>
                  <a:pt x="33675" y="73569"/>
                  <a:pt x="79131" y="175846"/>
                </a:cubicBezTo>
                <a:cubicBezTo>
                  <a:pt x="86659" y="192784"/>
                  <a:pt x="86434" y="213177"/>
                  <a:pt x="96716" y="228600"/>
                </a:cubicBezTo>
                <a:cubicBezTo>
                  <a:pt x="119441" y="262689"/>
                  <a:pt x="110958" y="244952"/>
                  <a:pt x="123093" y="281354"/>
                </a:cubicBezTo>
                <a:cubicBezTo>
                  <a:pt x="126024" y="269631"/>
                  <a:pt x="129723" y="258073"/>
                  <a:pt x="131885" y="246184"/>
                </a:cubicBezTo>
                <a:cubicBezTo>
                  <a:pt x="135592" y="225795"/>
                  <a:pt x="136017" y="204831"/>
                  <a:pt x="140677" y="184638"/>
                </a:cubicBezTo>
                <a:cubicBezTo>
                  <a:pt x="144845" y="166577"/>
                  <a:pt x="158262" y="131884"/>
                  <a:pt x="158262" y="131884"/>
                </a:cubicBezTo>
                <a:cubicBezTo>
                  <a:pt x="198572" y="192349"/>
                  <a:pt x="173381" y="191321"/>
                  <a:pt x="219808" y="175846"/>
                </a:cubicBezTo>
                <a:cubicBezTo>
                  <a:pt x="246185" y="155331"/>
                  <a:pt x="267238" y="124867"/>
                  <a:pt x="298939" y="114300"/>
                </a:cubicBezTo>
                <a:cubicBezTo>
                  <a:pt x="376870" y="88322"/>
                  <a:pt x="333270" y="98762"/>
                  <a:pt x="430824" y="87923"/>
                </a:cubicBezTo>
                <a:cubicBezTo>
                  <a:pt x="448408" y="82061"/>
                  <a:pt x="468154" y="80619"/>
                  <a:pt x="483577" y="70338"/>
                </a:cubicBezTo>
                <a:cubicBezTo>
                  <a:pt x="547857" y="27487"/>
                  <a:pt x="467016" y="79803"/>
                  <a:pt x="545124" y="35169"/>
                </a:cubicBezTo>
                <a:cubicBezTo>
                  <a:pt x="554299" y="29926"/>
                  <a:pt x="562708" y="23446"/>
                  <a:pt x="571500" y="17584"/>
                </a:cubicBezTo>
                <a:cubicBezTo>
                  <a:pt x="574431" y="26376"/>
                  <a:pt x="576642" y="35442"/>
                  <a:pt x="580293" y="43961"/>
                </a:cubicBezTo>
                <a:cubicBezTo>
                  <a:pt x="585456" y="56008"/>
                  <a:pt x="593275" y="66859"/>
                  <a:pt x="597877" y="79131"/>
                </a:cubicBezTo>
                <a:cubicBezTo>
                  <a:pt x="602120" y="90445"/>
                  <a:pt x="603350" y="102681"/>
                  <a:pt x="606670" y="114300"/>
                </a:cubicBezTo>
                <a:cubicBezTo>
                  <a:pt x="612391" y="134324"/>
                  <a:pt x="617632" y="151639"/>
                  <a:pt x="633047" y="167054"/>
                </a:cubicBezTo>
                <a:cubicBezTo>
                  <a:pt x="640519" y="174526"/>
                  <a:pt x="650632" y="178777"/>
                  <a:pt x="659424" y="184638"/>
                </a:cubicBezTo>
                <a:cubicBezTo>
                  <a:pt x="662355" y="196361"/>
                  <a:pt x="656441" y="217091"/>
                  <a:pt x="668216" y="219808"/>
                </a:cubicBezTo>
                <a:cubicBezTo>
                  <a:pt x="708964" y="229211"/>
                  <a:pt x="765784" y="213000"/>
                  <a:pt x="808893" y="202223"/>
                </a:cubicBezTo>
                <a:cubicBezTo>
                  <a:pt x="820616" y="196361"/>
                  <a:pt x="832741" y="191242"/>
                  <a:pt x="844062" y="184638"/>
                </a:cubicBezTo>
                <a:cubicBezTo>
                  <a:pt x="883722" y="161503"/>
                  <a:pt x="906545" y="145914"/>
                  <a:pt x="940777" y="123092"/>
                </a:cubicBezTo>
                <a:cubicBezTo>
                  <a:pt x="961704" y="185871"/>
                  <a:pt x="948080" y="160423"/>
                  <a:pt x="975947" y="202223"/>
                </a:cubicBezTo>
                <a:cubicBezTo>
                  <a:pt x="1014385" y="189410"/>
                  <a:pt x="1114800" y="160083"/>
                  <a:pt x="1143000" y="131884"/>
                </a:cubicBezTo>
                <a:cubicBezTo>
                  <a:pt x="1151792" y="123092"/>
                  <a:pt x="1158256" y="111069"/>
                  <a:pt x="1169377" y="105508"/>
                </a:cubicBezTo>
                <a:cubicBezTo>
                  <a:pt x="1182744" y="98825"/>
                  <a:pt x="1198469" y="98202"/>
                  <a:pt x="1213339" y="96715"/>
                </a:cubicBezTo>
                <a:cubicBezTo>
                  <a:pt x="1257180" y="92331"/>
                  <a:pt x="1301262" y="90854"/>
                  <a:pt x="1345224" y="87923"/>
                </a:cubicBezTo>
                <a:cubicBezTo>
                  <a:pt x="1356947" y="84992"/>
                  <a:pt x="1370957" y="86680"/>
                  <a:pt x="1380393" y="79131"/>
                </a:cubicBezTo>
                <a:cubicBezTo>
                  <a:pt x="1410728" y="54863"/>
                  <a:pt x="1360721" y="33779"/>
                  <a:pt x="1415562" y="70338"/>
                </a:cubicBezTo>
                <a:cubicBezTo>
                  <a:pt x="1418493" y="79130"/>
                  <a:pt x="1421027" y="88065"/>
                  <a:pt x="1424354" y="96715"/>
                </a:cubicBezTo>
                <a:cubicBezTo>
                  <a:pt x="1435685" y="126176"/>
                  <a:pt x="1449542" y="154692"/>
                  <a:pt x="1459524" y="184638"/>
                </a:cubicBezTo>
                <a:lnTo>
                  <a:pt x="1468316" y="211015"/>
                </a:lnTo>
                <a:cubicBezTo>
                  <a:pt x="1474177" y="199292"/>
                  <a:pt x="1473105" y="178689"/>
                  <a:pt x="1485900" y="175846"/>
                </a:cubicBezTo>
                <a:cubicBezTo>
                  <a:pt x="1527413" y="166621"/>
                  <a:pt x="1553814" y="201807"/>
                  <a:pt x="1582616" y="219808"/>
                </a:cubicBezTo>
                <a:cubicBezTo>
                  <a:pt x="1593730" y="226754"/>
                  <a:pt x="1606405" y="230889"/>
                  <a:pt x="1617785" y="237392"/>
                </a:cubicBezTo>
                <a:cubicBezTo>
                  <a:pt x="1626960" y="242635"/>
                  <a:pt x="1635201" y="249376"/>
                  <a:pt x="1644162" y="254977"/>
                </a:cubicBezTo>
                <a:cubicBezTo>
                  <a:pt x="1668419" y="270138"/>
                  <a:pt x="1696571" y="287486"/>
                  <a:pt x="1723293" y="298938"/>
                </a:cubicBezTo>
                <a:cubicBezTo>
                  <a:pt x="1740958" y="306509"/>
                  <a:pt x="1766984" y="312059"/>
                  <a:pt x="1784839" y="316523"/>
                </a:cubicBezTo>
                <a:cubicBezTo>
                  <a:pt x="1887818" y="309168"/>
                  <a:pt x="1888673" y="336116"/>
                  <a:pt x="1934308" y="281354"/>
                </a:cubicBezTo>
                <a:cubicBezTo>
                  <a:pt x="1941073" y="273236"/>
                  <a:pt x="1946031" y="263769"/>
                  <a:pt x="1951893" y="254977"/>
                </a:cubicBezTo>
                <a:cubicBezTo>
                  <a:pt x="1954824" y="246185"/>
                  <a:pt x="1954895" y="235837"/>
                  <a:pt x="1960685" y="228600"/>
                </a:cubicBezTo>
                <a:cubicBezTo>
                  <a:pt x="1975379" y="210233"/>
                  <a:pt x="1994047" y="210534"/>
                  <a:pt x="2013439" y="202223"/>
                </a:cubicBezTo>
                <a:cubicBezTo>
                  <a:pt x="2025486" y="197060"/>
                  <a:pt x="2037228" y="191141"/>
                  <a:pt x="2048608" y="184638"/>
                </a:cubicBezTo>
                <a:cubicBezTo>
                  <a:pt x="2087475" y="162428"/>
                  <a:pt x="2064990" y="171853"/>
                  <a:pt x="2101362" y="140677"/>
                </a:cubicBezTo>
                <a:cubicBezTo>
                  <a:pt x="2112488" y="131140"/>
                  <a:pt x="2125405" y="123837"/>
                  <a:pt x="2136531" y="114300"/>
                </a:cubicBezTo>
                <a:cubicBezTo>
                  <a:pt x="2145972" y="106208"/>
                  <a:pt x="2152790" y="95150"/>
                  <a:pt x="2162908" y="87923"/>
                </a:cubicBezTo>
                <a:cubicBezTo>
                  <a:pt x="2181923" y="74341"/>
                  <a:pt x="2202927" y="68721"/>
                  <a:pt x="2224454" y="61546"/>
                </a:cubicBezTo>
                <a:cubicBezTo>
                  <a:pt x="2233246" y="49823"/>
                  <a:pt x="2238405" y="34144"/>
                  <a:pt x="2250831" y="26377"/>
                </a:cubicBezTo>
                <a:cubicBezTo>
                  <a:pt x="2263504" y="18457"/>
                  <a:pt x="2280479" y="21878"/>
                  <a:pt x="2294793" y="17584"/>
                </a:cubicBezTo>
                <a:cubicBezTo>
                  <a:pt x="2309910" y="13049"/>
                  <a:pt x="2324100" y="5861"/>
                  <a:pt x="2338754" y="0"/>
                </a:cubicBezTo>
                <a:cubicBezTo>
                  <a:pt x="2350477" y="2931"/>
                  <a:pt x="2363869" y="2089"/>
                  <a:pt x="2373924" y="8792"/>
                </a:cubicBezTo>
                <a:cubicBezTo>
                  <a:pt x="2388533" y="18531"/>
                  <a:pt x="2395285" y="46500"/>
                  <a:pt x="2400300" y="61546"/>
                </a:cubicBezTo>
                <a:cubicBezTo>
                  <a:pt x="2426677" y="58615"/>
                  <a:pt x="2453320" y="48006"/>
                  <a:pt x="2479431" y="52754"/>
                </a:cubicBezTo>
                <a:cubicBezTo>
                  <a:pt x="2489828" y="54644"/>
                  <a:pt x="2489544" y="71659"/>
                  <a:pt x="2497016" y="79131"/>
                </a:cubicBezTo>
                <a:cubicBezTo>
                  <a:pt x="2504488" y="86603"/>
                  <a:pt x="2514601" y="90854"/>
                  <a:pt x="2523393" y="96715"/>
                </a:cubicBezTo>
                <a:cubicBezTo>
                  <a:pt x="2549770" y="90854"/>
                  <a:pt x="2576310" y="85684"/>
                  <a:pt x="2602524" y="79131"/>
                </a:cubicBezTo>
                <a:cubicBezTo>
                  <a:pt x="2611515" y="76883"/>
                  <a:pt x="2619758" y="68814"/>
                  <a:pt x="2628900" y="70338"/>
                </a:cubicBezTo>
                <a:cubicBezTo>
                  <a:pt x="2658923" y="75342"/>
                  <a:pt x="2660788" y="108188"/>
                  <a:pt x="2681654" y="123092"/>
                </a:cubicBezTo>
                <a:cubicBezTo>
                  <a:pt x="2691487" y="130116"/>
                  <a:pt x="2705101" y="128953"/>
                  <a:pt x="2716824" y="131884"/>
                </a:cubicBezTo>
                <a:cubicBezTo>
                  <a:pt x="2728547" y="137746"/>
                  <a:pt x="2739946" y="144306"/>
                  <a:pt x="2751993" y="149469"/>
                </a:cubicBezTo>
                <a:cubicBezTo>
                  <a:pt x="2811310" y="174891"/>
                  <a:pt x="2846709" y="154241"/>
                  <a:pt x="2927839" y="149469"/>
                </a:cubicBezTo>
                <a:cubicBezTo>
                  <a:pt x="2936631" y="146538"/>
                  <a:pt x="2946357" y="145589"/>
                  <a:pt x="2954216" y="140677"/>
                </a:cubicBezTo>
                <a:cubicBezTo>
                  <a:pt x="2980093" y="124504"/>
                  <a:pt x="2997392" y="101504"/>
                  <a:pt x="3024554" y="87923"/>
                </a:cubicBezTo>
                <a:cubicBezTo>
                  <a:pt x="3032843" y="83778"/>
                  <a:pt x="3042139" y="82062"/>
                  <a:pt x="3050931" y="79131"/>
                </a:cubicBezTo>
                <a:cubicBezTo>
                  <a:pt x="3062654" y="96715"/>
                  <a:pt x="3069193" y="119204"/>
                  <a:pt x="3086100" y="131884"/>
                </a:cubicBezTo>
                <a:cubicBezTo>
                  <a:pt x="3094061" y="137855"/>
                  <a:pt x="3134794" y="169419"/>
                  <a:pt x="3147647" y="175846"/>
                </a:cubicBezTo>
                <a:cubicBezTo>
                  <a:pt x="3160257" y="182151"/>
                  <a:pt x="3197930" y="190615"/>
                  <a:pt x="3209193" y="193431"/>
                </a:cubicBezTo>
                <a:cubicBezTo>
                  <a:pt x="3256086" y="177800"/>
                  <a:pt x="3271366" y="175469"/>
                  <a:pt x="3314700" y="149469"/>
                </a:cubicBezTo>
                <a:cubicBezTo>
                  <a:pt x="3341884" y="133159"/>
                  <a:pt x="3371415" y="119131"/>
                  <a:pt x="3393831" y="96715"/>
                </a:cubicBezTo>
                <a:cubicBezTo>
                  <a:pt x="3422463" y="68083"/>
                  <a:pt x="3424135" y="61813"/>
                  <a:pt x="3455377" y="43961"/>
                </a:cubicBezTo>
                <a:cubicBezTo>
                  <a:pt x="3466757" y="37458"/>
                  <a:pt x="3478275" y="30979"/>
                  <a:pt x="3490547" y="26377"/>
                </a:cubicBezTo>
                <a:cubicBezTo>
                  <a:pt x="3501861" y="22134"/>
                  <a:pt x="3514097" y="20904"/>
                  <a:pt x="3525716" y="17584"/>
                </a:cubicBezTo>
                <a:cubicBezTo>
                  <a:pt x="3534627" y="15038"/>
                  <a:pt x="3543301" y="11723"/>
                  <a:pt x="3552093" y="8792"/>
                </a:cubicBezTo>
                <a:cubicBezTo>
                  <a:pt x="3643565" y="54528"/>
                  <a:pt x="3596420" y="47212"/>
                  <a:pt x="3692770" y="35169"/>
                </a:cubicBezTo>
                <a:cubicBezTo>
                  <a:pt x="3810925" y="-4216"/>
                  <a:pt x="3744167" y="6811"/>
                  <a:pt x="3894993" y="17584"/>
                </a:cubicBezTo>
                <a:cubicBezTo>
                  <a:pt x="3900854" y="26376"/>
                  <a:pt x="3904625" y="37003"/>
                  <a:pt x="3912577" y="43961"/>
                </a:cubicBezTo>
                <a:cubicBezTo>
                  <a:pt x="3962656" y="87781"/>
                  <a:pt x="3963940" y="78932"/>
                  <a:pt x="4026877" y="87923"/>
                </a:cubicBezTo>
                <a:cubicBezTo>
                  <a:pt x="4033577" y="108020"/>
                  <a:pt x="4031902" y="126441"/>
                  <a:pt x="4062047" y="123092"/>
                </a:cubicBezTo>
                <a:cubicBezTo>
                  <a:pt x="4080469" y="121045"/>
                  <a:pt x="4114800" y="105508"/>
                  <a:pt x="4114800" y="105508"/>
                </a:cubicBezTo>
                <a:cubicBezTo>
                  <a:pt x="4117731" y="117231"/>
                  <a:pt x="4113231" y="134460"/>
                  <a:pt x="4123593" y="140677"/>
                </a:cubicBezTo>
                <a:cubicBezTo>
                  <a:pt x="4155323" y="159714"/>
                  <a:pt x="4164031" y="115361"/>
                  <a:pt x="4176347" y="105508"/>
                </a:cubicBezTo>
                <a:cubicBezTo>
                  <a:pt x="4183584" y="99718"/>
                  <a:pt x="4193582" y="98239"/>
                  <a:pt x="4202724" y="96715"/>
                </a:cubicBezTo>
                <a:cubicBezTo>
                  <a:pt x="4228902" y="92352"/>
                  <a:pt x="4255477" y="90854"/>
                  <a:pt x="4281854" y="87923"/>
                </a:cubicBezTo>
                <a:cubicBezTo>
                  <a:pt x="4293577" y="84992"/>
                  <a:pt x="4305709" y="83374"/>
                  <a:pt x="4317024" y="79131"/>
                </a:cubicBezTo>
                <a:cubicBezTo>
                  <a:pt x="4334218" y="72683"/>
                  <a:pt x="4358330" y="54885"/>
                  <a:pt x="4378570" y="52754"/>
                </a:cubicBezTo>
                <a:cubicBezTo>
                  <a:pt x="4425296" y="47835"/>
                  <a:pt x="4472355" y="46892"/>
                  <a:pt x="4519247" y="43961"/>
                </a:cubicBezTo>
                <a:cubicBezTo>
                  <a:pt x="4530970" y="38100"/>
                  <a:pt x="4541309" y="26377"/>
                  <a:pt x="4554416" y="26377"/>
                </a:cubicBezTo>
                <a:cubicBezTo>
                  <a:pt x="4597401" y="26377"/>
                  <a:pt x="4587631" y="55684"/>
                  <a:pt x="4607170" y="79131"/>
                </a:cubicBezTo>
                <a:cubicBezTo>
                  <a:pt x="4613935" y="87249"/>
                  <a:pt x="4624755" y="90854"/>
                  <a:pt x="4633547" y="96715"/>
                </a:cubicBezTo>
                <a:cubicBezTo>
                  <a:pt x="4700955" y="93784"/>
                  <a:pt x="4768349" y="85330"/>
                  <a:pt x="4835770" y="87923"/>
                </a:cubicBezTo>
                <a:cubicBezTo>
                  <a:pt x="4865579" y="89070"/>
                  <a:pt x="4866691" y="125463"/>
                  <a:pt x="4879731" y="140677"/>
                </a:cubicBezTo>
                <a:cubicBezTo>
                  <a:pt x="4889267" y="151803"/>
                  <a:pt x="4903177" y="158262"/>
                  <a:pt x="4914900" y="167054"/>
                </a:cubicBezTo>
                <a:cubicBezTo>
                  <a:pt x="4947139" y="164123"/>
                  <a:pt x="4979570" y="162839"/>
                  <a:pt x="5011616" y="158261"/>
                </a:cubicBezTo>
                <a:cubicBezTo>
                  <a:pt x="5020791" y="156950"/>
                  <a:pt x="5030282" y="154610"/>
                  <a:pt x="5037993" y="149469"/>
                </a:cubicBezTo>
                <a:cubicBezTo>
                  <a:pt x="5048339" y="142572"/>
                  <a:pt x="5056736" y="132907"/>
                  <a:pt x="5064370" y="123092"/>
                </a:cubicBezTo>
                <a:cubicBezTo>
                  <a:pt x="5077345" y="106410"/>
                  <a:pt x="5081954" y="82061"/>
                  <a:pt x="5099539" y="70338"/>
                </a:cubicBezTo>
                <a:lnTo>
                  <a:pt x="5125916" y="52754"/>
                </a:lnTo>
                <a:cubicBezTo>
                  <a:pt x="5127032" y="54987"/>
                  <a:pt x="5153317" y="111193"/>
                  <a:pt x="5161085" y="114300"/>
                </a:cubicBezTo>
                <a:cubicBezTo>
                  <a:pt x="5169690" y="117742"/>
                  <a:pt x="5178670" y="108439"/>
                  <a:pt x="5187462" y="105508"/>
                </a:cubicBezTo>
                <a:cubicBezTo>
                  <a:pt x="5259876" y="57231"/>
                  <a:pt x="5219245" y="72959"/>
                  <a:pt x="5310554" y="61546"/>
                </a:cubicBezTo>
                <a:cubicBezTo>
                  <a:pt x="5320658" y="31237"/>
                  <a:pt x="5312794" y="41722"/>
                  <a:pt x="5328139" y="2637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3287688" y="2241865"/>
            <a:ext cx="4968552" cy="2585323"/>
          </a:xfrm>
          <a:prstGeom prst="rect">
            <a:avLst/>
          </a:prstGeom>
          <a:noFill/>
          <a:ln>
            <a:noFill/>
          </a:ln>
        </p:spPr>
        <p:txBody>
          <a:bodyPr wrap="square" rtlCol="0">
            <a:spAutoFit/>
          </a:bodyPr>
          <a:lstStyle/>
          <a:p>
            <a:r>
              <a:rPr lang="de-DE" dirty="0"/>
              <a:t>i</a:t>
            </a:r>
            <a:r>
              <a:rPr lang="de-DE" dirty="0" smtClean="0"/>
              <a:t>nt i=100;</a:t>
            </a:r>
          </a:p>
          <a:p>
            <a:r>
              <a:rPr lang="de-DE" dirty="0"/>
              <a:t>c</a:t>
            </a:r>
            <a:r>
              <a:rPr lang="de-DE" dirty="0" smtClean="0"/>
              <a:t>har c=‘g‘;</a:t>
            </a:r>
          </a:p>
          <a:p>
            <a:r>
              <a:rPr lang="de-DE" dirty="0" smtClean="0"/>
              <a:t>float </a:t>
            </a:r>
            <a:r>
              <a:rPr lang="de-DE" dirty="0"/>
              <a:t>f=5234.57; </a:t>
            </a:r>
            <a:endParaRPr lang="de-DE" dirty="0" smtClean="0"/>
          </a:p>
          <a:p>
            <a:r>
              <a:rPr lang="de-DE" dirty="0" smtClean="0"/>
              <a:t>printf(“%d%c Gold kosten %</a:t>
            </a:r>
            <a:r>
              <a:rPr lang="de-DE" b="1" dirty="0" smtClean="0">
                <a:solidFill>
                  <a:srgbClr val="FF0000"/>
                </a:solidFill>
              </a:rPr>
              <a:t>.2</a:t>
            </a:r>
            <a:r>
              <a:rPr lang="de-DE" dirty="0" smtClean="0"/>
              <a:t>f Euro“, i, c, f);</a:t>
            </a:r>
          </a:p>
          <a:p>
            <a:endParaRPr lang="de-DE" dirty="0" smtClean="0"/>
          </a:p>
          <a:p>
            <a:r>
              <a:rPr lang="de-DE" dirty="0" smtClean="0"/>
              <a:t>	</a:t>
            </a:r>
          </a:p>
          <a:p>
            <a:endParaRPr lang="de-DE" dirty="0"/>
          </a:p>
          <a:p>
            <a:endParaRPr lang="de-DE" dirty="0" smtClean="0"/>
          </a:p>
          <a:p>
            <a:endParaRPr lang="de-DE" dirty="0"/>
          </a:p>
        </p:txBody>
      </p:sp>
      <p:sp>
        <p:nvSpPr>
          <p:cNvPr id="13" name="Rechteck 12"/>
          <p:cNvSpPr/>
          <p:nvPr/>
        </p:nvSpPr>
        <p:spPr>
          <a:xfrm>
            <a:off x="2927611" y="3999138"/>
            <a:ext cx="5616624" cy="2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Freihandform 3"/>
          <p:cNvSpPr/>
          <p:nvPr/>
        </p:nvSpPr>
        <p:spPr>
          <a:xfrm>
            <a:off x="3080647" y="3773287"/>
            <a:ext cx="5319346" cy="237392"/>
          </a:xfrm>
          <a:custGeom>
            <a:avLst/>
            <a:gdLst>
              <a:gd name="connsiteX0" fmla="*/ 0 w 5319346"/>
              <a:gd name="connsiteY0" fmla="*/ 211016 h 237392"/>
              <a:gd name="connsiteX1" fmla="*/ 35169 w 5319346"/>
              <a:gd name="connsiteY1" fmla="*/ 167054 h 237392"/>
              <a:gd name="connsiteX2" fmla="*/ 70338 w 5319346"/>
              <a:gd name="connsiteY2" fmla="*/ 105508 h 237392"/>
              <a:gd name="connsiteX3" fmla="*/ 96715 w 5319346"/>
              <a:gd name="connsiteY3" fmla="*/ 96716 h 237392"/>
              <a:gd name="connsiteX4" fmla="*/ 105507 w 5319346"/>
              <a:gd name="connsiteY4" fmla="*/ 70339 h 237392"/>
              <a:gd name="connsiteX5" fmla="*/ 114300 w 5319346"/>
              <a:gd name="connsiteY5" fmla="*/ 35169 h 237392"/>
              <a:gd name="connsiteX6" fmla="*/ 131884 w 5319346"/>
              <a:gd name="connsiteY6" fmla="*/ 8792 h 237392"/>
              <a:gd name="connsiteX7" fmla="*/ 158261 w 5319346"/>
              <a:gd name="connsiteY7" fmla="*/ 26377 h 237392"/>
              <a:gd name="connsiteX8" fmla="*/ 167054 w 5319346"/>
              <a:gd name="connsiteY8" fmla="*/ 79131 h 237392"/>
              <a:gd name="connsiteX9" fmla="*/ 193431 w 5319346"/>
              <a:gd name="connsiteY9" fmla="*/ 131885 h 237392"/>
              <a:gd name="connsiteX10" fmla="*/ 219807 w 5319346"/>
              <a:gd name="connsiteY10" fmla="*/ 184639 h 237392"/>
              <a:gd name="connsiteX11" fmla="*/ 228600 w 5319346"/>
              <a:gd name="connsiteY11" fmla="*/ 149469 h 237392"/>
              <a:gd name="connsiteX12" fmla="*/ 272561 w 5319346"/>
              <a:gd name="connsiteY12" fmla="*/ 114300 h 237392"/>
              <a:gd name="connsiteX13" fmla="*/ 290146 w 5319346"/>
              <a:gd name="connsiteY13" fmla="*/ 87923 h 237392"/>
              <a:gd name="connsiteX14" fmla="*/ 316523 w 5319346"/>
              <a:gd name="connsiteY14" fmla="*/ 35169 h 237392"/>
              <a:gd name="connsiteX15" fmla="*/ 342900 w 5319346"/>
              <a:gd name="connsiteY15" fmla="*/ 17585 h 237392"/>
              <a:gd name="connsiteX16" fmla="*/ 395654 w 5319346"/>
              <a:gd name="connsiteY16" fmla="*/ 0 h 237392"/>
              <a:gd name="connsiteX17" fmla="*/ 483577 w 5319346"/>
              <a:gd name="connsiteY17" fmla="*/ 52754 h 237392"/>
              <a:gd name="connsiteX18" fmla="*/ 553915 w 5319346"/>
              <a:gd name="connsiteY18" fmla="*/ 61546 h 237392"/>
              <a:gd name="connsiteX19" fmla="*/ 597877 w 5319346"/>
              <a:gd name="connsiteY19" fmla="*/ 96716 h 237392"/>
              <a:gd name="connsiteX20" fmla="*/ 624254 w 5319346"/>
              <a:gd name="connsiteY20" fmla="*/ 105508 h 237392"/>
              <a:gd name="connsiteX21" fmla="*/ 703384 w 5319346"/>
              <a:gd name="connsiteY21" fmla="*/ 114300 h 237392"/>
              <a:gd name="connsiteX22" fmla="*/ 729761 w 5319346"/>
              <a:gd name="connsiteY22" fmla="*/ 131885 h 237392"/>
              <a:gd name="connsiteX23" fmla="*/ 764931 w 5319346"/>
              <a:gd name="connsiteY23" fmla="*/ 167054 h 237392"/>
              <a:gd name="connsiteX24" fmla="*/ 835269 w 5319346"/>
              <a:gd name="connsiteY24" fmla="*/ 96716 h 237392"/>
              <a:gd name="connsiteX25" fmla="*/ 870438 w 5319346"/>
              <a:gd name="connsiteY25" fmla="*/ 87923 h 237392"/>
              <a:gd name="connsiteX26" fmla="*/ 905607 w 5319346"/>
              <a:gd name="connsiteY26" fmla="*/ 96716 h 237392"/>
              <a:gd name="connsiteX27" fmla="*/ 958361 w 5319346"/>
              <a:gd name="connsiteY27" fmla="*/ 131885 h 237392"/>
              <a:gd name="connsiteX28" fmla="*/ 1019907 w 5319346"/>
              <a:gd name="connsiteY28" fmla="*/ 140677 h 237392"/>
              <a:gd name="connsiteX29" fmla="*/ 1046284 w 5319346"/>
              <a:gd name="connsiteY29" fmla="*/ 158262 h 237392"/>
              <a:gd name="connsiteX30" fmla="*/ 1072661 w 5319346"/>
              <a:gd name="connsiteY30" fmla="*/ 184639 h 237392"/>
              <a:gd name="connsiteX31" fmla="*/ 1151792 w 5319346"/>
              <a:gd name="connsiteY31" fmla="*/ 202223 h 237392"/>
              <a:gd name="connsiteX32" fmla="*/ 1204546 w 5319346"/>
              <a:gd name="connsiteY32" fmla="*/ 219808 h 237392"/>
              <a:gd name="connsiteX33" fmla="*/ 1266092 w 5319346"/>
              <a:gd name="connsiteY33" fmla="*/ 237392 h 237392"/>
              <a:gd name="connsiteX34" fmla="*/ 1336431 w 5319346"/>
              <a:gd name="connsiteY34" fmla="*/ 219808 h 237392"/>
              <a:gd name="connsiteX35" fmla="*/ 1415561 w 5319346"/>
              <a:gd name="connsiteY35" fmla="*/ 202223 h 237392"/>
              <a:gd name="connsiteX36" fmla="*/ 1477107 w 5319346"/>
              <a:gd name="connsiteY36" fmla="*/ 167054 h 237392"/>
              <a:gd name="connsiteX37" fmla="*/ 1503484 w 5319346"/>
              <a:gd name="connsiteY37" fmla="*/ 140677 h 237392"/>
              <a:gd name="connsiteX38" fmla="*/ 1556238 w 5319346"/>
              <a:gd name="connsiteY38" fmla="*/ 96716 h 237392"/>
              <a:gd name="connsiteX39" fmla="*/ 1565031 w 5319346"/>
              <a:gd name="connsiteY39" fmla="*/ 70339 h 237392"/>
              <a:gd name="connsiteX40" fmla="*/ 1582615 w 5319346"/>
              <a:gd name="connsiteY40" fmla="*/ 96716 h 237392"/>
              <a:gd name="connsiteX41" fmla="*/ 1608992 w 5319346"/>
              <a:gd name="connsiteY41" fmla="*/ 105508 h 237392"/>
              <a:gd name="connsiteX42" fmla="*/ 1688123 w 5319346"/>
              <a:gd name="connsiteY42" fmla="*/ 114300 h 237392"/>
              <a:gd name="connsiteX43" fmla="*/ 1714500 w 5319346"/>
              <a:gd name="connsiteY43" fmla="*/ 123092 h 237392"/>
              <a:gd name="connsiteX44" fmla="*/ 1740877 w 5319346"/>
              <a:gd name="connsiteY44" fmla="*/ 140677 h 237392"/>
              <a:gd name="connsiteX45" fmla="*/ 1793631 w 5319346"/>
              <a:gd name="connsiteY45" fmla="*/ 131885 h 237392"/>
              <a:gd name="connsiteX46" fmla="*/ 1846384 w 5319346"/>
              <a:gd name="connsiteY46" fmla="*/ 114300 h 237392"/>
              <a:gd name="connsiteX47" fmla="*/ 1925515 w 5319346"/>
              <a:gd name="connsiteY47" fmla="*/ 70339 h 237392"/>
              <a:gd name="connsiteX48" fmla="*/ 1978269 w 5319346"/>
              <a:gd name="connsiteY48" fmla="*/ 105508 h 237392"/>
              <a:gd name="connsiteX49" fmla="*/ 2004646 w 5319346"/>
              <a:gd name="connsiteY49" fmla="*/ 131885 h 237392"/>
              <a:gd name="connsiteX50" fmla="*/ 2013438 w 5319346"/>
              <a:gd name="connsiteY50" fmla="*/ 158262 h 237392"/>
              <a:gd name="connsiteX51" fmla="*/ 2066192 w 5319346"/>
              <a:gd name="connsiteY51" fmla="*/ 184639 h 237392"/>
              <a:gd name="connsiteX52" fmla="*/ 2101361 w 5319346"/>
              <a:gd name="connsiteY52" fmla="*/ 175846 h 237392"/>
              <a:gd name="connsiteX53" fmla="*/ 2136531 w 5319346"/>
              <a:gd name="connsiteY53" fmla="*/ 140677 h 237392"/>
              <a:gd name="connsiteX54" fmla="*/ 2180492 w 5319346"/>
              <a:gd name="connsiteY54" fmla="*/ 61546 h 237392"/>
              <a:gd name="connsiteX55" fmla="*/ 2198077 w 5319346"/>
              <a:gd name="connsiteY55" fmla="*/ 87923 h 237392"/>
              <a:gd name="connsiteX56" fmla="*/ 2215661 w 5319346"/>
              <a:gd name="connsiteY56" fmla="*/ 158262 h 237392"/>
              <a:gd name="connsiteX57" fmla="*/ 2224454 w 5319346"/>
              <a:gd name="connsiteY57" fmla="*/ 184639 h 237392"/>
              <a:gd name="connsiteX58" fmla="*/ 2259623 w 5319346"/>
              <a:gd name="connsiteY58" fmla="*/ 175846 h 237392"/>
              <a:gd name="connsiteX59" fmla="*/ 2329961 w 5319346"/>
              <a:gd name="connsiteY59" fmla="*/ 175846 h 237392"/>
              <a:gd name="connsiteX60" fmla="*/ 2382715 w 5319346"/>
              <a:gd name="connsiteY60" fmla="*/ 158262 h 237392"/>
              <a:gd name="connsiteX61" fmla="*/ 2461846 w 5319346"/>
              <a:gd name="connsiteY61" fmla="*/ 167054 h 237392"/>
              <a:gd name="connsiteX62" fmla="*/ 2514600 w 5319346"/>
              <a:gd name="connsiteY62" fmla="*/ 184639 h 237392"/>
              <a:gd name="connsiteX63" fmla="*/ 2540977 w 5319346"/>
              <a:gd name="connsiteY63" fmla="*/ 193431 h 237392"/>
              <a:gd name="connsiteX64" fmla="*/ 2567354 w 5319346"/>
              <a:gd name="connsiteY64" fmla="*/ 202223 h 237392"/>
              <a:gd name="connsiteX65" fmla="*/ 2620107 w 5319346"/>
              <a:gd name="connsiteY65" fmla="*/ 175846 h 237392"/>
              <a:gd name="connsiteX66" fmla="*/ 2690446 w 5319346"/>
              <a:gd name="connsiteY66" fmla="*/ 140677 h 237392"/>
              <a:gd name="connsiteX67" fmla="*/ 2716823 w 5319346"/>
              <a:gd name="connsiteY67" fmla="*/ 123092 h 237392"/>
              <a:gd name="connsiteX68" fmla="*/ 2769577 w 5319346"/>
              <a:gd name="connsiteY68" fmla="*/ 105508 h 237392"/>
              <a:gd name="connsiteX69" fmla="*/ 2795954 w 5319346"/>
              <a:gd name="connsiteY69" fmla="*/ 184639 h 237392"/>
              <a:gd name="connsiteX70" fmla="*/ 2804746 w 5319346"/>
              <a:gd name="connsiteY70" fmla="*/ 211016 h 237392"/>
              <a:gd name="connsiteX71" fmla="*/ 2910254 w 5319346"/>
              <a:gd name="connsiteY71" fmla="*/ 193431 h 237392"/>
              <a:gd name="connsiteX72" fmla="*/ 3138854 w 5319346"/>
              <a:gd name="connsiteY72" fmla="*/ 184639 h 237392"/>
              <a:gd name="connsiteX73" fmla="*/ 3174023 w 5319346"/>
              <a:gd name="connsiteY73" fmla="*/ 167054 h 237392"/>
              <a:gd name="connsiteX74" fmla="*/ 3217984 w 5319346"/>
              <a:gd name="connsiteY74" fmla="*/ 158262 h 237392"/>
              <a:gd name="connsiteX75" fmla="*/ 3244361 w 5319346"/>
              <a:gd name="connsiteY75" fmla="*/ 149469 h 237392"/>
              <a:gd name="connsiteX76" fmla="*/ 3279531 w 5319346"/>
              <a:gd name="connsiteY76" fmla="*/ 140677 h 237392"/>
              <a:gd name="connsiteX77" fmla="*/ 3305907 w 5319346"/>
              <a:gd name="connsiteY77" fmla="*/ 149469 h 237392"/>
              <a:gd name="connsiteX78" fmla="*/ 3332284 w 5319346"/>
              <a:gd name="connsiteY78" fmla="*/ 167054 h 237392"/>
              <a:gd name="connsiteX79" fmla="*/ 3367454 w 5319346"/>
              <a:gd name="connsiteY79" fmla="*/ 175846 h 237392"/>
              <a:gd name="connsiteX80" fmla="*/ 3499338 w 5319346"/>
              <a:gd name="connsiteY80" fmla="*/ 149469 h 237392"/>
              <a:gd name="connsiteX81" fmla="*/ 3525715 w 5319346"/>
              <a:gd name="connsiteY81" fmla="*/ 131885 h 237392"/>
              <a:gd name="connsiteX82" fmla="*/ 3534507 w 5319346"/>
              <a:gd name="connsiteY82" fmla="*/ 105508 h 237392"/>
              <a:gd name="connsiteX83" fmla="*/ 3560884 w 5319346"/>
              <a:gd name="connsiteY83" fmla="*/ 96716 h 237392"/>
              <a:gd name="connsiteX84" fmla="*/ 3648807 w 5319346"/>
              <a:gd name="connsiteY84" fmla="*/ 140677 h 237392"/>
              <a:gd name="connsiteX85" fmla="*/ 3727938 w 5319346"/>
              <a:gd name="connsiteY85" fmla="*/ 158262 h 237392"/>
              <a:gd name="connsiteX86" fmla="*/ 3763107 w 5319346"/>
              <a:gd name="connsiteY86" fmla="*/ 167054 h 237392"/>
              <a:gd name="connsiteX87" fmla="*/ 3789484 w 5319346"/>
              <a:gd name="connsiteY87" fmla="*/ 202223 h 237392"/>
              <a:gd name="connsiteX88" fmla="*/ 3903784 w 5319346"/>
              <a:gd name="connsiteY88" fmla="*/ 184639 h 237392"/>
              <a:gd name="connsiteX89" fmla="*/ 3938954 w 5319346"/>
              <a:gd name="connsiteY89" fmla="*/ 175846 h 237392"/>
              <a:gd name="connsiteX90" fmla="*/ 4053254 w 5319346"/>
              <a:gd name="connsiteY90" fmla="*/ 167054 h 237392"/>
              <a:gd name="connsiteX91" fmla="*/ 4079631 w 5319346"/>
              <a:gd name="connsiteY91" fmla="*/ 149469 h 237392"/>
              <a:gd name="connsiteX92" fmla="*/ 4132384 w 5319346"/>
              <a:gd name="connsiteY92" fmla="*/ 123092 h 237392"/>
              <a:gd name="connsiteX93" fmla="*/ 4185138 w 5319346"/>
              <a:gd name="connsiteY93" fmla="*/ 140677 h 237392"/>
              <a:gd name="connsiteX94" fmla="*/ 4255477 w 5319346"/>
              <a:gd name="connsiteY94" fmla="*/ 175846 h 237392"/>
              <a:gd name="connsiteX95" fmla="*/ 4299438 w 5319346"/>
              <a:gd name="connsiteY95" fmla="*/ 184639 h 237392"/>
              <a:gd name="connsiteX96" fmla="*/ 4360984 w 5319346"/>
              <a:gd name="connsiteY96" fmla="*/ 175846 h 237392"/>
              <a:gd name="connsiteX97" fmla="*/ 4387361 w 5319346"/>
              <a:gd name="connsiteY97" fmla="*/ 167054 h 237392"/>
              <a:gd name="connsiteX98" fmla="*/ 4422531 w 5319346"/>
              <a:gd name="connsiteY98" fmla="*/ 158262 h 237392"/>
              <a:gd name="connsiteX99" fmla="*/ 4475284 w 5319346"/>
              <a:gd name="connsiteY99" fmla="*/ 158262 h 237392"/>
              <a:gd name="connsiteX100" fmla="*/ 4492869 w 5319346"/>
              <a:gd name="connsiteY100" fmla="*/ 131885 h 237392"/>
              <a:gd name="connsiteX101" fmla="*/ 4519246 w 5319346"/>
              <a:gd name="connsiteY101" fmla="*/ 105508 h 237392"/>
              <a:gd name="connsiteX102" fmla="*/ 4536831 w 5319346"/>
              <a:gd name="connsiteY102" fmla="*/ 131885 h 237392"/>
              <a:gd name="connsiteX103" fmla="*/ 4659923 w 5319346"/>
              <a:gd name="connsiteY103" fmla="*/ 131885 h 237392"/>
              <a:gd name="connsiteX104" fmla="*/ 4686300 w 5319346"/>
              <a:gd name="connsiteY104" fmla="*/ 123092 h 237392"/>
              <a:gd name="connsiteX105" fmla="*/ 4739054 w 5319346"/>
              <a:gd name="connsiteY105" fmla="*/ 158262 h 237392"/>
              <a:gd name="connsiteX106" fmla="*/ 4756638 w 5319346"/>
              <a:gd name="connsiteY106" fmla="*/ 184639 h 237392"/>
              <a:gd name="connsiteX107" fmla="*/ 4844561 w 5319346"/>
              <a:gd name="connsiteY107" fmla="*/ 149469 h 237392"/>
              <a:gd name="connsiteX108" fmla="*/ 4870938 w 5319346"/>
              <a:gd name="connsiteY108" fmla="*/ 123092 h 237392"/>
              <a:gd name="connsiteX109" fmla="*/ 4897315 w 5319346"/>
              <a:gd name="connsiteY109" fmla="*/ 114300 h 237392"/>
              <a:gd name="connsiteX110" fmla="*/ 4923692 w 5319346"/>
              <a:gd name="connsiteY110" fmla="*/ 123092 h 237392"/>
              <a:gd name="connsiteX111" fmla="*/ 4967654 w 5319346"/>
              <a:gd name="connsiteY111" fmla="*/ 114300 h 237392"/>
              <a:gd name="connsiteX112" fmla="*/ 4994031 w 5319346"/>
              <a:gd name="connsiteY112" fmla="*/ 131885 h 237392"/>
              <a:gd name="connsiteX113" fmla="*/ 5064369 w 5319346"/>
              <a:gd name="connsiteY113" fmla="*/ 167054 h 237392"/>
              <a:gd name="connsiteX114" fmla="*/ 5081954 w 5319346"/>
              <a:gd name="connsiteY114" fmla="*/ 193431 h 237392"/>
              <a:gd name="connsiteX115" fmla="*/ 5108331 w 5319346"/>
              <a:gd name="connsiteY115" fmla="*/ 202223 h 237392"/>
              <a:gd name="connsiteX116" fmla="*/ 5169877 w 5319346"/>
              <a:gd name="connsiteY116" fmla="*/ 219808 h 237392"/>
              <a:gd name="connsiteX117" fmla="*/ 5231423 w 5319346"/>
              <a:gd name="connsiteY117" fmla="*/ 202223 h 237392"/>
              <a:gd name="connsiteX118" fmla="*/ 5292969 w 5319346"/>
              <a:gd name="connsiteY118" fmla="*/ 167054 h 237392"/>
              <a:gd name="connsiteX119" fmla="*/ 5319346 w 5319346"/>
              <a:gd name="connsiteY119" fmla="*/ 202223 h 2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319346" h="237392">
                <a:moveTo>
                  <a:pt x="0" y="211016"/>
                </a:moveTo>
                <a:cubicBezTo>
                  <a:pt x="11723" y="196362"/>
                  <a:pt x="24759" y="182668"/>
                  <a:pt x="35169" y="167054"/>
                </a:cubicBezTo>
                <a:cubicBezTo>
                  <a:pt x="42584" y="155932"/>
                  <a:pt x="57493" y="115784"/>
                  <a:pt x="70338" y="105508"/>
                </a:cubicBezTo>
                <a:cubicBezTo>
                  <a:pt x="77575" y="99718"/>
                  <a:pt x="87923" y="99647"/>
                  <a:pt x="96715" y="96716"/>
                </a:cubicBezTo>
                <a:cubicBezTo>
                  <a:pt x="99646" y="87924"/>
                  <a:pt x="102961" y="79250"/>
                  <a:pt x="105507" y="70339"/>
                </a:cubicBezTo>
                <a:cubicBezTo>
                  <a:pt x="108827" y="58720"/>
                  <a:pt x="109540" y="46276"/>
                  <a:pt x="114300" y="35169"/>
                </a:cubicBezTo>
                <a:cubicBezTo>
                  <a:pt x="118462" y="25456"/>
                  <a:pt x="126023" y="17584"/>
                  <a:pt x="131884" y="8792"/>
                </a:cubicBezTo>
                <a:cubicBezTo>
                  <a:pt x="140676" y="14654"/>
                  <a:pt x="153535" y="16925"/>
                  <a:pt x="158261" y="26377"/>
                </a:cubicBezTo>
                <a:cubicBezTo>
                  <a:pt x="166234" y="42322"/>
                  <a:pt x="163187" y="61728"/>
                  <a:pt x="167054" y="79131"/>
                </a:cubicBezTo>
                <a:cubicBezTo>
                  <a:pt x="173121" y="106434"/>
                  <a:pt x="177621" y="108171"/>
                  <a:pt x="193431" y="131885"/>
                </a:cubicBezTo>
                <a:cubicBezTo>
                  <a:pt x="194602" y="135399"/>
                  <a:pt x="209581" y="188048"/>
                  <a:pt x="219807" y="184639"/>
                </a:cubicBezTo>
                <a:cubicBezTo>
                  <a:pt x="231271" y="180817"/>
                  <a:pt x="223840" y="160576"/>
                  <a:pt x="228600" y="149469"/>
                </a:cubicBezTo>
                <a:cubicBezTo>
                  <a:pt x="241857" y="118536"/>
                  <a:pt x="244463" y="123666"/>
                  <a:pt x="272561" y="114300"/>
                </a:cubicBezTo>
                <a:cubicBezTo>
                  <a:pt x="278423" y="105508"/>
                  <a:pt x="285420" y="97375"/>
                  <a:pt x="290146" y="87923"/>
                </a:cubicBezTo>
                <a:cubicBezTo>
                  <a:pt x="304449" y="59318"/>
                  <a:pt x="291324" y="60368"/>
                  <a:pt x="316523" y="35169"/>
                </a:cubicBezTo>
                <a:cubicBezTo>
                  <a:pt x="323995" y="27697"/>
                  <a:pt x="333244" y="21877"/>
                  <a:pt x="342900" y="17585"/>
                </a:cubicBezTo>
                <a:cubicBezTo>
                  <a:pt x="359838" y="10057"/>
                  <a:pt x="395654" y="0"/>
                  <a:pt x="395654" y="0"/>
                </a:cubicBezTo>
                <a:cubicBezTo>
                  <a:pt x="407002" y="7565"/>
                  <a:pt x="461947" y="47347"/>
                  <a:pt x="483577" y="52754"/>
                </a:cubicBezTo>
                <a:cubicBezTo>
                  <a:pt x="506500" y="58485"/>
                  <a:pt x="530469" y="58615"/>
                  <a:pt x="553915" y="61546"/>
                </a:cubicBezTo>
                <a:cubicBezTo>
                  <a:pt x="620217" y="83648"/>
                  <a:pt x="541060" y="51263"/>
                  <a:pt x="597877" y="96716"/>
                </a:cubicBezTo>
                <a:cubicBezTo>
                  <a:pt x="605114" y="102506"/>
                  <a:pt x="615112" y="103984"/>
                  <a:pt x="624254" y="105508"/>
                </a:cubicBezTo>
                <a:cubicBezTo>
                  <a:pt x="650432" y="109871"/>
                  <a:pt x="677007" y="111369"/>
                  <a:pt x="703384" y="114300"/>
                </a:cubicBezTo>
                <a:cubicBezTo>
                  <a:pt x="712176" y="120162"/>
                  <a:pt x="723160" y="123633"/>
                  <a:pt x="729761" y="131885"/>
                </a:cubicBezTo>
                <a:cubicBezTo>
                  <a:pt x="763864" y="174514"/>
                  <a:pt x="707382" y="147872"/>
                  <a:pt x="764931" y="167054"/>
                </a:cubicBezTo>
                <a:cubicBezTo>
                  <a:pt x="797684" y="117924"/>
                  <a:pt x="787204" y="114741"/>
                  <a:pt x="835269" y="96716"/>
                </a:cubicBezTo>
                <a:cubicBezTo>
                  <a:pt x="846583" y="92473"/>
                  <a:pt x="858715" y="90854"/>
                  <a:pt x="870438" y="87923"/>
                </a:cubicBezTo>
                <a:cubicBezTo>
                  <a:pt x="882161" y="90854"/>
                  <a:pt x="894799" y="91312"/>
                  <a:pt x="905607" y="96716"/>
                </a:cubicBezTo>
                <a:cubicBezTo>
                  <a:pt x="924510" y="106168"/>
                  <a:pt x="937439" y="128896"/>
                  <a:pt x="958361" y="131885"/>
                </a:cubicBezTo>
                <a:lnTo>
                  <a:pt x="1019907" y="140677"/>
                </a:lnTo>
                <a:cubicBezTo>
                  <a:pt x="1028699" y="146539"/>
                  <a:pt x="1038166" y="151497"/>
                  <a:pt x="1046284" y="158262"/>
                </a:cubicBezTo>
                <a:cubicBezTo>
                  <a:pt x="1055836" y="166222"/>
                  <a:pt x="1062315" y="177742"/>
                  <a:pt x="1072661" y="184639"/>
                </a:cubicBezTo>
                <a:cubicBezTo>
                  <a:pt x="1087090" y="194258"/>
                  <a:pt x="1145410" y="201159"/>
                  <a:pt x="1151792" y="202223"/>
                </a:cubicBezTo>
                <a:cubicBezTo>
                  <a:pt x="1169377" y="208085"/>
                  <a:pt x="1186564" y="215313"/>
                  <a:pt x="1204546" y="219808"/>
                </a:cubicBezTo>
                <a:cubicBezTo>
                  <a:pt x="1248706" y="230848"/>
                  <a:pt x="1228251" y="224779"/>
                  <a:pt x="1266092" y="237392"/>
                </a:cubicBezTo>
                <a:cubicBezTo>
                  <a:pt x="1355469" y="219517"/>
                  <a:pt x="1273348" y="237831"/>
                  <a:pt x="1336431" y="219808"/>
                </a:cubicBezTo>
                <a:cubicBezTo>
                  <a:pt x="1365398" y="211532"/>
                  <a:pt x="1385350" y="208266"/>
                  <a:pt x="1415561" y="202223"/>
                </a:cubicBezTo>
                <a:cubicBezTo>
                  <a:pt x="1437066" y="191471"/>
                  <a:pt x="1458462" y="182592"/>
                  <a:pt x="1477107" y="167054"/>
                </a:cubicBezTo>
                <a:cubicBezTo>
                  <a:pt x="1486659" y="159094"/>
                  <a:pt x="1493932" y="148637"/>
                  <a:pt x="1503484" y="140677"/>
                </a:cubicBezTo>
                <a:cubicBezTo>
                  <a:pt x="1576938" y="79465"/>
                  <a:pt x="1479169" y="173783"/>
                  <a:pt x="1556238" y="96716"/>
                </a:cubicBezTo>
                <a:cubicBezTo>
                  <a:pt x="1559169" y="87924"/>
                  <a:pt x="1555763" y="70339"/>
                  <a:pt x="1565031" y="70339"/>
                </a:cubicBezTo>
                <a:cubicBezTo>
                  <a:pt x="1575598" y="70339"/>
                  <a:pt x="1574364" y="90115"/>
                  <a:pt x="1582615" y="96716"/>
                </a:cubicBezTo>
                <a:cubicBezTo>
                  <a:pt x="1589852" y="102506"/>
                  <a:pt x="1599850" y="103984"/>
                  <a:pt x="1608992" y="105508"/>
                </a:cubicBezTo>
                <a:cubicBezTo>
                  <a:pt x="1635170" y="109871"/>
                  <a:pt x="1661746" y="111369"/>
                  <a:pt x="1688123" y="114300"/>
                </a:cubicBezTo>
                <a:cubicBezTo>
                  <a:pt x="1696915" y="117231"/>
                  <a:pt x="1706211" y="118947"/>
                  <a:pt x="1714500" y="123092"/>
                </a:cubicBezTo>
                <a:cubicBezTo>
                  <a:pt x="1723952" y="127818"/>
                  <a:pt x="1730375" y="139510"/>
                  <a:pt x="1740877" y="140677"/>
                </a:cubicBezTo>
                <a:cubicBezTo>
                  <a:pt x="1758595" y="142646"/>
                  <a:pt x="1776046" y="134816"/>
                  <a:pt x="1793631" y="131885"/>
                </a:cubicBezTo>
                <a:cubicBezTo>
                  <a:pt x="1811215" y="126023"/>
                  <a:pt x="1830961" y="124582"/>
                  <a:pt x="1846384" y="114300"/>
                </a:cubicBezTo>
                <a:cubicBezTo>
                  <a:pt x="1906849" y="73990"/>
                  <a:pt x="1879088" y="85814"/>
                  <a:pt x="1925515" y="70339"/>
                </a:cubicBezTo>
                <a:cubicBezTo>
                  <a:pt x="2009660" y="154484"/>
                  <a:pt x="1901923" y="54611"/>
                  <a:pt x="1978269" y="105508"/>
                </a:cubicBezTo>
                <a:cubicBezTo>
                  <a:pt x="1988615" y="112405"/>
                  <a:pt x="1995854" y="123093"/>
                  <a:pt x="2004646" y="131885"/>
                </a:cubicBezTo>
                <a:cubicBezTo>
                  <a:pt x="2007577" y="140677"/>
                  <a:pt x="2007648" y="151025"/>
                  <a:pt x="2013438" y="158262"/>
                </a:cubicBezTo>
                <a:cubicBezTo>
                  <a:pt x="2025832" y="173755"/>
                  <a:pt x="2048818" y="178847"/>
                  <a:pt x="2066192" y="184639"/>
                </a:cubicBezTo>
                <a:cubicBezTo>
                  <a:pt x="2077915" y="181708"/>
                  <a:pt x="2091114" y="182250"/>
                  <a:pt x="2101361" y="175846"/>
                </a:cubicBezTo>
                <a:cubicBezTo>
                  <a:pt x="2115420" y="167059"/>
                  <a:pt x="2126352" y="153764"/>
                  <a:pt x="2136531" y="140677"/>
                </a:cubicBezTo>
                <a:cubicBezTo>
                  <a:pt x="2151985" y="120808"/>
                  <a:pt x="2168814" y="84902"/>
                  <a:pt x="2180492" y="61546"/>
                </a:cubicBezTo>
                <a:cubicBezTo>
                  <a:pt x="2186354" y="70338"/>
                  <a:pt x="2194466" y="77992"/>
                  <a:pt x="2198077" y="87923"/>
                </a:cubicBezTo>
                <a:cubicBezTo>
                  <a:pt x="2206336" y="110636"/>
                  <a:pt x="2208018" y="135335"/>
                  <a:pt x="2215661" y="158262"/>
                </a:cubicBezTo>
                <a:lnTo>
                  <a:pt x="2224454" y="184639"/>
                </a:lnTo>
                <a:cubicBezTo>
                  <a:pt x="2236177" y="181708"/>
                  <a:pt x="2247539" y="175846"/>
                  <a:pt x="2259623" y="175846"/>
                </a:cubicBezTo>
                <a:cubicBezTo>
                  <a:pt x="2340975" y="175846"/>
                  <a:pt x="2211129" y="208255"/>
                  <a:pt x="2329961" y="175846"/>
                </a:cubicBezTo>
                <a:cubicBezTo>
                  <a:pt x="2347844" y="170969"/>
                  <a:pt x="2382715" y="158262"/>
                  <a:pt x="2382715" y="158262"/>
                </a:cubicBezTo>
                <a:cubicBezTo>
                  <a:pt x="2439975" y="196434"/>
                  <a:pt x="2371591" y="159532"/>
                  <a:pt x="2461846" y="167054"/>
                </a:cubicBezTo>
                <a:cubicBezTo>
                  <a:pt x="2480318" y="168593"/>
                  <a:pt x="2497015" y="178777"/>
                  <a:pt x="2514600" y="184639"/>
                </a:cubicBezTo>
                <a:lnTo>
                  <a:pt x="2540977" y="193431"/>
                </a:lnTo>
                <a:lnTo>
                  <a:pt x="2567354" y="202223"/>
                </a:lnTo>
                <a:cubicBezTo>
                  <a:pt x="2620843" y="184394"/>
                  <a:pt x="2566537" y="205066"/>
                  <a:pt x="2620107" y="175846"/>
                </a:cubicBezTo>
                <a:cubicBezTo>
                  <a:pt x="2643120" y="163293"/>
                  <a:pt x="2668635" y="155218"/>
                  <a:pt x="2690446" y="140677"/>
                </a:cubicBezTo>
                <a:cubicBezTo>
                  <a:pt x="2699238" y="134815"/>
                  <a:pt x="2707167" y="127384"/>
                  <a:pt x="2716823" y="123092"/>
                </a:cubicBezTo>
                <a:cubicBezTo>
                  <a:pt x="2733761" y="115564"/>
                  <a:pt x="2769577" y="105508"/>
                  <a:pt x="2769577" y="105508"/>
                </a:cubicBezTo>
                <a:lnTo>
                  <a:pt x="2795954" y="184639"/>
                </a:lnTo>
                <a:lnTo>
                  <a:pt x="2804746" y="211016"/>
                </a:lnTo>
                <a:cubicBezTo>
                  <a:pt x="2836553" y="204654"/>
                  <a:pt x="2878950" y="195328"/>
                  <a:pt x="2910254" y="193431"/>
                </a:cubicBezTo>
                <a:cubicBezTo>
                  <a:pt x="2986371" y="188818"/>
                  <a:pt x="3062654" y="187570"/>
                  <a:pt x="3138854" y="184639"/>
                </a:cubicBezTo>
                <a:cubicBezTo>
                  <a:pt x="3150577" y="178777"/>
                  <a:pt x="3161589" y="171199"/>
                  <a:pt x="3174023" y="167054"/>
                </a:cubicBezTo>
                <a:cubicBezTo>
                  <a:pt x="3188200" y="162328"/>
                  <a:pt x="3203486" y="161887"/>
                  <a:pt x="3217984" y="158262"/>
                </a:cubicBezTo>
                <a:cubicBezTo>
                  <a:pt x="3226975" y="156014"/>
                  <a:pt x="3235450" y="152015"/>
                  <a:pt x="3244361" y="149469"/>
                </a:cubicBezTo>
                <a:cubicBezTo>
                  <a:pt x="3255980" y="146149"/>
                  <a:pt x="3267808" y="143608"/>
                  <a:pt x="3279531" y="140677"/>
                </a:cubicBezTo>
                <a:cubicBezTo>
                  <a:pt x="3288323" y="143608"/>
                  <a:pt x="3297618" y="145324"/>
                  <a:pt x="3305907" y="149469"/>
                </a:cubicBezTo>
                <a:cubicBezTo>
                  <a:pt x="3315358" y="154195"/>
                  <a:pt x="3322571" y="162891"/>
                  <a:pt x="3332284" y="167054"/>
                </a:cubicBezTo>
                <a:cubicBezTo>
                  <a:pt x="3343391" y="171814"/>
                  <a:pt x="3355731" y="172915"/>
                  <a:pt x="3367454" y="175846"/>
                </a:cubicBezTo>
                <a:cubicBezTo>
                  <a:pt x="3398063" y="172445"/>
                  <a:pt x="3468163" y="170252"/>
                  <a:pt x="3499338" y="149469"/>
                </a:cubicBezTo>
                <a:lnTo>
                  <a:pt x="3525715" y="131885"/>
                </a:lnTo>
                <a:cubicBezTo>
                  <a:pt x="3528646" y="123093"/>
                  <a:pt x="3527954" y="112061"/>
                  <a:pt x="3534507" y="105508"/>
                </a:cubicBezTo>
                <a:cubicBezTo>
                  <a:pt x="3541060" y="98955"/>
                  <a:pt x="3551688" y="95567"/>
                  <a:pt x="3560884" y="96716"/>
                </a:cubicBezTo>
                <a:cubicBezTo>
                  <a:pt x="3591002" y="100481"/>
                  <a:pt x="3623482" y="128015"/>
                  <a:pt x="3648807" y="140677"/>
                </a:cubicBezTo>
                <a:cubicBezTo>
                  <a:pt x="3671619" y="152083"/>
                  <a:pt x="3705432" y="153761"/>
                  <a:pt x="3727938" y="158262"/>
                </a:cubicBezTo>
                <a:cubicBezTo>
                  <a:pt x="3739787" y="160632"/>
                  <a:pt x="3751384" y="164123"/>
                  <a:pt x="3763107" y="167054"/>
                </a:cubicBezTo>
                <a:cubicBezTo>
                  <a:pt x="3771899" y="178777"/>
                  <a:pt x="3775205" y="198928"/>
                  <a:pt x="3789484" y="202223"/>
                </a:cubicBezTo>
                <a:cubicBezTo>
                  <a:pt x="3840327" y="213956"/>
                  <a:pt x="3864034" y="195996"/>
                  <a:pt x="3903784" y="184639"/>
                </a:cubicBezTo>
                <a:cubicBezTo>
                  <a:pt x="3915403" y="181319"/>
                  <a:pt x="3926953" y="177258"/>
                  <a:pt x="3938954" y="175846"/>
                </a:cubicBezTo>
                <a:cubicBezTo>
                  <a:pt x="3976905" y="171381"/>
                  <a:pt x="4015154" y="169985"/>
                  <a:pt x="4053254" y="167054"/>
                </a:cubicBezTo>
                <a:cubicBezTo>
                  <a:pt x="4062046" y="161192"/>
                  <a:pt x="4070180" y="154195"/>
                  <a:pt x="4079631" y="149469"/>
                </a:cubicBezTo>
                <a:cubicBezTo>
                  <a:pt x="4152434" y="113067"/>
                  <a:pt x="4056789" y="173489"/>
                  <a:pt x="4132384" y="123092"/>
                </a:cubicBezTo>
                <a:cubicBezTo>
                  <a:pt x="4149969" y="128954"/>
                  <a:pt x="4168559" y="132388"/>
                  <a:pt x="4185138" y="140677"/>
                </a:cubicBezTo>
                <a:cubicBezTo>
                  <a:pt x="4208584" y="152400"/>
                  <a:pt x="4229772" y="170705"/>
                  <a:pt x="4255477" y="175846"/>
                </a:cubicBezTo>
                <a:lnTo>
                  <a:pt x="4299438" y="184639"/>
                </a:lnTo>
                <a:cubicBezTo>
                  <a:pt x="4319953" y="181708"/>
                  <a:pt x="4340663" y="179910"/>
                  <a:pt x="4360984" y="175846"/>
                </a:cubicBezTo>
                <a:cubicBezTo>
                  <a:pt x="4370072" y="174028"/>
                  <a:pt x="4378450" y="169600"/>
                  <a:pt x="4387361" y="167054"/>
                </a:cubicBezTo>
                <a:cubicBezTo>
                  <a:pt x="4398980" y="163734"/>
                  <a:pt x="4410808" y="161193"/>
                  <a:pt x="4422531" y="158262"/>
                </a:cubicBezTo>
                <a:cubicBezTo>
                  <a:pt x="4523005" y="91275"/>
                  <a:pt x="4374807" y="178356"/>
                  <a:pt x="4475284" y="158262"/>
                </a:cubicBezTo>
                <a:cubicBezTo>
                  <a:pt x="4485646" y="156190"/>
                  <a:pt x="4486104" y="140003"/>
                  <a:pt x="4492869" y="131885"/>
                </a:cubicBezTo>
                <a:cubicBezTo>
                  <a:pt x="4500829" y="122333"/>
                  <a:pt x="4510454" y="114300"/>
                  <a:pt x="4519246" y="105508"/>
                </a:cubicBezTo>
                <a:cubicBezTo>
                  <a:pt x="4525108" y="114300"/>
                  <a:pt x="4528579" y="125284"/>
                  <a:pt x="4536831" y="131885"/>
                </a:cubicBezTo>
                <a:cubicBezTo>
                  <a:pt x="4564015" y="153632"/>
                  <a:pt x="4658427" y="132021"/>
                  <a:pt x="4659923" y="131885"/>
                </a:cubicBezTo>
                <a:cubicBezTo>
                  <a:pt x="4668715" y="128954"/>
                  <a:pt x="4677508" y="120161"/>
                  <a:pt x="4686300" y="123092"/>
                </a:cubicBezTo>
                <a:cubicBezTo>
                  <a:pt x="4706350" y="129775"/>
                  <a:pt x="4739054" y="158262"/>
                  <a:pt x="4739054" y="158262"/>
                </a:cubicBezTo>
                <a:cubicBezTo>
                  <a:pt x="4744915" y="167054"/>
                  <a:pt x="4746136" y="183472"/>
                  <a:pt x="4756638" y="184639"/>
                </a:cubicBezTo>
                <a:cubicBezTo>
                  <a:pt x="4782492" y="187512"/>
                  <a:pt x="4823140" y="167320"/>
                  <a:pt x="4844561" y="149469"/>
                </a:cubicBezTo>
                <a:cubicBezTo>
                  <a:pt x="4854113" y="141509"/>
                  <a:pt x="4860592" y="129989"/>
                  <a:pt x="4870938" y="123092"/>
                </a:cubicBezTo>
                <a:cubicBezTo>
                  <a:pt x="4878649" y="117951"/>
                  <a:pt x="4888523" y="117231"/>
                  <a:pt x="4897315" y="114300"/>
                </a:cubicBezTo>
                <a:cubicBezTo>
                  <a:pt x="4906107" y="117231"/>
                  <a:pt x="4914424" y="123092"/>
                  <a:pt x="4923692" y="123092"/>
                </a:cubicBezTo>
                <a:cubicBezTo>
                  <a:pt x="4938636" y="123092"/>
                  <a:pt x="4952825" y="112446"/>
                  <a:pt x="4967654" y="114300"/>
                </a:cubicBezTo>
                <a:cubicBezTo>
                  <a:pt x="4978140" y="115611"/>
                  <a:pt x="4985239" y="126023"/>
                  <a:pt x="4994031" y="131885"/>
                </a:cubicBezTo>
                <a:cubicBezTo>
                  <a:pt x="5033985" y="191819"/>
                  <a:pt x="4980134" y="124937"/>
                  <a:pt x="5064369" y="167054"/>
                </a:cubicBezTo>
                <a:cubicBezTo>
                  <a:pt x="5073821" y="171780"/>
                  <a:pt x="5073702" y="186830"/>
                  <a:pt x="5081954" y="193431"/>
                </a:cubicBezTo>
                <a:cubicBezTo>
                  <a:pt x="5089191" y="199221"/>
                  <a:pt x="5099420" y="199677"/>
                  <a:pt x="5108331" y="202223"/>
                </a:cubicBezTo>
                <a:cubicBezTo>
                  <a:pt x="5185612" y="224304"/>
                  <a:pt x="5106634" y="198728"/>
                  <a:pt x="5169877" y="219808"/>
                </a:cubicBezTo>
                <a:cubicBezTo>
                  <a:pt x="5187732" y="215344"/>
                  <a:pt x="5213758" y="209794"/>
                  <a:pt x="5231423" y="202223"/>
                </a:cubicBezTo>
                <a:cubicBezTo>
                  <a:pt x="5262661" y="188835"/>
                  <a:pt x="5266476" y="184716"/>
                  <a:pt x="5292969" y="167054"/>
                </a:cubicBezTo>
                <a:cubicBezTo>
                  <a:pt x="5312853" y="196879"/>
                  <a:pt x="5303082" y="185959"/>
                  <a:pt x="5319346" y="2022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711624" y="1430442"/>
            <a:ext cx="1757212" cy="338554"/>
          </a:xfrm>
          <a:prstGeom prst="rect">
            <a:avLst/>
          </a:prstGeom>
          <a:noFill/>
        </p:spPr>
        <p:txBody>
          <a:bodyPr wrap="none" rtlCol="0">
            <a:spAutoFit/>
          </a:bodyPr>
          <a:lstStyle/>
          <a:p>
            <a:r>
              <a:rPr lang="de-DE" sz="1600" b="1" dirty="0" smtClean="0"/>
              <a:t>Code-Ausschnitt</a:t>
            </a:r>
            <a:endParaRPr lang="de-DE" sz="1600" b="1" dirty="0"/>
          </a:p>
        </p:txBody>
      </p:sp>
      <p:sp>
        <p:nvSpPr>
          <p:cNvPr id="6" name="Rechteck 5"/>
          <p:cNvSpPr/>
          <p:nvPr/>
        </p:nvSpPr>
        <p:spPr>
          <a:xfrm>
            <a:off x="3091145" y="4698113"/>
            <a:ext cx="5328329" cy="1285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3215680" y="4698113"/>
            <a:ext cx="3360856" cy="369332"/>
          </a:xfrm>
          <a:prstGeom prst="rect">
            <a:avLst/>
          </a:prstGeom>
          <a:noFill/>
        </p:spPr>
        <p:txBody>
          <a:bodyPr wrap="none" rtlCol="0">
            <a:spAutoFit/>
          </a:bodyPr>
          <a:lstStyle/>
          <a:p>
            <a:r>
              <a:rPr lang="de-DE" dirty="0" smtClean="0">
                <a:solidFill>
                  <a:schemeClr val="bg1"/>
                </a:solidFill>
              </a:rPr>
              <a:t>100g Gold kosten </a:t>
            </a:r>
            <a:r>
              <a:rPr lang="de-DE" dirty="0">
                <a:solidFill>
                  <a:schemeClr val="bg1"/>
                </a:solidFill>
              </a:rPr>
              <a:t>5234.57</a:t>
            </a:r>
            <a:r>
              <a:rPr lang="de-DE" dirty="0" smtClean="0">
                <a:solidFill>
                  <a:schemeClr val="bg1"/>
                </a:solidFill>
              </a:rPr>
              <a:t> Euro</a:t>
            </a:r>
            <a:endParaRPr lang="de-DE" dirty="0">
              <a:solidFill>
                <a:schemeClr val="bg1"/>
              </a:solidFill>
            </a:endParaRPr>
          </a:p>
        </p:txBody>
      </p:sp>
      <p:sp>
        <p:nvSpPr>
          <p:cNvPr id="14" name="Textfeld 13"/>
          <p:cNvSpPr txBox="1"/>
          <p:nvPr/>
        </p:nvSpPr>
        <p:spPr>
          <a:xfrm>
            <a:off x="2821661" y="4295090"/>
            <a:ext cx="1994457" cy="338554"/>
          </a:xfrm>
          <a:prstGeom prst="rect">
            <a:avLst/>
          </a:prstGeom>
          <a:noFill/>
        </p:spPr>
        <p:txBody>
          <a:bodyPr wrap="none" rtlCol="0">
            <a:spAutoFit/>
          </a:bodyPr>
          <a:lstStyle/>
          <a:p>
            <a:r>
              <a:rPr lang="de-DE" sz="1600" b="1" dirty="0" smtClean="0"/>
              <a:t>Konsolen-Ausgabe</a:t>
            </a:r>
            <a:endParaRPr lang="de-DE" sz="1600" b="1" dirty="0"/>
          </a:p>
        </p:txBody>
      </p:sp>
      <p:sp>
        <p:nvSpPr>
          <p:cNvPr id="15" name="Textfeld 14"/>
          <p:cNvSpPr txBox="1"/>
          <p:nvPr/>
        </p:nvSpPr>
        <p:spPr>
          <a:xfrm>
            <a:off x="5519937" y="2155407"/>
            <a:ext cx="5184576" cy="523220"/>
          </a:xfrm>
          <a:prstGeom prst="rect">
            <a:avLst/>
          </a:prstGeom>
          <a:solidFill>
            <a:schemeClr val="bg1"/>
          </a:solidFill>
          <a:ln>
            <a:solidFill>
              <a:srgbClr val="0070C0"/>
            </a:solidFill>
          </a:ln>
        </p:spPr>
        <p:txBody>
          <a:bodyPr wrap="square" rtlCol="0">
            <a:spAutoFit/>
          </a:bodyPr>
          <a:lstStyle/>
          <a:p>
            <a:r>
              <a:rPr lang="de-DE" sz="1400" dirty="0" smtClean="0">
                <a:solidFill>
                  <a:srgbClr val="0070C0"/>
                </a:solidFill>
              </a:rPr>
              <a:t>Die </a:t>
            </a:r>
            <a:r>
              <a:rPr lang="de-DE" sz="1400" b="1" dirty="0" smtClean="0">
                <a:solidFill>
                  <a:srgbClr val="0070C0"/>
                </a:solidFill>
              </a:rPr>
              <a:t>Anzahl</a:t>
            </a:r>
            <a:r>
              <a:rPr lang="de-DE" sz="1400" dirty="0" smtClean="0">
                <a:solidFill>
                  <a:srgbClr val="0070C0"/>
                </a:solidFill>
              </a:rPr>
              <a:t> der ausgegebenen </a:t>
            </a:r>
            <a:r>
              <a:rPr lang="de-DE" sz="1400" b="1" dirty="0" smtClean="0">
                <a:solidFill>
                  <a:srgbClr val="0070C0"/>
                </a:solidFill>
              </a:rPr>
              <a:t>Nachkommastellen</a:t>
            </a:r>
            <a:r>
              <a:rPr lang="de-DE" sz="1400" dirty="0" smtClean="0">
                <a:solidFill>
                  <a:srgbClr val="0070C0"/>
                </a:solidFill>
              </a:rPr>
              <a:t> kann festgelegt werden. (Es wird mathematisch korrekt gerundet)</a:t>
            </a:r>
            <a:endParaRPr lang="de-DE" sz="1400" dirty="0">
              <a:solidFill>
                <a:srgbClr val="0070C0"/>
              </a:solidFill>
            </a:endParaRPr>
          </a:p>
        </p:txBody>
      </p:sp>
    </p:spTree>
    <p:extLst>
      <p:ext uri="{BB962C8B-B14F-4D97-AF65-F5344CB8AC3E}">
        <p14:creationId xmlns:p14="http://schemas.microsoft.com/office/powerpoint/2010/main" val="2074734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4511824" y="1484784"/>
            <a:ext cx="3389916" cy="4827687"/>
          </a:xfrm>
          <a:prstGeom prst="rect">
            <a:avLst/>
          </a:prstGeom>
          <a:effectLst>
            <a:innerShdw blurRad="114300">
              <a:prstClr val="black"/>
            </a:innerShdw>
          </a:effectLst>
        </p:spPr>
      </p:pic>
      <p:sp>
        <p:nvSpPr>
          <p:cNvPr id="7" name="Titel 2"/>
          <p:cNvSpPr>
            <a:spLocks noGrp="1"/>
          </p:cNvSpPr>
          <p:nvPr>
            <p:ph type="ctrTitle"/>
          </p:nvPr>
        </p:nvSpPr>
        <p:spPr>
          <a:xfrm>
            <a:off x="553014" y="439671"/>
            <a:ext cx="11137237" cy="720080"/>
          </a:xfrm>
        </p:spPr>
        <p:txBody>
          <a:bodyPr/>
          <a:lstStyle/>
          <a:p>
            <a:r>
              <a:rPr lang="de-DE" dirty="0" smtClean="0"/>
              <a:t>Der erste eigene Code – </a:t>
            </a:r>
            <a:r>
              <a:rPr lang="de-DE" dirty="0" smtClean="0">
                <a:solidFill>
                  <a:srgbClr val="00B0F0"/>
                </a:solidFill>
              </a:rPr>
              <a:t>Gemeinsame Übung </a:t>
            </a:r>
            <a:r>
              <a:rPr lang="de-DE" dirty="0" smtClean="0">
                <a:solidFill>
                  <a:srgbClr val="FF0000"/>
                </a:solidFill>
              </a:rPr>
              <a:t>A_01_02_01</a:t>
            </a:r>
            <a:endParaRPr lang="de-DE" dirty="0">
              <a:solidFill>
                <a:srgbClr val="FF0000"/>
              </a:solidFill>
            </a:endParaRPr>
          </a:p>
        </p:txBody>
      </p:sp>
    </p:spTree>
    <p:extLst>
      <p:ext uri="{BB962C8B-B14F-4D97-AF65-F5344CB8AC3E}">
        <p14:creationId xmlns:p14="http://schemas.microsoft.com/office/powerpoint/2010/main" val="1328682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99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Programmier-</a:t>
            </a:r>
            <a:r>
              <a:rPr lang="de-DE" dirty="0" smtClean="0">
                <a:solidFill>
                  <a:srgbClr val="00B0F0"/>
                </a:solidFill>
              </a:rPr>
              <a:t>Paradigma</a:t>
            </a:r>
            <a:r>
              <a:rPr lang="de-DE" dirty="0" smtClean="0"/>
              <a:t> </a:t>
            </a:r>
            <a:r>
              <a:rPr lang="de-DE" sz="2000" dirty="0" smtClean="0"/>
              <a:t>(bzw. </a:t>
            </a:r>
            <a:r>
              <a:rPr lang="de-DE" sz="2000" dirty="0" smtClean="0">
                <a:solidFill>
                  <a:srgbClr val="00B0F0"/>
                </a:solidFill>
              </a:rPr>
              <a:t>Philosophie</a:t>
            </a:r>
            <a:r>
              <a:rPr lang="de-DE" sz="2000" dirty="0" smtClean="0"/>
              <a:t>, </a:t>
            </a:r>
            <a:r>
              <a:rPr lang="de-DE" sz="2000" dirty="0" smtClean="0">
                <a:solidFill>
                  <a:srgbClr val="00B0F0"/>
                </a:solidFill>
              </a:rPr>
              <a:t>Konzept</a:t>
            </a:r>
            <a:r>
              <a:rPr lang="de-DE" sz="2000" dirty="0" smtClean="0"/>
              <a:t> oder </a:t>
            </a:r>
            <a:r>
              <a:rPr lang="de-DE" sz="2000" dirty="0" smtClean="0">
                <a:solidFill>
                  <a:srgbClr val="00B0F0"/>
                </a:solidFill>
              </a:rPr>
              <a:t>„Art und Weise“</a:t>
            </a:r>
            <a:r>
              <a:rPr lang="de-DE" sz="2000" dirty="0" smtClean="0"/>
              <a:t>)</a:t>
            </a:r>
            <a:endParaRPr lang="de-DE" sz="2000" dirty="0"/>
          </a:p>
        </p:txBody>
      </p:sp>
      <p:sp>
        <p:nvSpPr>
          <p:cNvPr id="5" name="Textfeld 4"/>
          <p:cNvSpPr txBox="1"/>
          <p:nvPr/>
        </p:nvSpPr>
        <p:spPr>
          <a:xfrm>
            <a:off x="559284" y="1340768"/>
            <a:ext cx="11638986" cy="2016223"/>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600" b="0" i="0" u="none" strike="noStrike" kern="1200" cap="none" spc="0" normalizeH="0" baseline="0" noProof="0" dirty="0" smtClean="0">
                <a:ln>
                  <a:noFill/>
                </a:ln>
                <a:solidFill>
                  <a:srgbClr val="00204B"/>
                </a:solidFill>
                <a:effectLst/>
                <a:uLnTx/>
                <a:uFillTx/>
                <a:latin typeface="Frutiger 45 Light"/>
              </a:rPr>
              <a:t>Die älteste (und vielleicht auch noch verbreitetste) Art des Programmierens ist die sogenannte </a:t>
            </a:r>
            <a:r>
              <a:rPr kumimoji="0" lang="de-DE" sz="1600" b="0" i="0" u="none" strike="noStrike" kern="1200" cap="none" spc="0" normalizeH="0" noProof="0" dirty="0" smtClean="0">
                <a:ln>
                  <a:noFill/>
                </a:ln>
                <a:solidFill>
                  <a:srgbClr val="00204B"/>
                </a:solidFill>
                <a:effectLst/>
                <a:uLnTx/>
                <a:uFillTx/>
                <a:latin typeface="Frutiger 45 Light"/>
              </a:rPr>
              <a:t> </a:t>
            </a:r>
            <a:r>
              <a:rPr kumimoji="0" lang="de-DE" sz="1600" b="1" i="0" u="none" strike="noStrike" kern="1200" cap="none" spc="0" normalizeH="0" noProof="0" dirty="0" smtClean="0">
                <a:ln>
                  <a:noFill/>
                </a:ln>
                <a:effectLst/>
                <a:uLnTx/>
                <a:uFillTx/>
                <a:latin typeface="Frutiger 45 Light"/>
              </a:rPr>
              <a:t>imperative</a:t>
            </a:r>
            <a:r>
              <a:rPr kumimoji="0" lang="de-DE" sz="1600" b="0" i="0" u="none" strike="noStrike" kern="1200" cap="none" spc="0" normalizeH="0" noProof="0" dirty="0" smtClean="0">
                <a:ln>
                  <a:noFill/>
                </a:ln>
                <a:solidFill>
                  <a:srgbClr val="00204B"/>
                </a:solidFill>
                <a:effectLst/>
                <a:uLnTx/>
                <a:uFillTx/>
                <a:latin typeface="Frutiger 45 Light"/>
              </a:rPr>
              <a:t> (alternative Bezeichnung: </a:t>
            </a:r>
            <a:r>
              <a:rPr kumimoji="0" lang="de-DE" sz="1600" b="1" i="0" u="none" strike="noStrike" kern="1200" cap="none" spc="0" normalizeH="0" noProof="0" dirty="0" smtClean="0">
                <a:ln>
                  <a:noFill/>
                </a:ln>
                <a:solidFill>
                  <a:srgbClr val="00204B"/>
                </a:solidFill>
                <a:effectLst/>
                <a:uLnTx/>
                <a:uFillTx/>
                <a:latin typeface="Frutiger 45 Light"/>
              </a:rPr>
              <a:t>prozedurale</a:t>
            </a:r>
            <a:r>
              <a:rPr kumimoji="0" lang="de-DE" sz="1600" b="0" i="0" u="none" strike="noStrike" kern="1200" cap="none" spc="0" normalizeH="0" noProof="0" dirty="0" smtClean="0">
                <a:ln>
                  <a:noFill/>
                </a:ln>
                <a:solidFill>
                  <a:srgbClr val="00204B"/>
                </a:solidFill>
                <a:effectLst/>
                <a:uLnTx/>
                <a:uFillTx/>
                <a:latin typeface="Frutiger 45 Light"/>
              </a:rPr>
              <a:t>) Programmierung. Sie arbeitet – wie der Name schon sagt – mit einer Abfolge von </a:t>
            </a:r>
            <a:r>
              <a:rPr kumimoji="0" lang="de-DE" sz="1600" b="1" i="0" u="none" strike="noStrike" kern="1200" cap="none" spc="0" normalizeH="0" noProof="0" dirty="0" smtClean="0">
                <a:ln>
                  <a:noFill/>
                </a:ln>
                <a:solidFill>
                  <a:srgbClr val="00204B"/>
                </a:solidFill>
                <a:effectLst/>
                <a:uLnTx/>
                <a:uFillTx/>
                <a:latin typeface="Frutiger 45 Light"/>
              </a:rPr>
              <a:t>Befehlen</a:t>
            </a:r>
            <a:r>
              <a:rPr kumimoji="0" lang="de-DE" sz="1600" b="0" i="0" u="none" strike="noStrike" kern="1200" cap="none" spc="0" normalizeH="0" noProof="0" dirty="0" smtClean="0">
                <a:ln>
                  <a:noFill/>
                </a:ln>
                <a:solidFill>
                  <a:srgbClr val="00204B"/>
                </a:solidFill>
                <a:effectLst/>
                <a:uLnTx/>
                <a:uFillTx/>
                <a:latin typeface="Frutiger 45 Light"/>
              </a:rPr>
              <a:t> und erinnert an ein Kochrezept, bei dem man der Reihe nach (bzw. „von oben nach unten“) alle Handlungsschritte auflistet. Dies wird jenes Verfahren sein, mit dem wir uns (an Hand der Programmiersprache </a:t>
            </a:r>
            <a:r>
              <a:rPr kumimoji="0" lang="de-DE" sz="1600" b="1" i="0" u="none" strike="noStrike" kern="1200" cap="none" spc="0" normalizeH="0" noProof="0" dirty="0" smtClean="0">
                <a:ln>
                  <a:noFill/>
                </a:ln>
                <a:solidFill>
                  <a:srgbClr val="00204B"/>
                </a:solidFill>
                <a:effectLst/>
                <a:uLnTx/>
                <a:uFillTx/>
                <a:latin typeface="Frutiger 45 Light"/>
              </a:rPr>
              <a:t>ANSI C</a:t>
            </a:r>
            <a:r>
              <a:rPr kumimoji="0" lang="de-DE" sz="1600" b="0" i="0" u="none" strike="noStrike" kern="1200" cap="none" spc="0" normalizeH="0" noProof="0" dirty="0" smtClean="0">
                <a:ln>
                  <a:noFill/>
                </a:ln>
                <a:solidFill>
                  <a:srgbClr val="00204B"/>
                </a:solidFill>
                <a:effectLst/>
                <a:uLnTx/>
                <a:uFillTx/>
                <a:latin typeface="Frutiger 45 Light"/>
              </a:rPr>
              <a:t>) in diesem Baustein befassen werden.</a:t>
            </a: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1600" b="0" i="0" u="none" strike="noStrike" kern="1200" cap="none" spc="0" normalizeH="0" noProof="0" dirty="0" smtClean="0">
              <a:ln>
                <a:noFill/>
              </a:ln>
              <a:solidFill>
                <a:srgbClr val="00204B"/>
              </a:solidFill>
              <a:effectLst/>
              <a:uLnTx/>
              <a:uFillTx/>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1600" dirty="0" smtClean="0">
                <a:solidFill>
                  <a:srgbClr val="00204B"/>
                </a:solidFill>
                <a:latin typeface="Frutiger 45 Light"/>
              </a:rPr>
              <a:t>Eine andere Philosophie des Programmierens verfolgen die sogenannten </a:t>
            </a:r>
            <a:r>
              <a:rPr lang="de-DE" sz="1600" b="1" dirty="0" smtClean="0">
                <a:solidFill>
                  <a:srgbClr val="00204B"/>
                </a:solidFill>
                <a:latin typeface="Frutiger 45 Light"/>
              </a:rPr>
              <a:t>deklarativen</a:t>
            </a:r>
            <a:r>
              <a:rPr lang="de-DE" sz="1600" dirty="0" smtClean="0">
                <a:solidFill>
                  <a:srgbClr val="00204B"/>
                </a:solidFill>
                <a:latin typeface="Frutiger 45 Light"/>
              </a:rPr>
              <a:t> Sprachen. Diese verlangen nicht, dass man Schritt für Schritt beschreibt, „wie“ ein Programm zum gewünschten Ziel gelangt. Statt dessen genügt es, dieses Ziel zu beschreiben, da der Compiler/Interpreter anschließend eigenständig entscheidet, welche Arbeitsschritte zum Erreichen des Ziels nötig seien werden. (Beispiel für eine deklarative Sprache in dieser Umschulung ist die Datenbanksprache </a:t>
            </a:r>
            <a:r>
              <a:rPr lang="de-DE" sz="1600" b="1" dirty="0" smtClean="0">
                <a:solidFill>
                  <a:srgbClr val="00204B"/>
                </a:solidFill>
                <a:latin typeface="Frutiger 45 Light"/>
              </a:rPr>
              <a:t>SQL</a:t>
            </a:r>
            <a:r>
              <a:rPr lang="de-DE" sz="1600" dirty="0" smtClean="0">
                <a:solidFill>
                  <a:srgbClr val="00204B"/>
                </a:solidFill>
                <a:latin typeface="Frutiger 45 Light"/>
              </a:rPr>
              <a:t>) </a:t>
            </a: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lang="de-DE" sz="1600" dirty="0" smtClean="0">
              <a:solidFill>
                <a:srgbClr val="00204B"/>
              </a:solidFill>
              <a:latin typeface="Frutiger 45 Light"/>
            </a:endParaRPr>
          </a:p>
          <a:p>
            <a:pPr lvl="0">
              <a:buClr>
                <a:srgbClr val="0071B2"/>
              </a:buClr>
              <a:defRPr/>
            </a:pPr>
            <a:r>
              <a:rPr kumimoji="0" lang="de-DE" sz="1600" b="0" i="0" u="none" strike="noStrike" kern="1200" cap="none" spc="0" normalizeH="0" noProof="0" dirty="0" smtClean="0">
                <a:ln>
                  <a:noFill/>
                </a:ln>
                <a:solidFill>
                  <a:srgbClr val="00204B"/>
                </a:solidFill>
                <a:effectLst/>
                <a:uLnTx/>
                <a:uFillTx/>
                <a:latin typeface="Frutiger 45 Light"/>
              </a:rPr>
              <a:t>Ein deutlich jüngeres (aber zunehmend an Bedeutung gewinnendes) Programmier-Konzept ist das der OOP (</a:t>
            </a:r>
            <a:r>
              <a:rPr kumimoji="0" lang="de-DE" sz="1600" b="1" i="0" u="none" strike="noStrike" kern="1200" cap="none" spc="0" normalizeH="0" noProof="0" dirty="0" smtClean="0">
                <a:ln>
                  <a:noFill/>
                </a:ln>
                <a:solidFill>
                  <a:srgbClr val="00204B"/>
                </a:solidFill>
                <a:effectLst/>
                <a:uLnTx/>
                <a:uFillTx/>
                <a:latin typeface="Frutiger 45 Light"/>
              </a:rPr>
              <a:t>Objekt-Orientierte-Programmierung</a:t>
            </a:r>
            <a:r>
              <a:rPr kumimoji="0" lang="de-DE" sz="1600" b="0" i="0" u="none" strike="noStrike" kern="1200" cap="none" spc="0" normalizeH="0" noProof="0" dirty="0" smtClean="0">
                <a:ln>
                  <a:noFill/>
                </a:ln>
                <a:solidFill>
                  <a:srgbClr val="00204B"/>
                </a:solidFill>
                <a:effectLst/>
                <a:uLnTx/>
                <a:uFillTx/>
                <a:latin typeface="Frutiger 45 Light"/>
              </a:rPr>
              <a:t>). Es arbeitet mit einem „Ordnungs-Prinzip“, dessen Grundlagen (siehe: „Strukturen“) wir auch bei ANSI C kennenlernen werden. </a:t>
            </a:r>
            <a:r>
              <a:rPr lang="de-DE" sz="1600" dirty="0">
                <a:solidFill>
                  <a:srgbClr val="00204B"/>
                </a:solidFill>
              </a:rPr>
              <a:t>(Beispiel für eine </a:t>
            </a:r>
            <a:r>
              <a:rPr lang="de-DE" sz="1600" dirty="0" smtClean="0">
                <a:solidFill>
                  <a:srgbClr val="00204B"/>
                </a:solidFill>
              </a:rPr>
              <a:t>OOP-Sprache ist </a:t>
            </a:r>
            <a:r>
              <a:rPr lang="de-DE" sz="1600" b="1" dirty="0" smtClean="0">
                <a:solidFill>
                  <a:srgbClr val="00204B"/>
                </a:solidFill>
              </a:rPr>
              <a:t>C#</a:t>
            </a:r>
            <a:r>
              <a:rPr lang="de-DE" sz="1600" dirty="0" smtClean="0">
                <a:solidFill>
                  <a:srgbClr val="00204B"/>
                </a:solidFill>
              </a:rPr>
              <a:t>)</a:t>
            </a:r>
          </a:p>
          <a:p>
            <a:pPr marL="0" lvl="0" indent="0">
              <a:buClr>
                <a:srgbClr val="0071B2"/>
              </a:buClr>
              <a:buNone/>
              <a:defRPr/>
            </a:pPr>
            <a:endParaRPr lang="de-DE" sz="1600" dirty="0" smtClean="0">
              <a:solidFill>
                <a:srgbClr val="00204B"/>
              </a:solidFill>
            </a:endParaRPr>
          </a:p>
          <a:p>
            <a:pPr lvl="0">
              <a:buClr>
                <a:srgbClr val="0071B2"/>
              </a:buClr>
              <a:defRPr/>
            </a:pPr>
            <a:r>
              <a:rPr lang="de-DE" sz="1600" dirty="0" smtClean="0">
                <a:solidFill>
                  <a:srgbClr val="00204B"/>
                </a:solidFill>
              </a:rPr>
              <a:t>Neben vieler weiterer Paradigmen, seien exemplarisch nur noch die „</a:t>
            </a:r>
            <a:r>
              <a:rPr lang="de-DE" sz="1600" b="1" dirty="0" smtClean="0">
                <a:solidFill>
                  <a:srgbClr val="00204B"/>
                </a:solidFill>
              </a:rPr>
              <a:t>funktionale</a:t>
            </a:r>
            <a:r>
              <a:rPr lang="de-DE" sz="1600" dirty="0" smtClean="0">
                <a:solidFill>
                  <a:srgbClr val="00204B"/>
                </a:solidFill>
              </a:rPr>
              <a:t> Programmierung“(basiert auf Rekursion) und „</a:t>
            </a:r>
            <a:r>
              <a:rPr lang="de-DE" sz="1600" b="1" dirty="0" smtClean="0">
                <a:solidFill>
                  <a:srgbClr val="00204B"/>
                </a:solidFill>
              </a:rPr>
              <a:t>logische</a:t>
            </a:r>
            <a:r>
              <a:rPr lang="de-DE" sz="1600" dirty="0" smtClean="0">
                <a:solidFill>
                  <a:srgbClr val="00204B"/>
                </a:solidFill>
              </a:rPr>
              <a:t> </a:t>
            </a:r>
            <a:r>
              <a:rPr lang="de-DE" sz="1600" dirty="0">
                <a:solidFill>
                  <a:srgbClr val="00204B"/>
                </a:solidFill>
              </a:rPr>
              <a:t>P</a:t>
            </a:r>
            <a:r>
              <a:rPr lang="de-DE" sz="1600" dirty="0" smtClean="0">
                <a:solidFill>
                  <a:srgbClr val="00204B"/>
                </a:solidFill>
              </a:rPr>
              <a:t>rogrammierung“(insbesondere für mathematische Beweise) genannt.</a:t>
            </a:r>
            <a:endParaRPr lang="de-DE" sz="1600" dirty="0">
              <a:solidFill>
                <a:srgbClr val="00204B"/>
              </a:solidFill>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2000" b="0" i="0" u="none" strike="noStrike" kern="1200" cap="none" spc="0" normalizeH="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45720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28366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Entwicklungsumgebung </a:t>
            </a:r>
            <a:r>
              <a:rPr lang="de-DE" sz="2000" dirty="0" smtClean="0"/>
              <a:t>(IDE = Integrated Development Environment)</a:t>
            </a:r>
            <a:endParaRPr lang="de-DE" sz="2000" dirty="0">
              <a:solidFill>
                <a:srgbClr val="FF0000"/>
              </a:solidFill>
            </a:endParaRPr>
          </a:p>
        </p:txBody>
      </p:sp>
      <p:sp>
        <p:nvSpPr>
          <p:cNvPr id="5" name="Textfeld 4"/>
          <p:cNvSpPr txBox="1"/>
          <p:nvPr/>
        </p:nvSpPr>
        <p:spPr>
          <a:xfrm>
            <a:off x="553014" y="1190465"/>
            <a:ext cx="11638986" cy="2016223"/>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800" b="0" i="0" u="none" strike="noStrike" kern="1200" cap="none" spc="0" normalizeH="0" baseline="0" noProof="0" dirty="0" smtClean="0">
                <a:ln>
                  <a:noFill/>
                </a:ln>
                <a:solidFill>
                  <a:srgbClr val="00204B"/>
                </a:solidFill>
                <a:effectLst/>
                <a:uLnTx/>
                <a:uFillTx/>
                <a:latin typeface="Frutiger 45 Light"/>
              </a:rPr>
              <a:t>Wer einen Quellcode schreibt, der könnte dies in einem ganz gewöhnlichen </a:t>
            </a:r>
            <a:r>
              <a:rPr kumimoji="0" lang="de-DE" sz="1800" b="1" i="0" u="none" strike="noStrike" kern="1200" cap="none" spc="0" normalizeH="0" baseline="0" noProof="0" dirty="0" smtClean="0">
                <a:ln>
                  <a:noFill/>
                </a:ln>
                <a:solidFill>
                  <a:srgbClr val="00204B"/>
                </a:solidFill>
                <a:effectLst/>
                <a:uLnTx/>
                <a:uFillTx/>
                <a:latin typeface="Frutiger 45 Light"/>
              </a:rPr>
              <a:t>Editor</a:t>
            </a:r>
            <a:r>
              <a:rPr kumimoji="0" lang="de-DE" sz="1800" b="0" i="0" u="none" strike="noStrike" kern="1200" cap="none" spc="0" normalizeH="0" baseline="0" noProof="0" dirty="0" smtClean="0">
                <a:ln>
                  <a:noFill/>
                </a:ln>
                <a:solidFill>
                  <a:srgbClr val="00204B"/>
                </a:solidFill>
                <a:effectLst/>
                <a:uLnTx/>
                <a:uFillTx/>
                <a:latin typeface="Frutiger 45 Light"/>
              </a:rPr>
              <a:t> tun. Anschließend müsste er mit einem </a:t>
            </a:r>
            <a:r>
              <a:rPr kumimoji="0" lang="de-DE" sz="1800" b="1" i="0" u="none" strike="noStrike" kern="1200" cap="none" spc="0" normalizeH="0" baseline="0" noProof="0" dirty="0" smtClean="0">
                <a:ln>
                  <a:noFill/>
                </a:ln>
                <a:solidFill>
                  <a:srgbClr val="00204B"/>
                </a:solidFill>
                <a:effectLst/>
                <a:uLnTx/>
                <a:uFillTx/>
                <a:latin typeface="Frutiger 45 Light"/>
              </a:rPr>
              <a:t>Compiler </a:t>
            </a:r>
            <a:r>
              <a:rPr kumimoji="0" lang="de-DE" sz="1800" i="0" u="none" strike="noStrike" kern="1200" cap="none" spc="0" normalizeH="0" baseline="0" noProof="0" dirty="0" smtClean="0">
                <a:ln>
                  <a:noFill/>
                </a:ln>
                <a:solidFill>
                  <a:srgbClr val="00204B"/>
                </a:solidFill>
                <a:effectLst/>
                <a:uLnTx/>
                <a:uFillTx/>
                <a:latin typeface="Frutiger 45 Light"/>
              </a:rPr>
              <a:t>(gegebenenfalls unter</a:t>
            </a:r>
            <a:r>
              <a:rPr kumimoji="0" lang="de-DE" sz="1800" i="0" u="none" strike="noStrike" kern="1200" cap="none" spc="0" normalizeH="0" noProof="0" dirty="0" smtClean="0">
                <a:ln>
                  <a:noFill/>
                </a:ln>
                <a:solidFill>
                  <a:srgbClr val="00204B"/>
                </a:solidFill>
                <a:effectLst/>
                <a:uLnTx/>
                <a:uFillTx/>
                <a:latin typeface="Frutiger 45 Light"/>
              </a:rPr>
              <a:t> </a:t>
            </a:r>
            <a:r>
              <a:rPr lang="de-DE" sz="1800" dirty="0">
                <a:solidFill>
                  <a:srgbClr val="00204B"/>
                </a:solidFill>
                <a:latin typeface="Frutiger 45 Light"/>
              </a:rPr>
              <a:t>V</a:t>
            </a:r>
            <a:r>
              <a:rPr kumimoji="0" lang="de-DE" sz="1800" i="0" u="none" strike="noStrike" kern="1200" cap="none" spc="0" normalizeH="0" noProof="0" dirty="0" smtClean="0">
                <a:ln>
                  <a:noFill/>
                </a:ln>
                <a:solidFill>
                  <a:srgbClr val="00204B"/>
                </a:solidFill>
                <a:effectLst/>
                <a:uLnTx/>
                <a:uFillTx/>
                <a:latin typeface="Frutiger 45 Light"/>
              </a:rPr>
              <a:t>erwendung eines</a:t>
            </a:r>
            <a:r>
              <a:rPr kumimoji="0" lang="de-DE" sz="1800" i="0" u="none" strike="noStrike" kern="1200" cap="none" spc="0" normalizeH="0" baseline="0" noProof="0" dirty="0" smtClean="0">
                <a:ln>
                  <a:noFill/>
                </a:ln>
                <a:solidFill>
                  <a:srgbClr val="00204B"/>
                </a:solidFill>
                <a:effectLst/>
                <a:uLnTx/>
                <a:uFillTx/>
                <a:latin typeface="Frutiger 45 Light"/>
              </a:rPr>
              <a:t> </a:t>
            </a:r>
            <a:r>
              <a:rPr kumimoji="0" lang="de-DE" sz="1800" b="1" i="0" u="none" strike="noStrike" kern="1200" cap="none" spc="0" normalizeH="0" baseline="0" noProof="0" dirty="0" smtClean="0">
                <a:ln>
                  <a:noFill/>
                </a:ln>
                <a:solidFill>
                  <a:srgbClr val="00204B"/>
                </a:solidFill>
                <a:effectLst/>
                <a:uLnTx/>
                <a:uFillTx/>
                <a:latin typeface="Frutiger 45 Light"/>
              </a:rPr>
              <a:t>Präprozessor</a:t>
            </a:r>
            <a:r>
              <a:rPr kumimoji="0" lang="de-DE" sz="1800" i="0" u="none" strike="noStrike" kern="1200" cap="none" spc="0" normalizeH="0" baseline="0" noProof="0" dirty="0" smtClean="0">
                <a:ln>
                  <a:noFill/>
                </a:ln>
                <a:solidFill>
                  <a:srgbClr val="00204B"/>
                </a:solidFill>
                <a:effectLst/>
                <a:uLnTx/>
                <a:uFillTx/>
                <a:latin typeface="Frutiger 45 Light"/>
              </a:rPr>
              <a:t>) </a:t>
            </a:r>
            <a:r>
              <a:rPr kumimoji="0" lang="de-DE" sz="1800" b="0" i="0" u="none" strike="noStrike" kern="1200" cap="none" spc="0" normalizeH="0" baseline="0" noProof="0" dirty="0" smtClean="0">
                <a:ln>
                  <a:noFill/>
                </a:ln>
                <a:solidFill>
                  <a:srgbClr val="00204B"/>
                </a:solidFill>
                <a:effectLst/>
                <a:uLnTx/>
                <a:uFillTx/>
                <a:latin typeface="Frutiger 45 Light"/>
              </a:rPr>
              <a:t>diesen Code übersetzen lassen, mit einem </a:t>
            </a:r>
            <a:r>
              <a:rPr kumimoji="0" lang="de-DE" sz="1800" b="1" i="0" u="none" strike="noStrike" kern="1200" cap="none" spc="0" normalizeH="0" baseline="0" noProof="0" dirty="0" smtClean="0">
                <a:ln>
                  <a:noFill/>
                </a:ln>
                <a:solidFill>
                  <a:srgbClr val="00204B"/>
                </a:solidFill>
                <a:effectLst/>
                <a:uLnTx/>
                <a:uFillTx/>
                <a:latin typeface="Frutiger 45 Light"/>
              </a:rPr>
              <a:t>Linker</a:t>
            </a:r>
            <a:r>
              <a:rPr kumimoji="0" lang="de-DE" sz="1800" b="0" i="0" u="none" strike="noStrike" kern="1200" cap="none" spc="0" normalizeH="0" baseline="0" noProof="0" dirty="0" smtClean="0">
                <a:ln>
                  <a:noFill/>
                </a:ln>
                <a:solidFill>
                  <a:srgbClr val="00204B"/>
                </a:solidFill>
                <a:effectLst/>
                <a:uLnTx/>
                <a:uFillTx/>
                <a:latin typeface="Frutiger 45 Light"/>
              </a:rPr>
              <a:t> die einzelne Module</a:t>
            </a:r>
            <a:r>
              <a:rPr kumimoji="0" lang="de-DE" sz="1800" b="0" i="0" u="none" strike="noStrike" kern="1200" cap="none" spc="0" normalizeH="0" noProof="0" dirty="0" smtClean="0">
                <a:ln>
                  <a:noFill/>
                </a:ln>
                <a:solidFill>
                  <a:srgbClr val="00204B"/>
                </a:solidFill>
                <a:effectLst/>
                <a:uLnTx/>
                <a:uFillTx/>
                <a:latin typeface="Frutiger 45 Light"/>
              </a:rPr>
              <a:t> seines Programms zusammenführen, eventuell mittels </a:t>
            </a:r>
            <a:r>
              <a:rPr kumimoji="0" lang="de-DE" sz="1800" b="1" i="0" u="none" strike="noStrike" kern="1200" cap="none" spc="0" normalizeH="0" noProof="0" dirty="0" smtClean="0">
                <a:ln>
                  <a:noFill/>
                </a:ln>
                <a:solidFill>
                  <a:srgbClr val="00204B"/>
                </a:solidFill>
                <a:effectLst/>
                <a:uLnTx/>
                <a:uFillTx/>
                <a:latin typeface="Frutiger 45 Light"/>
              </a:rPr>
              <a:t>Debugger</a:t>
            </a:r>
            <a:r>
              <a:rPr kumimoji="0" lang="de-DE" sz="1800" b="0" i="0" u="none" strike="noStrike" kern="1200" cap="none" spc="0" normalizeH="0" noProof="0" dirty="0" smtClean="0">
                <a:ln>
                  <a:noFill/>
                </a:ln>
                <a:solidFill>
                  <a:srgbClr val="00204B"/>
                </a:solidFill>
                <a:effectLst/>
                <a:uLnTx/>
                <a:uFillTx/>
                <a:latin typeface="Frutiger 45 Light"/>
              </a:rPr>
              <a:t> nach Fehlern suchen und die aus all diesen Vorarbeiten resultierende Datei schließlich noch </a:t>
            </a:r>
            <a:r>
              <a:rPr kumimoji="0" lang="de-DE" sz="1800" i="1" u="none" strike="noStrike" kern="1200" cap="none" spc="0" normalizeH="0" noProof="0" dirty="0" smtClean="0">
                <a:ln>
                  <a:noFill/>
                </a:ln>
                <a:solidFill>
                  <a:srgbClr val="00204B"/>
                </a:solidFill>
                <a:effectLst/>
                <a:uLnTx/>
                <a:uFillTx/>
                <a:latin typeface="Frutiger 45 Light"/>
              </a:rPr>
              <a:t>abspeichern</a:t>
            </a:r>
            <a:r>
              <a:rPr kumimoji="0" lang="de-DE" sz="1800" b="0" i="0" u="none" strike="noStrike" kern="1200" cap="none" spc="0" normalizeH="0" noProof="0" dirty="0" smtClean="0">
                <a:ln>
                  <a:noFill/>
                </a:ln>
                <a:solidFill>
                  <a:srgbClr val="00204B"/>
                </a:solidFill>
                <a:effectLst/>
                <a:uLnTx/>
                <a:uFillTx/>
                <a:latin typeface="Frutiger 45 Light"/>
              </a:rPr>
              <a:t>, um sie anschließend </a:t>
            </a:r>
            <a:r>
              <a:rPr kumimoji="0" lang="de-DE" sz="1800" i="1" u="none" strike="noStrike" kern="1200" cap="none" spc="0" normalizeH="0" noProof="0" dirty="0" smtClean="0">
                <a:ln>
                  <a:noFill/>
                </a:ln>
                <a:solidFill>
                  <a:srgbClr val="00204B"/>
                </a:solidFill>
                <a:effectLst/>
                <a:uLnTx/>
                <a:uFillTx/>
                <a:latin typeface="Frutiger 45 Light"/>
              </a:rPr>
              <a:t>starten</a:t>
            </a:r>
            <a:r>
              <a:rPr kumimoji="0" lang="de-DE" sz="1800" b="0" i="0" u="none" strike="noStrike" kern="1200" cap="none" spc="0" normalizeH="0" noProof="0" dirty="0" smtClean="0">
                <a:ln>
                  <a:noFill/>
                </a:ln>
                <a:solidFill>
                  <a:srgbClr val="00204B"/>
                </a:solidFill>
                <a:effectLst/>
                <a:uLnTx/>
                <a:uFillTx/>
                <a:latin typeface="Frutiger 45 Light"/>
              </a:rPr>
              <a:t> bzw. </a:t>
            </a:r>
            <a:r>
              <a:rPr kumimoji="0" lang="de-DE" sz="1800" i="1" u="none" strike="noStrike" kern="1200" cap="none" spc="0" normalizeH="0" noProof="0" dirty="0" smtClean="0">
                <a:ln>
                  <a:noFill/>
                </a:ln>
                <a:solidFill>
                  <a:srgbClr val="00204B"/>
                </a:solidFill>
                <a:effectLst/>
                <a:uLnTx/>
                <a:uFillTx/>
                <a:latin typeface="Frutiger 45 Light"/>
              </a:rPr>
              <a:t>ausführen</a:t>
            </a:r>
            <a:r>
              <a:rPr kumimoji="0" lang="de-DE" sz="1800" b="0" i="0" u="none" strike="noStrike" kern="1200" cap="none" spc="0" normalizeH="0" noProof="0" dirty="0" smtClean="0">
                <a:ln>
                  <a:noFill/>
                </a:ln>
                <a:solidFill>
                  <a:srgbClr val="00204B"/>
                </a:solidFill>
                <a:effectLst/>
                <a:uLnTx/>
                <a:uFillTx/>
                <a:latin typeface="Frutiger 45 Light"/>
              </a:rPr>
              <a:t> zu können.</a:t>
            </a:r>
            <a:endParaRPr lang="de-DE" sz="1600" dirty="0" smtClean="0">
              <a:solidFill>
                <a:srgbClr val="00204B"/>
              </a:solidFill>
              <a:latin typeface="Frutiger 45 Light"/>
            </a:endParaRPr>
          </a:p>
          <a:p>
            <a:pPr marL="400050" lvl="1" indent="0">
              <a:buClr>
                <a:srgbClr val="0071B2"/>
              </a:buClr>
              <a:buNone/>
              <a:defRPr/>
            </a:pPr>
            <a:endParaRPr kumimoji="0" lang="de-DE" sz="1600" b="0" i="0" u="none" strike="noStrike" kern="1200" cap="none" spc="0" normalizeH="0" noProof="0" dirty="0" smtClean="0">
              <a:ln>
                <a:noFill/>
              </a:ln>
              <a:solidFill>
                <a:srgbClr val="00204B"/>
              </a:solidFill>
              <a:effectLst/>
              <a:uLnTx/>
              <a:uFillTx/>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1800" dirty="0" smtClean="0">
                <a:solidFill>
                  <a:srgbClr val="00204B"/>
                </a:solidFill>
                <a:latin typeface="Frutiger 45 Light"/>
              </a:rPr>
              <a:t>Da dies lästig ist, wurden Entwicklungsumgebungen entwickelt, mit denen all diese Funktionalitäten in einem einzigen Programm vereinigt wurden. In der Regel reicht dann ein einziger „Klick“ um die obigen Arbeitsschritte der Reihe nach abarbeiten zu lassen.</a:t>
            </a: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lang="de-DE" sz="1800" dirty="0" smtClean="0">
              <a:solidFill>
                <a:srgbClr val="00204B"/>
              </a:solidFill>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lang="de-DE" sz="1800" dirty="0" smtClean="0">
                <a:solidFill>
                  <a:srgbClr val="00204B"/>
                </a:solidFill>
                <a:latin typeface="Frutiger 45 Light"/>
              </a:rPr>
              <a:t>Wir wollen in diesem Baustein mit der IDE </a:t>
            </a:r>
            <a:r>
              <a:rPr lang="de-DE" sz="1800" b="1" dirty="0" smtClean="0">
                <a:solidFill>
                  <a:srgbClr val="00204B"/>
                </a:solidFill>
                <a:latin typeface="Frutiger 45 Light"/>
              </a:rPr>
              <a:t>Code::Blocks </a:t>
            </a:r>
            <a:r>
              <a:rPr lang="de-DE" sz="1800" dirty="0" smtClean="0">
                <a:solidFill>
                  <a:srgbClr val="00204B"/>
                </a:solidFill>
                <a:latin typeface="Frutiger 45 Light"/>
              </a:rPr>
              <a:t>arbeiten, die Sie bitte </a:t>
            </a:r>
            <a:r>
              <a:rPr lang="de-DE" sz="1800" dirty="0" smtClean="0">
                <a:solidFill>
                  <a:srgbClr val="FF0000"/>
                </a:solidFill>
                <a:latin typeface="Frutiger 45 Light"/>
              </a:rPr>
              <a:t>herunterladen</a:t>
            </a:r>
            <a:r>
              <a:rPr lang="de-DE" sz="1800" dirty="0" smtClean="0">
                <a:solidFill>
                  <a:srgbClr val="00204B"/>
                </a:solidFill>
                <a:latin typeface="Frutiger 45 Light"/>
              </a:rPr>
              <a:t>, sofern sich diese nicht bereits auf ihrem Rechner befindet. </a:t>
            </a: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lang="de-DE" sz="800" dirty="0" smtClean="0">
              <a:solidFill>
                <a:srgbClr val="00204B"/>
              </a:solidFill>
              <a:latin typeface="Frutiger 45 Light"/>
            </a:endParaRPr>
          </a:p>
          <a:p>
            <a:pPr lvl="1" indent="-342900">
              <a:buClr>
                <a:srgbClr val="0071B2"/>
              </a:buClr>
              <a:defRPr/>
            </a:pPr>
            <a:r>
              <a:rPr lang="de-DE" sz="1400" b="1" dirty="0" smtClean="0">
                <a:solidFill>
                  <a:srgbClr val="00204B"/>
                </a:solidFill>
                <a:latin typeface="Frutiger 45 Light"/>
              </a:rPr>
              <a:t>Hinweis: </a:t>
            </a:r>
            <a:r>
              <a:rPr lang="de-DE" sz="1400" dirty="0" smtClean="0">
                <a:solidFill>
                  <a:srgbClr val="00204B"/>
                </a:solidFill>
                <a:latin typeface="Frutiger 45 Light"/>
              </a:rPr>
              <a:t>Nach der Installation wird möglicherweise der Compiler nicht gefunden. In diesem Fall navigieren Sie bitte bis: </a:t>
            </a:r>
            <a:r>
              <a:rPr lang="de-DE" sz="1400" b="1" dirty="0" smtClean="0">
                <a:latin typeface="Frutiger 45 Light"/>
              </a:rPr>
              <a:t>Settings/Compiler/Toolchain executables </a:t>
            </a:r>
            <a:r>
              <a:rPr lang="de-DE" sz="1400" dirty="0" smtClean="0">
                <a:solidFill>
                  <a:srgbClr val="00204B"/>
                </a:solidFill>
                <a:latin typeface="Frutiger 45 Light"/>
              </a:rPr>
              <a:t>klicken dort auf den Button </a:t>
            </a:r>
            <a:r>
              <a:rPr lang="de-DE" sz="1400" b="1" dirty="0" smtClean="0">
                <a:solidFill>
                  <a:srgbClr val="00204B"/>
                </a:solidFill>
                <a:latin typeface="Frutiger 45 Light"/>
              </a:rPr>
              <a:t>Auto-detect </a:t>
            </a:r>
            <a:r>
              <a:rPr lang="de-DE" sz="1400" dirty="0" smtClean="0">
                <a:solidFill>
                  <a:srgbClr val="00204B"/>
                </a:solidFill>
                <a:latin typeface="Frutiger 45 Light"/>
              </a:rPr>
              <a:t>und bestätigen dies anschließend mit „OK“</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45720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225263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5" name="Textfeld 4"/>
          <p:cNvSpPr txBox="1"/>
          <p:nvPr/>
        </p:nvSpPr>
        <p:spPr>
          <a:xfrm>
            <a:off x="553014" y="1190465"/>
            <a:ext cx="11638986" cy="2016223"/>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800" b="0" i="0" u="none" strike="noStrike" kern="1200" cap="none" spc="0" normalizeH="0" baseline="0" noProof="0" dirty="0" smtClean="0">
              <a:ln>
                <a:noFill/>
              </a:ln>
              <a:solidFill>
                <a:srgbClr val="00204B"/>
              </a:solidFill>
              <a:effectLst/>
              <a:uLnTx/>
              <a:uFillTx/>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lang="de-DE" sz="1800" dirty="0">
              <a:solidFill>
                <a:srgbClr val="00204B"/>
              </a:solidFill>
              <a:latin typeface="Frutiger 45 Light"/>
            </a:endParaRP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r>
              <a:rPr kumimoji="0" lang="de-DE" b="1" i="0" u="none" strike="noStrike" kern="1200" cap="none" spc="0" normalizeH="0" baseline="0" noProof="0" dirty="0" smtClean="0">
                <a:ln>
                  <a:noFill/>
                </a:ln>
                <a:solidFill>
                  <a:srgbClr val="00204B"/>
                </a:solidFill>
                <a:effectLst/>
                <a:uLnTx/>
                <a:uFillTx/>
                <a:latin typeface="Frutiger 45 Light"/>
              </a:rPr>
              <a:t>Vorbemerkungen</a:t>
            </a:r>
            <a:r>
              <a:rPr kumimoji="0" lang="de-DE" sz="1800" b="1" i="0" u="none" strike="noStrike" kern="1200" cap="none" spc="0" normalizeH="0" baseline="0" noProof="0" dirty="0" smtClean="0">
                <a:ln>
                  <a:noFill/>
                </a:ln>
                <a:solidFill>
                  <a:srgbClr val="00204B"/>
                </a:solidFill>
                <a:effectLst/>
                <a:uLnTx/>
                <a:uFillTx/>
                <a:latin typeface="Frutiger 45 Light"/>
              </a:rPr>
              <a:t>:</a:t>
            </a: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1800" b="0" i="0" u="none" strike="noStrike" kern="1200" cap="none" spc="0" normalizeH="0" baseline="0" noProof="0" dirty="0" smtClean="0">
              <a:ln>
                <a:noFill/>
              </a:ln>
              <a:solidFill>
                <a:srgbClr val="00204B"/>
              </a:solidFill>
              <a:effectLst/>
              <a:uLnTx/>
              <a:uFillTx/>
              <a:latin typeface="Frutiger 45 Light"/>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800" b="0" i="0" u="none" strike="noStrike" kern="1200" cap="none" spc="0" normalizeH="0" baseline="0" noProof="0" dirty="0" smtClean="0">
                <a:ln>
                  <a:noFill/>
                </a:ln>
                <a:solidFill>
                  <a:srgbClr val="00204B"/>
                </a:solidFill>
                <a:effectLst/>
                <a:uLnTx/>
                <a:uFillTx/>
                <a:latin typeface="Frutiger 45 Light"/>
              </a:rPr>
              <a:t>Der Quellcode besteht aus den im Folgenden dargestellten Abschnitten, die wir uns der Einfachheit halber „graphisch animiert“ anschauen werden. </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800" b="0" i="0" u="none" strike="noStrike" kern="1200" cap="none" spc="0" normalizeH="0" baseline="0" noProof="0" dirty="0" smtClean="0">
                <a:ln>
                  <a:noFill/>
                </a:ln>
                <a:solidFill>
                  <a:srgbClr val="00204B"/>
                </a:solidFill>
                <a:effectLst/>
                <a:uLnTx/>
                <a:uFillTx/>
                <a:latin typeface="Frutiger 45 Light"/>
              </a:rPr>
              <a:t>Selbstverständlich werden wir aber nach dieser PowerPoint-Präsentation auch eine gemeinsame praktische Übung absolvieren, bevor Sie anschließend durch</a:t>
            </a:r>
            <a:r>
              <a:rPr kumimoji="0" lang="de-DE" sz="1800" b="0" i="0" u="none" strike="noStrike" kern="1200" cap="none" spc="0" normalizeH="0" noProof="0" dirty="0" smtClean="0">
                <a:ln>
                  <a:noFill/>
                </a:ln>
                <a:solidFill>
                  <a:srgbClr val="00204B"/>
                </a:solidFill>
                <a:effectLst/>
                <a:uLnTx/>
                <a:uFillTx/>
                <a:latin typeface="Frutiger 45 Light"/>
              </a:rPr>
              <a:t> weitere Einzelübungen Gelegenheit bekommen, das hier Vorgestellte ausführlich zu trainieren. </a:t>
            </a: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r>
              <a:rPr kumimoji="0" lang="de-DE" sz="1800" b="0" i="0" u="none" strike="noStrike" kern="1200" cap="none" spc="0" normalizeH="0" noProof="0" dirty="0" smtClean="0">
                <a:ln>
                  <a:noFill/>
                </a:ln>
                <a:solidFill>
                  <a:srgbClr val="00204B"/>
                </a:solidFill>
                <a:effectLst/>
                <a:uLnTx/>
                <a:uFillTx/>
                <a:latin typeface="Frutiger 45 Light"/>
              </a:rPr>
              <a:t>Darüber hinaus gilt, dass die am heutigen Tag vermittelten Inhalte bei praktisch allen kommenden Codierungs-Aufgaben von Bedeutung seien werden. Damit ist dann aber auch deren regelmäßige Wiederholung gesichert. </a:t>
            </a:r>
            <a:r>
              <a:rPr kumimoji="0" lang="de-DE" sz="1800" b="0" i="0" u="none" strike="noStrike" kern="1200" cap="none" spc="0" normalizeH="0" baseline="0" noProof="0" dirty="0" smtClean="0">
                <a:ln>
                  <a:noFill/>
                </a:ln>
                <a:solidFill>
                  <a:srgbClr val="00204B"/>
                </a:solidFill>
                <a:effectLst/>
                <a:uLnTx/>
                <a:uFillTx/>
                <a:latin typeface="Frutiger 45 Light"/>
              </a:rPr>
              <a:t> </a:t>
            </a:r>
            <a:endParaRPr lang="de-DE" sz="1600" dirty="0" smtClean="0">
              <a:solidFill>
                <a:srgbClr val="00204B"/>
              </a:solidFill>
              <a:latin typeface="Frutiger 45 Light"/>
            </a:endParaRP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800" b="1" i="0" u="none" strike="noStrike" kern="1200" cap="none" spc="0" normalizeH="0" baseline="0" noProof="0" dirty="0">
              <a:ln>
                <a:noFill/>
              </a:ln>
              <a:solidFill>
                <a:srgbClr val="0070C0"/>
              </a:solidFill>
              <a:effectLst/>
              <a:uLnTx/>
              <a:uFillTx/>
              <a:latin typeface="Frutiger 45 Light"/>
              <a:ea typeface="+mn-ea"/>
              <a:cs typeface="+mn-cs"/>
            </a:endParaRPr>
          </a:p>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457200" marR="0" lvl="1"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71B2"/>
              </a:buClr>
              <a:buSzPct val="85000"/>
              <a:buFontTx/>
              <a:buBlip>
                <a:blip r:embed="rId3"/>
              </a:buBlip>
              <a:tabLst/>
              <a:defRPr/>
            </a:pPr>
            <a:endParaRPr kumimoji="0" lang="de-DE" sz="1600" b="0" i="0" u="none" strike="noStrike" kern="1200" cap="none" spc="0" normalizeH="0" baseline="0" noProof="0" dirty="0">
              <a:ln>
                <a:noFill/>
              </a:ln>
              <a:solidFill>
                <a:srgbClr val="00204B"/>
              </a:solidFill>
              <a:effectLst/>
              <a:uLnTx/>
              <a:uFillTx/>
              <a:latin typeface="Frutiger 45 Light"/>
              <a:ea typeface="+mn-ea"/>
              <a:cs typeface="+mn-cs"/>
            </a:endParaRPr>
          </a:p>
        </p:txBody>
      </p:sp>
    </p:spTree>
    <p:extLst>
      <p:ext uri="{BB962C8B-B14F-4D97-AF65-F5344CB8AC3E}">
        <p14:creationId xmlns:p14="http://schemas.microsoft.com/office/powerpoint/2010/main" val="170853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b="1" dirty="0">
                <a:solidFill>
                  <a:srgbClr val="FF0000"/>
                </a:solidFill>
              </a:rPr>
              <a:t>m</a:t>
            </a:r>
            <a:r>
              <a:rPr lang="de-DE" b="1" dirty="0" smtClean="0">
                <a:solidFill>
                  <a:srgbClr val="FF0000"/>
                </a:solidFill>
              </a:rPr>
              <a:t>ain()</a:t>
            </a:r>
          </a:p>
          <a:p>
            <a:r>
              <a:rPr lang="de-DE" dirty="0" smtClean="0">
                <a:solidFill>
                  <a:schemeClr val="bg1">
                    <a:lumMod val="85000"/>
                  </a:schemeClr>
                </a:solidFill>
              </a:rPr>
              <a:t>{</a:t>
            </a:r>
          </a:p>
          <a:p>
            <a:r>
              <a:rPr lang="de-DE" dirty="0" smtClean="0">
                <a:solidFill>
                  <a:schemeClr val="bg1">
                    <a:lumMod val="85000"/>
                  </a:schemeClr>
                </a:solidFill>
              </a:rPr>
              <a:t>	Anweisung1;</a:t>
            </a:r>
          </a:p>
          <a:p>
            <a:r>
              <a:rPr lang="de-DE" dirty="0">
                <a:solidFill>
                  <a:schemeClr val="bg1">
                    <a:lumMod val="85000"/>
                  </a:schemeClr>
                </a:solidFill>
              </a:rPr>
              <a:t>	</a:t>
            </a:r>
            <a:r>
              <a:rPr lang="de-DE" dirty="0" smtClean="0">
                <a:solidFill>
                  <a:schemeClr val="bg1">
                    <a:lumMod val="85000"/>
                  </a:schemeClr>
                </a:solidFill>
              </a:rPr>
              <a:t>Anweisung2;</a:t>
            </a:r>
          </a:p>
          <a:p>
            <a:r>
              <a:rPr lang="de-DE" dirty="0">
                <a:solidFill>
                  <a:schemeClr val="bg1">
                    <a:lumMod val="85000"/>
                  </a:schemeClr>
                </a:solidFill>
              </a:rPr>
              <a:t>	</a:t>
            </a:r>
            <a:r>
              <a:rPr lang="de-DE" dirty="0" smtClean="0">
                <a:solidFill>
                  <a:schemeClr val="bg1">
                    <a:lumMod val="85000"/>
                  </a:schemeClr>
                </a:solidFill>
              </a:rPr>
              <a:t>…</a:t>
            </a:r>
            <a:endParaRPr lang="de-DE" dirty="0">
              <a:solidFill>
                <a:schemeClr val="bg1">
                  <a:lumMod val="85000"/>
                </a:schemeClr>
              </a:solidFill>
            </a:endParaRPr>
          </a:p>
          <a:p>
            <a:r>
              <a:rPr lang="de-DE" dirty="0" smtClean="0">
                <a:solidFill>
                  <a:schemeClr val="bg1">
                    <a:lumMod val="85000"/>
                  </a:schemeClr>
                </a:solidFill>
              </a:rPr>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dirty="0" smtClean="0">
                <a:solidFill>
                  <a:schemeClr val="bg1">
                    <a:lumMod val="85000"/>
                  </a:schemeClr>
                </a:solidFill>
              </a:rPr>
              <a:t>}</a:t>
            </a:r>
            <a:endParaRPr lang="de-DE" dirty="0">
              <a:solidFill>
                <a:schemeClr val="bg1">
                  <a:lumMod val="85000"/>
                </a:schemeClr>
              </a:solidFill>
            </a:endParaRPr>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290311" y="2492896"/>
            <a:ext cx="6624735" cy="646331"/>
          </a:xfrm>
          <a:prstGeom prst="rect">
            <a:avLst/>
          </a:prstGeom>
          <a:noFill/>
        </p:spPr>
        <p:txBody>
          <a:bodyPr wrap="square" rtlCol="0">
            <a:spAutoFit/>
          </a:bodyPr>
          <a:lstStyle/>
          <a:p>
            <a:r>
              <a:rPr lang="de-DE" dirty="0" smtClean="0"/>
              <a:t>Wir beginnen mit dem eigentlichen </a:t>
            </a:r>
            <a:r>
              <a:rPr lang="de-DE" b="1" dirty="0" smtClean="0"/>
              <a:t>Hauptprogramm</a:t>
            </a:r>
            <a:r>
              <a:rPr lang="de-DE" dirty="0" smtClean="0"/>
              <a:t>, das in ANSI C stets mit dem Funktionsnamen </a:t>
            </a:r>
            <a:r>
              <a:rPr lang="de-DE" b="1" dirty="0" smtClean="0"/>
              <a:t>main() </a:t>
            </a:r>
            <a:r>
              <a:rPr lang="de-DE" dirty="0" smtClean="0"/>
              <a:t>versehen wird:</a:t>
            </a:r>
            <a:endParaRPr lang="de-DE" dirty="0"/>
          </a:p>
        </p:txBody>
      </p:sp>
    </p:spTree>
    <p:extLst>
      <p:ext uri="{BB962C8B-B14F-4D97-AF65-F5344CB8AC3E}">
        <p14:creationId xmlns:p14="http://schemas.microsoft.com/office/powerpoint/2010/main" val="314576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smtClean="0"/>
              <a:t>Der erste eigene Code – </a:t>
            </a:r>
            <a:r>
              <a:rPr lang="de-DE" dirty="0" smtClean="0">
                <a:solidFill>
                  <a:srgbClr val="00B0F0"/>
                </a:solidFill>
              </a:rPr>
              <a:t>Aufbau des Quellcodes</a:t>
            </a:r>
            <a:endParaRPr lang="de-DE" sz="2000" dirty="0">
              <a:solidFill>
                <a:srgbClr val="00B0F0"/>
              </a:solidFill>
            </a:endParaRPr>
          </a:p>
        </p:txBody>
      </p:sp>
      <p:sp>
        <p:nvSpPr>
          <p:cNvPr id="2" name="Textfeld 1"/>
          <p:cNvSpPr txBox="1"/>
          <p:nvPr/>
        </p:nvSpPr>
        <p:spPr>
          <a:xfrm>
            <a:off x="7320136" y="1340768"/>
            <a:ext cx="2403222" cy="5632311"/>
          </a:xfrm>
          <a:prstGeom prst="rect">
            <a:avLst/>
          </a:prstGeom>
          <a:noFill/>
        </p:spPr>
        <p:txBody>
          <a:bodyPr wrap="none" rtlCol="0">
            <a:spAutoFit/>
          </a:bodyPr>
          <a:lstStyle/>
          <a:p>
            <a:r>
              <a:rPr lang="de-DE" dirty="0" smtClean="0">
                <a:solidFill>
                  <a:schemeClr val="bg1">
                    <a:lumMod val="85000"/>
                  </a:schemeClr>
                </a:solidFill>
              </a:rPr>
              <a:t>#include&lt;…&gt;</a:t>
            </a:r>
          </a:p>
          <a:p>
            <a:r>
              <a:rPr lang="de-DE" dirty="0" smtClean="0">
                <a:solidFill>
                  <a:schemeClr val="bg1">
                    <a:lumMod val="85000"/>
                  </a:schemeClr>
                </a:solidFill>
              </a:rPr>
              <a:t>    …</a:t>
            </a:r>
          </a:p>
          <a:p>
            <a:r>
              <a:rPr lang="de-DE" dirty="0" smtClean="0">
                <a:solidFill>
                  <a:schemeClr val="bg1">
                    <a:lumMod val="85000"/>
                  </a:schemeClr>
                </a:solidFill>
              </a:rPr>
              <a:t>#define …</a:t>
            </a:r>
          </a:p>
          <a:p>
            <a:r>
              <a:rPr lang="de-DE" dirty="0" smtClean="0">
                <a:solidFill>
                  <a:schemeClr val="bg1">
                    <a:lumMod val="85000"/>
                  </a:schemeClr>
                </a:solidFill>
              </a:rPr>
              <a:t>    …</a:t>
            </a:r>
          </a:p>
          <a:p>
            <a:endParaRPr lang="de-DE" dirty="0" smtClean="0">
              <a:solidFill>
                <a:schemeClr val="bg1">
                  <a:lumMod val="85000"/>
                </a:schemeClr>
              </a:solidFill>
            </a:endParaRPr>
          </a:p>
          <a:p>
            <a:r>
              <a:rPr lang="de-DE" dirty="0">
                <a:solidFill>
                  <a:srgbClr val="00204B"/>
                </a:solidFill>
              </a:rPr>
              <a:t>m</a:t>
            </a:r>
            <a:r>
              <a:rPr lang="de-DE" dirty="0" smtClean="0">
                <a:solidFill>
                  <a:srgbClr val="00204B"/>
                </a:solidFill>
              </a:rPr>
              <a:t>ain()</a:t>
            </a:r>
          </a:p>
          <a:p>
            <a:r>
              <a:rPr lang="de-DE" b="1" dirty="0" smtClean="0">
                <a:solidFill>
                  <a:srgbClr val="FF0000"/>
                </a:solidFill>
              </a:rPr>
              <a:t>{</a:t>
            </a:r>
          </a:p>
          <a:p>
            <a:r>
              <a:rPr lang="de-DE" dirty="0" smtClean="0">
                <a:solidFill>
                  <a:schemeClr val="bg1">
                    <a:lumMod val="85000"/>
                  </a:schemeClr>
                </a:solidFill>
              </a:rPr>
              <a:t>	Anweisung1;</a:t>
            </a:r>
          </a:p>
          <a:p>
            <a:r>
              <a:rPr lang="de-DE" dirty="0">
                <a:solidFill>
                  <a:schemeClr val="bg1">
                    <a:lumMod val="85000"/>
                  </a:schemeClr>
                </a:solidFill>
              </a:rPr>
              <a:t>	</a:t>
            </a:r>
            <a:r>
              <a:rPr lang="de-DE" dirty="0" smtClean="0">
                <a:solidFill>
                  <a:schemeClr val="bg1">
                    <a:lumMod val="85000"/>
                  </a:schemeClr>
                </a:solidFill>
              </a:rPr>
              <a:t>Anweisung2;</a:t>
            </a:r>
          </a:p>
          <a:p>
            <a:r>
              <a:rPr lang="de-DE" dirty="0">
                <a:solidFill>
                  <a:schemeClr val="bg1">
                    <a:lumMod val="85000"/>
                  </a:schemeClr>
                </a:solidFill>
              </a:rPr>
              <a:t>	</a:t>
            </a:r>
            <a:r>
              <a:rPr lang="de-DE" dirty="0" smtClean="0">
                <a:solidFill>
                  <a:schemeClr val="bg1">
                    <a:lumMod val="85000"/>
                  </a:schemeClr>
                </a:solidFill>
              </a:rPr>
              <a:t>…</a:t>
            </a:r>
            <a:endParaRPr lang="de-DE" dirty="0">
              <a:solidFill>
                <a:schemeClr val="bg1">
                  <a:lumMod val="85000"/>
                </a:schemeClr>
              </a:solidFill>
            </a:endParaRPr>
          </a:p>
          <a:p>
            <a:r>
              <a:rPr lang="de-DE" dirty="0" smtClean="0">
                <a:solidFill>
                  <a:schemeClr val="bg1">
                    <a:lumMod val="85000"/>
                  </a:schemeClr>
                </a:solidFill>
              </a:rPr>
              <a:t>              …</a:t>
            </a: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a:solidFill>
                <a:schemeClr val="bg1">
                  <a:lumMod val="85000"/>
                </a:schemeClr>
              </a:solidFill>
            </a:endParaRPr>
          </a:p>
          <a:p>
            <a:endParaRPr lang="de-DE" dirty="0" smtClean="0">
              <a:solidFill>
                <a:schemeClr val="bg1">
                  <a:lumMod val="85000"/>
                </a:schemeClr>
              </a:solidFill>
            </a:endParaRPr>
          </a:p>
          <a:p>
            <a:endParaRPr lang="de-DE" dirty="0" smtClean="0">
              <a:solidFill>
                <a:schemeClr val="bg1">
                  <a:lumMod val="85000"/>
                </a:schemeClr>
              </a:solidFill>
            </a:endParaRPr>
          </a:p>
          <a:p>
            <a:r>
              <a:rPr lang="de-DE" b="1" dirty="0" smtClean="0">
                <a:solidFill>
                  <a:srgbClr val="FF0000"/>
                </a:solidFill>
              </a:rPr>
              <a:t>}</a:t>
            </a:r>
            <a:endParaRPr lang="de-DE" b="1" dirty="0">
              <a:solidFill>
                <a:srgbClr val="FF0000"/>
              </a:solidFill>
            </a:endParaRPr>
          </a:p>
          <a:p>
            <a:endParaRPr lang="de-DE" dirty="0"/>
          </a:p>
        </p:txBody>
      </p:sp>
      <p:sp>
        <p:nvSpPr>
          <p:cNvPr id="4" name="Rechteck 3"/>
          <p:cNvSpPr/>
          <p:nvPr/>
        </p:nvSpPr>
        <p:spPr>
          <a:xfrm>
            <a:off x="7176120" y="1268760"/>
            <a:ext cx="2952328" cy="5472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p:nvSpPr>
        <p:spPr>
          <a:xfrm>
            <a:off x="105859" y="4365104"/>
            <a:ext cx="7142269" cy="646331"/>
          </a:xfrm>
          <a:prstGeom prst="rect">
            <a:avLst/>
          </a:prstGeom>
          <a:noFill/>
        </p:spPr>
        <p:txBody>
          <a:bodyPr wrap="square" rtlCol="0">
            <a:spAutoFit/>
          </a:bodyPr>
          <a:lstStyle/>
          <a:p>
            <a:r>
              <a:rPr lang="de-DE" dirty="0" smtClean="0"/>
              <a:t>Anfang und Ende des Anweisungsblocks werden (wie schon beim Pseudocode üblich) durch </a:t>
            </a:r>
            <a:r>
              <a:rPr lang="de-DE" b="1" dirty="0" smtClean="0"/>
              <a:t>geschwungene Klammern </a:t>
            </a:r>
            <a:r>
              <a:rPr lang="de-DE" dirty="0" smtClean="0"/>
              <a:t>dargestellt</a:t>
            </a:r>
            <a:endParaRPr lang="de-DE" dirty="0"/>
          </a:p>
        </p:txBody>
      </p:sp>
    </p:spTree>
    <p:extLst>
      <p:ext uri="{BB962C8B-B14F-4D97-AF65-F5344CB8AC3E}">
        <p14:creationId xmlns:p14="http://schemas.microsoft.com/office/powerpoint/2010/main" val="4093956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WBS TRAINING_Farbprofil">
      <a:dk1>
        <a:srgbClr val="00204B"/>
      </a:dk1>
      <a:lt1>
        <a:srgbClr val="FFFFFF"/>
      </a:lt1>
      <a:dk2>
        <a:srgbClr val="0071B2"/>
      </a:dk2>
      <a:lt2>
        <a:srgbClr val="CFCFCF"/>
      </a:lt2>
      <a:accent1>
        <a:srgbClr val="00204B"/>
      </a:accent1>
      <a:accent2>
        <a:srgbClr val="FBC714"/>
      </a:accent2>
      <a:accent3>
        <a:srgbClr val="FB2B55"/>
      </a:accent3>
      <a:accent4>
        <a:srgbClr val="FBC714"/>
      </a:accent4>
      <a:accent5>
        <a:srgbClr val="FBC714"/>
      </a:accent5>
      <a:accent6>
        <a:srgbClr val="FB2B55"/>
      </a:accent6>
      <a:hlink>
        <a:srgbClr val="00204B"/>
      </a:hlink>
      <a:folHlink>
        <a:srgbClr val="00204B"/>
      </a:folHlink>
    </a:clrScheme>
    <a:fontScheme name="WBS-Schrift">
      <a:majorFont>
        <a:latin typeface="Frutiger 55 Roman"/>
        <a:ea typeface=""/>
        <a:cs typeface=""/>
      </a:majorFont>
      <a:minorFont>
        <a:latin typeface="Frutiger 45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E2894E4CF43FC4786D65296C0CD6BF1" ma:contentTypeVersion="14" ma:contentTypeDescription="Ein neues Dokument erstellen." ma:contentTypeScope="" ma:versionID="6ff1d702476644d2b6a4a1979c6f4fde">
  <xsd:schema xmlns:xsd="http://www.w3.org/2001/XMLSchema" xmlns:xs="http://www.w3.org/2001/XMLSchema" xmlns:p="http://schemas.microsoft.com/office/2006/metadata/properties" xmlns:ns2="f22e8a00-551a-48c6-b378-c6ed4955e6ee" xmlns:ns3="8757b47b-59dc-4c9e-8178-d43937388e35" targetNamespace="http://schemas.microsoft.com/office/2006/metadata/properties" ma:root="true" ma:fieldsID="6227e1a780d42de2f2b811f76f3da7e5" ns2:_="" ns3:_="">
    <xsd:import namespace="f22e8a00-551a-48c6-b378-c6ed4955e6ee"/>
    <xsd:import namespace="8757b47b-59dc-4c9e-8178-d43937388e3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e8a00-551a-48c6-b378-c6ed4955e6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559174ce-b004-4f1e-a04d-a197baedd0ca}" ma:internalName="TaxCatchAll" ma:showField="CatchAllData" ma:web="f22e8a00-551a-48c6-b378-c6ed4955e6e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57b47b-59dc-4c9e-8178-d43937388e3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cb1af77-71c4-40a4-865f-7f05b01a85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57b47b-59dc-4c9e-8178-d43937388e35">
      <Terms xmlns="http://schemas.microsoft.com/office/infopath/2007/PartnerControls"/>
    </lcf76f155ced4ddcb4097134ff3c332f>
    <TaxCatchAll xmlns="f22e8a00-551a-48c6-b378-c6ed4955e6ee" xsi:nil="true"/>
  </documentManagement>
</p:properties>
</file>

<file path=customXml/itemProps1.xml><?xml version="1.0" encoding="utf-8"?>
<ds:datastoreItem xmlns:ds="http://schemas.openxmlformats.org/officeDocument/2006/customXml" ds:itemID="{CF4B34A4-2F8B-46C0-B54A-3701C3656150}"/>
</file>

<file path=customXml/itemProps2.xml><?xml version="1.0" encoding="utf-8"?>
<ds:datastoreItem xmlns:ds="http://schemas.openxmlformats.org/officeDocument/2006/customXml" ds:itemID="{B755D3FA-841D-48D1-8E28-304F2AA54449}"/>
</file>

<file path=customXml/itemProps3.xml><?xml version="1.0" encoding="utf-8"?>
<ds:datastoreItem xmlns:ds="http://schemas.openxmlformats.org/officeDocument/2006/customXml" ds:itemID="{F5EE989A-05B1-49AA-A718-9C2D465A77FE}"/>
</file>

<file path=docProps/app.xml><?xml version="1.0" encoding="utf-8"?>
<Properties xmlns="http://schemas.openxmlformats.org/officeDocument/2006/extended-properties" xmlns:vt="http://schemas.openxmlformats.org/officeDocument/2006/docPropsVTypes">
  <Template/>
  <TotalTime>0</TotalTime>
  <Words>2359</Words>
  <Application>Microsoft Office PowerPoint</Application>
  <PresentationFormat>Breitbild</PresentationFormat>
  <Paragraphs>849</Paragraphs>
  <Slides>45</Slides>
  <Notes>41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45</vt:i4>
      </vt:variant>
    </vt:vector>
  </HeadingPairs>
  <TitlesOfParts>
    <vt:vector size="50" baseType="lpstr">
      <vt:lpstr>Arial</vt:lpstr>
      <vt:lpstr>Calibri</vt:lpstr>
      <vt:lpstr>Frutiger 45 Light</vt:lpstr>
      <vt:lpstr>Frutiger 55 Roman</vt:lpstr>
      <vt:lpstr>Larissa</vt:lpstr>
      <vt:lpstr>Programmierung(1)</vt:lpstr>
      <vt:lpstr>Agenda</vt:lpstr>
      <vt:lpstr>Datenspeicherung auf dem Rechner</vt:lpstr>
      <vt:lpstr>Maschinensprache versus „Höhere Sprache“</vt:lpstr>
      <vt:lpstr>Programmier-Paradigma (bzw. Philosophie, Konzept oder „Art und Weise“)</vt:lpstr>
      <vt:lpstr>Entwicklungsumgebung (IDE = Integrated Development Environment)</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Aufbau des Quellcodes</vt:lpstr>
      <vt:lpstr>Der erste eigene Code – Variablen</vt:lpstr>
      <vt:lpstr>Der erste eigene Code – Variablen - Deklarieren</vt:lpstr>
      <vt:lpstr>Der erste eigene Code – Variablen - Definieren</vt:lpstr>
      <vt:lpstr>Der erste eigene Code – Variablen - Initialisieren</vt:lpstr>
      <vt:lpstr>Der erste eigene Code – Variablen – Definieren+Deklarieren</vt:lpstr>
      <vt:lpstr>Der erste eigene Code – Variablen – Definieren+Deklarieren</vt:lpstr>
      <vt:lpstr>Der erste eigene Code – Variablen – Zuweisung</vt:lpstr>
      <vt:lpstr>Der erste eigene Code – Variablen – Zuweisung</vt:lpstr>
      <vt:lpstr>Der erste eigene Code – Variablen – Zuweisung</vt:lpstr>
      <vt:lpstr>Der erste eigene Code – Variablen – Zuweisung</vt:lpstr>
      <vt:lpstr>Der erste eigene Code – Variablen – Zuweisung</vt:lpstr>
      <vt:lpstr>Der erste eigene Code – Ausgabe – String</vt:lpstr>
      <vt:lpstr>Der erste eigene Code – Ausgabe – String</vt:lpstr>
      <vt:lpstr>Der erste eigene Code – Bibliothek – stdio.h</vt:lpstr>
      <vt:lpstr>Der erste eigene Code – Ausgabe-Formate: Zeilenumbruch</vt:lpstr>
      <vt:lpstr>Der erste eigene Code – Ausgabe-Formate: Tabulator</vt:lpstr>
      <vt:lpstr>Der erste eigene Code – Ausgabe-Formate: mehrere</vt:lpstr>
      <vt:lpstr>Der erste eigene Code – Ausgabe-Formate: Variablen</vt:lpstr>
      <vt:lpstr>Der erste eigene Code – Ausgabe-Formate: Variablen</vt:lpstr>
      <vt:lpstr>Der erste eigene Code – Ausgabe-Formate: Variablen</vt:lpstr>
      <vt:lpstr>Der erste eigene Code – Ausgabe-Formate: Variablen</vt:lpstr>
      <vt:lpstr>Der erste eigene Code – Gemeinsame Übung A_01_02_01</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Passon</dc:creator>
  <cp:lastModifiedBy>cdMax Muster01</cp:lastModifiedBy>
  <cp:revision>447</cp:revision>
  <dcterms:created xsi:type="dcterms:W3CDTF">2016-07-13T14:25:09Z</dcterms:created>
  <dcterms:modified xsi:type="dcterms:W3CDTF">2023-01-03T12:30:55Z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0x0101002E2894E4CF43FC4786D65296C0CD6BF1</vt:lpwstr>
  </property>
</Properties>
</file>