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4" r:id="rId2"/>
    <p:sldId id="317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9" r:id="rId14"/>
    <p:sldId id="331" r:id="rId15"/>
    <p:sldId id="334" r:id="rId16"/>
    <p:sldId id="333" r:id="rId17"/>
    <p:sldId id="335" r:id="rId18"/>
    <p:sldId id="336" r:id="rId19"/>
    <p:sldId id="337" r:id="rId20"/>
    <p:sldId id="338" r:id="rId21"/>
    <p:sldId id="31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714"/>
    <a:srgbClr val="002055"/>
    <a:srgbClr val="00204B"/>
    <a:srgbClr val="0071B2"/>
    <a:srgbClr val="1E466E"/>
    <a:srgbClr val="FB2B55"/>
    <a:srgbClr val="FFCC00"/>
    <a:srgbClr val="E73053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03.01.2023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868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45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7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603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35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937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54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14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2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11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91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04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84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44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07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Programmierung(1)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ANSI C </a:t>
            </a:r>
            <a:r>
              <a:rPr lang="de-DE" dirty="0">
                <a:solidFill>
                  <a:srgbClr val="00204B"/>
                </a:solidFill>
              </a:rPr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Typ </a:t>
            </a:r>
            <a:r>
              <a:rPr lang="de-DE" sz="1800" dirty="0" smtClean="0">
                <a:solidFill>
                  <a:srgbClr val="FF0000"/>
                </a:solidFill>
              </a:rPr>
              <a:t>(der zu füllenden Variable)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443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scanf(</a:t>
            </a:r>
            <a:r>
              <a:rPr lang="de-DE" b="1" dirty="0" smtClean="0">
                <a:solidFill>
                  <a:srgbClr val="FF0000"/>
                </a:solidFill>
              </a:rPr>
              <a:t>“</a:t>
            </a:r>
            <a:r>
              <a:rPr lang="de-DE" dirty="0" smtClean="0"/>
              <a:t>%d</a:t>
            </a:r>
            <a:r>
              <a:rPr lang="de-DE" b="1" dirty="0" smtClean="0">
                <a:solidFill>
                  <a:srgbClr val="FF0000"/>
                </a:solidFill>
              </a:rPr>
              <a:t>“</a:t>
            </a:r>
            <a:r>
              <a:rPr lang="de-DE" dirty="0" smtClean="0"/>
              <a:t>,&amp;aktJahr);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591944" y="3153732"/>
            <a:ext cx="6070893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Die Notation zum Typ geschieht stets in Form eines </a:t>
            </a:r>
            <a:r>
              <a:rPr lang="de-DE" b="1" dirty="0" smtClean="0">
                <a:solidFill>
                  <a:srgbClr val="0070C0"/>
                </a:solidFill>
              </a:rPr>
              <a:t>Strings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de-DE" dirty="0" smtClean="0">
                <a:solidFill>
                  <a:srgbClr val="0070C0"/>
                </a:solidFill>
              </a:rPr>
              <a:t>=&gt; also in (doppelten) Anführungszeichen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ANSI C </a:t>
            </a:r>
            <a:r>
              <a:rPr lang="de-DE" dirty="0">
                <a:solidFill>
                  <a:srgbClr val="00204B"/>
                </a:solidFill>
              </a:rPr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N</a:t>
            </a:r>
            <a:r>
              <a:rPr lang="de-DE" dirty="0" smtClean="0">
                <a:solidFill>
                  <a:srgbClr val="FF0000"/>
                </a:solidFill>
              </a:rPr>
              <a:t>ame </a:t>
            </a:r>
            <a:r>
              <a:rPr lang="de-DE" sz="1800" dirty="0" smtClean="0">
                <a:solidFill>
                  <a:srgbClr val="FF0000"/>
                </a:solidFill>
              </a:rPr>
              <a:t>(der zu füllenden Variable)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443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</a:t>
            </a:r>
            <a:r>
              <a:rPr lang="de-DE" b="1" dirty="0" smtClean="0">
                <a:solidFill>
                  <a:srgbClr val="FF0000"/>
                </a:solidFill>
              </a:rPr>
              <a:t>aktJahr</a:t>
            </a:r>
            <a:r>
              <a:rPr lang="de-DE" dirty="0" smtClean="0"/>
              <a:t>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591944" y="3153732"/>
            <a:ext cx="469885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Der Name der zu füllenden Variable erscheint 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nach dem String (durch Komma getrennt)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ANSI C </a:t>
            </a:r>
            <a:r>
              <a:rPr lang="de-DE" dirty="0">
                <a:solidFill>
                  <a:srgbClr val="00204B"/>
                </a:solidFill>
              </a:rPr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Adressoperator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443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</a:t>
            </a:r>
            <a:r>
              <a:rPr lang="de-DE" b="1" dirty="0" smtClean="0">
                <a:solidFill>
                  <a:srgbClr val="FF0000"/>
                </a:solidFill>
              </a:rPr>
              <a:t>&amp;</a:t>
            </a:r>
            <a:r>
              <a:rPr lang="de-DE" dirty="0" smtClean="0"/>
              <a:t>aktJahr);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231904" y="1916832"/>
            <a:ext cx="6674370" cy="175432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</a:rPr>
              <a:t>Vor dem Namen muss stets ein „kaufmännisches UND“</a:t>
            </a:r>
          </a:p>
          <a:p>
            <a:pPr algn="ctr"/>
            <a:r>
              <a:rPr lang="de-DE" dirty="0">
                <a:solidFill>
                  <a:srgbClr val="0070C0"/>
                </a:solidFill>
              </a:rPr>
              <a:t>n</a:t>
            </a:r>
            <a:r>
              <a:rPr lang="de-DE" dirty="0" smtClean="0">
                <a:solidFill>
                  <a:srgbClr val="0070C0"/>
                </a:solidFill>
              </a:rPr>
              <a:t>otiert werden. Es handelt sich dabei um den sogenannten</a:t>
            </a:r>
          </a:p>
          <a:p>
            <a:pPr algn="ctr"/>
            <a:r>
              <a:rPr lang="de-DE" b="1" dirty="0" smtClean="0">
                <a:solidFill>
                  <a:srgbClr val="0070C0"/>
                </a:solidFill>
              </a:rPr>
              <a:t>Adressoperator</a:t>
            </a:r>
            <a:r>
              <a:rPr lang="de-DE" dirty="0">
                <a:solidFill>
                  <a:srgbClr val="0070C0"/>
                </a:solidFill>
              </a:rPr>
              <a:t>,</a:t>
            </a:r>
            <a:r>
              <a:rPr lang="de-DE" dirty="0" smtClean="0">
                <a:solidFill>
                  <a:srgbClr val="0070C0"/>
                </a:solidFill>
              </a:rPr>
              <a:t> der dem Compiler mitteilt, dass wir hier</a:t>
            </a:r>
          </a:p>
          <a:p>
            <a:pPr algn="ctr"/>
            <a:r>
              <a:rPr lang="de-DE" dirty="0">
                <a:solidFill>
                  <a:srgbClr val="0070C0"/>
                </a:solidFill>
              </a:rPr>
              <a:t>n</a:t>
            </a:r>
            <a:r>
              <a:rPr lang="de-DE" dirty="0" smtClean="0">
                <a:solidFill>
                  <a:srgbClr val="0070C0"/>
                </a:solidFill>
              </a:rPr>
              <a:t>icht von dem Wert der Variable </a:t>
            </a:r>
            <a:r>
              <a:rPr lang="de-DE" i="1" dirty="0" smtClean="0">
                <a:solidFill>
                  <a:srgbClr val="0070C0"/>
                </a:solidFill>
              </a:rPr>
              <a:t>aktJahr</a:t>
            </a:r>
            <a:r>
              <a:rPr lang="de-DE" dirty="0" smtClean="0">
                <a:solidFill>
                  <a:srgbClr val="0070C0"/>
                </a:solidFill>
              </a:rPr>
              <a:t> sprechen, sondern</a:t>
            </a:r>
          </a:p>
          <a:p>
            <a:pPr algn="ctr"/>
            <a:r>
              <a:rPr lang="de-DE" dirty="0">
                <a:solidFill>
                  <a:srgbClr val="0070C0"/>
                </a:solidFill>
              </a:rPr>
              <a:t>v</a:t>
            </a:r>
            <a:r>
              <a:rPr lang="de-DE" dirty="0" smtClean="0">
                <a:solidFill>
                  <a:srgbClr val="0070C0"/>
                </a:solidFill>
              </a:rPr>
              <a:t>on deren Speicherort, also jenem Ort, an dem die User-Eingabe</a:t>
            </a:r>
          </a:p>
          <a:p>
            <a:pPr algn="ctr"/>
            <a:r>
              <a:rPr lang="de-DE" dirty="0">
                <a:solidFill>
                  <a:srgbClr val="0070C0"/>
                </a:solidFill>
              </a:rPr>
              <a:t>f</a:t>
            </a:r>
            <a:r>
              <a:rPr lang="de-DE" dirty="0" smtClean="0">
                <a:solidFill>
                  <a:srgbClr val="0070C0"/>
                </a:solidFill>
              </a:rPr>
              <a:t>ür </a:t>
            </a:r>
            <a:r>
              <a:rPr lang="de-DE" i="1" dirty="0" smtClean="0">
                <a:solidFill>
                  <a:srgbClr val="0070C0"/>
                </a:solidFill>
              </a:rPr>
              <a:t>aktJahr</a:t>
            </a:r>
            <a:r>
              <a:rPr lang="de-DE" dirty="0" smtClean="0">
                <a:solidFill>
                  <a:srgbClr val="0070C0"/>
                </a:solidFill>
              </a:rPr>
              <a:t> abgespeichert werden soll. 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ANSI C </a:t>
            </a:r>
            <a:r>
              <a:rPr lang="de-DE" dirty="0">
                <a:solidFill>
                  <a:srgbClr val="00204B"/>
                </a:solidFill>
              </a:rPr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Bibliothek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443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</a:t>
            </a:r>
            <a:r>
              <a:rPr lang="de-DE" b="1" dirty="0" smtClean="0">
                <a:solidFill>
                  <a:srgbClr val="FF0000"/>
                </a:solidFill>
              </a:rPr>
              <a:t>stdio.h</a:t>
            </a:r>
            <a:r>
              <a:rPr lang="de-DE" dirty="0" smtClean="0"/>
              <a:t>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scanf(“%d“,&amp;aktJahr);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295800" y="1291227"/>
            <a:ext cx="604867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</a:rPr>
              <a:t>p</a:t>
            </a:r>
            <a:r>
              <a:rPr lang="de-DE" dirty="0" smtClean="0">
                <a:solidFill>
                  <a:srgbClr val="0070C0"/>
                </a:solidFill>
              </a:rPr>
              <a:t>rintf und scanf sind beide in der selben Bibliothek </a:t>
            </a:r>
            <a:r>
              <a:rPr lang="de-DE" b="1" dirty="0" smtClean="0">
                <a:solidFill>
                  <a:srgbClr val="0070C0"/>
                </a:solidFill>
              </a:rPr>
              <a:t>stdio.h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warum provisorisch? </a:t>
            </a:r>
            <a:r>
              <a:rPr lang="de-DE" dirty="0" smtClean="0">
                <a:solidFill>
                  <a:srgbClr val="00204B"/>
                </a:solidFill>
              </a:rPr>
              <a:t>– </a:t>
            </a:r>
            <a:r>
              <a:rPr lang="de-DE" sz="2400" dirty="0" smtClean="0">
                <a:solidFill>
                  <a:srgbClr val="FF0000"/>
                </a:solidFill>
              </a:rPr>
              <a:t>2 Gründe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scanf(“%d“,&amp;aktJahr);</a:t>
            </a:r>
          </a:p>
          <a:p>
            <a:r>
              <a:rPr lang="de-DE" dirty="0" smtClean="0"/>
              <a:t> </a:t>
            </a:r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639616" y="1584902"/>
            <a:ext cx="7056784" cy="443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3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warum provisorisch? </a:t>
            </a:r>
            <a:r>
              <a:rPr lang="de-DE" dirty="0" smtClean="0">
                <a:solidFill>
                  <a:srgbClr val="00204B"/>
                </a:solidFill>
              </a:rPr>
              <a:t>– </a:t>
            </a:r>
            <a:r>
              <a:rPr lang="de-DE" sz="2400" dirty="0" smtClean="0">
                <a:solidFill>
                  <a:srgbClr val="FF0000"/>
                </a:solidFill>
              </a:rPr>
              <a:t>1. Grund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scanf(“%d“,&amp;aktJahr);</a:t>
            </a:r>
          </a:p>
          <a:p>
            <a:r>
              <a:rPr lang="de-DE" dirty="0" smtClean="0"/>
              <a:t> </a:t>
            </a:r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639616" y="1584902"/>
            <a:ext cx="7056784" cy="443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231904" y="1916832"/>
            <a:ext cx="6674370" cy="175432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</a:rPr>
              <a:t>Wenn wir den scanf-Befehl ausführen lassen, so erscheint auf der Konsole ein „blinkender“ Cursor, der auf die Eingabe des Users „wartet“. Es fehlt also noch ein „</a:t>
            </a:r>
            <a:r>
              <a:rPr lang="de-DE" b="1" dirty="0" smtClean="0">
                <a:solidFill>
                  <a:srgbClr val="0070C0"/>
                </a:solidFill>
              </a:rPr>
              <a:t>Aufforderungs-Text</a:t>
            </a:r>
            <a:r>
              <a:rPr lang="de-DE" dirty="0" smtClean="0">
                <a:solidFill>
                  <a:srgbClr val="0070C0"/>
                </a:solidFill>
              </a:rPr>
              <a:t>“, etwa in der Form </a:t>
            </a:r>
            <a:r>
              <a:rPr lang="de-DE" i="1" dirty="0" smtClean="0">
                <a:solidFill>
                  <a:srgbClr val="0070C0"/>
                </a:solidFill>
              </a:rPr>
              <a:t>„Geben Sie bitte das aktuelle Jahr ein: “. </a:t>
            </a:r>
            <a:r>
              <a:rPr lang="de-DE" dirty="0" smtClean="0">
                <a:solidFill>
                  <a:srgbClr val="0070C0"/>
                </a:solidFill>
              </a:rPr>
              <a:t>Genau dies können wir aber natürlich durch einen entsprechenden printf-Befehl vor jeder scanf-Anweisung nachholen: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warum provisorisch? </a:t>
            </a:r>
            <a:r>
              <a:rPr lang="de-DE" dirty="0" smtClean="0">
                <a:solidFill>
                  <a:srgbClr val="00204B"/>
                </a:solidFill>
              </a:rPr>
              <a:t>– </a:t>
            </a:r>
            <a:r>
              <a:rPr lang="de-DE" sz="2400" dirty="0">
                <a:solidFill>
                  <a:srgbClr val="FF0000"/>
                </a:solidFill>
              </a:rPr>
              <a:t>1. Grund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479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b="1" dirty="0" smtClean="0">
                <a:solidFill>
                  <a:srgbClr val="FF0000"/>
                </a:solidFill>
              </a:rPr>
              <a:t>printf(“</a:t>
            </a:r>
            <a:r>
              <a:rPr lang="de-DE" b="1" dirty="0">
                <a:solidFill>
                  <a:srgbClr val="FF0000"/>
                </a:solidFill>
              </a:rPr>
              <a:t>Geben Sie bitte das aktuelle Jahr ein: </a:t>
            </a:r>
            <a:r>
              <a:rPr lang="de-DE" b="1" dirty="0" smtClean="0">
                <a:solidFill>
                  <a:srgbClr val="FF0000"/>
                </a:solidFill>
              </a:rPr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scanf(“%d“,&amp;aktJahr);</a:t>
            </a:r>
          </a:p>
          <a:p>
            <a:r>
              <a:rPr lang="de-DE" b="1" dirty="0" smtClean="0">
                <a:solidFill>
                  <a:srgbClr val="FF0000"/>
                </a:solidFill>
              </a:rPr>
              <a:t>	printf</a:t>
            </a:r>
            <a:r>
              <a:rPr lang="de-DE" b="1" dirty="0">
                <a:solidFill>
                  <a:srgbClr val="FF0000"/>
                </a:solidFill>
              </a:rPr>
              <a:t>(“Geben Sie bitte </a:t>
            </a:r>
            <a:r>
              <a:rPr lang="de-DE" b="1" dirty="0" smtClean="0">
                <a:solidFill>
                  <a:srgbClr val="FF0000"/>
                </a:solidFill>
              </a:rPr>
              <a:t>Ihr Geburtsjahr </a:t>
            </a:r>
            <a:r>
              <a:rPr lang="de-DE" b="1" dirty="0">
                <a:solidFill>
                  <a:srgbClr val="FF0000"/>
                </a:solidFill>
              </a:rPr>
              <a:t>ein: </a:t>
            </a:r>
            <a:r>
              <a:rPr lang="de-DE" b="1" dirty="0" smtClean="0">
                <a:solidFill>
                  <a:srgbClr val="FF0000"/>
                </a:solidFill>
              </a:rPr>
              <a:t>“);</a:t>
            </a:r>
            <a:endParaRPr lang="de-DE" dirty="0" smtClean="0"/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1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warum provisorisch? </a:t>
            </a:r>
            <a:r>
              <a:rPr lang="de-DE" dirty="0" smtClean="0">
                <a:solidFill>
                  <a:srgbClr val="00204B"/>
                </a:solidFill>
              </a:rPr>
              <a:t>– </a:t>
            </a:r>
            <a:r>
              <a:rPr lang="de-DE" sz="2400" dirty="0" smtClean="0">
                <a:solidFill>
                  <a:srgbClr val="FF0000"/>
                </a:solidFill>
              </a:rPr>
              <a:t>2. </a:t>
            </a:r>
            <a:r>
              <a:rPr lang="de-DE" sz="2400" dirty="0">
                <a:solidFill>
                  <a:srgbClr val="FF0000"/>
                </a:solidFill>
              </a:rPr>
              <a:t>Grund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479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printf(“</a:t>
            </a:r>
            <a:r>
              <a:rPr lang="de-DE" dirty="0"/>
              <a:t>Geben Sie bitte das aktuelle Jahr ein: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scanf(“%d“,&amp;aktJahr);</a:t>
            </a:r>
          </a:p>
          <a:p>
            <a:r>
              <a:rPr lang="de-DE" dirty="0" smtClean="0"/>
              <a:t>	printf</a:t>
            </a:r>
            <a:r>
              <a:rPr lang="de-DE" dirty="0"/>
              <a:t>(“Geben Sie bitte </a:t>
            </a:r>
            <a:r>
              <a:rPr lang="de-DE" dirty="0" smtClean="0"/>
              <a:t>Ihr Geburtsjahr </a:t>
            </a:r>
            <a:r>
              <a:rPr lang="de-DE" dirty="0"/>
              <a:t>ein: </a:t>
            </a:r>
            <a:r>
              <a:rPr lang="de-DE" dirty="0" smtClean="0"/>
              <a:t>“);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231904" y="1186173"/>
            <a:ext cx="6674370" cy="258532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</a:rPr>
              <a:t>Die Eingabe des Users wird zunächst im </a:t>
            </a:r>
            <a:r>
              <a:rPr lang="de-DE" b="1" dirty="0" smtClean="0">
                <a:solidFill>
                  <a:srgbClr val="0070C0"/>
                </a:solidFill>
              </a:rPr>
              <a:t>Tastatur-Puffer</a:t>
            </a:r>
            <a:r>
              <a:rPr lang="de-DE" dirty="0" smtClean="0">
                <a:solidFill>
                  <a:srgbClr val="0070C0"/>
                </a:solidFill>
              </a:rPr>
              <a:t> abgelegt, von wo sie durch scanf ausgelesen wird. Nun ergibt sich aber das </a:t>
            </a:r>
            <a:r>
              <a:rPr lang="de-DE" dirty="0">
                <a:solidFill>
                  <a:srgbClr val="0070C0"/>
                </a:solidFill>
              </a:rPr>
              <a:t>P</a:t>
            </a:r>
            <a:r>
              <a:rPr lang="de-DE" dirty="0" smtClean="0">
                <a:solidFill>
                  <a:srgbClr val="0070C0"/>
                </a:solidFill>
              </a:rPr>
              <a:t>roblem, dass nach dem ersten scanf-Aufruf dieser Tastaturpuffer bereits gefüllt ist und alle weiteren scanf-Aufrufe Gefahr laufen, diesen Tastaturpuffer-Inhalt erneut auszulesen (und also nicht auf die neue Eingabe des Users zu warten). Um dies zu umgehen, sollten wir vor jeder scanf-Anweisung (spätestens aber vor der zweiten und allen folgenden) den Tastaturpuffer löschen. Dies geschieht mittels des Funktionsaufrufes: </a:t>
            </a:r>
            <a:r>
              <a:rPr lang="de-DE" b="1" dirty="0" smtClean="0">
                <a:solidFill>
                  <a:srgbClr val="0070C0"/>
                </a:solidFill>
              </a:rPr>
              <a:t>fflush(stdin)</a:t>
            </a:r>
            <a:r>
              <a:rPr lang="de-DE" dirty="0" smtClean="0">
                <a:solidFill>
                  <a:srgbClr val="0070C0"/>
                </a:solidFill>
              </a:rPr>
              <a:t>. 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warum provisorisch? </a:t>
            </a:r>
            <a:r>
              <a:rPr lang="de-DE" dirty="0" smtClean="0">
                <a:solidFill>
                  <a:srgbClr val="00204B"/>
                </a:solidFill>
              </a:rPr>
              <a:t>– </a:t>
            </a:r>
            <a:r>
              <a:rPr lang="de-DE" sz="2400" dirty="0" smtClean="0">
                <a:solidFill>
                  <a:srgbClr val="FF0000"/>
                </a:solidFill>
              </a:rPr>
              <a:t>2. </a:t>
            </a:r>
            <a:r>
              <a:rPr lang="de-DE" sz="2400" dirty="0">
                <a:solidFill>
                  <a:srgbClr val="FF0000"/>
                </a:solidFill>
              </a:rPr>
              <a:t>Grund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5084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printf(“</a:t>
            </a:r>
            <a:r>
              <a:rPr lang="de-DE" dirty="0"/>
              <a:t>Geben Sie bitte das aktuelle Jahr ein: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scanf(“%d“,&amp;aktJahr);</a:t>
            </a:r>
          </a:p>
          <a:p>
            <a:r>
              <a:rPr lang="de-DE" dirty="0" smtClean="0"/>
              <a:t>	printf</a:t>
            </a:r>
            <a:r>
              <a:rPr lang="de-DE" dirty="0"/>
              <a:t>(“Geben Sie bitte </a:t>
            </a:r>
            <a:r>
              <a:rPr lang="de-DE" dirty="0" smtClean="0"/>
              <a:t>Ihr Geburtsjahr </a:t>
            </a:r>
            <a:r>
              <a:rPr lang="de-DE" dirty="0"/>
              <a:t>ein: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b="1" dirty="0" smtClean="0">
                <a:solidFill>
                  <a:srgbClr val="FF0000"/>
                </a:solidFill>
              </a:rPr>
              <a:t>fflush(stdin);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231904" y="1186173"/>
            <a:ext cx="6674370" cy="255454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0070C0"/>
                </a:solidFill>
              </a:rPr>
              <a:t>Die Funktion </a:t>
            </a:r>
            <a:r>
              <a:rPr lang="de-DE" sz="1600" b="1" dirty="0" smtClean="0">
                <a:solidFill>
                  <a:srgbClr val="0070C0"/>
                </a:solidFill>
              </a:rPr>
              <a:t>fflush() </a:t>
            </a:r>
            <a:r>
              <a:rPr lang="de-DE" sz="1600" dirty="0" smtClean="0">
                <a:solidFill>
                  <a:srgbClr val="0070C0"/>
                </a:solidFill>
              </a:rPr>
              <a:t>hat Vor- und Nachteile. </a:t>
            </a:r>
          </a:p>
          <a:p>
            <a:pPr algn="ctr"/>
            <a:endParaRPr lang="de-DE" sz="1600" dirty="0" smtClean="0">
              <a:solidFill>
                <a:srgbClr val="0070C0"/>
              </a:solidFill>
            </a:endParaRPr>
          </a:p>
          <a:p>
            <a:pPr algn="ctr"/>
            <a:r>
              <a:rPr lang="de-DE" sz="1600" dirty="0" smtClean="0">
                <a:solidFill>
                  <a:srgbClr val="0070C0"/>
                </a:solidFill>
              </a:rPr>
              <a:t>Ein wichtiger Vorteil ist, dass sie eine komfortable Möglichkeit bietet, das geschilderte Problem zu lösen. Daher wird diese Funktion in Einstiegs-Lehrbüchern für ANSI C oft verwendet.</a:t>
            </a:r>
          </a:p>
          <a:p>
            <a:pPr algn="ctr"/>
            <a:endParaRPr lang="de-DE" sz="1600" dirty="0">
              <a:solidFill>
                <a:srgbClr val="0070C0"/>
              </a:solidFill>
            </a:endParaRPr>
          </a:p>
          <a:p>
            <a:pPr algn="ctr"/>
            <a:r>
              <a:rPr lang="de-DE" sz="1600" dirty="0" smtClean="0">
                <a:solidFill>
                  <a:srgbClr val="0070C0"/>
                </a:solidFill>
              </a:rPr>
              <a:t>Ein Nachteil ist aber, dass sie nicht zum offiziellen ANSI C-Standard gehört und nicht auf jedem Betriebssystem anwendbar ist. Für einen Einstiegs-Kurs im Fach der prozeduralen Programmierung können wir diesen Nachteil aber vernachlässigen.</a:t>
            </a:r>
          </a:p>
        </p:txBody>
      </p:sp>
    </p:spTree>
    <p:extLst>
      <p:ext uri="{BB962C8B-B14F-4D97-AF65-F5344CB8AC3E}">
        <p14:creationId xmlns:p14="http://schemas.microsoft.com/office/powerpoint/2010/main" val="18343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638986" cy="720080"/>
          </a:xfrm>
        </p:spPr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5084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printf(“</a:t>
            </a:r>
            <a:r>
              <a:rPr lang="de-DE" dirty="0"/>
              <a:t>Geben Sie bitte das aktuelle Jahr ein: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scanf(“%d“,&amp;aktJahr);</a:t>
            </a:r>
          </a:p>
          <a:p>
            <a:r>
              <a:rPr lang="de-DE" dirty="0" smtClean="0"/>
              <a:t>	printf</a:t>
            </a:r>
            <a:r>
              <a:rPr lang="de-DE" dirty="0"/>
              <a:t>(“Geben Sie bitte </a:t>
            </a:r>
            <a:r>
              <a:rPr lang="de-DE" dirty="0" smtClean="0"/>
              <a:t>Ihr Geburtsjahr </a:t>
            </a:r>
            <a:r>
              <a:rPr lang="de-DE" dirty="0"/>
              <a:t>ein: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fflush(stdin);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443200" y="332656"/>
            <a:ext cx="2520280" cy="827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3431704" y="439671"/>
            <a:ext cx="2376264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142622" y="1475893"/>
            <a:ext cx="6674370" cy="329320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70C0"/>
                </a:solidFill>
              </a:rPr>
              <a:t>HINWEIS:</a:t>
            </a:r>
          </a:p>
          <a:p>
            <a:pPr algn="ctr"/>
            <a:endParaRPr lang="de-DE" sz="1600" dirty="0">
              <a:solidFill>
                <a:srgbClr val="0070C0"/>
              </a:solidFill>
            </a:endParaRPr>
          </a:p>
          <a:p>
            <a:pPr algn="ctr"/>
            <a:r>
              <a:rPr lang="de-DE" sz="1600" dirty="0" smtClean="0">
                <a:solidFill>
                  <a:srgbClr val="0070C0"/>
                </a:solidFill>
              </a:rPr>
              <a:t>Die </a:t>
            </a:r>
            <a:r>
              <a:rPr lang="de-DE" sz="1600" dirty="0" smtClean="0">
                <a:solidFill>
                  <a:srgbClr val="0070C0"/>
                </a:solidFill>
              </a:rPr>
              <a:t>Funktion fflush() </a:t>
            </a:r>
            <a:r>
              <a:rPr lang="de-DE" sz="1600" dirty="0" smtClean="0">
                <a:solidFill>
                  <a:srgbClr val="0070C0"/>
                </a:solidFill>
              </a:rPr>
              <a:t>ist tatsächlich nur in jenen Fällen zwingend erforderlich, in denen Character oder Strings abgefragt werden.</a:t>
            </a:r>
            <a:endParaRPr lang="de-DE" sz="1600" dirty="0" smtClean="0">
              <a:solidFill>
                <a:srgbClr val="0070C0"/>
              </a:solidFill>
            </a:endParaRPr>
          </a:p>
          <a:p>
            <a:pPr algn="ctr"/>
            <a:endParaRPr lang="de-DE" sz="1600" dirty="0" smtClean="0">
              <a:solidFill>
                <a:srgbClr val="0070C0"/>
              </a:solidFill>
            </a:endParaRPr>
          </a:p>
          <a:p>
            <a:pPr algn="ctr"/>
            <a:r>
              <a:rPr lang="de-DE" sz="1600" dirty="0" smtClean="0">
                <a:solidFill>
                  <a:srgbClr val="0070C0"/>
                </a:solidFill>
              </a:rPr>
              <a:t>Falls hingegen Zahlen abgefragt werden (in unserem Fall also Integer, float oder double), so könnten wir auf fflush() verzichten. </a:t>
            </a:r>
          </a:p>
          <a:p>
            <a:pPr algn="ctr"/>
            <a:endParaRPr lang="de-DE" sz="1600" dirty="0">
              <a:solidFill>
                <a:srgbClr val="0070C0"/>
              </a:solidFill>
            </a:endParaRPr>
          </a:p>
          <a:p>
            <a:pPr algn="ctr"/>
            <a:r>
              <a:rPr lang="de-DE" sz="1600" dirty="0" smtClean="0">
                <a:solidFill>
                  <a:srgbClr val="0070C0"/>
                </a:solidFill>
              </a:rPr>
              <a:t>Aus didaktischen Gründen wollen wir dies jedoch ignorieren, um auf diese Weise eine Vorgehensweise zu schildern, die stets funktioniert. </a:t>
            </a:r>
          </a:p>
          <a:p>
            <a:pPr algn="ctr"/>
            <a:endParaRPr lang="de-DE" sz="1600" dirty="0">
              <a:solidFill>
                <a:srgbClr val="0070C0"/>
              </a:solidFill>
            </a:endParaRPr>
          </a:p>
          <a:p>
            <a:pPr algn="ctr"/>
            <a:r>
              <a:rPr lang="de-DE" sz="1600" dirty="0" smtClean="0">
                <a:solidFill>
                  <a:srgbClr val="0070C0"/>
                </a:solidFill>
              </a:rPr>
              <a:t>Wer sich hingegen den angesprochenen Sachverhalt merken kann, der darf selbstverständlich in den geeigneten Fällen auf fflush() verzichten, </a:t>
            </a:r>
            <a:endParaRPr lang="de-DE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r>
              <a:rPr lang="de-DE" dirty="0" smtClean="0"/>
              <a:t>Interaktive </a:t>
            </a:r>
            <a:r>
              <a:rPr lang="de-DE" dirty="0"/>
              <a:t>P</a:t>
            </a:r>
            <a:r>
              <a:rPr lang="de-DE" dirty="0" smtClean="0"/>
              <a:t>rogramme</a:t>
            </a:r>
          </a:p>
          <a:p>
            <a:pPr lvl="1"/>
            <a:r>
              <a:rPr lang="de-DE" b="1" dirty="0" smtClean="0"/>
              <a:t>Eingabefunktion in ANSI C</a:t>
            </a:r>
          </a:p>
          <a:p>
            <a:pPr lvl="1"/>
            <a:r>
              <a:rPr lang="de-DE" b="1" dirty="0" smtClean="0"/>
              <a:t>Adressoperator</a:t>
            </a:r>
          </a:p>
          <a:p>
            <a:pPr lvl="1"/>
            <a:r>
              <a:rPr lang="de-DE" b="1" dirty="0" smtClean="0"/>
              <a:t>Löschen des Tastaturpuffers</a:t>
            </a:r>
            <a:endParaRPr lang="de-DE" sz="800" dirty="0" smtClean="0"/>
          </a:p>
          <a:p>
            <a:pPr marL="457200" lvl="1" indent="0">
              <a:buNone/>
            </a:pPr>
            <a:endParaRPr lang="de-DE" sz="800" b="1" dirty="0" smtClean="0"/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Fachpraktische </a:t>
            </a:r>
            <a:r>
              <a:rPr lang="de-DE" dirty="0">
                <a:solidFill>
                  <a:srgbClr val="00204B"/>
                </a:solidFill>
              </a:rPr>
              <a:t>Anwendungen</a:t>
            </a:r>
            <a:endParaRPr lang="de-DE" dirty="0" smtClean="0"/>
          </a:p>
          <a:p>
            <a:pPr lvl="1"/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375" y="1626688"/>
            <a:ext cx="7128791" cy="4248472"/>
          </a:xfrm>
          <a:ln w="19050">
            <a:solidFill>
              <a:srgbClr val="0070C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rgbClr val="0070C0"/>
                </a:solidFill>
              </a:rPr>
              <a:t>Allgemeiner Hinweis</a:t>
            </a:r>
            <a:r>
              <a:rPr lang="de-DE" b="1" dirty="0" smtClean="0">
                <a:solidFill>
                  <a:srgbClr val="0070C0"/>
                </a:solidFill>
              </a:rPr>
              <a:t>:</a:t>
            </a:r>
          </a:p>
          <a:p>
            <a:pPr marL="0" indent="0" algn="ctr">
              <a:buNone/>
            </a:pPr>
            <a:endParaRPr lang="de-DE" sz="8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de-DE" sz="1800" dirty="0"/>
              <a:t>Wir werden in diesem Baustein in der Regel </a:t>
            </a:r>
            <a:r>
              <a:rPr lang="de-DE" sz="1800" dirty="0" smtClean="0"/>
              <a:t>vom </a:t>
            </a:r>
            <a:r>
              <a:rPr lang="de-DE" sz="1800" b="1" dirty="0"/>
              <a:t>„gutmütigen User“ </a:t>
            </a:r>
            <a:r>
              <a:rPr lang="de-DE" sz="1800" dirty="0"/>
              <a:t>ausgehen und daher </a:t>
            </a:r>
            <a:r>
              <a:rPr lang="de-DE" sz="1800" dirty="0" smtClean="0"/>
              <a:t>üblicherweise </a:t>
            </a:r>
            <a:r>
              <a:rPr lang="de-DE" sz="1800" u="sng" dirty="0" smtClean="0"/>
              <a:t>nicht</a:t>
            </a:r>
            <a:r>
              <a:rPr lang="de-DE" sz="1800" dirty="0" smtClean="0"/>
              <a:t> </a:t>
            </a:r>
            <a:r>
              <a:rPr lang="de-DE" sz="1800" dirty="0"/>
              <a:t>kontrollieren, ob </a:t>
            </a:r>
            <a:r>
              <a:rPr lang="de-DE" sz="1800" dirty="0" smtClean="0"/>
              <a:t>seine Eingaben zulässig sind, oder </a:t>
            </a:r>
            <a:r>
              <a:rPr lang="de-DE" sz="1800" dirty="0"/>
              <a:t>ob er </a:t>
            </a:r>
            <a:r>
              <a:rPr lang="de-DE" sz="1800" dirty="0" smtClean="0"/>
              <a:t>(z.B.) </a:t>
            </a:r>
            <a:r>
              <a:rPr lang="de-DE" sz="1800" dirty="0"/>
              <a:t>Buchstaben </a:t>
            </a:r>
            <a:r>
              <a:rPr lang="de-DE" sz="1800" dirty="0" smtClean="0"/>
              <a:t>eingab, </a:t>
            </a:r>
            <a:r>
              <a:rPr lang="de-DE" sz="1800" dirty="0"/>
              <a:t>wo eigentlich Zahlen gefordert </a:t>
            </a:r>
            <a:r>
              <a:rPr lang="de-DE" sz="1800" dirty="0" smtClean="0"/>
              <a:t>waren. </a:t>
            </a:r>
          </a:p>
          <a:p>
            <a:pPr marL="0" indent="0" algn="ctr">
              <a:buNone/>
            </a:pPr>
            <a:endParaRPr lang="de-DE" sz="1800" dirty="0" smtClean="0"/>
          </a:p>
          <a:p>
            <a:pPr marL="0" indent="0" algn="ctr">
              <a:buNone/>
            </a:pPr>
            <a:r>
              <a:rPr lang="de-DE" sz="1800" dirty="0" smtClean="0"/>
              <a:t>Auf diese Weise wird uns die Konzentration auf die eigentliche Aufgabenstellung leichter fallen (zumal wir zur Zeit eine Eingabe-Kontrolle auch noch nicht technisch umsetzen könnten).</a:t>
            </a:r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1800" dirty="0" smtClean="0"/>
              <a:t>Dennoch werden wir natürlich auch dies lernen, es dann aber nicht in jeder Aufgabe wiederholen, da die immer gleichen Programmabschnitte wertvolle Unterrichtszeit kosten würden. </a:t>
            </a:r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1800" dirty="0"/>
          </a:p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20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Interaktiver Code – </a:t>
            </a:r>
            <a:r>
              <a:rPr lang="de-DE" dirty="0" smtClean="0">
                <a:solidFill>
                  <a:srgbClr val="00B0F0"/>
                </a:solidFill>
              </a:rPr>
              <a:t>Gemeinsame Übung </a:t>
            </a:r>
            <a:r>
              <a:rPr lang="de-DE" dirty="0" smtClean="0">
                <a:solidFill>
                  <a:srgbClr val="FF0000"/>
                </a:solidFill>
              </a:rPr>
              <a:t>A_01_03_01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1159751"/>
            <a:ext cx="3624774" cy="513950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1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079957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Im PAP gibt es ein eigenes Symbol für Eingaben: </a:t>
            </a:r>
          </a:p>
          <a:p>
            <a:pPr marL="0" indent="0">
              <a:buNone/>
            </a:pPr>
            <a:r>
              <a:rPr lang="de-DE" sz="1400" dirty="0" smtClean="0"/>
              <a:t>	(wenngleich es sich von Ausgaben nur durch seine </a:t>
            </a:r>
            <a:r>
              <a:rPr lang="de-DE" sz="1400" dirty="0"/>
              <a:t>B</a:t>
            </a:r>
            <a:r>
              <a:rPr lang="de-DE" sz="1400" dirty="0" smtClean="0"/>
              <a:t>eschriftung unterscheidet)</a:t>
            </a:r>
          </a:p>
          <a:p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Im Struktogramm wird eine Eingabe als „Vorgang“ betrachtet und in einem Rechteck notiert:</a:t>
            </a: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Im Pseudocode wird dann einfach nur der Text (natürlich ohne Grafik) übernommen:</a:t>
            </a:r>
          </a:p>
          <a:p>
            <a:endParaRPr lang="de-DE" sz="800" dirty="0"/>
          </a:p>
          <a:p>
            <a:pPr marL="0" indent="0">
              <a:buNone/>
            </a:pPr>
            <a:r>
              <a:rPr lang="de-DE" sz="2000" dirty="0" smtClean="0"/>
              <a:t>	Eingabe: a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Eingabe </a:t>
            </a:r>
            <a:r>
              <a:rPr lang="de-DE" sz="1800" dirty="0" smtClean="0"/>
              <a:t>(kurze Wiederholung) </a:t>
            </a:r>
            <a:r>
              <a:rPr lang="de-DE" dirty="0" smtClean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Darstellungen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sz="1600" dirty="0" smtClean="0">
                <a:solidFill>
                  <a:srgbClr val="00B0F0"/>
                </a:solidFill>
              </a:rPr>
              <a:t>(im </a:t>
            </a:r>
            <a:r>
              <a:rPr lang="de-DE" sz="1600" b="1" dirty="0" smtClean="0">
                <a:solidFill>
                  <a:srgbClr val="00B0F0"/>
                </a:solidFill>
              </a:rPr>
              <a:t>PAP</a:t>
            </a:r>
            <a:r>
              <a:rPr lang="de-DE" sz="1600" dirty="0" smtClean="0">
                <a:solidFill>
                  <a:srgbClr val="00B0F0"/>
                </a:solidFill>
              </a:rPr>
              <a:t> / </a:t>
            </a:r>
            <a:r>
              <a:rPr lang="de-DE" sz="1600" b="1" dirty="0" smtClean="0">
                <a:solidFill>
                  <a:srgbClr val="00B0F0"/>
                </a:solidFill>
              </a:rPr>
              <a:t>Struktogramm</a:t>
            </a:r>
            <a:r>
              <a:rPr lang="de-DE" sz="1600" dirty="0" smtClean="0">
                <a:solidFill>
                  <a:srgbClr val="00B0F0"/>
                </a:solidFill>
              </a:rPr>
              <a:t> / </a:t>
            </a:r>
            <a:r>
              <a:rPr lang="de-DE" sz="1600" b="1" dirty="0" smtClean="0">
                <a:solidFill>
                  <a:srgbClr val="00B0F0"/>
                </a:solidFill>
              </a:rPr>
              <a:t>Pseudocode</a:t>
            </a:r>
            <a:r>
              <a:rPr lang="de-DE" sz="1600" dirty="0" smtClean="0">
                <a:solidFill>
                  <a:srgbClr val="00B0F0"/>
                </a:solidFill>
              </a:rPr>
              <a:t>)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7" name="Flussdiagramm: Daten 6"/>
          <p:cNvSpPr/>
          <p:nvPr/>
        </p:nvSpPr>
        <p:spPr>
          <a:xfrm>
            <a:off x="1199456" y="2204864"/>
            <a:ext cx="2232248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428966" y="229491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(hinter dem Doppelpunkt wird der Name jener </a:t>
            </a:r>
            <a:r>
              <a:rPr lang="de-DE" sz="1400" b="1" dirty="0" smtClean="0"/>
              <a:t>Variable</a:t>
            </a:r>
            <a:r>
              <a:rPr lang="de-DE" sz="1400" dirty="0" smtClean="0"/>
              <a:t> notiert, die den </a:t>
            </a:r>
            <a:r>
              <a:rPr lang="de-DE" sz="1400" b="1" dirty="0" smtClean="0"/>
              <a:t>Eingabewert</a:t>
            </a:r>
            <a:r>
              <a:rPr lang="de-DE" sz="1400" dirty="0" smtClean="0"/>
              <a:t> </a:t>
            </a:r>
            <a:r>
              <a:rPr lang="de-DE" sz="1400" b="1" dirty="0" smtClean="0"/>
              <a:t>abspeichern</a:t>
            </a:r>
            <a:r>
              <a:rPr lang="de-DE" sz="1400" dirty="0" smtClean="0"/>
              <a:t> soll)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1559496" y="3717032"/>
            <a:ext cx="122413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a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Wir haben bisher das bereits angesprochene </a:t>
            </a:r>
            <a:r>
              <a:rPr lang="de-DE" sz="2000" b="1" dirty="0" smtClean="0"/>
              <a:t>EVA-Prinzip</a:t>
            </a:r>
            <a:r>
              <a:rPr lang="de-DE" sz="2000" dirty="0" smtClean="0"/>
              <a:t> (Eingabe / Verarbeitung / Ausgabe) nur simuliert, indem wir die Eingabe durch eine im </a:t>
            </a:r>
            <a:r>
              <a:rPr lang="de-DE" sz="2000" dirty="0"/>
              <a:t>P</a:t>
            </a:r>
            <a:r>
              <a:rPr lang="de-DE" sz="2000" dirty="0" smtClean="0"/>
              <a:t>rogramm festgelegte Initialisierung ersetzten. Solche </a:t>
            </a:r>
            <a:r>
              <a:rPr lang="de-DE" sz="2000" dirty="0"/>
              <a:t>P</a:t>
            </a:r>
            <a:r>
              <a:rPr lang="de-DE" sz="2000" dirty="0" smtClean="0"/>
              <a:t>rogramme sind dann natürlich nicht „interaktiv“, da sie dem User offensichtlich keine Möglichkeit geben, Einfluss auf das </a:t>
            </a:r>
            <a:r>
              <a:rPr lang="de-DE" sz="2000" dirty="0"/>
              <a:t>P</a:t>
            </a:r>
            <a:r>
              <a:rPr lang="de-DE" sz="2000" dirty="0" smtClean="0"/>
              <a:t>rogramm zu nehmen.</a:t>
            </a:r>
          </a:p>
          <a:p>
            <a:r>
              <a:rPr lang="de-DE" sz="2000" dirty="0" smtClean="0"/>
              <a:t>Die folgende Beispielsaufgabe soll dies ändern. Wie üblich werden wir zunächst deren Lösung mittels </a:t>
            </a:r>
            <a:r>
              <a:rPr lang="de-DE" sz="2000" b="1" dirty="0" smtClean="0"/>
              <a:t>PAP</a:t>
            </a:r>
            <a:r>
              <a:rPr lang="de-DE" sz="2000" dirty="0" smtClean="0"/>
              <a:t>, </a:t>
            </a:r>
            <a:r>
              <a:rPr lang="de-DE" sz="2000" b="1" dirty="0" smtClean="0"/>
              <a:t>Struktogramm</a:t>
            </a:r>
            <a:r>
              <a:rPr lang="de-DE" sz="2000" dirty="0" smtClean="0"/>
              <a:t> und </a:t>
            </a:r>
            <a:r>
              <a:rPr lang="de-DE" sz="2000" b="1" dirty="0" smtClean="0"/>
              <a:t>Pseudocode</a:t>
            </a:r>
            <a:r>
              <a:rPr lang="de-DE" sz="2000" dirty="0" smtClean="0"/>
              <a:t> betrachten. </a:t>
            </a:r>
          </a:p>
          <a:p>
            <a:r>
              <a:rPr lang="de-DE" sz="2000" dirty="0" smtClean="0"/>
              <a:t>Erst im Anschluss wollen wir den entsprechenden </a:t>
            </a:r>
            <a:r>
              <a:rPr lang="de-DE" sz="2000" b="1" dirty="0" smtClean="0"/>
              <a:t>Quellcode</a:t>
            </a:r>
            <a:r>
              <a:rPr lang="de-DE" sz="2000" dirty="0" smtClean="0"/>
              <a:t> erstellen und hierbei die Syntax von Eingaben in ANSI C kennenlernen. 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Eingabe – </a:t>
            </a:r>
            <a:r>
              <a:rPr lang="de-DE" sz="2800" b="1" dirty="0" smtClean="0">
                <a:solidFill>
                  <a:srgbClr val="00B0F0"/>
                </a:solidFill>
              </a:rPr>
              <a:t>1. Beispiel für ein „interaktives“ </a:t>
            </a:r>
            <a:r>
              <a:rPr lang="de-DE" sz="2800" b="1" dirty="0">
                <a:solidFill>
                  <a:srgbClr val="00B0F0"/>
                </a:solidFill>
              </a:rPr>
              <a:t>P</a:t>
            </a:r>
            <a:r>
              <a:rPr lang="de-DE" sz="2800" b="1" dirty="0" smtClean="0">
                <a:solidFill>
                  <a:srgbClr val="00B0F0"/>
                </a:solidFill>
              </a:rPr>
              <a:t>rogramm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71464" y="4437112"/>
            <a:ext cx="100767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Zu Beginn des Programmes soll ein User …</a:t>
            </a:r>
          </a:p>
          <a:p>
            <a:r>
              <a:rPr lang="de-DE" dirty="0"/>
              <a:t>	</a:t>
            </a:r>
            <a:r>
              <a:rPr lang="de-DE" dirty="0" smtClean="0"/>
              <a:t>a) die </a:t>
            </a:r>
            <a:r>
              <a:rPr lang="de-DE" b="1" dirty="0" smtClean="0"/>
              <a:t>aktuelle Jahreszahl </a:t>
            </a:r>
            <a:r>
              <a:rPr lang="de-DE" dirty="0" smtClean="0"/>
              <a:t>und </a:t>
            </a:r>
          </a:p>
          <a:p>
            <a:r>
              <a:rPr lang="de-DE" dirty="0"/>
              <a:t>	</a:t>
            </a:r>
            <a:r>
              <a:rPr lang="de-DE" dirty="0" smtClean="0"/>
              <a:t>b) sein </a:t>
            </a:r>
            <a:r>
              <a:rPr lang="de-DE" b="1" dirty="0" smtClean="0"/>
              <a:t>Geburtsjahr</a:t>
            </a:r>
            <a:r>
              <a:rPr lang="de-DE" dirty="0" smtClean="0"/>
              <a:t> eingeben.</a:t>
            </a:r>
          </a:p>
          <a:p>
            <a:r>
              <a:rPr lang="de-DE" dirty="0" smtClean="0"/>
              <a:t>Daraufhin soll das </a:t>
            </a:r>
            <a:r>
              <a:rPr lang="de-DE" dirty="0"/>
              <a:t>P</a:t>
            </a:r>
            <a:r>
              <a:rPr lang="de-DE" dirty="0" smtClean="0"/>
              <a:t>rogramm errechnen, </a:t>
            </a:r>
            <a:r>
              <a:rPr lang="de-DE" b="1" dirty="0" smtClean="0"/>
              <a:t>wie alt </a:t>
            </a:r>
            <a:r>
              <a:rPr lang="de-DE" dirty="0" smtClean="0"/>
              <a:t>der User im aktuellen Jahr wird (oder bereits wurde).</a:t>
            </a:r>
          </a:p>
          <a:p>
            <a:r>
              <a:rPr lang="de-DE" dirty="0" smtClean="0"/>
              <a:t>Dieses Rechenergebnis wird zunächst </a:t>
            </a:r>
            <a:r>
              <a:rPr lang="de-DE" b="1" dirty="0" smtClean="0"/>
              <a:t>abgespeichert</a:t>
            </a:r>
            <a:r>
              <a:rPr lang="de-DE" dirty="0" smtClean="0"/>
              <a:t> und dann auf der Konsole </a:t>
            </a:r>
            <a:r>
              <a:rPr lang="de-DE" b="1" dirty="0" smtClean="0"/>
              <a:t>ausgegeben</a:t>
            </a:r>
            <a:r>
              <a:rPr lang="de-DE" dirty="0" smtClean="0"/>
              <a:t>. </a:t>
            </a:r>
          </a:p>
          <a:p>
            <a:r>
              <a:rPr lang="de-DE" dirty="0" smtClean="0"/>
              <a:t>Anschließend endet das </a:t>
            </a:r>
            <a:r>
              <a:rPr lang="de-DE" dirty="0"/>
              <a:t>P</a:t>
            </a:r>
            <a:r>
              <a:rPr lang="de-DE" dirty="0" smtClean="0"/>
              <a:t>rogramm.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271464" y="4437112"/>
            <a:ext cx="10009112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203778" y="4114909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0070C0"/>
                </a:solidFill>
              </a:rPr>
              <a:t>Aufgabenstellung</a:t>
            </a:r>
            <a:endParaRPr lang="de-DE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Musterlösung - </a:t>
            </a:r>
            <a:r>
              <a:rPr lang="de-DE" dirty="0" smtClean="0">
                <a:solidFill>
                  <a:srgbClr val="00B0F0"/>
                </a:solidFill>
              </a:rPr>
              <a:t>PAP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5</a:t>
            </a:fld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015880" y="1628800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368499" y="1988840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368499" y="2718535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368499" y="3448230"/>
            <a:ext cx="7421" cy="340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211090" y="3782747"/>
            <a:ext cx="235826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alter=aktJahr-gebJahr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375920" y="4142787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Daten 13"/>
          <p:cNvSpPr/>
          <p:nvPr/>
        </p:nvSpPr>
        <p:spPr>
          <a:xfrm>
            <a:off x="4054362" y="4505974"/>
            <a:ext cx="2671717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alter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>
            <a:endCxn id="16" idx="0"/>
          </p:cNvCxnSpPr>
          <p:nvPr/>
        </p:nvCxnSpPr>
        <p:spPr>
          <a:xfrm>
            <a:off x="5368499" y="4933484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015880" y="5202637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lussdiagramm: Daten 16"/>
          <p:cNvSpPr/>
          <p:nvPr/>
        </p:nvSpPr>
        <p:spPr>
          <a:xfrm>
            <a:off x="3935760" y="2286487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aktJahr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lussdiagramm: Daten 17"/>
          <p:cNvSpPr/>
          <p:nvPr/>
        </p:nvSpPr>
        <p:spPr>
          <a:xfrm>
            <a:off x="3934772" y="3016182"/>
            <a:ext cx="3115077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gebJahr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7176120" y="2286487"/>
            <a:ext cx="288032" cy="12145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464152" y="27185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F0"/>
                </a:solidFill>
              </a:rPr>
              <a:t>E</a:t>
            </a:r>
            <a:r>
              <a:rPr lang="de-DE" b="1" dirty="0" smtClean="0"/>
              <a:t>ingabe</a:t>
            </a:r>
            <a:endParaRPr lang="de-DE" b="1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7176120" y="3668487"/>
            <a:ext cx="288032" cy="55260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7474729" y="3748390"/>
            <a:ext cx="16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F0"/>
                </a:solidFill>
              </a:rPr>
              <a:t>V</a:t>
            </a:r>
            <a:r>
              <a:rPr lang="de-DE" b="1" dirty="0" smtClean="0"/>
              <a:t>erarbeitung</a:t>
            </a:r>
            <a:endParaRPr lang="de-DE" b="1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7176120" y="4422924"/>
            <a:ext cx="288032" cy="55260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474729" y="450282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F0"/>
                </a:solidFill>
              </a:rPr>
              <a:t>A</a:t>
            </a:r>
            <a:r>
              <a:rPr lang="de-DE" b="1" dirty="0" smtClean="0"/>
              <a:t>usgabe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5276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Musterlösung - </a:t>
            </a:r>
            <a:r>
              <a:rPr lang="de-DE" dirty="0" smtClean="0">
                <a:solidFill>
                  <a:srgbClr val="00B0F0"/>
                </a:solidFill>
              </a:rPr>
              <a:t>Struktogramm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6</a:t>
            </a:fld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4583832" y="2348880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aktJahr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583832" y="2708920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gebJahr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583832" y="3068960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alter=aktJahr-gebJahr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583832" y="3429000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alter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Musterlösung - </a:t>
            </a:r>
            <a:r>
              <a:rPr lang="de-DE" dirty="0" smtClean="0">
                <a:solidFill>
                  <a:srgbClr val="00B0F0"/>
                </a:solidFill>
              </a:rPr>
              <a:t>Pseudocode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31704" y="2276872"/>
            <a:ext cx="3489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„Altersbestimmung“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Eingabe: aktJahr</a:t>
            </a:r>
          </a:p>
          <a:p>
            <a:r>
              <a:rPr lang="de-DE" dirty="0" smtClean="0"/>
              <a:t>	Eingabe: gebJahr</a:t>
            </a:r>
          </a:p>
          <a:p>
            <a:r>
              <a:rPr lang="de-DE" dirty="0"/>
              <a:t>	</a:t>
            </a:r>
            <a:r>
              <a:rPr lang="de-DE" dirty="0" smtClean="0"/>
              <a:t>alter=aktJahr-gebJahr</a:t>
            </a:r>
          </a:p>
          <a:p>
            <a:r>
              <a:rPr lang="de-DE" dirty="0"/>
              <a:t>	</a:t>
            </a:r>
            <a:r>
              <a:rPr lang="de-DE" dirty="0" smtClean="0"/>
              <a:t>Ausgabe: alter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8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ANSI C </a:t>
            </a:r>
            <a:r>
              <a:rPr lang="de-DE" dirty="0">
                <a:solidFill>
                  <a:srgbClr val="00204B"/>
                </a:solidFill>
              </a:rPr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Eingabebefehl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443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b="1" dirty="0" smtClean="0">
                <a:solidFill>
                  <a:srgbClr val="FF0000"/>
                </a:solidFill>
              </a:rPr>
              <a:t>scanf</a:t>
            </a:r>
            <a:r>
              <a:rPr lang="de-DE" dirty="0" smtClean="0"/>
              <a:t>(“%d“,&amp;aktJahr);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7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Musterlösung (</a:t>
            </a:r>
            <a:r>
              <a:rPr lang="de-DE" dirty="0"/>
              <a:t>p</a:t>
            </a:r>
            <a:r>
              <a:rPr lang="de-DE" dirty="0" smtClean="0"/>
              <a:t>rovisorisch) – </a:t>
            </a:r>
            <a:r>
              <a:rPr lang="de-DE" dirty="0" smtClean="0">
                <a:solidFill>
                  <a:srgbClr val="00B0F0"/>
                </a:solidFill>
              </a:rPr>
              <a:t>ANSI C </a:t>
            </a:r>
            <a:r>
              <a:rPr lang="de-DE" dirty="0">
                <a:solidFill>
                  <a:srgbClr val="00204B"/>
                </a:solidFill>
              </a:rPr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Typ </a:t>
            </a:r>
            <a:r>
              <a:rPr lang="de-DE" sz="1800" dirty="0" smtClean="0">
                <a:solidFill>
                  <a:srgbClr val="FF0000"/>
                </a:solidFill>
              </a:rPr>
              <a:t>(der zu füllenden Variable)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pPr marL="457200" lvl="1" indent="0">
              <a:buNone/>
            </a:pP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9616" y="1584902"/>
            <a:ext cx="7056784" cy="443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55640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aktJahr;</a:t>
            </a:r>
          </a:p>
          <a:p>
            <a:r>
              <a:rPr lang="de-DE" dirty="0"/>
              <a:t>	</a:t>
            </a:r>
            <a:r>
              <a:rPr lang="de-DE" dirty="0" smtClean="0"/>
              <a:t>int gebJahr;</a:t>
            </a:r>
          </a:p>
          <a:p>
            <a:r>
              <a:rPr lang="de-DE" dirty="0"/>
              <a:t>	</a:t>
            </a:r>
            <a:r>
              <a:rPr lang="de-DE" dirty="0" smtClean="0"/>
              <a:t>int alter;</a:t>
            </a:r>
            <a:endParaRPr lang="de-DE" dirty="0"/>
          </a:p>
          <a:p>
            <a:r>
              <a:rPr lang="de-DE" dirty="0" smtClean="0"/>
              <a:t>              </a:t>
            </a:r>
          </a:p>
          <a:p>
            <a:r>
              <a:rPr lang="de-DE" dirty="0"/>
              <a:t>	</a:t>
            </a:r>
            <a:r>
              <a:rPr lang="de-DE" dirty="0" smtClean="0"/>
              <a:t>scanf(“</a:t>
            </a:r>
            <a:r>
              <a:rPr lang="de-DE" b="1" dirty="0" smtClean="0">
                <a:solidFill>
                  <a:srgbClr val="FF0000"/>
                </a:solidFill>
              </a:rPr>
              <a:t>%d</a:t>
            </a:r>
            <a:r>
              <a:rPr lang="de-DE" dirty="0" smtClean="0"/>
              <a:t>“,&amp;aktJahr);</a:t>
            </a:r>
          </a:p>
          <a:p>
            <a:r>
              <a:rPr lang="de-DE" dirty="0"/>
              <a:t>	scanf(“%d</a:t>
            </a:r>
            <a:r>
              <a:rPr lang="de-DE" dirty="0" smtClean="0"/>
              <a:t>“,&amp;gebJahr);</a:t>
            </a:r>
          </a:p>
          <a:p>
            <a:endParaRPr lang="de-DE" dirty="0" smtClean="0"/>
          </a:p>
          <a:p>
            <a:r>
              <a:rPr lang="de-DE" dirty="0" smtClean="0"/>
              <a:t>	alter=aktJahr-gebJahr;</a:t>
            </a:r>
          </a:p>
          <a:p>
            <a:endParaRPr lang="de-DE" dirty="0"/>
          </a:p>
          <a:p>
            <a:r>
              <a:rPr lang="de-DE" dirty="0" smtClean="0"/>
              <a:t>	printf(“Dieses Jahr werden (oder wurden) Sie %d“,alter);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7328" y="3444831"/>
            <a:ext cx="3621504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Für die </a:t>
            </a:r>
            <a:r>
              <a:rPr lang="de-DE" b="1" dirty="0" smtClean="0">
                <a:solidFill>
                  <a:srgbClr val="0070C0"/>
                </a:solidFill>
              </a:rPr>
              <a:t>Typen</a:t>
            </a:r>
            <a:r>
              <a:rPr lang="de-DE" dirty="0" smtClean="0">
                <a:solidFill>
                  <a:srgbClr val="0070C0"/>
                </a:solidFill>
              </a:rPr>
              <a:t> werden die selben 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Symbole wie bei printf verwendet: 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4" ma:contentTypeDescription="Ein neues Dokument erstellen." ma:contentTypeScope="" ma:versionID="6ff1d702476644d2b6a4a1979c6f4fde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6227e1a780d42de2f2b811f76f3da7e5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7751D776-CA29-44EE-B06B-C187D4B49631}"/>
</file>

<file path=customXml/itemProps2.xml><?xml version="1.0" encoding="utf-8"?>
<ds:datastoreItem xmlns:ds="http://schemas.openxmlformats.org/officeDocument/2006/customXml" ds:itemID="{0677732B-FB96-4509-AA3B-9FE2BC6A86FE}"/>
</file>

<file path=customXml/itemProps3.xml><?xml version="1.0" encoding="utf-8"?>
<ds:datastoreItem xmlns:ds="http://schemas.openxmlformats.org/officeDocument/2006/customXml" ds:itemID="{8B6BDC97-E3FE-45E0-A58D-40068DA790E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Breitbild</PresentationFormat>
  <Paragraphs>369</Paragraphs>
  <Slides>21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Frutiger 45 Light</vt:lpstr>
      <vt:lpstr>Frutiger 55 Roman</vt:lpstr>
      <vt:lpstr>Larissa</vt:lpstr>
      <vt:lpstr>Programmierung(1)</vt:lpstr>
      <vt:lpstr>Agenda</vt:lpstr>
      <vt:lpstr>Eingabe (kurze Wiederholung) – Darstellungen (im PAP / Struktogramm / Pseudocode)</vt:lpstr>
      <vt:lpstr>Eingabe – 1. Beispiel für ein „interaktives“ Programm</vt:lpstr>
      <vt:lpstr>Musterlösung - PAP</vt:lpstr>
      <vt:lpstr>Musterlösung - Struktogramm</vt:lpstr>
      <vt:lpstr>Musterlösung - Pseudocode</vt:lpstr>
      <vt:lpstr>Musterlösung (provisorisch) – ANSI C – Eingabebefehl</vt:lpstr>
      <vt:lpstr>Musterlösung (provisorisch) – ANSI C – Typ (der zu füllenden Variable)</vt:lpstr>
      <vt:lpstr>Musterlösung (provisorisch) – ANSI C – Typ (der zu füllenden Variable)</vt:lpstr>
      <vt:lpstr>Musterlösung (provisorisch) – ANSI C – Name (der zu füllenden Variable)</vt:lpstr>
      <vt:lpstr>Musterlösung (provisorisch) – ANSI C – Adressoperator</vt:lpstr>
      <vt:lpstr>Musterlösung (provisorisch) – ANSI C – Bibliothek</vt:lpstr>
      <vt:lpstr>Musterlösung (provisorisch) – warum provisorisch? – 2 Gründe</vt:lpstr>
      <vt:lpstr>Musterlösung (provisorisch) – warum provisorisch? – 1. Grund</vt:lpstr>
      <vt:lpstr>Musterlösung (provisorisch) – warum provisorisch? – 1. Grund</vt:lpstr>
      <vt:lpstr>Musterlösung (provisorisch) – warum provisorisch? – 2. Grund</vt:lpstr>
      <vt:lpstr>Musterlösung (provisorisch) – warum provisorisch? – 2. Grund</vt:lpstr>
      <vt:lpstr>Musterlösung (provisorisch)</vt:lpstr>
      <vt:lpstr>Interaktiver Code – Gemeinsame Übung A_01_03_01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cdMax Muster01</cp:lastModifiedBy>
  <cp:revision>388</cp:revision>
  <dcterms:created xsi:type="dcterms:W3CDTF">2016-07-13T14:25:09Z</dcterms:created>
  <dcterms:modified xsi:type="dcterms:W3CDTF">2023-01-03T19:32:14Z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