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4" r:id="rId2"/>
    <p:sldId id="317" r:id="rId3"/>
    <p:sldId id="322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38" r:id="rId12"/>
    <p:sldId id="31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dja Rabsch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714"/>
    <a:srgbClr val="002055"/>
    <a:srgbClr val="00204B"/>
    <a:srgbClr val="0071B2"/>
    <a:srgbClr val="1E466E"/>
    <a:srgbClr val="FB2B55"/>
    <a:srgbClr val="FFCC00"/>
    <a:srgbClr val="E73053"/>
    <a:srgbClr val="0A3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DB4B-9B0A-465E-9EA9-844F8452970F}" type="datetimeFigureOut">
              <a:rPr lang="de-DE" smtClean="0"/>
              <a:pPr/>
              <a:t>04.01.2023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6AD08-F6DD-401B-A6DA-FC1A3AB5636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60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77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63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unt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53014" y="1715424"/>
            <a:ext cx="11137237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553013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338879" y="1717200"/>
            <a:ext cx="6351373" cy="4032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>
                <a:solidFill>
                  <a:srgbClr val="00204B"/>
                </a:solidFill>
              </a:rPr>
              <a:pPr/>
              <a:t>‹Nr.›</a:t>
            </a:fld>
            <a:endParaRPr lang="de-DE" sz="1200" dirty="0">
              <a:solidFill>
                <a:srgbClr val="0020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22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081739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3" y="1717200"/>
            <a:ext cx="6351373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7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4" y="1717200"/>
            <a:ext cx="11137237" cy="410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92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inkl. 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Freie_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0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2132856"/>
            <a:ext cx="12192000" cy="1383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3" r:id="rId5"/>
    <p:sldLayoutId id="2147483656" r:id="rId6"/>
    <p:sldLayoutId id="2147483657" r:id="rId7"/>
    <p:sldLayoutId id="214748365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Programmierung(1)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10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41363" y="1460718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Verzweigung – </a:t>
            </a:r>
            <a:r>
              <a:rPr lang="de-DE" b="1" dirty="0" smtClean="0">
                <a:solidFill>
                  <a:srgbClr val="00B0F0"/>
                </a:solidFill>
              </a:rPr>
              <a:t>Vergleichsoperatoren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16334"/>
                  </p:ext>
                </p:extLst>
              </p:nvPr>
            </p:nvGraphicFramePr>
            <p:xfrm>
              <a:off x="1631504" y="2082759"/>
              <a:ext cx="8815811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91458680"/>
                        </a:ext>
                      </a:extLst>
                    </a:gridCol>
                    <a:gridCol w="3171825">
                      <a:extLst>
                        <a:ext uri="{9D8B030D-6E8A-4147-A177-3AD203B41FA5}">
                          <a16:colId xmlns:a16="http://schemas.microsoft.com/office/drawing/2014/main" val="142303817"/>
                        </a:ext>
                      </a:extLst>
                    </a:gridCol>
                    <a:gridCol w="2934653">
                      <a:extLst>
                        <a:ext uri="{9D8B030D-6E8A-4147-A177-3AD203B41FA5}">
                          <a16:colId xmlns:a16="http://schemas.microsoft.com/office/drawing/2014/main" val="28379470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Bezeichnung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… Programmieren </a:t>
                          </a:r>
                          <a:r>
                            <a:rPr lang="de-DE" b="0" dirty="0" smtClean="0"/>
                            <a:t>(optional)</a:t>
                          </a:r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… Codieren </a:t>
                          </a:r>
                          <a:r>
                            <a:rPr lang="de-DE" b="0" dirty="0" smtClean="0"/>
                            <a:t>(obligatorisch)</a:t>
                          </a:r>
                          <a:endParaRPr lang="de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985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„gleich“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=</a:t>
                          </a:r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==</a:t>
                          </a:r>
                          <a:endParaRPr lang="de-DE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635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„ungleich“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!=</a:t>
                          </a:r>
                          <a:endParaRPr lang="de-DE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89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„größer“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&gt;</a:t>
                          </a:r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&gt;</a:t>
                          </a:r>
                          <a:endParaRPr lang="de-DE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820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„kleiner“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&lt;</a:t>
                          </a:r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&lt;</a:t>
                          </a:r>
                          <a:endParaRPr lang="de-DE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13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„größer gleich“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&gt;=</a:t>
                          </a:r>
                          <a:endParaRPr lang="de-DE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760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„kleiner gleich“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&lt;=</a:t>
                          </a:r>
                          <a:endParaRPr lang="de-DE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522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16334"/>
                  </p:ext>
                </p:extLst>
              </p:nvPr>
            </p:nvGraphicFramePr>
            <p:xfrm>
              <a:off x="1631504" y="2082759"/>
              <a:ext cx="8815811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91458680"/>
                        </a:ext>
                      </a:extLst>
                    </a:gridCol>
                    <a:gridCol w="3171825">
                      <a:extLst>
                        <a:ext uri="{9D8B030D-6E8A-4147-A177-3AD203B41FA5}">
                          <a16:colId xmlns:a16="http://schemas.microsoft.com/office/drawing/2014/main" val="142303817"/>
                        </a:ext>
                      </a:extLst>
                    </a:gridCol>
                    <a:gridCol w="2934653">
                      <a:extLst>
                        <a:ext uri="{9D8B030D-6E8A-4147-A177-3AD203B41FA5}">
                          <a16:colId xmlns:a16="http://schemas.microsoft.com/office/drawing/2014/main" val="28379470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Bezeichnung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… Programmieren </a:t>
                          </a:r>
                          <a:r>
                            <a:rPr lang="de-DE" b="0" dirty="0" smtClean="0"/>
                            <a:t>(optional)</a:t>
                          </a:r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… Codieren </a:t>
                          </a:r>
                          <a:r>
                            <a:rPr lang="de-DE" b="0" dirty="0" smtClean="0"/>
                            <a:t>(obligatorisch)</a:t>
                          </a:r>
                          <a:endParaRPr lang="de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985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„gleich“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=</a:t>
                          </a:r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==</a:t>
                          </a:r>
                          <a:endParaRPr lang="de-DE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635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„ungleich“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85769" t="-208197" r="-9346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!=</a:t>
                          </a:r>
                          <a:endParaRPr lang="de-DE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89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„größer“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&gt;</a:t>
                          </a:r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&gt;</a:t>
                          </a:r>
                          <a:endParaRPr lang="de-DE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820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„kleiner“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&lt;</a:t>
                          </a:r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&lt;</a:t>
                          </a:r>
                          <a:endParaRPr lang="de-DE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13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„größer gleich“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85769" t="-508197" r="-9346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&gt;=</a:t>
                          </a:r>
                          <a:endParaRPr lang="de-DE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760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„kleiner gleich“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85769" t="-608197" r="-9346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&lt;=</a:t>
                          </a:r>
                          <a:endParaRPr lang="de-DE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5220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Geschweifte Klammer rechts 3"/>
          <p:cNvSpPr/>
          <p:nvPr/>
        </p:nvSpPr>
        <p:spPr>
          <a:xfrm rot="16200000">
            <a:off x="7180928" y="-1194047"/>
            <a:ext cx="350424" cy="5976664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017334" y="137777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Notation beim …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279576" y="4917270"/>
            <a:ext cx="7622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Hinweis:</a:t>
            </a:r>
          </a:p>
          <a:p>
            <a:r>
              <a:rPr lang="de-DE" dirty="0" smtClean="0"/>
              <a:t>Beim Programmieren im Allgemeinen (insbesondere aber beim Pseudocode)</a:t>
            </a:r>
          </a:p>
          <a:p>
            <a:r>
              <a:rPr lang="de-DE" dirty="0"/>
              <a:t>i</a:t>
            </a:r>
            <a:r>
              <a:rPr lang="de-DE" dirty="0" smtClean="0"/>
              <a:t>st es ratsam, die Schreibweise des Codierens zu übernehmen, um auf diese</a:t>
            </a:r>
          </a:p>
          <a:p>
            <a:r>
              <a:rPr lang="de-DE" dirty="0" smtClean="0"/>
              <a:t>Weise später (typische) Codier-Fehler zu vermeiden.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77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11</a:t>
            </a:fld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Verzweigung – </a:t>
            </a:r>
            <a:r>
              <a:rPr lang="de-DE" dirty="0" smtClean="0">
                <a:solidFill>
                  <a:srgbClr val="00B0F0"/>
                </a:solidFill>
              </a:rPr>
              <a:t>Gemeinsame Übung </a:t>
            </a:r>
            <a:r>
              <a:rPr lang="de-DE" dirty="0" smtClean="0">
                <a:solidFill>
                  <a:srgbClr val="FF0000"/>
                </a:solidFill>
              </a:rPr>
              <a:t>A_01_04_01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261622"/>
            <a:ext cx="3687730" cy="523939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1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9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r>
              <a:rPr lang="de-DE" dirty="0" smtClean="0"/>
              <a:t>Verzweigungen</a:t>
            </a:r>
          </a:p>
          <a:p>
            <a:pPr lvl="1"/>
            <a:r>
              <a:rPr lang="de-DE" b="1" dirty="0" smtClean="0"/>
              <a:t>Motivation </a:t>
            </a:r>
            <a:r>
              <a:rPr lang="de-DE" dirty="0" smtClean="0"/>
              <a:t>und </a:t>
            </a:r>
            <a:r>
              <a:rPr lang="de-DE" dirty="0"/>
              <a:t>B</a:t>
            </a:r>
            <a:r>
              <a:rPr lang="de-DE" dirty="0" smtClean="0"/>
              <a:t>eispiel</a:t>
            </a:r>
          </a:p>
          <a:p>
            <a:pPr lvl="1"/>
            <a:r>
              <a:rPr lang="de-DE" dirty="0" smtClean="0"/>
              <a:t>Darstellung </a:t>
            </a:r>
            <a:r>
              <a:rPr lang="de-DE" dirty="0"/>
              <a:t>im </a:t>
            </a:r>
            <a:r>
              <a:rPr lang="de-DE" b="1" dirty="0"/>
              <a:t>PAP</a:t>
            </a:r>
          </a:p>
          <a:p>
            <a:pPr lvl="1"/>
            <a:r>
              <a:rPr lang="de-DE" dirty="0"/>
              <a:t>Darstellung im </a:t>
            </a:r>
            <a:r>
              <a:rPr lang="de-DE" b="1" dirty="0" smtClean="0"/>
              <a:t>Struktogramm</a:t>
            </a:r>
          </a:p>
          <a:p>
            <a:pPr lvl="1"/>
            <a:r>
              <a:rPr lang="de-DE" dirty="0"/>
              <a:t>Darstellung im </a:t>
            </a:r>
            <a:r>
              <a:rPr lang="de-DE" b="1" dirty="0" smtClean="0"/>
              <a:t>Pseudocode</a:t>
            </a:r>
          </a:p>
          <a:p>
            <a:pPr lvl="1"/>
            <a:r>
              <a:rPr lang="de-DE" dirty="0" smtClean="0"/>
              <a:t>Syntax in </a:t>
            </a:r>
            <a:r>
              <a:rPr lang="de-DE" b="1" dirty="0" smtClean="0"/>
              <a:t>ANSI C</a:t>
            </a:r>
          </a:p>
          <a:p>
            <a:pPr lvl="1"/>
            <a:r>
              <a:rPr lang="de-DE" b="1" dirty="0"/>
              <a:t>Bedingungen / </a:t>
            </a:r>
            <a:r>
              <a:rPr lang="de-DE" b="1" dirty="0" smtClean="0"/>
              <a:t>Vergleichsoperatoren</a:t>
            </a:r>
            <a:endParaRPr lang="de-DE" b="1" dirty="0"/>
          </a:p>
          <a:p>
            <a:pPr marL="457200" lvl="1" indent="0">
              <a:buNone/>
            </a:pPr>
            <a:endParaRPr lang="de-DE" b="1" dirty="0"/>
          </a:p>
          <a:p>
            <a:pPr marL="457200" lvl="1" indent="0">
              <a:buNone/>
            </a:pPr>
            <a:endParaRPr lang="de-DE" sz="800" b="1" dirty="0" smtClean="0"/>
          </a:p>
          <a:p>
            <a:pPr lvl="0">
              <a:buClr>
                <a:srgbClr val="0071B2"/>
              </a:buClr>
            </a:pPr>
            <a:r>
              <a:rPr lang="de-DE" dirty="0" smtClean="0">
                <a:solidFill>
                  <a:srgbClr val="00204B"/>
                </a:solidFill>
              </a:rPr>
              <a:t>Ausführliches Training + Ergebnisbesprechung</a:t>
            </a:r>
          </a:p>
          <a:p>
            <a:pPr lvl="0">
              <a:buClr>
                <a:srgbClr val="0071B2"/>
              </a:buClr>
            </a:pPr>
            <a:r>
              <a:rPr lang="de-DE" dirty="0" smtClean="0">
                <a:solidFill>
                  <a:srgbClr val="00204B"/>
                </a:solidFill>
              </a:rPr>
              <a:t>Fachpraktische Anwendungen</a:t>
            </a:r>
            <a:endParaRPr lang="de-DE" dirty="0" smtClean="0"/>
          </a:p>
          <a:p>
            <a:pPr lvl="1"/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3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3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53014" y="1412777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Wir haben gestern das Codieren von Eingaben erlernt und auf diese Weise unsere ersten interaktiven </a:t>
            </a:r>
            <a:r>
              <a:rPr lang="de-DE" sz="2000" dirty="0"/>
              <a:t>P</a:t>
            </a:r>
            <a:r>
              <a:rPr lang="de-DE" sz="2000" dirty="0" smtClean="0"/>
              <a:t>rogramme schreiben können. Für diese </a:t>
            </a:r>
            <a:r>
              <a:rPr lang="de-DE" sz="2000" dirty="0"/>
              <a:t>P</a:t>
            </a:r>
            <a:r>
              <a:rPr lang="de-DE" sz="2000" dirty="0" smtClean="0"/>
              <a:t>rogramme galt aber bisher, dass auf die unterschiedlichen User-Eingaben stets die </a:t>
            </a:r>
            <a:r>
              <a:rPr lang="de-DE" sz="2000" b="1" dirty="0" smtClean="0"/>
              <a:t>identische Verarbeitung </a:t>
            </a:r>
            <a:r>
              <a:rPr lang="de-DE" sz="2000" dirty="0" smtClean="0"/>
              <a:t>folgte. 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1400" b="1" dirty="0" smtClean="0"/>
              <a:t>Oder kurz: </a:t>
            </a:r>
            <a:r>
              <a:rPr lang="de-DE" sz="1400" dirty="0" smtClean="0"/>
              <a:t>Es konnten zwar unterschiedliche Werte eingegeben werden, aber es wurde daraufhin stets die selbe Formel benutzt.</a:t>
            </a:r>
          </a:p>
          <a:p>
            <a:pPr marL="0" indent="0">
              <a:buNone/>
            </a:pPr>
            <a:endParaRPr lang="de-DE" sz="1400" dirty="0" smtClean="0"/>
          </a:p>
          <a:p>
            <a:r>
              <a:rPr lang="de-DE" sz="2000" dirty="0" smtClean="0"/>
              <a:t>Tatsächlich werden wir aber leicht </a:t>
            </a:r>
            <a:r>
              <a:rPr lang="de-DE" sz="2000" dirty="0"/>
              <a:t>B</a:t>
            </a:r>
            <a:r>
              <a:rPr lang="de-DE" sz="2000" dirty="0" smtClean="0"/>
              <a:t>eispiele finden, bei denen je nach Eingabe auch unterschiedliche Verarbeitungen nötig sein werden. Das Sprachkonstrukt einer Programmiersprache, das (mittels der </a:t>
            </a:r>
            <a:r>
              <a:rPr lang="de-DE" sz="2000" dirty="0"/>
              <a:t>Ü</a:t>
            </a:r>
            <a:r>
              <a:rPr lang="de-DE" sz="2000" dirty="0" smtClean="0"/>
              <a:t>berprüfung einer Bedingung) entscheiden kann, welcher Programmabschnitt im Folgenden abgearbeitet werden soll, wird </a:t>
            </a:r>
            <a:r>
              <a:rPr lang="de-DE" sz="2000" b="1" dirty="0" smtClean="0"/>
              <a:t>Verzweigung </a:t>
            </a:r>
            <a:r>
              <a:rPr lang="de-DE" sz="2000" dirty="0" smtClean="0"/>
              <a:t>genannt.</a:t>
            </a:r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 smtClean="0"/>
              <a:t>Hierzu wollen wir noch einmal ein Beispiel des gestrigen Tages aufgreifen, bei dem wir das bisher noch nicht gänzlich überzeugende Ergebnis durch eine Verzweigung verbessern können: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Verzweigung – </a:t>
            </a:r>
            <a:r>
              <a:rPr lang="de-DE" b="1" dirty="0" smtClean="0">
                <a:solidFill>
                  <a:srgbClr val="00B0F0"/>
                </a:solidFill>
              </a:rPr>
              <a:t>Motivation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4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53014" y="1412777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b="1" dirty="0"/>
              <a:t>Aufgabenstellung: 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dirty="0" smtClean="0"/>
              <a:t>     Vom </a:t>
            </a:r>
            <a:r>
              <a:rPr lang="de-DE" sz="2000" dirty="0"/>
              <a:t>User werden die folgenden drei Informationen </a:t>
            </a:r>
            <a:r>
              <a:rPr lang="de-DE" sz="2000" dirty="0" smtClean="0"/>
              <a:t>abgefragt:</a:t>
            </a:r>
          </a:p>
          <a:p>
            <a:pPr lvl="1"/>
            <a:r>
              <a:rPr lang="de-DE" sz="1600" dirty="0" smtClean="0"/>
              <a:t>Aktuelle Jahreszahl</a:t>
            </a:r>
          </a:p>
          <a:p>
            <a:pPr lvl="1"/>
            <a:r>
              <a:rPr lang="de-DE" sz="1600" dirty="0" smtClean="0"/>
              <a:t>Geburtsjahr (des Users)</a:t>
            </a:r>
          </a:p>
          <a:p>
            <a:pPr lvl="1"/>
            <a:r>
              <a:rPr lang="de-DE" sz="1600" b="1" dirty="0" smtClean="0">
                <a:solidFill>
                  <a:srgbClr val="FF0000"/>
                </a:solidFill>
              </a:rPr>
              <a:t>Und neu dazugekommen: </a:t>
            </a:r>
            <a:r>
              <a:rPr lang="de-DE" sz="1600" dirty="0" smtClean="0"/>
              <a:t>Antwort auf die Frage, ob der User dieses Jahr bereits Geburtstag hatte 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      Daraufhin soll das Programm das aktuelle Alter des Users ermitteln und ausgeben.</a:t>
            </a:r>
          </a:p>
          <a:p>
            <a:pPr marL="0" indent="0">
              <a:buNone/>
            </a:pPr>
            <a:r>
              <a:rPr lang="de-DE" sz="2000" dirty="0" smtClean="0"/>
              <a:t>      Anschließend endet das </a:t>
            </a:r>
            <a:r>
              <a:rPr lang="de-DE" sz="2000" dirty="0"/>
              <a:t>P</a:t>
            </a:r>
            <a:r>
              <a:rPr lang="de-DE" sz="2000" dirty="0" smtClean="0"/>
              <a:t>rogramm.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endParaRPr lang="de-DE" sz="1400" dirty="0" smtClean="0"/>
          </a:p>
          <a:p>
            <a:r>
              <a:rPr lang="de-DE" sz="2000" dirty="0" smtClean="0"/>
              <a:t>Auch für diese Aufgabe wollen wir zunächst PAP, Struktogramm und Pseudocode erstellen, um erst daraufhin den entsprechenden Quellcode in ANSI C zu codieren.</a:t>
            </a:r>
          </a:p>
          <a:p>
            <a:pPr marL="0" indent="0">
              <a:buNone/>
            </a:pP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Verzweigung – </a:t>
            </a:r>
            <a:r>
              <a:rPr lang="de-DE" b="1" dirty="0" smtClean="0"/>
              <a:t>Motivation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Beispielsaufgabe 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5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Verzweigung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PAP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15880" y="1066475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Start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368499" y="1426515"/>
            <a:ext cx="7422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368499" y="2156210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5368499" y="2885905"/>
            <a:ext cx="7421" cy="340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4204209" y="4966691"/>
            <a:ext cx="2358262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B050"/>
                </a:solidFill>
              </a:rPr>
              <a:t>alter=aktJahr-gebJahr</a:t>
            </a:r>
            <a:endParaRPr lang="de-DE" dirty="0">
              <a:solidFill>
                <a:srgbClr val="00B05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5369039" y="5326731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Daten 11"/>
          <p:cNvSpPr/>
          <p:nvPr/>
        </p:nvSpPr>
        <p:spPr>
          <a:xfrm>
            <a:off x="4047481" y="5689918"/>
            <a:ext cx="2671717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Ausgabe: alter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>
            <a:endCxn id="14" idx="0"/>
          </p:cNvCxnSpPr>
          <p:nvPr/>
        </p:nvCxnSpPr>
        <p:spPr>
          <a:xfrm>
            <a:off x="5361618" y="6117428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008999" y="6386581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Flussdiagramm: Daten 14"/>
          <p:cNvSpPr/>
          <p:nvPr/>
        </p:nvSpPr>
        <p:spPr>
          <a:xfrm>
            <a:off x="3935760" y="1724162"/>
            <a:ext cx="30243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aktJahr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lussdiagramm: Daten 15"/>
          <p:cNvSpPr/>
          <p:nvPr/>
        </p:nvSpPr>
        <p:spPr>
          <a:xfrm>
            <a:off x="3934772" y="2453857"/>
            <a:ext cx="3115077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gebJahr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5368499" y="3658763"/>
            <a:ext cx="7421" cy="340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Daten 23"/>
          <p:cNvSpPr/>
          <p:nvPr/>
        </p:nvSpPr>
        <p:spPr>
          <a:xfrm>
            <a:off x="2455638" y="3217089"/>
            <a:ext cx="5840563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schonGeburtstag</a:t>
            </a:r>
            <a:r>
              <a:rPr lang="de-DE" dirty="0">
                <a:solidFill>
                  <a:schemeClr val="tx1"/>
                </a:solidFill>
              </a:rPr>
              <a:t>G</a:t>
            </a:r>
            <a:r>
              <a:rPr lang="de-DE" dirty="0" smtClean="0">
                <a:solidFill>
                  <a:schemeClr val="tx1"/>
                </a:solidFill>
              </a:rPr>
              <a:t>ehabt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243671" y="3258726"/>
            <a:ext cx="260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(User-Eingabe ist  </a:t>
            </a:r>
            <a:r>
              <a:rPr lang="de-DE" sz="1400" b="1" dirty="0" smtClean="0">
                <a:solidFill>
                  <a:srgbClr val="0070C0"/>
                </a:solidFill>
              </a:rPr>
              <a:t>‘j‘ </a:t>
            </a:r>
            <a:r>
              <a:rPr lang="de-DE" sz="1400" b="1" dirty="0" smtClean="0"/>
              <a:t>oder </a:t>
            </a:r>
            <a:r>
              <a:rPr lang="de-DE" sz="1400" b="1" dirty="0" smtClean="0">
                <a:solidFill>
                  <a:srgbClr val="0070C0"/>
                </a:solidFill>
              </a:rPr>
              <a:t>‘n‘</a:t>
            </a:r>
            <a:r>
              <a:rPr lang="de-DE" sz="1400" b="1" dirty="0" smtClean="0"/>
              <a:t>)</a:t>
            </a:r>
            <a:endParaRPr lang="de-DE" sz="1400" b="1" dirty="0"/>
          </a:p>
        </p:txBody>
      </p:sp>
      <p:sp>
        <p:nvSpPr>
          <p:cNvPr id="4" name="Flussdiagramm: Verzweigung 3"/>
          <p:cNvSpPr/>
          <p:nvPr/>
        </p:nvSpPr>
        <p:spPr>
          <a:xfrm>
            <a:off x="2416171" y="4001580"/>
            <a:ext cx="5904656" cy="612648"/>
          </a:xfrm>
          <a:prstGeom prst="flowChartDecision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schonGeburtstagGehabt=‘j‘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5375919" y="4625861"/>
            <a:ext cx="7421" cy="3408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395244" y="4610288"/>
            <a:ext cx="68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00B050"/>
                </a:solidFill>
              </a:rPr>
              <a:t>wahr</a:t>
            </a:r>
            <a:endParaRPr lang="de-DE" sz="1400" b="1" dirty="0">
              <a:solidFill>
                <a:srgbClr val="00B05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983432" y="415401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70C0"/>
                </a:solidFill>
              </a:rPr>
              <a:t>Verzweigung:</a:t>
            </a:r>
            <a:endParaRPr lang="de-DE" sz="1400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/>
          <p:cNvCxnSpPr>
            <a:stCxn id="4" idx="3"/>
            <a:endCxn id="30" idx="1"/>
          </p:cNvCxnSpPr>
          <p:nvPr/>
        </p:nvCxnSpPr>
        <p:spPr>
          <a:xfrm flipV="1">
            <a:off x="8320827" y="4292632"/>
            <a:ext cx="592530" cy="15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8913357" y="4112612"/>
            <a:ext cx="247109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alter=aktJahr-gebJahr-1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9840416" y="4484514"/>
            <a:ext cx="0" cy="960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5383340" y="5445224"/>
            <a:ext cx="4457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43671" y="3978902"/>
            <a:ext cx="738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falsch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865071" y="4600942"/>
            <a:ext cx="236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b="1" dirty="0" smtClean="0"/>
              <a:t>(hier soll auch mit ‘j‘ geantwortet werden,</a:t>
            </a:r>
          </a:p>
          <a:p>
            <a:pPr algn="ctr"/>
            <a:r>
              <a:rPr lang="de-DE" sz="800" b="1" dirty="0"/>
              <a:t>f</a:t>
            </a:r>
            <a:r>
              <a:rPr lang="de-DE" sz="800" b="1" dirty="0" smtClean="0"/>
              <a:t>alls der User </a:t>
            </a:r>
            <a:r>
              <a:rPr lang="de-DE" sz="800" b="1" dirty="0" smtClean="0"/>
              <a:t>dieses Jahr bereits Geburtstag hatte)</a:t>
            </a:r>
            <a:endParaRPr lang="de-DE" sz="800" b="1" dirty="0"/>
          </a:p>
        </p:txBody>
      </p:sp>
    </p:spTree>
    <p:extLst>
      <p:ext uri="{BB962C8B-B14F-4D97-AF65-F5344CB8AC3E}">
        <p14:creationId xmlns:p14="http://schemas.microsoft.com/office/powerpoint/2010/main" val="4515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24" grpId="0" animBg="1"/>
      <p:bldP spid="2" grpId="0"/>
      <p:bldP spid="4" grpId="0" animBg="1"/>
      <p:bldP spid="26" grpId="0"/>
      <p:bldP spid="27" grpId="0"/>
      <p:bldP spid="30" grpId="0" animBg="1"/>
      <p:bldP spid="3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6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Verzweigung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Struktogramm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583832" y="2348880"/>
            <a:ext cx="36724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aktJahr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4583832" y="2708920"/>
            <a:ext cx="36724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gebJahr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583832" y="3068960"/>
            <a:ext cx="36724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schonGeburtstagGehabt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4583832" y="3429000"/>
            <a:ext cx="3672408" cy="4320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r Verbinder 18"/>
          <p:cNvCxnSpPr>
            <a:endCxn id="35" idx="2"/>
          </p:cNvCxnSpPr>
          <p:nvPr/>
        </p:nvCxnSpPr>
        <p:spPr>
          <a:xfrm>
            <a:off x="4583832" y="3429000"/>
            <a:ext cx="1836204" cy="432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35" idx="2"/>
          </p:cNvCxnSpPr>
          <p:nvPr/>
        </p:nvCxnSpPr>
        <p:spPr>
          <a:xfrm flipH="1">
            <a:off x="6420036" y="3429000"/>
            <a:ext cx="1836204" cy="432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501934" y="3416426"/>
            <a:ext cx="20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schonGeburtstagGehabt=‘j‘</a:t>
            </a:r>
            <a:endParaRPr lang="de-DE" sz="1200" dirty="0"/>
          </a:p>
        </p:txBody>
      </p:sp>
      <p:sp>
        <p:nvSpPr>
          <p:cNvPr id="42" name="Textfeld 41"/>
          <p:cNvSpPr txBox="1"/>
          <p:nvPr/>
        </p:nvSpPr>
        <p:spPr>
          <a:xfrm>
            <a:off x="4561113" y="355492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wahr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180202" y="3477169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70C0"/>
                </a:solidFill>
              </a:rPr>
              <a:t>Verzweigung:</a:t>
            </a:r>
            <a:endParaRPr lang="de-DE" sz="1400" b="1" dirty="0">
              <a:solidFill>
                <a:srgbClr val="0070C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4583832" y="3877527"/>
            <a:ext cx="1836204" cy="360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B050"/>
                </a:solidFill>
              </a:rPr>
              <a:t>a</a:t>
            </a:r>
            <a:r>
              <a:rPr lang="de-DE" sz="1400" dirty="0" smtClean="0">
                <a:solidFill>
                  <a:srgbClr val="00B050"/>
                </a:solidFill>
              </a:rPr>
              <a:t>lter=aktJahr-gebJahr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583832" y="4254046"/>
            <a:ext cx="36724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Ausgabe: alter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497034" y="355492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falsch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6420036" y="3879078"/>
            <a:ext cx="183620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rgbClr val="FF0000"/>
                </a:solidFill>
              </a:rPr>
              <a:t>alter=aktJahr-gebJahr-1</a:t>
            </a:r>
            <a:endParaRPr lang="de-D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6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4" grpId="0" animBg="1"/>
      <p:bldP spid="35" grpId="0" animBg="1"/>
      <p:bldP spid="22" grpId="0"/>
      <p:bldP spid="42" grpId="0"/>
      <p:bldP spid="43" grpId="0"/>
      <p:bldP spid="44" grpId="0" animBg="1"/>
      <p:bldP spid="45" grpId="0" animBg="1"/>
      <p:bldP spid="46" grpId="0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7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Verzweigung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Pseudocode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31704" y="1633109"/>
            <a:ext cx="44390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Programm</a:t>
            </a:r>
            <a:r>
              <a:rPr lang="de-DE" dirty="0" smtClean="0"/>
              <a:t> „Altersbestimmung 2.0“ 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Eingabe: aktJahr</a:t>
            </a:r>
          </a:p>
          <a:p>
            <a:r>
              <a:rPr lang="de-DE" dirty="0" smtClean="0"/>
              <a:t>	Eingabe: gebJahr</a:t>
            </a:r>
          </a:p>
          <a:p>
            <a:r>
              <a:rPr lang="de-DE" dirty="0" smtClean="0"/>
              <a:t>	Eingabe</a:t>
            </a:r>
            <a:r>
              <a:rPr lang="de-DE" dirty="0"/>
              <a:t>: </a:t>
            </a:r>
            <a:r>
              <a:rPr lang="de-DE" dirty="0" smtClean="0"/>
              <a:t>schonGeburtstagGehabt</a:t>
            </a:r>
            <a:endParaRPr lang="de-DE" dirty="0"/>
          </a:p>
          <a:p>
            <a:r>
              <a:rPr lang="de-DE" dirty="0"/>
              <a:t>	</a:t>
            </a:r>
            <a:r>
              <a:rPr lang="de-DE" b="1" dirty="0" smtClean="0">
                <a:solidFill>
                  <a:srgbClr val="00B050"/>
                </a:solidFill>
              </a:rPr>
              <a:t>falls(</a:t>
            </a:r>
            <a:r>
              <a:rPr lang="de-DE" dirty="0" smtClean="0"/>
              <a:t>schonGeburtstagGehabt=‘j‘</a:t>
            </a:r>
            <a:r>
              <a:rPr lang="de-DE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de-DE" dirty="0" smtClean="0"/>
              <a:t>	</a:t>
            </a:r>
            <a:r>
              <a:rPr lang="de-DE" dirty="0" smtClean="0">
                <a:solidFill>
                  <a:srgbClr val="00B050"/>
                </a:solidFill>
              </a:rPr>
              <a:t>{</a:t>
            </a:r>
          </a:p>
          <a:p>
            <a:r>
              <a:rPr lang="de-DE" dirty="0">
                <a:solidFill>
                  <a:srgbClr val="00B050"/>
                </a:solidFill>
              </a:rPr>
              <a:t>	</a:t>
            </a:r>
            <a:r>
              <a:rPr lang="de-DE" dirty="0" smtClean="0">
                <a:solidFill>
                  <a:srgbClr val="00B050"/>
                </a:solidFill>
              </a:rPr>
              <a:t>	alter=aktJahr-gebJahr</a:t>
            </a:r>
          </a:p>
          <a:p>
            <a:r>
              <a:rPr lang="de-DE" dirty="0">
                <a:solidFill>
                  <a:srgbClr val="00B050"/>
                </a:solidFill>
              </a:rPr>
              <a:t>	</a:t>
            </a:r>
            <a:r>
              <a:rPr lang="de-DE" dirty="0" smtClean="0">
                <a:solidFill>
                  <a:srgbClr val="00B050"/>
                </a:solidFill>
              </a:rPr>
              <a:t>}</a:t>
            </a:r>
          </a:p>
          <a:p>
            <a:r>
              <a:rPr lang="de-DE" dirty="0"/>
              <a:t>	</a:t>
            </a:r>
            <a:r>
              <a:rPr lang="de-DE" b="1" dirty="0" smtClean="0">
                <a:solidFill>
                  <a:srgbClr val="FF0000"/>
                </a:solidFill>
              </a:rPr>
              <a:t>sonst</a:t>
            </a:r>
          </a:p>
          <a:p>
            <a:r>
              <a:rPr lang="de-DE" dirty="0" smtClean="0"/>
              <a:t>	</a:t>
            </a:r>
            <a:r>
              <a:rPr lang="de-DE" dirty="0" smtClean="0">
                <a:solidFill>
                  <a:srgbClr val="FF0000"/>
                </a:solidFill>
              </a:rPr>
              <a:t>{</a:t>
            </a:r>
          </a:p>
          <a:p>
            <a:r>
              <a:rPr lang="de-DE" dirty="0">
                <a:solidFill>
                  <a:srgbClr val="FF0000"/>
                </a:solidFill>
              </a:rPr>
              <a:t>	</a:t>
            </a:r>
            <a:r>
              <a:rPr lang="de-DE" dirty="0" smtClean="0">
                <a:solidFill>
                  <a:srgbClr val="FF0000"/>
                </a:solidFill>
              </a:rPr>
              <a:t>	alter=aktJahr-gebJahr-1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	} </a:t>
            </a:r>
            <a:r>
              <a:rPr lang="de-DE" dirty="0"/>
              <a:t>	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Ausgabe: alter</a:t>
            </a:r>
          </a:p>
          <a:p>
            <a:r>
              <a:rPr lang="de-DE" dirty="0"/>
              <a:t>}</a:t>
            </a:r>
          </a:p>
        </p:txBody>
      </p:sp>
      <p:sp>
        <p:nvSpPr>
          <p:cNvPr id="2" name="Rechteck 1"/>
          <p:cNvSpPr/>
          <p:nvPr/>
        </p:nvSpPr>
        <p:spPr>
          <a:xfrm>
            <a:off x="4295800" y="3068960"/>
            <a:ext cx="3528392" cy="216024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2803448" y="3731606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70C0"/>
                </a:solidFill>
              </a:rPr>
              <a:t>Verzweigung:</a:t>
            </a:r>
            <a:endParaRPr lang="de-DE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3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8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Verzweigung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Quellcode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924914" y="1150491"/>
            <a:ext cx="684076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#include&lt;stdio.h&gt;</a:t>
            </a:r>
          </a:p>
          <a:p>
            <a:endParaRPr lang="de-DE" sz="1200" dirty="0" smtClean="0"/>
          </a:p>
          <a:p>
            <a:r>
              <a:rPr lang="de-DE" sz="1200" dirty="0"/>
              <a:t>m</a:t>
            </a:r>
            <a:r>
              <a:rPr lang="de-DE" sz="1200" dirty="0" smtClean="0"/>
              <a:t>ain()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	int aktJahr;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int gebJahr;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char schonGeburtstagGehabt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int alter;</a:t>
            </a:r>
            <a:endParaRPr lang="de-DE" sz="1200" dirty="0"/>
          </a:p>
          <a:p>
            <a:r>
              <a:rPr lang="de-DE" sz="1200" dirty="0" smtClean="0"/>
              <a:t>              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</a:t>
            </a:r>
            <a:r>
              <a:rPr lang="de-DE" sz="1200" dirty="0"/>
              <a:t>Geben Sie bitte das aktuelle Jahr ein: </a:t>
            </a:r>
            <a:r>
              <a:rPr lang="de-DE" sz="1200" dirty="0" smtClean="0"/>
              <a:t>“);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scanf(“%d“,&amp;aktJahr);</a:t>
            </a:r>
          </a:p>
          <a:p>
            <a:r>
              <a:rPr lang="de-DE" sz="1200" dirty="0" smtClean="0"/>
              <a:t>	printf</a:t>
            </a:r>
            <a:r>
              <a:rPr lang="de-DE" sz="1200" dirty="0"/>
              <a:t>(“Geben Sie bitte </a:t>
            </a:r>
            <a:r>
              <a:rPr lang="de-DE" sz="1200" dirty="0" smtClean="0"/>
              <a:t>Ihr Geburtsjahr </a:t>
            </a:r>
            <a:r>
              <a:rPr lang="de-DE" sz="1200" dirty="0"/>
              <a:t>ein: </a:t>
            </a:r>
            <a:r>
              <a:rPr lang="de-DE" sz="1200" dirty="0" smtClean="0"/>
              <a:t>“);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fflush(stdin);</a:t>
            </a:r>
          </a:p>
          <a:p>
            <a:r>
              <a:rPr lang="de-DE" sz="1200" dirty="0"/>
              <a:t>	scanf(“%d</a:t>
            </a:r>
            <a:r>
              <a:rPr lang="de-DE" sz="1200" dirty="0" smtClean="0"/>
              <a:t>“,&amp;gebJahr);</a:t>
            </a:r>
          </a:p>
          <a:p>
            <a:r>
              <a:rPr lang="de-DE" sz="1200" dirty="0" smtClean="0"/>
              <a:t>	printf(“Hatten Sie dieses Jahr schon Geburtstag (j/n) : </a:t>
            </a:r>
            <a:r>
              <a:rPr lang="de-DE" sz="1200" dirty="0"/>
              <a:t>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</a:t>
            </a:r>
            <a:r>
              <a:rPr lang="de-DE" sz="1200" dirty="0" smtClean="0"/>
              <a:t>(“%c“,&amp;</a:t>
            </a:r>
            <a:r>
              <a:rPr lang="de-DE" sz="1200" dirty="0"/>
              <a:t> schonGeburtstagGehabt</a:t>
            </a:r>
            <a:r>
              <a:rPr lang="de-DE" sz="1200" dirty="0" smtClean="0"/>
              <a:t>);</a:t>
            </a:r>
            <a:endParaRPr lang="de-DE" sz="1200" dirty="0"/>
          </a:p>
          <a:p>
            <a:endParaRPr lang="de-DE" sz="1200" dirty="0" smtClean="0"/>
          </a:p>
          <a:p>
            <a:r>
              <a:rPr lang="de-DE" sz="1200" dirty="0"/>
              <a:t>	</a:t>
            </a:r>
            <a:r>
              <a:rPr lang="de-DE" sz="1200" b="1" dirty="0" smtClean="0">
                <a:solidFill>
                  <a:srgbClr val="00B050"/>
                </a:solidFill>
              </a:rPr>
              <a:t>if(</a:t>
            </a:r>
            <a:r>
              <a:rPr lang="de-DE" sz="1200" dirty="0" smtClean="0"/>
              <a:t>schonGeburtstagGehabt==‘j‘</a:t>
            </a:r>
            <a:r>
              <a:rPr lang="de-DE" sz="1200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de-DE" sz="1200" dirty="0" smtClean="0"/>
              <a:t>	</a:t>
            </a:r>
            <a:r>
              <a:rPr lang="de-DE" sz="12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de-DE" sz="1200" dirty="0">
                <a:solidFill>
                  <a:srgbClr val="00B050"/>
                </a:solidFill>
              </a:rPr>
              <a:t>	</a:t>
            </a:r>
            <a:r>
              <a:rPr lang="de-DE" sz="1200" dirty="0" smtClean="0">
                <a:solidFill>
                  <a:srgbClr val="00B050"/>
                </a:solidFill>
              </a:rPr>
              <a:t>	</a:t>
            </a:r>
            <a:r>
              <a:rPr lang="de-DE" sz="1200" dirty="0">
                <a:solidFill>
                  <a:srgbClr val="00B050"/>
                </a:solidFill>
              </a:rPr>
              <a:t>alter=aktJahr-gebJahr</a:t>
            </a:r>
            <a:r>
              <a:rPr lang="de-DE" sz="12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de-DE" sz="1200" dirty="0" smtClean="0">
                <a:solidFill>
                  <a:srgbClr val="00B050"/>
                </a:solidFill>
              </a:rPr>
              <a:t>	}</a:t>
            </a:r>
          </a:p>
          <a:p>
            <a:r>
              <a:rPr lang="de-DE" sz="1200" dirty="0" smtClean="0"/>
              <a:t>	</a:t>
            </a:r>
            <a:r>
              <a:rPr lang="de-DE" sz="1200" b="1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de-DE" sz="1200" dirty="0" smtClean="0"/>
              <a:t>	</a:t>
            </a:r>
            <a:r>
              <a:rPr lang="de-DE" sz="1200" dirty="0" smtClean="0">
                <a:solidFill>
                  <a:srgbClr val="FF0000"/>
                </a:solidFill>
              </a:rPr>
              <a:t>{</a:t>
            </a:r>
            <a:endParaRPr lang="de-DE" sz="1200" dirty="0">
              <a:solidFill>
                <a:srgbClr val="FF0000"/>
              </a:solidFill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		</a:t>
            </a:r>
            <a:r>
              <a:rPr lang="de-DE" sz="1200" dirty="0" smtClean="0">
                <a:solidFill>
                  <a:srgbClr val="FF0000"/>
                </a:solidFill>
              </a:rPr>
              <a:t>alter=aktJahr-gebJah-1;</a:t>
            </a:r>
            <a:endParaRPr lang="de-DE" sz="1200" dirty="0">
              <a:solidFill>
                <a:srgbClr val="FF0000"/>
              </a:solidFill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	}</a:t>
            </a:r>
          </a:p>
          <a:p>
            <a:endParaRPr lang="de-DE" sz="1200" dirty="0"/>
          </a:p>
          <a:p>
            <a:r>
              <a:rPr lang="de-DE" sz="1200" dirty="0" smtClean="0"/>
              <a:t>	printf(“Sie sind %d Jahre alt“,alter);</a:t>
            </a:r>
          </a:p>
          <a:p>
            <a:r>
              <a:rPr lang="de-DE" sz="1200" dirty="0" smtClean="0"/>
              <a:t>}</a:t>
            </a:r>
            <a:endParaRPr lang="de-DE" sz="1200" dirty="0"/>
          </a:p>
          <a:p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863752" y="4413607"/>
            <a:ext cx="2592288" cy="160768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455976" y="4909670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0070C0"/>
                </a:solidFill>
              </a:rPr>
              <a:t>Verzweigung:</a:t>
            </a:r>
            <a:endParaRPr lang="de-DE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9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Verzweigung – </a:t>
            </a:r>
            <a:r>
              <a:rPr lang="de-DE" b="1" dirty="0" smtClean="0">
                <a:solidFill>
                  <a:srgbClr val="00B0F0"/>
                </a:solidFill>
              </a:rPr>
              <a:t>Vergleichsoperatoren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924914" y="1150491"/>
            <a:ext cx="684076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#include&lt;stdio.h&gt;</a:t>
            </a:r>
          </a:p>
          <a:p>
            <a:endParaRPr lang="de-DE" sz="1200" dirty="0" smtClean="0"/>
          </a:p>
          <a:p>
            <a:r>
              <a:rPr lang="de-DE" sz="1200" dirty="0"/>
              <a:t>m</a:t>
            </a:r>
            <a:r>
              <a:rPr lang="de-DE" sz="1200" dirty="0" smtClean="0"/>
              <a:t>ain()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	int aktJahr;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int gebJahr;</a:t>
            </a:r>
          </a:p>
          <a:p>
            <a:r>
              <a:rPr lang="de-DE" sz="1200" dirty="0"/>
              <a:t>	</a:t>
            </a:r>
            <a:r>
              <a:rPr lang="de-DE" sz="1200" dirty="0" err="1" smtClean="0"/>
              <a:t>char</a:t>
            </a:r>
            <a:r>
              <a:rPr lang="de-DE" sz="1200" dirty="0" smtClean="0"/>
              <a:t> </a:t>
            </a:r>
            <a:r>
              <a:rPr lang="de-DE" sz="1200" dirty="0" err="1" smtClean="0"/>
              <a:t>schonGeburtstagGehabt</a:t>
            </a:r>
            <a:r>
              <a:rPr lang="de-DE" sz="1200" dirty="0" smtClean="0"/>
              <a:t>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int alter;</a:t>
            </a:r>
            <a:endParaRPr lang="de-DE" sz="1200" dirty="0"/>
          </a:p>
          <a:p>
            <a:r>
              <a:rPr lang="de-DE" sz="1200" dirty="0" smtClean="0"/>
              <a:t>              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</a:t>
            </a:r>
            <a:r>
              <a:rPr lang="de-DE" sz="1200" dirty="0"/>
              <a:t>Geben Sie bitte das aktuelle Jahr ein: </a:t>
            </a:r>
            <a:r>
              <a:rPr lang="de-DE" sz="1200" dirty="0" smtClean="0"/>
              <a:t>“);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scanf(“%d“,&amp;aktJahr);</a:t>
            </a:r>
          </a:p>
          <a:p>
            <a:r>
              <a:rPr lang="de-DE" sz="1200" dirty="0" smtClean="0"/>
              <a:t>	printf</a:t>
            </a:r>
            <a:r>
              <a:rPr lang="de-DE" sz="1200" dirty="0"/>
              <a:t>(“Geben Sie bitte </a:t>
            </a:r>
            <a:r>
              <a:rPr lang="de-DE" sz="1200" dirty="0" smtClean="0"/>
              <a:t>Ihr Geburtsjahr </a:t>
            </a:r>
            <a:r>
              <a:rPr lang="de-DE" sz="1200" dirty="0"/>
              <a:t>ein: </a:t>
            </a:r>
            <a:r>
              <a:rPr lang="de-DE" sz="1200" dirty="0" smtClean="0"/>
              <a:t>“);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fflush(stdin);</a:t>
            </a:r>
          </a:p>
          <a:p>
            <a:r>
              <a:rPr lang="de-DE" sz="1200" dirty="0"/>
              <a:t>	scanf(“%d</a:t>
            </a:r>
            <a:r>
              <a:rPr lang="de-DE" sz="1200" dirty="0" smtClean="0"/>
              <a:t>“,&amp;gebJahr);</a:t>
            </a:r>
          </a:p>
          <a:p>
            <a:r>
              <a:rPr lang="de-DE" sz="1200" dirty="0" smtClean="0"/>
              <a:t>	printf(“Hatten Sie dieses Jahr schon Geburtstag (j/n) : </a:t>
            </a:r>
            <a:r>
              <a:rPr lang="de-DE" sz="1200" dirty="0"/>
              <a:t>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</a:t>
            </a:r>
            <a:r>
              <a:rPr lang="de-DE" sz="1200" dirty="0" smtClean="0"/>
              <a:t>(“%</a:t>
            </a:r>
            <a:r>
              <a:rPr lang="de-DE" sz="1200" smtClean="0"/>
              <a:t>c“,&amp;schonGeburtstagGehabt</a:t>
            </a:r>
            <a:r>
              <a:rPr lang="de-DE" sz="1200" dirty="0" smtClean="0"/>
              <a:t>);</a:t>
            </a:r>
            <a:endParaRPr lang="de-DE" sz="1200" dirty="0"/>
          </a:p>
          <a:p>
            <a:endParaRPr lang="de-DE" sz="1200" dirty="0" smtClean="0"/>
          </a:p>
          <a:p>
            <a:r>
              <a:rPr lang="de-DE" sz="1200" dirty="0"/>
              <a:t>	</a:t>
            </a:r>
            <a:r>
              <a:rPr lang="de-DE" sz="1200" dirty="0" smtClean="0"/>
              <a:t>if(schonGeburtstagGehabt</a:t>
            </a:r>
            <a:r>
              <a:rPr lang="de-DE" sz="2000" b="1" dirty="0" smtClean="0">
                <a:solidFill>
                  <a:srgbClr val="FF0000"/>
                </a:solidFill>
              </a:rPr>
              <a:t>==</a:t>
            </a:r>
            <a:r>
              <a:rPr lang="de-DE" sz="1200" dirty="0" smtClean="0"/>
              <a:t>‘j‘)</a:t>
            </a:r>
          </a:p>
          <a:p>
            <a:r>
              <a:rPr lang="de-DE" sz="1200" dirty="0" smtClean="0"/>
              <a:t>	{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</a:t>
            </a:r>
            <a:r>
              <a:rPr lang="de-DE" sz="1200" dirty="0"/>
              <a:t>alter=aktJahr-gebJahr</a:t>
            </a:r>
            <a:r>
              <a:rPr lang="de-DE" sz="1200" dirty="0" smtClean="0"/>
              <a:t>;</a:t>
            </a:r>
          </a:p>
          <a:p>
            <a:r>
              <a:rPr lang="de-DE" sz="1200" dirty="0" smtClean="0"/>
              <a:t>	}</a:t>
            </a:r>
          </a:p>
          <a:p>
            <a:r>
              <a:rPr lang="de-DE" sz="1200" dirty="0" smtClean="0"/>
              <a:t>	else</a:t>
            </a:r>
          </a:p>
          <a:p>
            <a:r>
              <a:rPr lang="de-DE" sz="1200" dirty="0" smtClean="0"/>
              <a:t>	{</a:t>
            </a:r>
            <a:endParaRPr lang="de-DE" sz="1200" dirty="0"/>
          </a:p>
          <a:p>
            <a:r>
              <a:rPr lang="de-DE" sz="1200" dirty="0"/>
              <a:t>		</a:t>
            </a:r>
            <a:r>
              <a:rPr lang="de-DE" sz="1200" dirty="0" smtClean="0"/>
              <a:t>alter=aktJahr-gebJahr-1;</a:t>
            </a:r>
            <a:endParaRPr lang="de-DE" sz="1200" dirty="0"/>
          </a:p>
          <a:p>
            <a:r>
              <a:rPr lang="de-DE" sz="1200" dirty="0"/>
              <a:t>	}</a:t>
            </a:r>
          </a:p>
          <a:p>
            <a:endParaRPr lang="de-DE" sz="1200" dirty="0"/>
          </a:p>
          <a:p>
            <a:r>
              <a:rPr lang="de-DE" sz="1200" dirty="0" smtClean="0"/>
              <a:t>	printf(“Sie sind %d Jahre alt“,alter);</a:t>
            </a:r>
          </a:p>
          <a:p>
            <a:r>
              <a:rPr lang="de-DE" sz="1200" dirty="0" smtClean="0"/>
              <a:t>}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6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WBS TRAINING_Farbprofil">
      <a:dk1>
        <a:srgbClr val="00204B"/>
      </a:dk1>
      <a:lt1>
        <a:srgbClr val="FFFFFF"/>
      </a:lt1>
      <a:dk2>
        <a:srgbClr val="0071B2"/>
      </a:dk2>
      <a:lt2>
        <a:srgbClr val="CFCFCF"/>
      </a:lt2>
      <a:accent1>
        <a:srgbClr val="00204B"/>
      </a:accent1>
      <a:accent2>
        <a:srgbClr val="FBC714"/>
      </a:accent2>
      <a:accent3>
        <a:srgbClr val="FB2B55"/>
      </a:accent3>
      <a:accent4>
        <a:srgbClr val="FBC714"/>
      </a:accent4>
      <a:accent5>
        <a:srgbClr val="FBC714"/>
      </a:accent5>
      <a:accent6>
        <a:srgbClr val="FB2B55"/>
      </a:accent6>
      <a:hlink>
        <a:srgbClr val="00204B"/>
      </a:hlink>
      <a:folHlink>
        <a:srgbClr val="00204B"/>
      </a:folHlink>
    </a:clrScheme>
    <a:fontScheme name="WBS-Schrift">
      <a:majorFont>
        <a:latin typeface="Frutiger 55 Roman"/>
        <a:ea typeface=""/>
        <a:cs typeface=""/>
      </a:majorFont>
      <a:minorFont>
        <a:latin typeface="Frutiger 45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2894E4CF43FC4786D65296C0CD6BF1" ma:contentTypeVersion="14" ma:contentTypeDescription="Ein neues Dokument erstellen." ma:contentTypeScope="" ma:versionID="6ff1d702476644d2b6a4a1979c6f4fde">
  <xsd:schema xmlns:xsd="http://www.w3.org/2001/XMLSchema" xmlns:xs="http://www.w3.org/2001/XMLSchema" xmlns:p="http://schemas.microsoft.com/office/2006/metadata/properties" xmlns:ns2="f22e8a00-551a-48c6-b378-c6ed4955e6ee" xmlns:ns3="8757b47b-59dc-4c9e-8178-d43937388e35" targetNamespace="http://schemas.microsoft.com/office/2006/metadata/properties" ma:root="true" ma:fieldsID="6227e1a780d42de2f2b811f76f3da7e5" ns2:_="" ns3:_="">
    <xsd:import namespace="f22e8a00-551a-48c6-b378-c6ed4955e6ee"/>
    <xsd:import namespace="8757b47b-59dc-4c9e-8178-d43937388e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e8a00-551a-48c6-b378-c6ed4955e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59174ce-b004-4f1e-a04d-a197baedd0ca}" ma:internalName="TaxCatchAll" ma:showField="CatchAllData" ma:web="f22e8a00-551a-48c6-b378-c6ed4955e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7b47b-59dc-4c9e-8178-d43937388e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ecb1af77-71c4-40a4-865f-7f05b01a85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57b47b-59dc-4c9e-8178-d43937388e35">
      <Terms xmlns="http://schemas.microsoft.com/office/infopath/2007/PartnerControls"/>
    </lcf76f155ced4ddcb4097134ff3c332f>
    <TaxCatchAll xmlns="f22e8a00-551a-48c6-b378-c6ed4955e6ee" xsi:nil="true"/>
  </documentManagement>
</p:properties>
</file>

<file path=customXml/itemProps1.xml><?xml version="1.0" encoding="utf-8"?>
<ds:datastoreItem xmlns:ds="http://schemas.openxmlformats.org/officeDocument/2006/customXml" ds:itemID="{2D32B489-DCC1-45B6-B50C-A1A95EFD7ED6}"/>
</file>

<file path=customXml/itemProps2.xml><?xml version="1.0" encoding="utf-8"?>
<ds:datastoreItem xmlns:ds="http://schemas.openxmlformats.org/officeDocument/2006/customXml" ds:itemID="{03B7E0F1-67EE-45D7-8C17-2AC395FCFB68}"/>
</file>

<file path=customXml/itemProps3.xml><?xml version="1.0" encoding="utf-8"?>
<ds:datastoreItem xmlns:ds="http://schemas.openxmlformats.org/officeDocument/2006/customXml" ds:itemID="{BBD19AAF-DE7E-491D-981D-52C2A5A17F7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</Words>
  <Application>Microsoft Office PowerPoint</Application>
  <PresentationFormat>Breitbild</PresentationFormat>
  <Paragraphs>179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Frutiger 45 Light</vt:lpstr>
      <vt:lpstr>Frutiger 55 Roman</vt:lpstr>
      <vt:lpstr>Larissa</vt:lpstr>
      <vt:lpstr>Programmierung(1)</vt:lpstr>
      <vt:lpstr>Agenda</vt:lpstr>
      <vt:lpstr>Verzweigung – Motivation </vt:lpstr>
      <vt:lpstr>Verzweigung – Motivation – Beispielsaufgabe  </vt:lpstr>
      <vt:lpstr>Verzweigung – Beispielaufgabe – PAP </vt:lpstr>
      <vt:lpstr>Verzweigung – Beispielaufgabe – Struktogramm </vt:lpstr>
      <vt:lpstr>Verzweigung – Beispielaufgabe – Pseudocode </vt:lpstr>
      <vt:lpstr>Verzweigung – Beispielaufgabe – Quellcode </vt:lpstr>
      <vt:lpstr>Verzweigung – Vergleichsoperatoren </vt:lpstr>
      <vt:lpstr>Verzweigung – Vergleichsoperatoren </vt:lpstr>
      <vt:lpstr>Verzweigung – Gemeinsame Übung A_01_04_01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Passon</dc:creator>
  <cp:lastModifiedBy>cdMax Muster01</cp:lastModifiedBy>
  <cp:revision>421</cp:revision>
  <dcterms:created xsi:type="dcterms:W3CDTF">2016-07-13T14:25:09Z</dcterms:created>
  <dcterms:modified xsi:type="dcterms:W3CDTF">2023-01-04T21:24:25Z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0x0101002E2894E4CF43FC4786D65296C0CD6BF1</vt:lpwstr>
  </property>
</Properties>
</file>