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4" r:id="rId2"/>
    <p:sldId id="317" r:id="rId3"/>
    <p:sldId id="322" r:id="rId4"/>
    <p:sldId id="339" r:id="rId5"/>
    <p:sldId id="340" r:id="rId6"/>
    <p:sldId id="344" r:id="rId7"/>
    <p:sldId id="341" r:id="rId8"/>
    <p:sldId id="342" r:id="rId9"/>
    <p:sldId id="343" r:id="rId10"/>
    <p:sldId id="345" r:id="rId11"/>
    <p:sldId id="346" r:id="rId12"/>
    <p:sldId id="350" r:id="rId13"/>
    <p:sldId id="351" r:id="rId14"/>
    <p:sldId id="349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38" r:id="rId26"/>
    <p:sldId id="310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dja Rabsch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053"/>
    <a:srgbClr val="FBC714"/>
    <a:srgbClr val="002055"/>
    <a:srgbClr val="00204B"/>
    <a:srgbClr val="0071B2"/>
    <a:srgbClr val="1E466E"/>
    <a:srgbClr val="FB2B55"/>
    <a:srgbClr val="FFCC00"/>
    <a:srgbClr val="0A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DB4B-9B0A-465E-9EA9-844F8452970F}" type="datetimeFigureOut">
              <a:rPr lang="de-DE" smtClean="0"/>
              <a:pPr/>
              <a:t>01.06.2022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AD08-F6DD-401B-A6DA-FC1A3AB5636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60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63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unt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53014" y="1715424"/>
            <a:ext cx="11137237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53013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338879" y="1717200"/>
            <a:ext cx="6351373" cy="4032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>
                <a:solidFill>
                  <a:srgbClr val="00204B"/>
                </a:solidFill>
              </a:rPr>
              <a:pPr/>
              <a:t>‹Nr.›</a:t>
            </a:fld>
            <a:endParaRPr lang="de-DE" sz="1200" dirty="0">
              <a:solidFill>
                <a:srgbClr val="0020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2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081739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3" y="1717200"/>
            <a:ext cx="6351373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7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4" y="1717200"/>
            <a:ext cx="11137237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92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inkl.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Freie_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132856"/>
            <a:ext cx="12192000" cy="138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3" r:id="rId5"/>
    <p:sldLayoutId id="2147483656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Programmierung(1)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Schleifen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Struktogramm</a:t>
            </a:r>
            <a:r>
              <a:rPr lang="de-DE" b="1" dirty="0">
                <a:solidFill>
                  <a:srgbClr val="00B0F0"/>
                </a:solidFill>
              </a:rPr>
              <a:t/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 rot="5400000">
            <a:off x="5359308" y="1639887"/>
            <a:ext cx="1041335" cy="3168352"/>
          </a:xfrm>
          <a:prstGeom prst="corner">
            <a:avLst>
              <a:gd name="adj1" fmla="val 29802"/>
              <a:gd name="adj2" fmla="val 283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 &gt;1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95800" y="2343355"/>
            <a:ext cx="31683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Eingabe: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01619" y="26664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x &gt;1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606538" y="2991426"/>
            <a:ext cx="2857614" cy="376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x</a:t>
            </a:r>
            <a:r>
              <a:rPr lang="de-DE" dirty="0" smtClean="0">
                <a:solidFill>
                  <a:schemeClr val="tx1"/>
                </a:solidFill>
              </a:rPr>
              <a:t>=x/2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606538" y="3368078"/>
            <a:ext cx="2857614" cy="376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Ausgabe: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295800" y="3717032"/>
            <a:ext cx="31683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Ausgabe: „Die Schleife wurde abgearbeitet“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Schleifen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Struktogramm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</a:t>
            </a:r>
            <a:r>
              <a:rPr lang="de-DE" b="1" dirty="0">
                <a:solidFill>
                  <a:srgbClr val="00B0F0"/>
                </a:solidFill>
              </a:rPr>
              <a:t/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 rot="5400000">
            <a:off x="5359308" y="1639887"/>
            <a:ext cx="1041335" cy="3168352"/>
          </a:xfrm>
          <a:prstGeom prst="corner">
            <a:avLst>
              <a:gd name="adj1" fmla="val 29802"/>
              <a:gd name="adj2" fmla="val 283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 &gt;1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95800" y="2343355"/>
            <a:ext cx="31683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Eingabe: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01619" y="26664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x &gt;1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606538" y="2991426"/>
            <a:ext cx="2857614" cy="376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x</a:t>
            </a:r>
            <a:r>
              <a:rPr lang="de-DE" dirty="0" smtClean="0">
                <a:solidFill>
                  <a:schemeClr val="tx1"/>
                </a:solidFill>
              </a:rPr>
              <a:t>=x/2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606538" y="3368078"/>
            <a:ext cx="2857614" cy="376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Ausgabe: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295800" y="3717032"/>
            <a:ext cx="31683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Ausgabe: „Die Schleife wurde abgearbeitet“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95799" y="2703395"/>
            <a:ext cx="3168353" cy="1013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5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Struktogramm </a:t>
            </a:r>
            <a:r>
              <a:rPr lang="de-DE" sz="2800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Schleifenkopf</a:t>
            </a:r>
            <a:r>
              <a:rPr lang="de-DE" b="1" dirty="0">
                <a:solidFill>
                  <a:srgbClr val="00B0F0"/>
                </a:solidFill>
              </a:rPr>
              <a:t/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 rot="5400000">
            <a:off x="5359308" y="1639887"/>
            <a:ext cx="1041335" cy="3168352"/>
          </a:xfrm>
          <a:prstGeom prst="corner">
            <a:avLst>
              <a:gd name="adj1" fmla="val 29802"/>
              <a:gd name="adj2" fmla="val 283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 &gt;1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95800" y="2343355"/>
            <a:ext cx="31683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Eingabe: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01619" y="266640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   x &gt;1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606538" y="2991426"/>
            <a:ext cx="2857614" cy="376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x</a:t>
            </a:r>
            <a:r>
              <a:rPr lang="de-DE" dirty="0" smtClean="0">
                <a:solidFill>
                  <a:schemeClr val="tx1"/>
                </a:solidFill>
              </a:rPr>
              <a:t>=x/2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606538" y="3368078"/>
            <a:ext cx="2857614" cy="376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Ausgabe: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295800" y="3717032"/>
            <a:ext cx="31683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Ausgabe: „Die Schleife wurde abgearbeitet“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95799" y="2703395"/>
            <a:ext cx="3168353" cy="288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8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Struktogramm </a:t>
            </a:r>
            <a:r>
              <a:rPr lang="de-DE" sz="2800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Bedingung</a:t>
            </a:r>
            <a:r>
              <a:rPr lang="de-DE" b="1" dirty="0">
                <a:solidFill>
                  <a:srgbClr val="00B0F0"/>
                </a:solidFill>
              </a:rPr>
              <a:t/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 rot="5400000">
            <a:off x="5359308" y="1639887"/>
            <a:ext cx="1041335" cy="3168352"/>
          </a:xfrm>
          <a:prstGeom prst="corner">
            <a:avLst>
              <a:gd name="adj1" fmla="val 29802"/>
              <a:gd name="adj2" fmla="val 283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 &gt;1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95800" y="2343355"/>
            <a:ext cx="31683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Eingabe: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01619" y="266640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   x &gt;1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606538" y="2991426"/>
            <a:ext cx="2857614" cy="376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x</a:t>
            </a:r>
            <a:r>
              <a:rPr lang="de-DE" dirty="0" smtClean="0">
                <a:solidFill>
                  <a:schemeClr val="tx1"/>
                </a:solidFill>
              </a:rPr>
              <a:t>=x/2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606538" y="3368078"/>
            <a:ext cx="2857614" cy="376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Ausgabe: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295800" y="3717032"/>
            <a:ext cx="31683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Ausgabe: „Die Schleife wurde abgearbeitet“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1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00204B"/>
                </a:solidFill>
              </a:rPr>
              <a:t>Schleifen – </a:t>
            </a:r>
            <a:r>
              <a:rPr lang="de-DE" sz="2800" b="1" dirty="0" smtClean="0">
                <a:solidFill>
                  <a:srgbClr val="00204B"/>
                </a:solidFill>
              </a:rPr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>
                <a:solidFill>
                  <a:srgbClr val="00204B"/>
                </a:solidFill>
              </a:rPr>
              <a:t>– </a:t>
            </a:r>
            <a:r>
              <a:rPr lang="de-DE" sz="2800" b="1" dirty="0">
                <a:solidFill>
                  <a:srgbClr val="00B0F0"/>
                </a:solidFill>
              </a:rPr>
              <a:t>Struktogramm </a:t>
            </a:r>
            <a:r>
              <a:rPr lang="de-DE" sz="2800" dirty="0">
                <a:solidFill>
                  <a:srgbClr val="00204B"/>
                </a:solidFill>
              </a:rPr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Schleifenrumpf</a:t>
            </a:r>
            <a:r>
              <a:rPr lang="de-DE" b="1" dirty="0">
                <a:solidFill>
                  <a:srgbClr val="00B0F0"/>
                </a:solidFill>
              </a:rPr>
              <a:t/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 rot="5400000">
            <a:off x="5359308" y="1639887"/>
            <a:ext cx="1041335" cy="3168352"/>
          </a:xfrm>
          <a:prstGeom prst="corner">
            <a:avLst>
              <a:gd name="adj1" fmla="val 29802"/>
              <a:gd name="adj2" fmla="val 283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 &gt;1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95800" y="2343355"/>
            <a:ext cx="31683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Eingabe: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01619" y="26664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x &gt;1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606538" y="2991426"/>
            <a:ext cx="2857614" cy="376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rgbClr val="FF0000"/>
                </a:solidFill>
              </a:rPr>
              <a:t>x</a:t>
            </a:r>
            <a:r>
              <a:rPr lang="de-DE" b="1" dirty="0" smtClean="0">
                <a:solidFill>
                  <a:srgbClr val="FF0000"/>
                </a:solidFill>
              </a:rPr>
              <a:t>=x/2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606538" y="3368078"/>
            <a:ext cx="2857614" cy="376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rgbClr val="FF0000"/>
                </a:solidFill>
              </a:rPr>
              <a:t>Ausgabe: x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295800" y="3717032"/>
            <a:ext cx="31683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Ausgabe: „Die Schleife wurde abgearbeitet“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606537" y="2991425"/>
            <a:ext cx="2857615" cy="708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Pseudocode</a:t>
            </a:r>
            <a:r>
              <a:rPr lang="de-DE" sz="2800" b="1" dirty="0">
                <a:solidFill>
                  <a:srgbClr val="00B0F0"/>
                </a:solidFill>
              </a:rPr>
              <a:t/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431704" y="1633109"/>
            <a:ext cx="46689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„Schleifen-Beispiel“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Eingabe: x</a:t>
            </a:r>
          </a:p>
          <a:p>
            <a:r>
              <a:rPr lang="de-DE" dirty="0"/>
              <a:t>	</a:t>
            </a:r>
            <a:r>
              <a:rPr lang="de-DE" dirty="0" smtClean="0"/>
              <a:t>solange(x&gt;1)</a:t>
            </a:r>
          </a:p>
          <a:p>
            <a:r>
              <a:rPr lang="de-DE" dirty="0" smtClean="0"/>
              <a:t>	{</a:t>
            </a:r>
          </a:p>
          <a:p>
            <a:r>
              <a:rPr lang="de-DE" dirty="0"/>
              <a:t>	</a:t>
            </a:r>
            <a:r>
              <a:rPr lang="de-DE" dirty="0" smtClean="0"/>
              <a:t>	x=x/2</a:t>
            </a:r>
          </a:p>
          <a:p>
            <a:r>
              <a:rPr lang="de-DE" dirty="0"/>
              <a:t>	</a:t>
            </a:r>
            <a:r>
              <a:rPr lang="de-DE" dirty="0" smtClean="0"/>
              <a:t>	Ausgabe: x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  <a:r>
              <a:rPr lang="de-DE" dirty="0"/>
              <a:t>	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Ausgabe: „Schleife wurde beendet“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1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Pseudocode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FF0000"/>
                </a:solidFill>
              </a:rPr>
              <a:t>Schleife</a:t>
            </a:r>
            <a:r>
              <a:rPr lang="de-DE" sz="2800" b="1" dirty="0">
                <a:solidFill>
                  <a:srgbClr val="00B0F0"/>
                </a:solidFill>
              </a:rPr>
              <a:t/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431704" y="1633109"/>
            <a:ext cx="46689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„Schleifen-Beispiel“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Eingabe: x</a:t>
            </a:r>
          </a:p>
          <a:p>
            <a:r>
              <a:rPr lang="de-DE" dirty="0"/>
              <a:t>	</a:t>
            </a:r>
            <a:r>
              <a:rPr lang="de-DE" dirty="0" smtClean="0"/>
              <a:t>solange(x&gt;1)</a:t>
            </a:r>
          </a:p>
          <a:p>
            <a:r>
              <a:rPr lang="de-DE" dirty="0" smtClean="0"/>
              <a:t>	{</a:t>
            </a:r>
          </a:p>
          <a:p>
            <a:r>
              <a:rPr lang="de-DE" dirty="0"/>
              <a:t>	</a:t>
            </a:r>
            <a:r>
              <a:rPr lang="de-DE" dirty="0" smtClean="0"/>
              <a:t>	x=x/2</a:t>
            </a:r>
          </a:p>
          <a:p>
            <a:r>
              <a:rPr lang="de-DE" dirty="0"/>
              <a:t>	</a:t>
            </a:r>
            <a:r>
              <a:rPr lang="de-DE" dirty="0" smtClean="0"/>
              <a:t>	Ausgabe: x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  <a:r>
              <a:rPr lang="de-DE" dirty="0"/>
              <a:t>	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Ausgabe: „Schleife wurde beendet“</a:t>
            </a:r>
          </a:p>
          <a:p>
            <a:r>
              <a:rPr lang="de-DE" dirty="0"/>
              <a:t>}</a:t>
            </a:r>
          </a:p>
        </p:txBody>
      </p:sp>
      <p:sp>
        <p:nvSpPr>
          <p:cNvPr id="6" name="Rechteck 5"/>
          <p:cNvSpPr/>
          <p:nvPr/>
        </p:nvSpPr>
        <p:spPr>
          <a:xfrm>
            <a:off x="4367808" y="2492896"/>
            <a:ext cx="2160240" cy="136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Pseudocode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FF0000"/>
                </a:solidFill>
              </a:rPr>
              <a:t>Schleifenkopf</a:t>
            </a:r>
            <a:r>
              <a:rPr lang="de-DE" sz="2800" b="1" dirty="0">
                <a:solidFill>
                  <a:srgbClr val="00B0F0"/>
                </a:solidFill>
              </a:rPr>
              <a:t/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431704" y="1633109"/>
            <a:ext cx="46689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„Schleifen-Beispiel“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Eingabe: x</a:t>
            </a:r>
          </a:p>
          <a:p>
            <a:r>
              <a:rPr lang="de-DE" b="1" dirty="0">
                <a:solidFill>
                  <a:srgbClr val="FF0000"/>
                </a:solidFill>
              </a:rPr>
              <a:t>	</a:t>
            </a:r>
            <a:r>
              <a:rPr lang="de-DE" b="1" dirty="0" smtClean="0">
                <a:solidFill>
                  <a:srgbClr val="FF0000"/>
                </a:solidFill>
              </a:rPr>
              <a:t>solange(x&gt;1)</a:t>
            </a:r>
          </a:p>
          <a:p>
            <a:r>
              <a:rPr lang="de-DE" dirty="0" smtClean="0"/>
              <a:t>	{</a:t>
            </a:r>
          </a:p>
          <a:p>
            <a:r>
              <a:rPr lang="de-DE" dirty="0"/>
              <a:t>	</a:t>
            </a:r>
            <a:r>
              <a:rPr lang="de-DE" dirty="0" smtClean="0"/>
              <a:t>	x=x/2</a:t>
            </a:r>
          </a:p>
          <a:p>
            <a:r>
              <a:rPr lang="de-DE" dirty="0"/>
              <a:t>	</a:t>
            </a:r>
            <a:r>
              <a:rPr lang="de-DE" dirty="0" smtClean="0"/>
              <a:t>	Ausgabe: x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  <a:r>
              <a:rPr lang="de-DE" dirty="0"/>
              <a:t>	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Ausgabe: „Schleife wurde beendet“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5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Pseudocode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FF0000"/>
                </a:solidFill>
              </a:rPr>
              <a:t>Bedingung</a:t>
            </a:r>
            <a:r>
              <a:rPr lang="de-DE" sz="2800" b="1" dirty="0">
                <a:solidFill>
                  <a:srgbClr val="00B0F0"/>
                </a:solidFill>
              </a:rPr>
              <a:t/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431704" y="1633109"/>
            <a:ext cx="46689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„Schleifen-Beispiel“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Eingabe: x</a:t>
            </a:r>
          </a:p>
          <a:p>
            <a:r>
              <a:rPr lang="de-DE" dirty="0"/>
              <a:t>	</a:t>
            </a:r>
            <a:r>
              <a:rPr lang="de-DE" dirty="0" smtClean="0"/>
              <a:t>solange(</a:t>
            </a:r>
            <a:r>
              <a:rPr lang="de-DE" b="1" dirty="0" smtClean="0">
                <a:solidFill>
                  <a:srgbClr val="FF0000"/>
                </a:solidFill>
              </a:rPr>
              <a:t>x&gt;1</a:t>
            </a:r>
            <a:r>
              <a:rPr lang="de-DE" dirty="0" smtClean="0"/>
              <a:t>)</a:t>
            </a:r>
          </a:p>
          <a:p>
            <a:r>
              <a:rPr lang="de-DE" dirty="0" smtClean="0"/>
              <a:t>	{</a:t>
            </a:r>
          </a:p>
          <a:p>
            <a:r>
              <a:rPr lang="de-DE" dirty="0"/>
              <a:t>	</a:t>
            </a:r>
            <a:r>
              <a:rPr lang="de-DE" dirty="0" smtClean="0"/>
              <a:t>	x=x/2</a:t>
            </a:r>
          </a:p>
          <a:p>
            <a:r>
              <a:rPr lang="de-DE" dirty="0"/>
              <a:t>	</a:t>
            </a:r>
            <a:r>
              <a:rPr lang="de-DE" dirty="0" smtClean="0"/>
              <a:t>	Ausgabe: x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  <a:r>
              <a:rPr lang="de-DE" dirty="0"/>
              <a:t>	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Ausgabe: „Schleife wurde beendet“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2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Pseudocode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FF0000"/>
                </a:solidFill>
              </a:rPr>
              <a:t>Schleifenrumpf</a:t>
            </a:r>
            <a:r>
              <a:rPr lang="de-DE" sz="2800" b="1" dirty="0">
                <a:solidFill>
                  <a:srgbClr val="00B0F0"/>
                </a:solidFill>
              </a:rPr>
              <a:t/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431704" y="1633109"/>
            <a:ext cx="46689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„Schleifen-Beispiel“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Eingabe: x</a:t>
            </a:r>
          </a:p>
          <a:p>
            <a:r>
              <a:rPr lang="de-DE" dirty="0"/>
              <a:t>	</a:t>
            </a:r>
            <a:r>
              <a:rPr lang="de-DE" dirty="0" smtClean="0"/>
              <a:t>solange(x&gt;1)</a:t>
            </a:r>
          </a:p>
          <a:p>
            <a:r>
              <a:rPr lang="de-DE" dirty="0" smtClean="0"/>
              <a:t>	{</a:t>
            </a:r>
          </a:p>
          <a:p>
            <a:r>
              <a:rPr lang="de-DE" b="1" dirty="0">
                <a:solidFill>
                  <a:srgbClr val="FF0000"/>
                </a:solidFill>
              </a:rPr>
              <a:t>	</a:t>
            </a:r>
            <a:r>
              <a:rPr lang="de-DE" b="1" dirty="0" smtClean="0">
                <a:solidFill>
                  <a:srgbClr val="FF0000"/>
                </a:solidFill>
              </a:rPr>
              <a:t>	x=x/2</a:t>
            </a:r>
          </a:p>
          <a:p>
            <a:r>
              <a:rPr lang="de-DE" b="1" dirty="0">
                <a:solidFill>
                  <a:srgbClr val="FF0000"/>
                </a:solidFill>
              </a:rPr>
              <a:t>	</a:t>
            </a:r>
            <a:r>
              <a:rPr lang="de-DE" b="1" dirty="0" smtClean="0">
                <a:solidFill>
                  <a:srgbClr val="FF0000"/>
                </a:solidFill>
              </a:rPr>
              <a:t>	Ausgabe: x</a:t>
            </a:r>
          </a:p>
          <a:p>
            <a:r>
              <a:rPr lang="de-DE" b="1" dirty="0">
                <a:solidFill>
                  <a:srgbClr val="FF0000"/>
                </a:solidFill>
              </a:rPr>
              <a:t>	</a:t>
            </a:r>
            <a:r>
              <a:rPr lang="de-DE" dirty="0" smtClean="0"/>
              <a:t>}</a:t>
            </a:r>
            <a:r>
              <a:rPr lang="de-DE" dirty="0"/>
              <a:t>	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Ausgabe: „Schleife wurde beendet“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5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r>
              <a:rPr lang="de-DE" dirty="0" smtClean="0"/>
              <a:t>Schleifen (While)</a:t>
            </a:r>
          </a:p>
          <a:p>
            <a:pPr lvl="1"/>
            <a:r>
              <a:rPr lang="de-DE" b="1" dirty="0" smtClean="0"/>
              <a:t>Motivation </a:t>
            </a:r>
            <a:r>
              <a:rPr lang="de-DE" dirty="0" smtClean="0"/>
              <a:t>und Beispiel</a:t>
            </a:r>
          </a:p>
          <a:p>
            <a:pPr lvl="1"/>
            <a:r>
              <a:rPr lang="de-DE" dirty="0" smtClean="0"/>
              <a:t>Darstellung </a:t>
            </a:r>
            <a:r>
              <a:rPr lang="de-DE" dirty="0"/>
              <a:t>im </a:t>
            </a:r>
            <a:r>
              <a:rPr lang="de-DE" b="1" dirty="0" smtClean="0"/>
              <a:t>PAP</a:t>
            </a:r>
          </a:p>
          <a:p>
            <a:pPr lvl="1"/>
            <a:r>
              <a:rPr lang="de-DE" dirty="0" smtClean="0"/>
              <a:t>Darstellung </a:t>
            </a:r>
            <a:r>
              <a:rPr lang="de-DE" dirty="0"/>
              <a:t>im </a:t>
            </a:r>
            <a:r>
              <a:rPr lang="de-DE" b="1" dirty="0" smtClean="0"/>
              <a:t>Struktogramm</a:t>
            </a:r>
          </a:p>
          <a:p>
            <a:pPr lvl="1"/>
            <a:r>
              <a:rPr lang="de-DE" dirty="0" smtClean="0"/>
              <a:t>Darstellung </a:t>
            </a:r>
            <a:r>
              <a:rPr lang="de-DE" dirty="0"/>
              <a:t>im </a:t>
            </a:r>
            <a:r>
              <a:rPr lang="de-DE" b="1" dirty="0" smtClean="0"/>
              <a:t>Pseudocode</a:t>
            </a:r>
          </a:p>
          <a:p>
            <a:pPr lvl="1"/>
            <a:r>
              <a:rPr lang="de-DE" dirty="0" smtClean="0"/>
              <a:t>Syntax in </a:t>
            </a:r>
            <a:r>
              <a:rPr lang="de-DE" b="1" dirty="0" smtClean="0"/>
              <a:t>ANSI C</a:t>
            </a:r>
          </a:p>
          <a:p>
            <a:pPr lvl="1"/>
            <a:r>
              <a:rPr lang="de-DE" b="1" dirty="0" smtClean="0"/>
              <a:t>Bedingungen </a:t>
            </a:r>
            <a:r>
              <a:rPr lang="de-DE" b="1" dirty="0"/>
              <a:t>/ </a:t>
            </a:r>
            <a:r>
              <a:rPr lang="de-DE" b="1" dirty="0" smtClean="0"/>
              <a:t>Vergleichsoperatoren</a:t>
            </a:r>
            <a:endParaRPr lang="de-DE" b="1" dirty="0"/>
          </a:p>
          <a:p>
            <a:pPr marL="457200" lvl="1" indent="0">
              <a:buNone/>
            </a:pPr>
            <a:endParaRPr lang="de-DE" b="1" dirty="0"/>
          </a:p>
          <a:p>
            <a:pPr marL="457200" lvl="1" indent="0">
              <a:buNone/>
            </a:pPr>
            <a:endParaRPr lang="de-DE" sz="800" b="1" dirty="0" smtClean="0"/>
          </a:p>
          <a:p>
            <a:pPr lvl="0">
              <a:buClr>
                <a:srgbClr val="0071B2"/>
              </a:buClr>
            </a:pPr>
            <a:r>
              <a:rPr lang="de-DE" dirty="0" smtClean="0">
                <a:solidFill>
                  <a:srgbClr val="00204B"/>
                </a:solidFill>
              </a:rPr>
              <a:t>Ausführliches Training + Ergebnisbesprechung</a:t>
            </a:r>
          </a:p>
          <a:p>
            <a:pPr lvl="0">
              <a:buClr>
                <a:srgbClr val="0071B2"/>
              </a:buClr>
            </a:pPr>
            <a:r>
              <a:rPr lang="de-DE" dirty="0" smtClean="0">
                <a:solidFill>
                  <a:srgbClr val="00204B"/>
                </a:solidFill>
              </a:rPr>
              <a:t>Fachpraktische Anwendungen</a:t>
            </a:r>
            <a:endParaRPr lang="de-DE" dirty="0" smtClean="0"/>
          </a:p>
          <a:p>
            <a:pPr lvl="1"/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3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Quellcode</a:t>
            </a:r>
            <a:r>
              <a:rPr lang="de-DE" sz="2800" b="1" dirty="0">
                <a:solidFill>
                  <a:srgbClr val="00B0F0"/>
                </a:solidFill>
              </a:rPr>
              <a:t/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6840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r>
              <a:rPr lang="de-DE" dirty="0"/>
              <a:t>	</a:t>
            </a:r>
            <a:r>
              <a:rPr lang="de-DE" dirty="0" smtClean="0"/>
              <a:t>printf(“</a:t>
            </a:r>
            <a:r>
              <a:rPr lang="de-DE" dirty="0"/>
              <a:t>Geben Sie bitte </a:t>
            </a:r>
            <a:r>
              <a:rPr lang="de-DE" dirty="0" smtClean="0"/>
              <a:t>eine ganze Zahl ein</a:t>
            </a:r>
            <a:r>
              <a:rPr lang="de-DE" dirty="0"/>
              <a:t>: </a:t>
            </a:r>
            <a:r>
              <a:rPr lang="de-DE" dirty="0" smtClean="0"/>
              <a:t>“);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scanf(“%d“,&amp;x);</a:t>
            </a:r>
          </a:p>
          <a:p>
            <a:r>
              <a:rPr lang="de-DE" dirty="0" smtClean="0"/>
              <a:t>	</a:t>
            </a:r>
          </a:p>
          <a:p>
            <a:r>
              <a:rPr lang="de-DE" dirty="0"/>
              <a:t>	</a:t>
            </a:r>
            <a:r>
              <a:rPr lang="de-DE" dirty="0" smtClean="0"/>
              <a:t>while(x&gt;1)</a:t>
            </a:r>
          </a:p>
          <a:p>
            <a:r>
              <a:rPr lang="de-DE" dirty="0" smtClean="0"/>
              <a:t>	{</a:t>
            </a:r>
          </a:p>
          <a:p>
            <a:r>
              <a:rPr lang="de-DE" dirty="0"/>
              <a:t>	</a:t>
            </a:r>
            <a:r>
              <a:rPr lang="de-DE" dirty="0" smtClean="0"/>
              <a:t>	x=x/2;</a:t>
            </a:r>
          </a:p>
          <a:p>
            <a:r>
              <a:rPr lang="de-DE" dirty="0"/>
              <a:t>	</a:t>
            </a:r>
            <a:r>
              <a:rPr lang="de-DE" dirty="0" smtClean="0"/>
              <a:t>	printf(“Aktueller Wert von x: %d\n“,x);</a:t>
            </a:r>
          </a:p>
          <a:p>
            <a:r>
              <a:rPr lang="de-DE" dirty="0" smtClean="0"/>
              <a:t>	}</a:t>
            </a:r>
          </a:p>
          <a:p>
            <a:endParaRPr lang="de-DE" dirty="0"/>
          </a:p>
          <a:p>
            <a:r>
              <a:rPr lang="de-DE" dirty="0" smtClean="0"/>
              <a:t>	printf(“Die Schleife wurde abgearbeitet“);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1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Quellcode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FF0000"/>
                </a:solidFill>
              </a:rPr>
              <a:t>Schleife</a:t>
            </a:r>
            <a:r>
              <a:rPr lang="de-DE" sz="2800" b="1" dirty="0">
                <a:solidFill>
                  <a:srgbClr val="00B0F0"/>
                </a:solidFill>
              </a:rPr>
              <a:t/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6840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r>
              <a:rPr lang="de-DE" dirty="0"/>
              <a:t>	</a:t>
            </a:r>
            <a:r>
              <a:rPr lang="de-DE" dirty="0" smtClean="0"/>
              <a:t>printf(“</a:t>
            </a:r>
            <a:r>
              <a:rPr lang="de-DE" dirty="0"/>
              <a:t>Geben Sie bitte </a:t>
            </a:r>
            <a:r>
              <a:rPr lang="de-DE" dirty="0" smtClean="0"/>
              <a:t>eine ganze Zahl ein</a:t>
            </a:r>
            <a:r>
              <a:rPr lang="de-DE" dirty="0"/>
              <a:t>: </a:t>
            </a:r>
            <a:r>
              <a:rPr lang="de-DE" dirty="0" smtClean="0"/>
              <a:t>“);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scanf(“%d“,&amp;x);</a:t>
            </a:r>
          </a:p>
          <a:p>
            <a:r>
              <a:rPr lang="de-DE" dirty="0" smtClean="0"/>
              <a:t>	</a:t>
            </a:r>
          </a:p>
          <a:p>
            <a:r>
              <a:rPr lang="de-DE" dirty="0"/>
              <a:t>	</a:t>
            </a:r>
            <a:r>
              <a:rPr lang="de-DE" dirty="0" smtClean="0"/>
              <a:t>while(x&gt;1)</a:t>
            </a:r>
          </a:p>
          <a:p>
            <a:r>
              <a:rPr lang="de-DE" dirty="0" smtClean="0"/>
              <a:t>	{</a:t>
            </a:r>
          </a:p>
          <a:p>
            <a:r>
              <a:rPr lang="de-DE" dirty="0"/>
              <a:t>	</a:t>
            </a:r>
            <a:r>
              <a:rPr lang="de-DE" dirty="0" smtClean="0"/>
              <a:t>	x=x/2;</a:t>
            </a:r>
          </a:p>
          <a:p>
            <a:r>
              <a:rPr lang="de-DE" dirty="0"/>
              <a:t>	</a:t>
            </a:r>
            <a:r>
              <a:rPr lang="de-DE" dirty="0" smtClean="0"/>
              <a:t>	printf(“Aktueller Wert von x: %d\n“,x);</a:t>
            </a:r>
          </a:p>
          <a:p>
            <a:r>
              <a:rPr lang="de-DE" dirty="0" smtClean="0"/>
              <a:t>	}</a:t>
            </a:r>
          </a:p>
          <a:p>
            <a:endParaRPr lang="de-DE" dirty="0"/>
          </a:p>
          <a:p>
            <a:r>
              <a:rPr lang="de-DE" dirty="0" smtClean="0"/>
              <a:t>	printf(“Die Schleife wurde abgearbeitet“);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3791744" y="3789040"/>
            <a:ext cx="4968552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8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– </a:t>
            </a:r>
            <a:r>
              <a:rPr lang="de-DE" sz="2800" b="1" dirty="0"/>
              <a:t>Beispielsaufgabe</a:t>
            </a:r>
            <a:r>
              <a:rPr lang="de-DE" sz="2800" b="1" dirty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Quellcode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FF0000"/>
                </a:solidFill>
              </a:rPr>
              <a:t>Schleifenkopf</a:t>
            </a:r>
            <a:r>
              <a:rPr lang="de-DE" sz="2800" b="1" dirty="0">
                <a:solidFill>
                  <a:srgbClr val="00B0F0"/>
                </a:solidFill>
              </a:rPr>
              <a:t/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6840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r>
              <a:rPr lang="de-DE" dirty="0"/>
              <a:t>	</a:t>
            </a:r>
            <a:r>
              <a:rPr lang="de-DE" dirty="0" smtClean="0"/>
              <a:t>printf(“</a:t>
            </a:r>
            <a:r>
              <a:rPr lang="de-DE" dirty="0"/>
              <a:t>Geben Sie bitte </a:t>
            </a:r>
            <a:r>
              <a:rPr lang="de-DE" dirty="0" smtClean="0"/>
              <a:t>eine ganze Zahl ein</a:t>
            </a:r>
            <a:r>
              <a:rPr lang="de-DE" dirty="0"/>
              <a:t>: </a:t>
            </a:r>
            <a:r>
              <a:rPr lang="de-DE" dirty="0" smtClean="0"/>
              <a:t>“);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scanf(“%d“,&amp;x);</a:t>
            </a:r>
          </a:p>
          <a:p>
            <a:r>
              <a:rPr lang="de-DE" dirty="0" smtClean="0"/>
              <a:t>	</a:t>
            </a:r>
          </a:p>
          <a:p>
            <a:r>
              <a:rPr lang="de-DE" b="1" dirty="0">
                <a:solidFill>
                  <a:srgbClr val="FF0000"/>
                </a:solidFill>
              </a:rPr>
              <a:t>	</a:t>
            </a:r>
            <a:r>
              <a:rPr lang="de-DE" b="1" dirty="0" smtClean="0">
                <a:solidFill>
                  <a:srgbClr val="FF0000"/>
                </a:solidFill>
              </a:rPr>
              <a:t>while(x&gt;1)</a:t>
            </a:r>
          </a:p>
          <a:p>
            <a:r>
              <a:rPr lang="de-DE" dirty="0" smtClean="0"/>
              <a:t>	{</a:t>
            </a:r>
          </a:p>
          <a:p>
            <a:r>
              <a:rPr lang="de-DE" dirty="0"/>
              <a:t>	</a:t>
            </a:r>
            <a:r>
              <a:rPr lang="de-DE" dirty="0" smtClean="0"/>
              <a:t>	x=x/2;</a:t>
            </a:r>
          </a:p>
          <a:p>
            <a:r>
              <a:rPr lang="de-DE" dirty="0"/>
              <a:t>	</a:t>
            </a:r>
            <a:r>
              <a:rPr lang="de-DE" dirty="0" smtClean="0"/>
              <a:t>	printf(“Aktueller Wert von x: %d\n“,x);</a:t>
            </a:r>
          </a:p>
          <a:p>
            <a:r>
              <a:rPr lang="de-DE" dirty="0" smtClean="0"/>
              <a:t>	}</a:t>
            </a:r>
          </a:p>
          <a:p>
            <a:endParaRPr lang="de-DE" dirty="0"/>
          </a:p>
          <a:p>
            <a:r>
              <a:rPr lang="de-DE" dirty="0" smtClean="0"/>
              <a:t>	printf(“Die Schleife wurde abgearbeitet“);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1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Quellcode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FF0000"/>
                </a:solidFill>
              </a:rPr>
              <a:t>Bedingung</a:t>
            </a:r>
            <a:r>
              <a:rPr lang="de-DE" sz="2800" b="1" dirty="0">
                <a:solidFill>
                  <a:srgbClr val="00B0F0"/>
                </a:solidFill>
              </a:rPr>
              <a:t/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6840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r>
              <a:rPr lang="de-DE" dirty="0"/>
              <a:t>	</a:t>
            </a:r>
            <a:r>
              <a:rPr lang="de-DE" dirty="0" smtClean="0"/>
              <a:t>printf(“</a:t>
            </a:r>
            <a:r>
              <a:rPr lang="de-DE" dirty="0"/>
              <a:t>Geben Sie bitte </a:t>
            </a:r>
            <a:r>
              <a:rPr lang="de-DE" dirty="0" smtClean="0"/>
              <a:t>eine ganze Zahl ein</a:t>
            </a:r>
            <a:r>
              <a:rPr lang="de-DE" dirty="0"/>
              <a:t>: </a:t>
            </a:r>
            <a:r>
              <a:rPr lang="de-DE" dirty="0" smtClean="0"/>
              <a:t>“);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scanf(“%d“,&amp;x);</a:t>
            </a:r>
          </a:p>
          <a:p>
            <a:r>
              <a:rPr lang="de-DE" dirty="0" smtClean="0"/>
              <a:t>	</a:t>
            </a:r>
          </a:p>
          <a:p>
            <a:r>
              <a:rPr lang="de-DE" b="1" dirty="0">
                <a:solidFill>
                  <a:srgbClr val="FF0000"/>
                </a:solidFill>
              </a:rPr>
              <a:t>	</a:t>
            </a:r>
            <a:r>
              <a:rPr lang="de-DE" dirty="0" smtClean="0"/>
              <a:t>while(</a:t>
            </a:r>
            <a:r>
              <a:rPr lang="de-DE" b="1" dirty="0" smtClean="0">
                <a:solidFill>
                  <a:srgbClr val="FF0000"/>
                </a:solidFill>
              </a:rPr>
              <a:t>x&gt;1</a:t>
            </a:r>
            <a:r>
              <a:rPr lang="de-DE" dirty="0" smtClean="0"/>
              <a:t>)</a:t>
            </a:r>
          </a:p>
          <a:p>
            <a:r>
              <a:rPr lang="de-DE" dirty="0" smtClean="0"/>
              <a:t>	{</a:t>
            </a:r>
          </a:p>
          <a:p>
            <a:r>
              <a:rPr lang="de-DE" dirty="0"/>
              <a:t>	</a:t>
            </a:r>
            <a:r>
              <a:rPr lang="de-DE" dirty="0" smtClean="0"/>
              <a:t>	x=x/2;</a:t>
            </a:r>
          </a:p>
          <a:p>
            <a:r>
              <a:rPr lang="de-DE" dirty="0"/>
              <a:t>	</a:t>
            </a:r>
            <a:r>
              <a:rPr lang="de-DE" dirty="0" smtClean="0"/>
              <a:t>	printf(“Aktueller Wert von x: %d\n“,x);</a:t>
            </a:r>
          </a:p>
          <a:p>
            <a:r>
              <a:rPr lang="de-DE" dirty="0" smtClean="0"/>
              <a:t>	}</a:t>
            </a:r>
          </a:p>
          <a:p>
            <a:endParaRPr lang="de-DE" dirty="0"/>
          </a:p>
          <a:p>
            <a:r>
              <a:rPr lang="de-DE" dirty="0" smtClean="0"/>
              <a:t>	printf(“Die Schleife wurde abgearbeitet“);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8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Schleifen </a:t>
            </a:r>
            <a:r>
              <a:rPr lang="de-DE" sz="2800"/>
              <a:t>– </a:t>
            </a:r>
            <a:r>
              <a:rPr lang="de-DE" sz="2800" b="1" smtClean="0"/>
              <a:t>Beispielaufgabe</a:t>
            </a:r>
            <a:r>
              <a:rPr lang="de-DE" sz="2800" b="1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Quellcode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FF0000"/>
                </a:solidFill>
              </a:rPr>
              <a:t>Schleifenrumpf</a:t>
            </a:r>
            <a:r>
              <a:rPr lang="de-DE" sz="2800" b="1" dirty="0">
                <a:solidFill>
                  <a:srgbClr val="00B0F0"/>
                </a:solidFill>
              </a:rPr>
              <a:t/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6840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r>
              <a:rPr lang="de-DE" dirty="0"/>
              <a:t>	</a:t>
            </a:r>
            <a:r>
              <a:rPr lang="de-DE" dirty="0" smtClean="0"/>
              <a:t>printf(“</a:t>
            </a:r>
            <a:r>
              <a:rPr lang="de-DE" dirty="0"/>
              <a:t>Geben Sie bitte </a:t>
            </a:r>
            <a:r>
              <a:rPr lang="de-DE" dirty="0" smtClean="0"/>
              <a:t>eine ganze Zahl ein</a:t>
            </a:r>
            <a:r>
              <a:rPr lang="de-DE" dirty="0"/>
              <a:t>: </a:t>
            </a:r>
            <a:r>
              <a:rPr lang="de-DE" dirty="0" smtClean="0"/>
              <a:t>“);</a:t>
            </a:r>
          </a:p>
          <a:p>
            <a:r>
              <a:rPr lang="de-DE" dirty="0"/>
              <a:t>	</a:t>
            </a:r>
            <a:r>
              <a:rPr lang="de-DE" dirty="0" smtClean="0"/>
              <a:t>scanf(“%d“,&amp;x);</a:t>
            </a:r>
          </a:p>
          <a:p>
            <a:r>
              <a:rPr lang="de-DE" dirty="0" smtClean="0"/>
              <a:t>	</a:t>
            </a:r>
          </a:p>
          <a:p>
            <a:r>
              <a:rPr lang="de-DE" b="1" dirty="0">
                <a:solidFill>
                  <a:srgbClr val="FF0000"/>
                </a:solidFill>
              </a:rPr>
              <a:t>	</a:t>
            </a:r>
            <a:r>
              <a:rPr lang="de-DE" dirty="0" smtClean="0"/>
              <a:t>while(x&gt;1)</a:t>
            </a:r>
          </a:p>
          <a:p>
            <a:r>
              <a:rPr lang="de-DE" dirty="0" smtClean="0"/>
              <a:t>	{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b="1" dirty="0" smtClean="0">
                <a:solidFill>
                  <a:srgbClr val="FF0000"/>
                </a:solidFill>
              </a:rPr>
              <a:t>x=x/2;</a:t>
            </a:r>
          </a:p>
          <a:p>
            <a:r>
              <a:rPr lang="de-DE" b="1" dirty="0">
                <a:solidFill>
                  <a:srgbClr val="FF0000"/>
                </a:solidFill>
              </a:rPr>
              <a:t>	</a:t>
            </a:r>
            <a:r>
              <a:rPr lang="de-DE" b="1" dirty="0" smtClean="0">
                <a:solidFill>
                  <a:srgbClr val="FF0000"/>
                </a:solidFill>
              </a:rPr>
              <a:t>	printf(“Aktueller Wert von x: %d\n“,x);</a:t>
            </a:r>
          </a:p>
          <a:p>
            <a:r>
              <a:rPr lang="de-DE" dirty="0" smtClean="0"/>
              <a:t>	}</a:t>
            </a:r>
          </a:p>
          <a:p>
            <a:endParaRPr lang="de-DE" dirty="0"/>
          </a:p>
          <a:p>
            <a:r>
              <a:rPr lang="de-DE" dirty="0" smtClean="0"/>
              <a:t>	printf(“Die Schleife wurde abgearbeitet“);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5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25</a:t>
            </a:fld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Schleifen </a:t>
            </a:r>
            <a:r>
              <a:rPr lang="de-DE" dirty="0" smtClean="0"/>
              <a:t>– </a:t>
            </a:r>
            <a:r>
              <a:rPr lang="de-DE" dirty="0" smtClean="0">
                <a:solidFill>
                  <a:srgbClr val="00B0F0"/>
                </a:solidFill>
              </a:rPr>
              <a:t>Gemeinsame Übung </a:t>
            </a:r>
            <a:r>
              <a:rPr lang="de-DE" dirty="0" smtClean="0">
                <a:solidFill>
                  <a:srgbClr val="FF0000"/>
                </a:solidFill>
              </a:rPr>
              <a:t>A_01_05_01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1268760"/>
            <a:ext cx="3656643" cy="520368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1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9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3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53014" y="1412777"/>
            <a:ext cx="11519650" cy="381642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Falls (identische) Programmabschnitte unmittelbar hintereinander mehrfach ausgeführt werden sollen, so kann dies mit Hilfe von sogenannten </a:t>
            </a:r>
            <a:r>
              <a:rPr lang="de-DE" sz="2000" b="1" dirty="0" smtClean="0"/>
              <a:t>Schleifen</a:t>
            </a:r>
            <a:r>
              <a:rPr lang="de-DE" sz="2000" dirty="0" smtClean="0"/>
              <a:t> realisiert werden.</a:t>
            </a:r>
          </a:p>
          <a:p>
            <a:r>
              <a:rPr lang="de-DE" sz="2000" dirty="0" smtClean="0"/>
              <a:t>Schleifen stellen stets eine </a:t>
            </a:r>
            <a:r>
              <a:rPr lang="de-DE" sz="2000" b="1" dirty="0" smtClean="0"/>
              <a:t>Arbeitserleichterung</a:t>
            </a:r>
            <a:r>
              <a:rPr lang="de-DE" sz="2000" dirty="0" smtClean="0"/>
              <a:t> dar, da sie dem Programmierer das mehrfache Notieren des zu wiederholenden Codes ersparen.</a:t>
            </a:r>
          </a:p>
          <a:p>
            <a:r>
              <a:rPr lang="de-DE" sz="2000" dirty="0" smtClean="0"/>
              <a:t>Schleifen können darüber hinaus aber auch </a:t>
            </a:r>
            <a:r>
              <a:rPr lang="de-DE" sz="2000" b="1" dirty="0" smtClean="0"/>
              <a:t>technisch unverzichtbar </a:t>
            </a:r>
            <a:r>
              <a:rPr lang="de-DE" sz="2000" dirty="0" smtClean="0"/>
              <a:t>sein, sofern die genaue Anzahl der verlangten Wiederholungen erst zur Laufzeit des Programms bekannt seien wird.</a:t>
            </a:r>
          </a:p>
          <a:p>
            <a:r>
              <a:rPr lang="de-DE" sz="2000" dirty="0" smtClean="0"/>
              <a:t>Da eine Schleife (in der Regel) nicht unendlich oft wiederholt werden soll (in diesem Fall spräche man von einer Endlos-Schleife), gehört zu einer Schleife stets auch eine </a:t>
            </a:r>
            <a:r>
              <a:rPr lang="de-DE" sz="2000" b="1" dirty="0" smtClean="0"/>
              <a:t>Bedingungs-Überprüfung</a:t>
            </a:r>
            <a:r>
              <a:rPr lang="de-DE" sz="2000" dirty="0" smtClean="0"/>
              <a:t>, mit deren Hilfe entschieden wird, ob die Schleife (erstmalig oder erneut) durchlaufen wird.</a:t>
            </a:r>
          </a:p>
          <a:p>
            <a:r>
              <a:rPr lang="de-DE" sz="2000" dirty="0" smtClean="0"/>
              <a:t>Wir werden im Laufe des Bausteins insgesamt 3 Typen von Schleifen kennenlernen, wollen uns aber am heutigen Tag zunächst ausschließlich mit </a:t>
            </a:r>
            <a:r>
              <a:rPr lang="de-DE" sz="2000" b="1" dirty="0" smtClean="0"/>
              <a:t>WHILE-Schleifen</a:t>
            </a:r>
            <a:r>
              <a:rPr lang="de-DE" sz="2000" dirty="0" smtClean="0"/>
              <a:t> befassen.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Schleifen – </a:t>
            </a:r>
            <a:r>
              <a:rPr lang="de-DE" b="1" dirty="0" smtClean="0">
                <a:solidFill>
                  <a:srgbClr val="00B0F0"/>
                </a:solidFill>
              </a:rPr>
              <a:t>Motivation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4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53014" y="1412777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sz="2000" b="1" dirty="0" smtClean="0"/>
              <a:t>   Aufgabenstellung</a:t>
            </a:r>
            <a:r>
              <a:rPr lang="de-DE" sz="2000" b="1" dirty="0"/>
              <a:t>: </a:t>
            </a:r>
          </a:p>
          <a:p>
            <a:pPr lvl="1"/>
            <a:r>
              <a:rPr lang="de-DE" sz="1600" b="1" dirty="0" smtClean="0">
                <a:solidFill>
                  <a:srgbClr val="FF0000"/>
                </a:solidFill>
              </a:rPr>
              <a:t>Vor der Schleife </a:t>
            </a:r>
            <a:r>
              <a:rPr lang="de-DE" sz="1600" dirty="0" smtClean="0"/>
              <a:t>wird vom User eine ganze Zahl </a:t>
            </a:r>
            <a:r>
              <a:rPr lang="de-DE" sz="1600" b="1" dirty="0" smtClean="0"/>
              <a:t>x </a:t>
            </a:r>
            <a:r>
              <a:rPr lang="de-DE" sz="1600" dirty="0" smtClean="0"/>
              <a:t>abgefragt.</a:t>
            </a:r>
            <a:endParaRPr lang="de-DE" sz="1600" dirty="0"/>
          </a:p>
          <a:p>
            <a:pPr lvl="1"/>
            <a:r>
              <a:rPr lang="de-DE" sz="1600" dirty="0" smtClean="0"/>
              <a:t>Daraufhin soll eine </a:t>
            </a:r>
            <a:r>
              <a:rPr lang="de-DE" sz="1600" b="1" dirty="0" smtClean="0">
                <a:solidFill>
                  <a:srgbClr val="FF0000"/>
                </a:solidFill>
              </a:rPr>
              <a:t>Schleife starten</a:t>
            </a:r>
            <a:r>
              <a:rPr lang="de-DE" sz="1600" dirty="0" smtClean="0"/>
              <a:t>, die solange durchlaufen wird, solange x größer 1 ist.</a:t>
            </a:r>
          </a:p>
          <a:p>
            <a:pPr marL="457200" lvl="1" indent="0">
              <a:buNone/>
            </a:pPr>
            <a:r>
              <a:rPr lang="de-DE" sz="1600" dirty="0"/>
              <a:t>	</a:t>
            </a:r>
            <a:r>
              <a:rPr lang="de-DE" sz="1200" b="1" dirty="0" smtClean="0"/>
              <a:t>Hinweis: </a:t>
            </a:r>
            <a:r>
              <a:rPr lang="de-DE" sz="1200" dirty="0" smtClean="0"/>
              <a:t>Falls </a:t>
            </a:r>
            <a:r>
              <a:rPr lang="de-DE" sz="1200" dirty="0"/>
              <a:t>die User-Eingabe bereits von Beginn an kleiner oder gleich </a:t>
            </a:r>
            <a:r>
              <a:rPr lang="de-DE" sz="1200" dirty="0" smtClean="0"/>
              <a:t>1 ist, so soll die Schleife also </a:t>
            </a:r>
            <a:r>
              <a:rPr lang="de-DE" sz="1200" b="1" i="1" dirty="0" smtClean="0"/>
              <a:t>kein einziges mal </a:t>
            </a:r>
            <a:r>
              <a:rPr lang="de-DE" sz="1200" dirty="0" smtClean="0"/>
              <a:t>durchlaufen werden!</a:t>
            </a:r>
          </a:p>
          <a:p>
            <a:pPr lvl="1"/>
            <a:r>
              <a:rPr lang="de-DE" sz="1600" b="1" dirty="0" smtClean="0">
                <a:solidFill>
                  <a:srgbClr val="FF0000"/>
                </a:solidFill>
              </a:rPr>
              <a:t>Pro Schleifendurchlauf </a:t>
            </a:r>
            <a:r>
              <a:rPr lang="de-DE" sz="1600" dirty="0" smtClean="0"/>
              <a:t>soll …</a:t>
            </a:r>
          </a:p>
          <a:p>
            <a:pPr marL="457200" lvl="1" indent="0">
              <a:buNone/>
            </a:pPr>
            <a:r>
              <a:rPr lang="de-DE" sz="1600" dirty="0" smtClean="0"/>
              <a:t>	- x durch 2 (ohne Rest) geteilt werden </a:t>
            </a:r>
          </a:p>
          <a:p>
            <a:pPr marL="457200" lvl="1" indent="0">
              <a:buNone/>
            </a:pPr>
            <a:r>
              <a:rPr lang="de-DE" sz="1600" dirty="0" smtClean="0"/>
              <a:t>	- der aktuelle Wert von x ausgegeben werden.</a:t>
            </a:r>
            <a:endParaRPr lang="de-DE" sz="1600" dirty="0"/>
          </a:p>
          <a:p>
            <a:pPr lvl="1"/>
            <a:r>
              <a:rPr lang="de-DE" sz="1600" b="1" dirty="0" smtClean="0">
                <a:solidFill>
                  <a:srgbClr val="FF0000"/>
                </a:solidFill>
              </a:rPr>
              <a:t>Nach der Schleife </a:t>
            </a:r>
            <a:r>
              <a:rPr lang="de-DE" sz="1600" dirty="0" smtClean="0"/>
              <a:t>soll auf der Konsole </a:t>
            </a:r>
            <a:r>
              <a:rPr lang="de-DE" sz="1600" i="1" dirty="0" smtClean="0"/>
              <a:t>„Schleife wurde abgearbeitet“ </a:t>
            </a:r>
            <a:r>
              <a:rPr lang="de-DE" sz="1600" dirty="0" smtClean="0"/>
              <a:t>erscheinen und das Programm enden.</a:t>
            </a:r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r>
              <a:rPr lang="de-DE" sz="2000" dirty="0" smtClean="0"/>
              <a:t>Auch für diese Aufgabe wollen wir zunächst </a:t>
            </a:r>
            <a:r>
              <a:rPr lang="de-DE" sz="2000" b="1" dirty="0" smtClean="0"/>
              <a:t>PAP</a:t>
            </a:r>
            <a:r>
              <a:rPr lang="de-DE" sz="2000" dirty="0" smtClean="0"/>
              <a:t>, </a:t>
            </a:r>
            <a:r>
              <a:rPr lang="de-DE" sz="2000" b="1" dirty="0" smtClean="0"/>
              <a:t>Struktogramm</a:t>
            </a:r>
            <a:r>
              <a:rPr lang="de-DE" sz="2000" dirty="0" smtClean="0"/>
              <a:t> und </a:t>
            </a:r>
            <a:r>
              <a:rPr lang="de-DE" sz="2000" b="1" dirty="0" smtClean="0"/>
              <a:t>Pseudocode</a:t>
            </a:r>
            <a:r>
              <a:rPr lang="de-DE" sz="2000" dirty="0" smtClean="0"/>
              <a:t> erstellen, um erst daraufhin den entsprechenden </a:t>
            </a:r>
            <a:r>
              <a:rPr lang="de-DE" sz="2000" b="1" dirty="0" smtClean="0"/>
              <a:t>Quellcode</a:t>
            </a:r>
            <a:r>
              <a:rPr lang="de-DE" sz="2000" dirty="0" smtClean="0"/>
              <a:t> in ANSI C zu codieren.</a:t>
            </a:r>
          </a:p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Schleifen – </a:t>
            </a:r>
            <a:r>
              <a:rPr lang="de-DE" b="1" dirty="0" smtClean="0">
                <a:solidFill>
                  <a:srgbClr val="00B0F0"/>
                </a:solidFill>
              </a:rPr>
              <a:t>Beispielaufgabe 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Schleifen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17254" y="1231759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369873" y="1591799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369873" y="2321494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370412" y="4141249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aten 11"/>
          <p:cNvSpPr/>
          <p:nvPr/>
        </p:nvSpPr>
        <p:spPr>
          <a:xfrm>
            <a:off x="4048854" y="4504436"/>
            <a:ext cx="2671717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13" name="Gerade Verbindung mit Pfeil 12"/>
          <p:cNvCxnSpPr>
            <a:endCxn id="14" idx="0"/>
          </p:cNvCxnSpPr>
          <p:nvPr/>
        </p:nvCxnSpPr>
        <p:spPr>
          <a:xfrm>
            <a:off x="5362452" y="6022545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009833" y="6291698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5" name="Flussdiagramm: Daten 14"/>
          <p:cNvSpPr/>
          <p:nvPr/>
        </p:nvSpPr>
        <p:spPr>
          <a:xfrm>
            <a:off x="3937134" y="1889446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7" name="Flussdiagramm: Verzweigung 16"/>
          <p:cNvSpPr/>
          <p:nvPr/>
        </p:nvSpPr>
        <p:spPr>
          <a:xfrm>
            <a:off x="4685797" y="2656011"/>
            <a:ext cx="1368152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  <a:r>
              <a:rPr lang="de-DE" dirty="0" smtClean="0">
                <a:solidFill>
                  <a:schemeClr val="tx1"/>
                </a:solidFill>
              </a:rPr>
              <a:t> &gt;1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384713" y="3268659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362452" y="31880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0" name="Rechteck 19"/>
          <p:cNvSpPr/>
          <p:nvPr/>
        </p:nvSpPr>
        <p:spPr>
          <a:xfrm>
            <a:off x="4700637" y="3629279"/>
            <a:ext cx="136815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x=x/2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Flussdiagramm: Daten 33"/>
          <p:cNvSpPr/>
          <p:nvPr/>
        </p:nvSpPr>
        <p:spPr>
          <a:xfrm>
            <a:off x="1919536" y="5578849"/>
            <a:ext cx="7031912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„Schleife wurde abgearbeitet“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3865126" y="467440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3865126" y="2951764"/>
            <a:ext cx="0" cy="1722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17" idx="1"/>
          </p:cNvCxnSpPr>
          <p:nvPr/>
        </p:nvCxnSpPr>
        <p:spPr>
          <a:xfrm>
            <a:off x="3865126" y="2951764"/>
            <a:ext cx="820671" cy="1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068789" y="2981628"/>
            <a:ext cx="1180713" cy="24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7249029" y="2999928"/>
            <a:ext cx="473" cy="2250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5305286" y="5250468"/>
            <a:ext cx="1943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344224" y="5250468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002362" y="269259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4908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5" grpId="0" animBg="1"/>
      <p:bldP spid="17" grpId="0" animBg="1"/>
      <p:bldP spid="19" grpId="0"/>
      <p:bldP spid="20" grpId="0" animBg="1"/>
      <p:bldP spid="34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Schleifen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>
                <a:solidFill>
                  <a:srgbClr val="00B0F0"/>
                </a:solidFill>
              </a:rPr>
              <a:t>PAP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</a:t>
            </a:r>
            <a:r>
              <a:rPr lang="de-DE" b="1" dirty="0">
                <a:solidFill>
                  <a:srgbClr val="00B0F0"/>
                </a:solidFill>
              </a:rPr>
              <a:t/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17254" y="1231759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369873" y="1591799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369873" y="2321494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370412" y="4141249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aten 11"/>
          <p:cNvSpPr/>
          <p:nvPr/>
        </p:nvSpPr>
        <p:spPr>
          <a:xfrm>
            <a:off x="4048854" y="4504436"/>
            <a:ext cx="2671717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13" name="Gerade Verbindung mit Pfeil 12"/>
          <p:cNvCxnSpPr>
            <a:endCxn id="14" idx="0"/>
          </p:cNvCxnSpPr>
          <p:nvPr/>
        </p:nvCxnSpPr>
        <p:spPr>
          <a:xfrm>
            <a:off x="5362452" y="6022545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009833" y="6291698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5" name="Flussdiagramm: Daten 14"/>
          <p:cNvSpPr/>
          <p:nvPr/>
        </p:nvSpPr>
        <p:spPr>
          <a:xfrm>
            <a:off x="3937134" y="1889446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7" name="Flussdiagramm: Verzweigung 16"/>
          <p:cNvSpPr/>
          <p:nvPr/>
        </p:nvSpPr>
        <p:spPr>
          <a:xfrm>
            <a:off x="4685797" y="2656011"/>
            <a:ext cx="1368152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  <a:r>
              <a:rPr lang="de-DE" dirty="0" smtClean="0">
                <a:solidFill>
                  <a:schemeClr val="tx1"/>
                </a:solidFill>
              </a:rPr>
              <a:t> &gt;1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384713" y="3268659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362452" y="31880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0" name="Rechteck 19"/>
          <p:cNvSpPr/>
          <p:nvPr/>
        </p:nvSpPr>
        <p:spPr>
          <a:xfrm>
            <a:off x="4700637" y="3629279"/>
            <a:ext cx="136815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x=x/2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Flussdiagramm: Daten 33"/>
          <p:cNvSpPr/>
          <p:nvPr/>
        </p:nvSpPr>
        <p:spPr>
          <a:xfrm>
            <a:off x="1919536" y="5578849"/>
            <a:ext cx="7031912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„Schleife wurde abgearbeitet“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3865126" y="467440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3865126" y="2951764"/>
            <a:ext cx="0" cy="1722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17" idx="1"/>
          </p:cNvCxnSpPr>
          <p:nvPr/>
        </p:nvCxnSpPr>
        <p:spPr>
          <a:xfrm>
            <a:off x="3865126" y="2951764"/>
            <a:ext cx="820671" cy="1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068789" y="2981628"/>
            <a:ext cx="1180713" cy="24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7249029" y="2999928"/>
            <a:ext cx="473" cy="2250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5305286" y="5250468"/>
            <a:ext cx="1943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344224" y="5250468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002362" y="269259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9" name="Ellipse 8"/>
          <p:cNvSpPr/>
          <p:nvPr/>
        </p:nvSpPr>
        <p:spPr>
          <a:xfrm>
            <a:off x="2423592" y="2590646"/>
            <a:ext cx="6120680" cy="25665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6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Schleifen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Schleifenkopf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17254" y="1231759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369873" y="1591799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369873" y="2321494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370412" y="4141249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aten 11"/>
          <p:cNvSpPr/>
          <p:nvPr/>
        </p:nvSpPr>
        <p:spPr>
          <a:xfrm>
            <a:off x="4048854" y="4504436"/>
            <a:ext cx="2671717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13" name="Gerade Verbindung mit Pfeil 12"/>
          <p:cNvCxnSpPr>
            <a:endCxn id="14" idx="0"/>
          </p:cNvCxnSpPr>
          <p:nvPr/>
        </p:nvCxnSpPr>
        <p:spPr>
          <a:xfrm>
            <a:off x="5362452" y="6022545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009833" y="6291698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5" name="Flussdiagramm: Daten 14"/>
          <p:cNvSpPr/>
          <p:nvPr/>
        </p:nvSpPr>
        <p:spPr>
          <a:xfrm>
            <a:off x="3937134" y="1889446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7" name="Flussdiagramm: Verzweigung 16"/>
          <p:cNvSpPr/>
          <p:nvPr/>
        </p:nvSpPr>
        <p:spPr>
          <a:xfrm>
            <a:off x="4685797" y="2656011"/>
            <a:ext cx="1368152" cy="612648"/>
          </a:xfrm>
          <a:prstGeom prst="flowChartDecision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x</a:t>
            </a:r>
            <a:r>
              <a:rPr lang="de-DE" b="1" dirty="0" smtClean="0">
                <a:solidFill>
                  <a:srgbClr val="FF0000"/>
                </a:solidFill>
              </a:rPr>
              <a:t> &gt;1</a:t>
            </a:r>
            <a:endParaRPr lang="de-DE" b="1" dirty="0">
              <a:solidFill>
                <a:srgbClr val="FF0000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384713" y="3268659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362452" y="31880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0" name="Rechteck 19"/>
          <p:cNvSpPr/>
          <p:nvPr/>
        </p:nvSpPr>
        <p:spPr>
          <a:xfrm>
            <a:off x="4700637" y="3629279"/>
            <a:ext cx="136815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x=x/2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Flussdiagramm: Daten 33"/>
          <p:cNvSpPr/>
          <p:nvPr/>
        </p:nvSpPr>
        <p:spPr>
          <a:xfrm>
            <a:off x="1919536" y="5578849"/>
            <a:ext cx="7031912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„Schleife wurde abgearbeitet“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3865126" y="467440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3865126" y="2951764"/>
            <a:ext cx="0" cy="1722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17" idx="1"/>
          </p:cNvCxnSpPr>
          <p:nvPr/>
        </p:nvCxnSpPr>
        <p:spPr>
          <a:xfrm>
            <a:off x="3865126" y="2951764"/>
            <a:ext cx="820671" cy="1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068789" y="2981628"/>
            <a:ext cx="1180713" cy="24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7249029" y="2999928"/>
            <a:ext cx="473" cy="2250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5305286" y="5250468"/>
            <a:ext cx="1943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344224" y="5250468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002362" y="269259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54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Schleifen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Bedingung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17254" y="1231759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369873" y="1591799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369873" y="2321494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370412" y="4141249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aten 11"/>
          <p:cNvSpPr/>
          <p:nvPr/>
        </p:nvSpPr>
        <p:spPr>
          <a:xfrm>
            <a:off x="4048854" y="4504436"/>
            <a:ext cx="2671717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13" name="Gerade Verbindung mit Pfeil 12"/>
          <p:cNvCxnSpPr>
            <a:endCxn id="14" idx="0"/>
          </p:cNvCxnSpPr>
          <p:nvPr/>
        </p:nvCxnSpPr>
        <p:spPr>
          <a:xfrm>
            <a:off x="5362452" y="6022545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009833" y="6291698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5" name="Flussdiagramm: Daten 14"/>
          <p:cNvSpPr/>
          <p:nvPr/>
        </p:nvSpPr>
        <p:spPr>
          <a:xfrm>
            <a:off x="3937134" y="1889446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7" name="Flussdiagramm: Verzweigung 16"/>
          <p:cNvSpPr/>
          <p:nvPr/>
        </p:nvSpPr>
        <p:spPr>
          <a:xfrm>
            <a:off x="4685797" y="2656011"/>
            <a:ext cx="1368152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x</a:t>
            </a:r>
            <a:r>
              <a:rPr lang="de-DE" b="1" dirty="0" smtClean="0">
                <a:solidFill>
                  <a:srgbClr val="FF0000"/>
                </a:solidFill>
              </a:rPr>
              <a:t> &gt;1</a:t>
            </a:r>
            <a:endParaRPr lang="de-DE" b="1" dirty="0">
              <a:solidFill>
                <a:srgbClr val="FF0000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384713" y="3268659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362452" y="31880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0" name="Rechteck 19"/>
          <p:cNvSpPr/>
          <p:nvPr/>
        </p:nvSpPr>
        <p:spPr>
          <a:xfrm>
            <a:off x="4700637" y="3629279"/>
            <a:ext cx="136815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x=x/2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Flussdiagramm: Daten 33"/>
          <p:cNvSpPr/>
          <p:nvPr/>
        </p:nvSpPr>
        <p:spPr>
          <a:xfrm>
            <a:off x="1919536" y="5578849"/>
            <a:ext cx="7031912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„Schleife wurde abgearbeitet“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3865126" y="467440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3865126" y="2951764"/>
            <a:ext cx="0" cy="1722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17" idx="1"/>
          </p:cNvCxnSpPr>
          <p:nvPr/>
        </p:nvCxnSpPr>
        <p:spPr>
          <a:xfrm>
            <a:off x="3865126" y="2951764"/>
            <a:ext cx="820671" cy="1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068789" y="2981628"/>
            <a:ext cx="1180713" cy="24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7249029" y="2999928"/>
            <a:ext cx="473" cy="2250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5305286" y="5250468"/>
            <a:ext cx="1943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344224" y="5250468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002362" y="269259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137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Schleifen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Schleifenrumpf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17254" y="1231759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369873" y="1591799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369873" y="2321494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370412" y="4141249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aten 11"/>
          <p:cNvSpPr/>
          <p:nvPr/>
        </p:nvSpPr>
        <p:spPr>
          <a:xfrm>
            <a:off x="4048854" y="4504436"/>
            <a:ext cx="2671717" cy="432048"/>
          </a:xfrm>
          <a:prstGeom prst="flowChartInputOutp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x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13" name="Gerade Verbindung mit Pfeil 12"/>
          <p:cNvCxnSpPr>
            <a:endCxn id="14" idx="0"/>
          </p:cNvCxnSpPr>
          <p:nvPr/>
        </p:nvCxnSpPr>
        <p:spPr>
          <a:xfrm>
            <a:off x="5362452" y="6022545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009833" y="6291698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5" name="Flussdiagramm: Daten 14"/>
          <p:cNvSpPr/>
          <p:nvPr/>
        </p:nvSpPr>
        <p:spPr>
          <a:xfrm>
            <a:off x="3937134" y="1889446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7" name="Flussdiagramm: Verzweigung 16"/>
          <p:cNvSpPr/>
          <p:nvPr/>
        </p:nvSpPr>
        <p:spPr>
          <a:xfrm>
            <a:off x="4685797" y="2656011"/>
            <a:ext cx="1368152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  <a:r>
              <a:rPr lang="de-DE" dirty="0" smtClean="0">
                <a:solidFill>
                  <a:schemeClr val="tx1"/>
                </a:solidFill>
              </a:rPr>
              <a:t> &gt;1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384713" y="3268659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362452" y="31880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0" name="Rechteck 19"/>
          <p:cNvSpPr/>
          <p:nvPr/>
        </p:nvSpPr>
        <p:spPr>
          <a:xfrm>
            <a:off x="4700637" y="3629279"/>
            <a:ext cx="1368152" cy="504056"/>
          </a:xfrm>
          <a:prstGeom prst="rect">
            <a:avLst/>
          </a:prstGeom>
          <a:solidFill>
            <a:schemeClr val="bg1"/>
          </a:solidFill>
          <a:ln w="28575">
            <a:solidFill>
              <a:srgbClr val="E73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x=x/2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4" name="Flussdiagramm: Daten 33"/>
          <p:cNvSpPr/>
          <p:nvPr/>
        </p:nvSpPr>
        <p:spPr>
          <a:xfrm>
            <a:off x="1919536" y="5578849"/>
            <a:ext cx="7031912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„Schleife wurde abgearbeitet“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3865126" y="467440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3865126" y="2951764"/>
            <a:ext cx="0" cy="1722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17" idx="1"/>
          </p:cNvCxnSpPr>
          <p:nvPr/>
        </p:nvCxnSpPr>
        <p:spPr>
          <a:xfrm>
            <a:off x="3865126" y="2951764"/>
            <a:ext cx="820671" cy="1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068789" y="2981628"/>
            <a:ext cx="1180713" cy="24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7249029" y="2999928"/>
            <a:ext cx="473" cy="2250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5305286" y="5250468"/>
            <a:ext cx="1943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344224" y="5250468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002362" y="269259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457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WBS TRAINING_Farbprofil">
      <a:dk1>
        <a:srgbClr val="00204B"/>
      </a:dk1>
      <a:lt1>
        <a:srgbClr val="FFFFFF"/>
      </a:lt1>
      <a:dk2>
        <a:srgbClr val="0071B2"/>
      </a:dk2>
      <a:lt2>
        <a:srgbClr val="CFCFCF"/>
      </a:lt2>
      <a:accent1>
        <a:srgbClr val="00204B"/>
      </a:accent1>
      <a:accent2>
        <a:srgbClr val="FBC714"/>
      </a:accent2>
      <a:accent3>
        <a:srgbClr val="FB2B55"/>
      </a:accent3>
      <a:accent4>
        <a:srgbClr val="FBC714"/>
      </a:accent4>
      <a:accent5>
        <a:srgbClr val="FBC714"/>
      </a:accent5>
      <a:accent6>
        <a:srgbClr val="FB2B55"/>
      </a:accent6>
      <a:hlink>
        <a:srgbClr val="00204B"/>
      </a:hlink>
      <a:folHlink>
        <a:srgbClr val="00204B"/>
      </a:folHlink>
    </a:clrScheme>
    <a:fontScheme name="WBS-Schrift">
      <a:majorFont>
        <a:latin typeface="Frutiger 55 Roman"/>
        <a:ea typeface=""/>
        <a:cs typeface=""/>
      </a:majorFont>
      <a:minorFont>
        <a:latin typeface="Frutiger 45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2894E4CF43FC4786D65296C0CD6BF1" ma:contentTypeVersion="14" ma:contentTypeDescription="Ein neues Dokument erstellen." ma:contentTypeScope="" ma:versionID="6ff1d702476644d2b6a4a1979c6f4fde">
  <xsd:schema xmlns:xsd="http://www.w3.org/2001/XMLSchema" xmlns:xs="http://www.w3.org/2001/XMLSchema" xmlns:p="http://schemas.microsoft.com/office/2006/metadata/properties" xmlns:ns2="f22e8a00-551a-48c6-b378-c6ed4955e6ee" xmlns:ns3="8757b47b-59dc-4c9e-8178-d43937388e35" targetNamespace="http://schemas.microsoft.com/office/2006/metadata/properties" ma:root="true" ma:fieldsID="6227e1a780d42de2f2b811f76f3da7e5" ns2:_="" ns3:_="">
    <xsd:import namespace="f22e8a00-551a-48c6-b378-c6ed4955e6ee"/>
    <xsd:import namespace="8757b47b-59dc-4c9e-8178-d43937388e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e8a00-551a-48c6-b378-c6ed4955e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59174ce-b004-4f1e-a04d-a197baedd0ca}" ma:internalName="TaxCatchAll" ma:showField="CatchAllData" ma:web="f22e8a00-551a-48c6-b378-c6ed4955e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7b47b-59dc-4c9e-8178-d43937388e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cb1af77-71c4-40a4-865f-7f05b01a85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57b47b-59dc-4c9e-8178-d43937388e35">
      <Terms xmlns="http://schemas.microsoft.com/office/infopath/2007/PartnerControls"/>
    </lcf76f155ced4ddcb4097134ff3c332f>
    <TaxCatchAll xmlns="f22e8a00-551a-48c6-b378-c6ed4955e6ee" xsi:nil="true"/>
  </documentManagement>
</p:properties>
</file>

<file path=customXml/itemProps1.xml><?xml version="1.0" encoding="utf-8"?>
<ds:datastoreItem xmlns:ds="http://schemas.openxmlformats.org/officeDocument/2006/customXml" ds:itemID="{4E0825FE-3566-44F3-B727-0BCF74459CBC}"/>
</file>

<file path=customXml/itemProps2.xml><?xml version="1.0" encoding="utf-8"?>
<ds:datastoreItem xmlns:ds="http://schemas.openxmlformats.org/officeDocument/2006/customXml" ds:itemID="{A80C4CB7-D9A5-48A2-A6C9-405668182BDB}"/>
</file>

<file path=customXml/itemProps3.xml><?xml version="1.0" encoding="utf-8"?>
<ds:datastoreItem xmlns:ds="http://schemas.openxmlformats.org/officeDocument/2006/customXml" ds:itemID="{5C3FB7B2-ED4F-46FA-9CCF-BF3522A0484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670</Words>
  <Application>Microsoft Office PowerPoint</Application>
  <PresentationFormat>Breitbild</PresentationFormat>
  <Paragraphs>288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Frutiger 45 Light</vt:lpstr>
      <vt:lpstr>Frutiger 55 Roman</vt:lpstr>
      <vt:lpstr>Larissa</vt:lpstr>
      <vt:lpstr>Programmierung(1)</vt:lpstr>
      <vt:lpstr>Agenda</vt:lpstr>
      <vt:lpstr>Schleifen – Motivation </vt:lpstr>
      <vt:lpstr>Schleifen – Beispielaufgabe  </vt:lpstr>
      <vt:lpstr>Schleifen – Beispielaufgabe – PAP </vt:lpstr>
      <vt:lpstr>Schleifen – Beispielaufgabe – PAP – Schleife </vt:lpstr>
      <vt:lpstr>Schleifen – Beispielaufgabe – PAP – Schleifenkopf </vt:lpstr>
      <vt:lpstr>Schleifen – Beispielaufgabe – PAP – Bedingung </vt:lpstr>
      <vt:lpstr>Schleifen – Beispielaufgabe – PAP – Schleifenrumpf </vt:lpstr>
      <vt:lpstr>Schleifen – Beispielaufgabe – Struktogramm </vt:lpstr>
      <vt:lpstr>Schleifen – Beispielaufgabe – Struktogramm – Schleife </vt:lpstr>
      <vt:lpstr>Schleifen – Beispielaufgabe – Struktogramm – Schleifenkopf </vt:lpstr>
      <vt:lpstr>Schleifen – Beispielaufgabe – Struktogramm – Bedingung </vt:lpstr>
      <vt:lpstr>Schleifen – Beispielaufgabe – Struktogramm – Schleifenrumpf </vt:lpstr>
      <vt:lpstr>Schleifen – Beispielaufgabe – Pseudocode </vt:lpstr>
      <vt:lpstr>Schleifen – Beispielaufgabe – Pseudocode – Schleife </vt:lpstr>
      <vt:lpstr>Schleifen – Beispielaufgabe – Pseudocode – Schleifenkopf </vt:lpstr>
      <vt:lpstr>Schleifen – Beispielaufgabe – Pseudocode – Bedingung </vt:lpstr>
      <vt:lpstr>Schleifen – Beispielaufgabe – Pseudocode – Schleifenrumpf </vt:lpstr>
      <vt:lpstr>Schleifen – Beispielaufgabe – Quellcode </vt:lpstr>
      <vt:lpstr>Schleifen – Beispielaufgabe – Quellcode – Schleife </vt:lpstr>
      <vt:lpstr>Schleifen – Beispielsaufgabe – Quellcode – Schleifenkopf </vt:lpstr>
      <vt:lpstr>Schleifen – Beispielaufgabe – Quellcode – Bedingung </vt:lpstr>
      <vt:lpstr>Schleifen – Beispielaufgabe – Quellcode – Schleifenrumpf </vt:lpstr>
      <vt:lpstr>Schleifen – Gemeinsame Übung A_01_05_01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Passon</dc:creator>
  <cp:lastModifiedBy>Max Muster01</cp:lastModifiedBy>
  <cp:revision>446</cp:revision>
  <dcterms:created xsi:type="dcterms:W3CDTF">2016-07-13T14:25:09Z</dcterms:created>
  <dcterms:modified xsi:type="dcterms:W3CDTF">2022-06-01T15:22:03Z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0x0101002E2894E4CF43FC4786D65296C0CD6BF1</vt:lpwstr>
  </property>
</Properties>
</file>