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4" r:id="rId2"/>
    <p:sldId id="317" r:id="rId3"/>
    <p:sldId id="322" r:id="rId4"/>
    <p:sldId id="340" r:id="rId5"/>
    <p:sldId id="341" r:id="rId6"/>
    <p:sldId id="342" r:id="rId7"/>
    <p:sldId id="343" r:id="rId8"/>
    <p:sldId id="346" r:id="rId9"/>
    <p:sldId id="344" r:id="rId10"/>
    <p:sldId id="345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9" r:id="rId23"/>
    <p:sldId id="360" r:id="rId24"/>
    <p:sldId id="361" r:id="rId25"/>
    <p:sldId id="362" r:id="rId26"/>
    <p:sldId id="358" r:id="rId27"/>
    <p:sldId id="338" r:id="rId28"/>
    <p:sldId id="310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053"/>
    <a:srgbClr val="FBC714"/>
    <a:srgbClr val="002055"/>
    <a:srgbClr val="00204B"/>
    <a:srgbClr val="0071B2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10.01.2023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053934" y="2585356"/>
            <a:ext cx="0" cy="87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5" idx="2"/>
          </p:cNvCxnSpPr>
          <p:nvPr/>
        </p:nvCxnSpPr>
        <p:spPr>
          <a:xfrm>
            <a:off x="3053934" y="2583627"/>
            <a:ext cx="1256268" cy="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18371" y="31316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458237" y="3766743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44218" y="37485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endCxn id="24" idx="0"/>
          </p:cNvCxnSpPr>
          <p:nvPr/>
        </p:nvCxnSpPr>
        <p:spPr>
          <a:xfrm>
            <a:off x="5434460" y="456315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081841" y="483230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5" name="Flussdiagramm: Daten 24"/>
          <p:cNvSpPr/>
          <p:nvPr/>
        </p:nvSpPr>
        <p:spPr>
          <a:xfrm>
            <a:off x="3022192" y="4119458"/>
            <a:ext cx="48245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„Glückwunsch!“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26" name="Gerade Verbindung mit Pfeil 25"/>
          <p:cNvCxnSpPr>
            <a:stCxn id="27" idx="1"/>
          </p:cNvCxnSpPr>
          <p:nvPr/>
        </p:nvCxnSpPr>
        <p:spPr>
          <a:xfrm flipH="1">
            <a:off x="3053936" y="3445427"/>
            <a:ext cx="1307378" cy="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zweigung 26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x &gt;= 10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Struktogramm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>
            <a:off x="4223792" y="2276873"/>
            <a:ext cx="2808312" cy="1008112"/>
          </a:xfrm>
          <a:prstGeom prst="corner">
            <a:avLst>
              <a:gd name="adj1" fmla="val 35323"/>
              <a:gd name="adj2" fmla="val 35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223029" y="29156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 &gt;= 10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23792" y="3284985"/>
            <a:ext cx="2808312" cy="43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Ausgabe: “Glückwunsch!“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>
                <a:solidFill>
                  <a:srgbClr val="00B0F0"/>
                </a:solidFill>
              </a:rPr>
              <a:t>Struktogramm 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>
            <a:off x="4223792" y="2276873"/>
            <a:ext cx="2808312" cy="1008112"/>
          </a:xfrm>
          <a:prstGeom prst="corner">
            <a:avLst>
              <a:gd name="adj1" fmla="val 35323"/>
              <a:gd name="adj2" fmla="val 35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223029" y="29156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 &gt;= 10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23792" y="3284985"/>
            <a:ext cx="2808312" cy="43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Ausgabe: “Glückwunsch!“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23792" y="2276873"/>
            <a:ext cx="2808312" cy="100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37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Struktogramm 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>
            <a:off x="4223792" y="2276873"/>
            <a:ext cx="2808312" cy="1008112"/>
          </a:xfrm>
          <a:prstGeom prst="corner">
            <a:avLst>
              <a:gd name="adj1" fmla="val 35323"/>
              <a:gd name="adj2" fmla="val 35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223029" y="29156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 &gt;= 10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FF0000"/>
                </a:solidFill>
              </a:rPr>
              <a:t>Eingabe: x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23792" y="3284985"/>
            <a:ext cx="2808312" cy="43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Ausgabe: “Glückwunsch!“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5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Struktogramm 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Schleifenfuß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>
            <a:off x="4223792" y="2276873"/>
            <a:ext cx="2808312" cy="1008112"/>
          </a:xfrm>
          <a:prstGeom prst="corner">
            <a:avLst>
              <a:gd name="adj1" fmla="val 35323"/>
              <a:gd name="adj2" fmla="val 35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223029" y="291565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r>
              <a:rPr lang="de-DE" dirty="0" smtClean="0"/>
              <a:t> &gt;= 10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23792" y="3284985"/>
            <a:ext cx="2808312" cy="43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Ausgabe: “Glückwunsch!“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223792" y="2946947"/>
            <a:ext cx="2808312" cy="338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>
                <a:solidFill>
                  <a:srgbClr val="00B0F0"/>
                </a:solidFill>
              </a:rPr>
              <a:t>Struktogramm 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2" name="L-Form 1"/>
          <p:cNvSpPr/>
          <p:nvPr/>
        </p:nvSpPr>
        <p:spPr>
          <a:xfrm>
            <a:off x="4223792" y="2276873"/>
            <a:ext cx="2808312" cy="1008112"/>
          </a:xfrm>
          <a:prstGeom prst="corner">
            <a:avLst>
              <a:gd name="adj1" fmla="val 35323"/>
              <a:gd name="adj2" fmla="val 356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223029" y="2915653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x</a:t>
            </a:r>
            <a:r>
              <a:rPr lang="de-DE" b="1" dirty="0" smtClean="0">
                <a:solidFill>
                  <a:srgbClr val="FF0000"/>
                </a:solidFill>
              </a:rPr>
              <a:t> &gt;= 10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583832" y="2276873"/>
            <a:ext cx="2448272" cy="657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23792" y="3284985"/>
            <a:ext cx="2808312" cy="432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Ausgabe: “Glückwunsch!“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Pseudocode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31704" y="1633109"/>
            <a:ext cx="3685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„Do-While-Beispiel“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Eingabe</a:t>
            </a:r>
            <a:r>
              <a:rPr lang="de-DE" dirty="0"/>
              <a:t>: </a:t>
            </a:r>
            <a:r>
              <a:rPr lang="de-DE" dirty="0" smtClean="0"/>
              <a:t>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	solange(x&gt;=10)</a:t>
            </a:r>
          </a:p>
          <a:p>
            <a:r>
              <a:rPr lang="de-DE" dirty="0"/>
              <a:t>	</a:t>
            </a:r>
            <a:r>
              <a:rPr lang="de-DE" dirty="0" smtClean="0"/>
              <a:t>Ausgabe: “Gratulation!“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50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Pseudocode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31704" y="1633109"/>
            <a:ext cx="3685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„Do-While-Beispiel“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Eingabe</a:t>
            </a:r>
            <a:r>
              <a:rPr lang="de-DE" dirty="0"/>
              <a:t>: </a:t>
            </a:r>
            <a:r>
              <a:rPr lang="de-DE" dirty="0" smtClean="0"/>
              <a:t>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	solange(x&gt;=10)</a:t>
            </a:r>
          </a:p>
          <a:p>
            <a:r>
              <a:rPr lang="de-DE" dirty="0"/>
              <a:t>	</a:t>
            </a:r>
            <a:r>
              <a:rPr lang="de-DE" dirty="0" smtClean="0"/>
              <a:t>Ausgabe: “Gratulation!“</a:t>
            </a:r>
          </a:p>
          <a:p>
            <a:r>
              <a:rPr lang="de-DE" dirty="0"/>
              <a:t>}</a:t>
            </a:r>
          </a:p>
        </p:txBody>
      </p:sp>
      <p:sp>
        <p:nvSpPr>
          <p:cNvPr id="2" name="Rechteck 1"/>
          <p:cNvSpPr/>
          <p:nvPr/>
        </p:nvSpPr>
        <p:spPr>
          <a:xfrm>
            <a:off x="4367808" y="2204864"/>
            <a:ext cx="2088232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0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31704" y="1633109"/>
            <a:ext cx="3685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„Do-While-Beispiel“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Eingabe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	solange(x&gt;=10)</a:t>
            </a:r>
          </a:p>
          <a:p>
            <a:r>
              <a:rPr lang="de-DE" dirty="0"/>
              <a:t>	</a:t>
            </a:r>
            <a:r>
              <a:rPr lang="de-DE" dirty="0" smtClean="0"/>
              <a:t>Ausgabe: “Gratulation!“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0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Schleifenfuß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31704" y="1633109"/>
            <a:ext cx="3685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„Do-While-Beispiel“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Eingabe</a:t>
            </a:r>
            <a:r>
              <a:rPr lang="de-DE" dirty="0"/>
              <a:t>: </a:t>
            </a:r>
            <a:r>
              <a:rPr lang="de-DE" dirty="0" smtClean="0"/>
              <a:t>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	</a:t>
            </a:r>
            <a:r>
              <a:rPr lang="de-DE" b="1" dirty="0" smtClean="0">
                <a:solidFill>
                  <a:srgbClr val="FF0000"/>
                </a:solidFill>
              </a:rPr>
              <a:t>solange(x&gt;=10)</a:t>
            </a:r>
          </a:p>
          <a:p>
            <a:r>
              <a:rPr lang="de-DE" dirty="0"/>
              <a:t>	</a:t>
            </a:r>
            <a:r>
              <a:rPr lang="de-DE" dirty="0" smtClean="0"/>
              <a:t>Ausgabe: “Gratulation!“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8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3013" y="1268760"/>
            <a:ext cx="11137237" cy="4032449"/>
          </a:xfrm>
        </p:spPr>
        <p:txBody>
          <a:bodyPr/>
          <a:lstStyle/>
          <a:p>
            <a:r>
              <a:rPr lang="de-DE" dirty="0" smtClean="0"/>
              <a:t>Schleifen (Do-While)</a:t>
            </a:r>
          </a:p>
          <a:p>
            <a:pPr lvl="1"/>
            <a:r>
              <a:rPr lang="de-DE" b="1" dirty="0" smtClean="0"/>
              <a:t>Motivation </a:t>
            </a:r>
            <a:r>
              <a:rPr lang="de-DE" dirty="0" smtClean="0"/>
              <a:t>und Beispiel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PAP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Struktogramm</a:t>
            </a:r>
          </a:p>
          <a:p>
            <a:pPr lvl="1"/>
            <a:r>
              <a:rPr lang="de-DE" dirty="0" smtClean="0"/>
              <a:t>Darstellung </a:t>
            </a:r>
            <a:r>
              <a:rPr lang="de-DE" dirty="0"/>
              <a:t>im </a:t>
            </a:r>
            <a:r>
              <a:rPr lang="de-DE" b="1" dirty="0" smtClean="0"/>
              <a:t>Pseudocode</a:t>
            </a:r>
          </a:p>
          <a:p>
            <a:pPr lvl="1"/>
            <a:r>
              <a:rPr lang="de-DE" dirty="0" smtClean="0"/>
              <a:t>Syntax in </a:t>
            </a:r>
            <a:r>
              <a:rPr lang="de-DE" b="1" dirty="0" smtClean="0"/>
              <a:t>ANSI C</a:t>
            </a:r>
          </a:p>
          <a:p>
            <a:pPr lvl="1"/>
            <a:r>
              <a:rPr lang="de-DE" b="1" dirty="0" smtClean="0"/>
              <a:t>Bedingungen </a:t>
            </a:r>
            <a:r>
              <a:rPr lang="de-DE" b="1" dirty="0"/>
              <a:t>/ </a:t>
            </a:r>
            <a:r>
              <a:rPr lang="de-DE" b="1" dirty="0" smtClean="0"/>
              <a:t>Vergleichsoperatoren</a:t>
            </a:r>
            <a:endParaRPr lang="de-DE" b="1" dirty="0"/>
          </a:p>
          <a:p>
            <a:pPr marL="457200" lvl="1" indent="0">
              <a:buNone/>
            </a:pPr>
            <a:endParaRPr lang="de-DE" b="1" dirty="0"/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Fachpraktische Anwendungen</a:t>
            </a:r>
            <a:endParaRPr lang="de-DE" dirty="0" smtClean="0"/>
          </a:p>
          <a:p>
            <a:pPr lvl="1"/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Do-While – </a:t>
            </a:r>
            <a:r>
              <a:rPr lang="de-DE" sz="2800" b="1" dirty="0" smtClean="0"/>
              <a:t>Beispielaufgabe</a:t>
            </a:r>
            <a:r>
              <a:rPr lang="de-DE" sz="2800" b="1" dirty="0" smtClean="0">
                <a:solidFill>
                  <a:srgbClr val="00B0F0"/>
                </a:solidFill>
              </a:rPr>
              <a:t> </a:t>
            </a:r>
            <a:r>
              <a:rPr lang="de-DE" sz="2800" dirty="0"/>
              <a:t>– </a:t>
            </a:r>
            <a:r>
              <a:rPr lang="de-DE" sz="2800" b="1" dirty="0" smtClean="0">
                <a:solidFill>
                  <a:srgbClr val="00B0F0"/>
                </a:solidFill>
              </a:rPr>
              <a:t>Pseudocode </a:t>
            </a:r>
            <a:r>
              <a:rPr lang="de-DE" sz="28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431704" y="1633109"/>
            <a:ext cx="3685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Programm</a:t>
            </a:r>
            <a:r>
              <a:rPr lang="de-DE" dirty="0" smtClean="0"/>
              <a:t> „Do-While-Beispiel“ </a:t>
            </a:r>
          </a:p>
          <a:p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Eingabe</a:t>
            </a:r>
            <a:r>
              <a:rPr lang="de-DE" dirty="0"/>
              <a:t>: </a:t>
            </a:r>
            <a:r>
              <a:rPr lang="de-DE" dirty="0" smtClean="0"/>
              <a:t>x</a:t>
            </a:r>
          </a:p>
          <a:p>
            <a:r>
              <a:rPr lang="de-DE" dirty="0"/>
              <a:t>	</a:t>
            </a:r>
            <a:r>
              <a:rPr lang="de-DE" dirty="0" smtClean="0"/>
              <a:t>}</a:t>
            </a:r>
          </a:p>
          <a:p>
            <a:r>
              <a:rPr lang="de-DE" dirty="0" smtClean="0"/>
              <a:t>	solange(</a:t>
            </a:r>
            <a:r>
              <a:rPr lang="de-DE" b="1" dirty="0" smtClean="0">
                <a:solidFill>
                  <a:srgbClr val="FF0000"/>
                </a:solidFill>
              </a:rPr>
              <a:t>x&gt;=10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Ausgabe: “Gratulation!“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8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791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/>
              <a:t>printf(“Geben Sie bitte eine ganze Zahl </a:t>
            </a:r>
            <a:r>
              <a:rPr lang="de-DE" dirty="0" smtClean="0"/>
              <a:t>kleiner 10 ein</a:t>
            </a:r>
            <a:r>
              <a:rPr lang="de-DE" dirty="0"/>
              <a:t>: “);</a:t>
            </a:r>
          </a:p>
          <a:p>
            <a:r>
              <a:rPr lang="de-DE" dirty="0"/>
              <a:t>	</a:t>
            </a:r>
            <a:r>
              <a:rPr lang="de-DE" dirty="0" smtClean="0"/>
              <a:t>	scanf</a:t>
            </a:r>
            <a:r>
              <a:rPr lang="de-DE" dirty="0"/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	while(x&gt;=10);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4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791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/>
              <a:t>printf(“Geben Sie bitte eine ganze Zahl </a:t>
            </a:r>
            <a:r>
              <a:rPr lang="de-DE" dirty="0" smtClean="0"/>
              <a:t>kleiner 10 ein</a:t>
            </a:r>
            <a:r>
              <a:rPr lang="de-DE" dirty="0"/>
              <a:t>: “);</a:t>
            </a:r>
          </a:p>
          <a:p>
            <a:r>
              <a:rPr lang="de-DE" dirty="0"/>
              <a:t>	</a:t>
            </a:r>
            <a:r>
              <a:rPr lang="de-DE" dirty="0" smtClean="0"/>
              <a:t>	scanf</a:t>
            </a:r>
            <a:r>
              <a:rPr lang="de-DE" dirty="0"/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	while(x&gt;=10);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863752" y="2984022"/>
            <a:ext cx="6624736" cy="1741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100" dirty="0" smtClean="0"/>
              <a:t>Do-While – </a:t>
            </a:r>
            <a:r>
              <a:rPr lang="de-DE" sz="3100" b="1" dirty="0" smtClean="0"/>
              <a:t>Beispielaufgabe</a:t>
            </a:r>
            <a:r>
              <a:rPr lang="de-DE" sz="3100" b="1" dirty="0" smtClean="0">
                <a:solidFill>
                  <a:srgbClr val="00B0F0"/>
                </a:solidFill>
              </a:rPr>
              <a:t> </a:t>
            </a:r>
            <a:r>
              <a:rPr lang="de-DE" sz="3100" dirty="0"/>
              <a:t>– </a:t>
            </a:r>
            <a:r>
              <a:rPr lang="de-DE" sz="3100" b="1" dirty="0" smtClean="0">
                <a:solidFill>
                  <a:srgbClr val="00B0F0"/>
                </a:solidFill>
              </a:rPr>
              <a:t>Quellcode </a:t>
            </a:r>
            <a:r>
              <a:rPr lang="de-DE" sz="3100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82767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b="1" dirty="0">
                <a:solidFill>
                  <a:srgbClr val="FF0000"/>
                </a:solidFill>
              </a:rPr>
              <a:t>printf(“Geben Sie bitte eine ganze Zahl </a:t>
            </a:r>
            <a:r>
              <a:rPr lang="de-DE" b="1" dirty="0" smtClean="0">
                <a:solidFill>
                  <a:srgbClr val="FF0000"/>
                </a:solidFill>
              </a:rPr>
              <a:t>kleiner 10 ein</a:t>
            </a:r>
            <a:r>
              <a:rPr lang="de-DE" b="1" dirty="0">
                <a:solidFill>
                  <a:srgbClr val="FF0000"/>
                </a:solidFill>
              </a:rPr>
              <a:t>: “);</a:t>
            </a:r>
          </a:p>
          <a:p>
            <a:r>
              <a:rPr lang="de-DE" b="1" dirty="0">
                <a:solidFill>
                  <a:srgbClr val="FF0000"/>
                </a:solidFill>
              </a:rPr>
              <a:t>	</a:t>
            </a:r>
            <a:r>
              <a:rPr lang="de-DE" b="1" dirty="0" smtClean="0">
                <a:solidFill>
                  <a:srgbClr val="FF0000"/>
                </a:solidFill>
              </a:rPr>
              <a:t>	scanf</a:t>
            </a:r>
            <a:r>
              <a:rPr lang="de-DE" b="1" dirty="0">
                <a:solidFill>
                  <a:srgbClr val="FF0000"/>
                </a:solidFill>
              </a:rPr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	while(x&gt;=10);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4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Schleifenfuß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791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/>
              <a:t>printf(“Geben Sie bitte eine ganze Zahl </a:t>
            </a:r>
            <a:r>
              <a:rPr lang="de-DE" dirty="0" smtClean="0"/>
              <a:t>kleiner 10 ein</a:t>
            </a:r>
            <a:r>
              <a:rPr lang="de-DE" dirty="0"/>
              <a:t>: “);</a:t>
            </a:r>
          </a:p>
          <a:p>
            <a:r>
              <a:rPr lang="de-DE" dirty="0"/>
              <a:t>	</a:t>
            </a:r>
            <a:r>
              <a:rPr lang="de-DE" dirty="0" smtClean="0"/>
              <a:t>	scanf</a:t>
            </a:r>
            <a:r>
              <a:rPr lang="de-DE" dirty="0"/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	while(x&gt;=10);</a:t>
            </a:r>
            <a:endParaRPr lang="de-DE" b="1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156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Bedingung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791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/>
              <a:t>printf(“Geben Sie bitte eine ganze Zahl </a:t>
            </a:r>
            <a:r>
              <a:rPr lang="de-DE" dirty="0" smtClean="0"/>
              <a:t>kleiner 10 ein</a:t>
            </a:r>
            <a:r>
              <a:rPr lang="de-DE" dirty="0"/>
              <a:t>: “);</a:t>
            </a:r>
          </a:p>
          <a:p>
            <a:r>
              <a:rPr lang="de-DE" dirty="0"/>
              <a:t>	</a:t>
            </a:r>
            <a:r>
              <a:rPr lang="de-DE" dirty="0" smtClean="0"/>
              <a:t>	scanf</a:t>
            </a:r>
            <a:r>
              <a:rPr lang="de-DE" dirty="0"/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	</a:t>
            </a:r>
            <a:r>
              <a:rPr lang="de-DE" dirty="0" smtClean="0"/>
              <a:t>while(</a:t>
            </a:r>
            <a:r>
              <a:rPr lang="de-DE" b="1" dirty="0" smtClean="0">
                <a:solidFill>
                  <a:srgbClr val="FF0000"/>
                </a:solidFill>
              </a:rPr>
              <a:t>x&gt;=10</a:t>
            </a:r>
            <a:r>
              <a:rPr lang="de-DE" dirty="0" smtClean="0"/>
              <a:t>);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1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Syntax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931826" y="1297930"/>
            <a:ext cx="7916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#include&lt;stdio.h&gt;</a:t>
            </a:r>
          </a:p>
          <a:p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ain()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	int </a:t>
            </a:r>
            <a:r>
              <a:rPr lang="de-DE" dirty="0"/>
              <a:t>x</a:t>
            </a:r>
            <a:r>
              <a:rPr lang="de-DE" dirty="0" smtClean="0"/>
              <a:t>;</a:t>
            </a:r>
          </a:p>
          <a:p>
            <a:r>
              <a:rPr lang="de-DE" dirty="0" smtClean="0"/>
              <a:t>	</a:t>
            </a:r>
          </a:p>
          <a:p>
            <a:r>
              <a:rPr lang="de-DE" dirty="0"/>
              <a:t>	</a:t>
            </a:r>
            <a:r>
              <a:rPr lang="de-DE" dirty="0" smtClean="0"/>
              <a:t>do</a:t>
            </a:r>
          </a:p>
          <a:p>
            <a:r>
              <a:rPr lang="de-DE" dirty="0"/>
              <a:t>	</a:t>
            </a:r>
            <a:r>
              <a:rPr lang="de-DE" dirty="0" smtClean="0"/>
              <a:t>{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/>
              <a:t>printf(“Geben Sie bitte eine ganze Zahl </a:t>
            </a:r>
            <a:r>
              <a:rPr lang="de-DE" dirty="0" smtClean="0"/>
              <a:t>kleiner 10 ein</a:t>
            </a:r>
            <a:r>
              <a:rPr lang="de-DE" dirty="0"/>
              <a:t>: “);</a:t>
            </a:r>
          </a:p>
          <a:p>
            <a:r>
              <a:rPr lang="de-DE" dirty="0"/>
              <a:t>	</a:t>
            </a:r>
            <a:r>
              <a:rPr lang="de-DE" dirty="0" smtClean="0"/>
              <a:t>	scanf</a:t>
            </a:r>
            <a:r>
              <a:rPr lang="de-DE" dirty="0"/>
              <a:t>(“%d“,&amp;x);</a:t>
            </a:r>
          </a:p>
          <a:p>
            <a:r>
              <a:rPr lang="de-DE" dirty="0" smtClean="0"/>
              <a:t>	}</a:t>
            </a:r>
          </a:p>
          <a:p>
            <a:r>
              <a:rPr lang="de-DE" dirty="0" smtClean="0"/>
              <a:t>	while(x&gt;=10)</a:t>
            </a:r>
            <a:r>
              <a:rPr lang="de-DE" sz="2000" b="1" dirty="0" smtClean="0">
                <a:solidFill>
                  <a:srgbClr val="FF0000"/>
                </a:solidFill>
              </a:rPr>
              <a:t>;</a:t>
            </a:r>
            <a:endParaRPr lang="de-DE" sz="2000" b="1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dirty="0" smtClean="0"/>
              <a:t>	printf(“Glückwunsch!“);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0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27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A_02_01_01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159751"/>
            <a:ext cx="3625391" cy="51686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4" y="1412777"/>
            <a:ext cx="11375634" cy="482453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hatten zuletzt mit den sogenannten „While-Schleifen“ bereits erste Schleifen kennengelernt. Der Schleifen-Typ, mit dem wir uns heute beschäftigen werden, wird in vielen Programmiersprachen als </a:t>
            </a:r>
            <a:r>
              <a:rPr lang="de-DE" sz="2000" b="1" dirty="0" smtClean="0"/>
              <a:t>Do-While-Schleife</a:t>
            </a:r>
            <a:r>
              <a:rPr lang="de-DE" sz="2000" dirty="0" smtClean="0"/>
              <a:t> bezeichnet. </a:t>
            </a:r>
          </a:p>
          <a:p>
            <a:r>
              <a:rPr lang="de-DE" sz="2000" dirty="0" smtClean="0"/>
              <a:t>Für beide Schleifentypen gilt, dass diese einen zugewiesenen Abschnitt des Quellcodes solange wiederholen, solange eine gegebene Bedingung zutrifft. </a:t>
            </a:r>
          </a:p>
          <a:p>
            <a:r>
              <a:rPr lang="de-DE" sz="2000" dirty="0" smtClean="0"/>
              <a:t>Der einzige Unterschied besteht in der </a:t>
            </a:r>
            <a:r>
              <a:rPr lang="de-DE" sz="2000" b="1" dirty="0" smtClean="0"/>
              <a:t>Position</a:t>
            </a:r>
            <a:r>
              <a:rPr lang="de-DE" sz="2000" dirty="0" smtClean="0"/>
              <a:t> der jeweiligen Bedingungsüberprüfung: </a:t>
            </a:r>
          </a:p>
          <a:p>
            <a:pPr lvl="1"/>
            <a:r>
              <a:rPr lang="de-DE" sz="1600" dirty="0"/>
              <a:t>While-Schleifen überprüfen die Bedingung </a:t>
            </a:r>
            <a:r>
              <a:rPr lang="de-DE" sz="1600" u="sng" dirty="0"/>
              <a:t>VOR</a:t>
            </a:r>
            <a:r>
              <a:rPr lang="de-DE" sz="1600" dirty="0"/>
              <a:t> jedem Durchlauf</a:t>
            </a:r>
          </a:p>
          <a:p>
            <a:pPr lvl="1"/>
            <a:r>
              <a:rPr lang="de-DE" sz="1600" b="1" dirty="0"/>
              <a:t>Do-While-Schleifen</a:t>
            </a:r>
            <a:r>
              <a:rPr lang="de-DE" sz="1600" dirty="0"/>
              <a:t> überprüfen die Bedingung erst </a:t>
            </a:r>
            <a:r>
              <a:rPr lang="de-DE" sz="1600" b="1" u="sng" dirty="0"/>
              <a:t>NACH</a:t>
            </a:r>
            <a:r>
              <a:rPr lang="de-DE" sz="1600" dirty="0"/>
              <a:t> einem Durchlauf</a:t>
            </a:r>
          </a:p>
          <a:p>
            <a:r>
              <a:rPr lang="de-DE" sz="2000" dirty="0" smtClean="0"/>
              <a:t>Dieser Unterschied hat die folgende Konsequenz:</a:t>
            </a:r>
          </a:p>
          <a:p>
            <a:pPr lvl="1"/>
            <a:r>
              <a:rPr lang="de-DE" sz="1600" dirty="0" smtClean="0"/>
              <a:t>While-Schleifen haben unter Umständen keinen einzigen </a:t>
            </a:r>
            <a:r>
              <a:rPr lang="de-DE" sz="1800" dirty="0" smtClean="0"/>
              <a:t>Durchlauf.</a:t>
            </a:r>
          </a:p>
          <a:p>
            <a:pPr marL="457200" lvl="1" indent="0">
              <a:buNone/>
            </a:pPr>
            <a:r>
              <a:rPr lang="de-DE" sz="1800" dirty="0"/>
              <a:t>	</a:t>
            </a:r>
            <a:r>
              <a:rPr lang="de-DE" sz="1400" dirty="0" smtClean="0"/>
              <a:t>(sofern bereits die erste Überprüfung ergibt, dass die </a:t>
            </a:r>
            <a:r>
              <a:rPr lang="de-DE" sz="1400" dirty="0"/>
              <a:t>B</a:t>
            </a:r>
            <a:r>
              <a:rPr lang="de-DE" sz="1400" dirty="0" smtClean="0"/>
              <a:t>edingung nicht zutrifft)</a:t>
            </a:r>
          </a:p>
          <a:p>
            <a:pPr lvl="1"/>
            <a:r>
              <a:rPr lang="de-DE" sz="1600" b="1" dirty="0" smtClean="0"/>
              <a:t>Do-While-Schleifen</a:t>
            </a:r>
            <a:r>
              <a:rPr lang="de-DE" sz="1600" dirty="0" smtClean="0"/>
              <a:t> haben </a:t>
            </a:r>
            <a:r>
              <a:rPr lang="de-DE" sz="1600" b="1" dirty="0" smtClean="0"/>
              <a:t>stets mindestens einen </a:t>
            </a:r>
            <a:r>
              <a:rPr lang="de-DE" sz="1800" b="1" dirty="0" smtClean="0"/>
              <a:t>Durchlauf</a:t>
            </a:r>
            <a:r>
              <a:rPr lang="de-DE" sz="1800" dirty="0" smtClean="0"/>
              <a:t>. </a:t>
            </a:r>
          </a:p>
          <a:p>
            <a:pPr marL="457200" lvl="1" indent="0">
              <a:buNone/>
            </a:pPr>
            <a:r>
              <a:rPr lang="de-DE" sz="1800" dirty="0">
                <a:solidFill>
                  <a:srgbClr val="00204B"/>
                </a:solidFill>
              </a:rPr>
              <a:t>	</a:t>
            </a:r>
            <a:r>
              <a:rPr lang="de-DE" sz="1400" dirty="0" smtClean="0">
                <a:solidFill>
                  <a:srgbClr val="00204B"/>
                </a:solidFill>
              </a:rPr>
              <a:t>(da die Bedingung immer erst nach diesem ersten Durchlauf überprüft wird)</a:t>
            </a:r>
            <a:endParaRPr lang="de-DE" sz="1050" dirty="0" smtClean="0"/>
          </a:p>
          <a:p>
            <a:pPr marL="0" indent="0">
              <a:buNone/>
            </a:pPr>
            <a:endParaRPr lang="de-DE" sz="2000" dirty="0" smtClean="0"/>
          </a:p>
          <a:p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>
                <a:solidFill>
                  <a:srgbClr val="00B0F0"/>
                </a:solidFill>
              </a:rPr>
              <a:t>Motivation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553015" y="1412777"/>
            <a:ext cx="11087602" cy="42484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de-DE" sz="2000" b="1" dirty="0" smtClean="0"/>
              <a:t>   Aufgabenstellung</a:t>
            </a:r>
            <a:r>
              <a:rPr lang="de-DE" sz="2000" b="1" dirty="0"/>
              <a:t>: </a:t>
            </a:r>
          </a:p>
          <a:p>
            <a:pPr lvl="1"/>
            <a:r>
              <a:rPr lang="de-DE" sz="1600" dirty="0" smtClean="0"/>
              <a:t>Das Programm startet mit einer Schleife, in der pro Durchlauf vom User eine ganze Zahl </a:t>
            </a:r>
            <a:r>
              <a:rPr lang="de-DE" sz="1600" b="1" dirty="0" smtClean="0"/>
              <a:t>kleiner 10 </a:t>
            </a:r>
            <a:r>
              <a:rPr lang="de-DE" sz="1600" smtClean="0"/>
              <a:t>abgefragt wird.</a:t>
            </a:r>
            <a:endParaRPr lang="de-DE" sz="1600" dirty="0"/>
          </a:p>
          <a:p>
            <a:pPr lvl="1"/>
            <a:r>
              <a:rPr lang="de-DE" sz="1600" b="1" dirty="0" smtClean="0">
                <a:solidFill>
                  <a:srgbClr val="FF0000"/>
                </a:solidFill>
              </a:rPr>
              <a:t>Erst nach dem ersten Durchlauf </a:t>
            </a:r>
            <a:r>
              <a:rPr lang="de-DE" sz="1600" dirty="0" smtClean="0"/>
              <a:t>soll </a:t>
            </a:r>
            <a:r>
              <a:rPr lang="de-DE" sz="1200" b="1" i="1" dirty="0" smtClean="0"/>
              <a:t>(</a:t>
            </a:r>
            <a:r>
              <a:rPr lang="de-DE" sz="1200" b="1" i="1" dirty="0"/>
              <a:t>b</a:t>
            </a:r>
            <a:r>
              <a:rPr lang="de-DE" sz="1200" b="1" i="1" dirty="0" smtClean="0"/>
              <a:t>zw. kann!) </a:t>
            </a:r>
            <a:r>
              <a:rPr lang="de-DE" sz="1600" dirty="0" smtClean="0"/>
              <a:t>überprüft werden, ob die User-Eingabe korrekt war.</a:t>
            </a:r>
          </a:p>
          <a:p>
            <a:pPr lvl="2"/>
            <a:r>
              <a:rPr lang="de-DE" sz="1200" dirty="0" smtClean="0"/>
              <a:t>Falls der User </a:t>
            </a:r>
            <a:r>
              <a:rPr lang="de-DE" sz="1200" u="sng" dirty="0" smtClean="0"/>
              <a:t>keinen</a:t>
            </a:r>
            <a:r>
              <a:rPr lang="de-DE" sz="1200" dirty="0" smtClean="0"/>
              <a:t> korrekten Wert eingab, so soll die Schleife den </a:t>
            </a:r>
            <a:r>
              <a:rPr lang="de-DE" sz="1200" u="sng" dirty="0" smtClean="0"/>
              <a:t>nächsten Durchlauf </a:t>
            </a:r>
            <a:r>
              <a:rPr lang="de-DE" sz="1200" dirty="0" smtClean="0"/>
              <a:t>starten</a:t>
            </a:r>
          </a:p>
          <a:p>
            <a:pPr lvl="2"/>
            <a:r>
              <a:rPr lang="de-DE" sz="1200" dirty="0" smtClean="0"/>
              <a:t>Falls die Eingabe korrekt war, so soll die Schleife abgebrochen werden.</a:t>
            </a:r>
            <a:endParaRPr lang="de-DE" sz="1200" dirty="0"/>
          </a:p>
          <a:p>
            <a:pPr lvl="1"/>
            <a:r>
              <a:rPr lang="de-DE" sz="1600" dirty="0" smtClean="0"/>
              <a:t>Nach der Schleife soll auf der Konsole </a:t>
            </a:r>
            <a:r>
              <a:rPr lang="de-DE" sz="1600" i="1" dirty="0" smtClean="0"/>
              <a:t>„Glückwunsch!“ </a:t>
            </a:r>
            <a:r>
              <a:rPr lang="de-DE" sz="1600" dirty="0" smtClean="0"/>
              <a:t>erscheinen und das Programm enden.</a:t>
            </a:r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2000" dirty="0" smtClean="0"/>
              <a:t>Auch für diese Aufgabe wollen wir zunächst </a:t>
            </a:r>
            <a:r>
              <a:rPr lang="de-DE" sz="2000" b="1" dirty="0" smtClean="0"/>
              <a:t>PAP</a:t>
            </a:r>
            <a:r>
              <a:rPr lang="de-DE" sz="2000" dirty="0" smtClean="0"/>
              <a:t>, </a:t>
            </a:r>
            <a:r>
              <a:rPr lang="de-DE" sz="2000" b="1" dirty="0" smtClean="0"/>
              <a:t>Struktogramm</a:t>
            </a:r>
            <a:r>
              <a:rPr lang="de-DE" sz="2000" dirty="0" smtClean="0"/>
              <a:t> und </a:t>
            </a:r>
            <a:r>
              <a:rPr lang="de-DE" sz="2000" b="1" dirty="0" smtClean="0"/>
              <a:t>Pseudocode</a:t>
            </a:r>
            <a:r>
              <a:rPr lang="de-DE" sz="2000" dirty="0" smtClean="0"/>
              <a:t> erstellen, um erst daraufhin den entsprechenden </a:t>
            </a:r>
            <a:r>
              <a:rPr lang="de-DE" sz="2000" b="1" dirty="0" smtClean="0"/>
              <a:t>Quellcode</a:t>
            </a:r>
            <a:r>
              <a:rPr lang="de-DE" sz="2000" dirty="0" smtClean="0"/>
              <a:t> in ANSI C zu codieren.</a:t>
            </a:r>
          </a:p>
          <a:p>
            <a:pPr marL="0" indent="0">
              <a:buNone/>
            </a:pPr>
            <a:endParaRPr lang="de-DE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>
                <a:solidFill>
                  <a:srgbClr val="00B0F0"/>
                </a:solidFill>
              </a:rPr>
              <a:t>Beispielaufgabe 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7" name="Flussdiagramm: Verzweigung 16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 &gt;= 10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97936" y="2801380"/>
            <a:ext cx="499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solidFill>
                  <a:srgbClr val="FF0000"/>
                </a:solidFill>
              </a:rPr>
              <a:t>Wichtig: </a:t>
            </a:r>
          </a:p>
          <a:p>
            <a:r>
              <a:rPr lang="de-DE" sz="1200" dirty="0" smtClean="0">
                <a:solidFill>
                  <a:srgbClr val="0070C0"/>
                </a:solidFill>
              </a:rPr>
              <a:t>Die Bedingung muss so formuliert werden, dass bei „ja“ bzw. „wahr“</a:t>
            </a:r>
          </a:p>
          <a:p>
            <a:r>
              <a:rPr lang="de-DE" sz="1200" dirty="0" smtClean="0">
                <a:solidFill>
                  <a:srgbClr val="0070C0"/>
                </a:solidFill>
              </a:rPr>
              <a:t>Die Schleife weiterläuft. In diesem Fall also: </a:t>
            </a: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smtClean="0">
                <a:solidFill>
                  <a:srgbClr val="0070C0"/>
                </a:solidFill>
              </a:rPr>
              <a:t>Falls zutrifft, dass </a:t>
            </a:r>
            <a:r>
              <a:rPr lang="de-DE" sz="1200" b="1" dirty="0" smtClean="0">
                <a:solidFill>
                  <a:srgbClr val="0070C0"/>
                </a:solidFill>
              </a:rPr>
              <a:t>x&gt;=10</a:t>
            </a:r>
            <a:r>
              <a:rPr lang="de-DE" sz="1200" dirty="0" smtClean="0">
                <a:solidFill>
                  <a:srgbClr val="0070C0"/>
                </a:solidFill>
              </a:rPr>
              <a:t>, so war die Eingabe inkorrekt und die Schleife soll ihren nächsten Durchlauf starten.</a:t>
            </a:r>
          </a:p>
          <a:p>
            <a:endParaRPr lang="de-DE" sz="1200" dirty="0">
              <a:solidFill>
                <a:srgbClr val="0070C0"/>
              </a:solidFill>
            </a:endParaRPr>
          </a:p>
          <a:p>
            <a:r>
              <a:rPr lang="de-DE" sz="1200" dirty="0" smtClean="0">
                <a:solidFill>
                  <a:srgbClr val="0070C0"/>
                </a:solidFill>
              </a:rPr>
              <a:t>(Stichwort: „</a:t>
            </a:r>
            <a:r>
              <a:rPr lang="de-DE" sz="1200" b="1" dirty="0" smtClean="0">
                <a:solidFill>
                  <a:srgbClr val="0070C0"/>
                </a:solidFill>
              </a:rPr>
              <a:t>Durchführungsbedingung</a:t>
            </a:r>
            <a:r>
              <a:rPr lang="de-DE" sz="1200" dirty="0" smtClean="0">
                <a:solidFill>
                  <a:srgbClr val="0070C0"/>
                </a:solidFill>
              </a:rPr>
              <a:t>“, KEINE „Abbruchbedingung“)</a:t>
            </a:r>
            <a:endParaRPr lang="de-DE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1" name="Gerade Verbindung mit Pfeil 10"/>
          <p:cNvCxnSpPr>
            <a:stCxn id="26" idx="1"/>
          </p:cNvCxnSpPr>
          <p:nvPr/>
        </p:nvCxnSpPr>
        <p:spPr>
          <a:xfrm flipH="1">
            <a:off x="3053936" y="3445427"/>
            <a:ext cx="1307378" cy="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053934" y="2585356"/>
            <a:ext cx="0" cy="87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5" idx="2"/>
          </p:cNvCxnSpPr>
          <p:nvPr/>
        </p:nvCxnSpPr>
        <p:spPr>
          <a:xfrm>
            <a:off x="3053934" y="2583627"/>
            <a:ext cx="1256268" cy="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458237" y="3766743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44218" y="37485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endCxn id="24" idx="0"/>
          </p:cNvCxnSpPr>
          <p:nvPr/>
        </p:nvCxnSpPr>
        <p:spPr>
          <a:xfrm>
            <a:off x="5434460" y="456315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081841" y="483230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5" name="Flussdiagramm: Daten 24"/>
          <p:cNvSpPr/>
          <p:nvPr/>
        </p:nvSpPr>
        <p:spPr>
          <a:xfrm>
            <a:off x="3022192" y="4119458"/>
            <a:ext cx="48245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„Glückwunsch!“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6" name="Flussdiagramm: Verzweigung 25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 &gt;=10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018371" y="31316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343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053934" y="2585356"/>
            <a:ext cx="0" cy="87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5" idx="2"/>
          </p:cNvCxnSpPr>
          <p:nvPr/>
        </p:nvCxnSpPr>
        <p:spPr>
          <a:xfrm>
            <a:off x="3053934" y="2583627"/>
            <a:ext cx="1256268" cy="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458237" y="3766743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44218" y="37485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endCxn id="24" idx="0"/>
          </p:cNvCxnSpPr>
          <p:nvPr/>
        </p:nvCxnSpPr>
        <p:spPr>
          <a:xfrm>
            <a:off x="5434460" y="456315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081841" y="483230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5" name="Flussdiagramm: Daten 24"/>
          <p:cNvSpPr/>
          <p:nvPr/>
        </p:nvSpPr>
        <p:spPr>
          <a:xfrm>
            <a:off x="3022192" y="4119458"/>
            <a:ext cx="48245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„Glückwunsch!“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55640" y="2204864"/>
            <a:ext cx="4752528" cy="1633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" name="Gerade Verbindung mit Pfeil 25"/>
          <p:cNvCxnSpPr>
            <a:stCxn id="27" idx="1"/>
          </p:cNvCxnSpPr>
          <p:nvPr/>
        </p:nvCxnSpPr>
        <p:spPr>
          <a:xfrm flipH="1">
            <a:off x="3053936" y="3445427"/>
            <a:ext cx="1307378" cy="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zweigung 26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 &gt;= 10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018371" y="31316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7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Schleifenrumpf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053934" y="2585356"/>
            <a:ext cx="0" cy="87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5" idx="2"/>
          </p:cNvCxnSpPr>
          <p:nvPr/>
        </p:nvCxnSpPr>
        <p:spPr>
          <a:xfrm>
            <a:off x="3053934" y="2583627"/>
            <a:ext cx="1256268" cy="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5458237" y="3766743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44218" y="37485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endCxn id="24" idx="0"/>
          </p:cNvCxnSpPr>
          <p:nvPr/>
        </p:nvCxnSpPr>
        <p:spPr>
          <a:xfrm>
            <a:off x="5434460" y="456315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081841" y="483230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5" name="Flussdiagramm: Daten 24"/>
          <p:cNvSpPr/>
          <p:nvPr/>
        </p:nvSpPr>
        <p:spPr>
          <a:xfrm>
            <a:off x="3022192" y="4119458"/>
            <a:ext cx="48245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„Glückwunsch!“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26" name="Gerade Verbindung mit Pfeil 25"/>
          <p:cNvCxnSpPr>
            <a:stCxn id="27" idx="1"/>
          </p:cNvCxnSpPr>
          <p:nvPr/>
        </p:nvCxnSpPr>
        <p:spPr>
          <a:xfrm flipH="1">
            <a:off x="3053936" y="3445427"/>
            <a:ext cx="1307378" cy="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zweigung 26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 &gt;= 10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018371" y="31316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31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Do-While – </a:t>
            </a:r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FF0000"/>
                </a:solidFill>
              </a:rPr>
              <a:t>Schleifenfuß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5087888" y="1711645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440507" y="2071685"/>
            <a:ext cx="7422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440507" y="2801380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aten 14"/>
          <p:cNvSpPr/>
          <p:nvPr/>
        </p:nvSpPr>
        <p:spPr>
          <a:xfrm>
            <a:off x="4007768" y="2369332"/>
            <a:ext cx="30243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Eingabe: x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053934" y="2585356"/>
            <a:ext cx="0" cy="875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5" idx="2"/>
          </p:cNvCxnSpPr>
          <p:nvPr/>
        </p:nvCxnSpPr>
        <p:spPr>
          <a:xfrm>
            <a:off x="3053934" y="2583627"/>
            <a:ext cx="1256268" cy="17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18371" y="31316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458237" y="3766743"/>
            <a:ext cx="0" cy="334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444218" y="37485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endCxn id="24" idx="0"/>
          </p:cNvCxnSpPr>
          <p:nvPr/>
        </p:nvCxnSpPr>
        <p:spPr>
          <a:xfrm>
            <a:off x="5434460" y="4563154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081841" y="483230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25" name="Flussdiagramm: Daten 24"/>
          <p:cNvSpPr/>
          <p:nvPr/>
        </p:nvSpPr>
        <p:spPr>
          <a:xfrm>
            <a:off x="3022192" y="4119458"/>
            <a:ext cx="4824536" cy="43204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Ausgabe: „Glückwunsch!“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26" name="Gerade Verbindung mit Pfeil 25"/>
          <p:cNvCxnSpPr>
            <a:stCxn id="27" idx="1"/>
          </p:cNvCxnSpPr>
          <p:nvPr/>
        </p:nvCxnSpPr>
        <p:spPr>
          <a:xfrm flipH="1">
            <a:off x="3053936" y="3445427"/>
            <a:ext cx="1307378" cy="14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zweigung 26"/>
          <p:cNvSpPr/>
          <p:nvPr/>
        </p:nvSpPr>
        <p:spPr>
          <a:xfrm>
            <a:off x="4361314" y="3139103"/>
            <a:ext cx="2158385" cy="612648"/>
          </a:xfrm>
          <a:prstGeom prst="flowChartDecision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x &gt;= 10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68EB7064-DADC-441A-B85F-F76CA301BBEA}"/>
</file>

<file path=customXml/itemProps2.xml><?xml version="1.0" encoding="utf-8"?>
<ds:datastoreItem xmlns:ds="http://schemas.openxmlformats.org/officeDocument/2006/customXml" ds:itemID="{6979EA67-360F-4AF8-AD83-FF68C2B870AA}"/>
</file>

<file path=customXml/itemProps3.xml><?xml version="1.0" encoding="utf-8"?>
<ds:datastoreItem xmlns:ds="http://schemas.openxmlformats.org/officeDocument/2006/customXml" ds:itemID="{4B4E7FA9-B49C-4BFB-BFC2-1D3403CAA0C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708</Words>
  <Application>Microsoft Office PowerPoint</Application>
  <PresentationFormat>Breitbild</PresentationFormat>
  <Paragraphs>275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Do-While – Motivation </vt:lpstr>
      <vt:lpstr>Do-While – Beispielaufgabe  </vt:lpstr>
      <vt:lpstr>Do-While – Beispielaufgabe – PAP </vt:lpstr>
      <vt:lpstr>Do-While – Beispielaufgabe – PAP </vt:lpstr>
      <vt:lpstr>Do-While – Beispielaufgabe – PAP – Schleife </vt:lpstr>
      <vt:lpstr>Do-While – Beispielaufgabe – PAP – Schleifenrumpf </vt:lpstr>
      <vt:lpstr>Do-While – Beispielaufgabe – PAP – Schleifenfuß </vt:lpstr>
      <vt:lpstr>Do-While – Beispielaufgabe – PAP – Bedingung </vt:lpstr>
      <vt:lpstr>Do-While – Beispielaufgabe – Struktogramm </vt:lpstr>
      <vt:lpstr>Do-While – Beispielaufgabe – Struktogramm  – Schleife </vt:lpstr>
      <vt:lpstr>Do-While – Beispielaufgabe – Struktogramm  – Schleifenrumpf </vt:lpstr>
      <vt:lpstr>Do-While – Beispielaufgabe – Struktogramm  – Schleifenfuß </vt:lpstr>
      <vt:lpstr>Do-While – Beispielaufgabe – Struktogramm  – Bedingung </vt:lpstr>
      <vt:lpstr>Do-While – Beispielaufgabe – Pseudocode </vt:lpstr>
      <vt:lpstr>Do-While – Beispielaufgabe – Pseudocode – Schleife </vt:lpstr>
      <vt:lpstr>Do-While – Beispielaufgabe – Pseudocode – Schleifenrumpf </vt:lpstr>
      <vt:lpstr>Do-While – Beispielaufgabe – Pseudocode – Schleifenfuß </vt:lpstr>
      <vt:lpstr>Do-While – Beispielaufgabe – Pseudocode – Bedingung </vt:lpstr>
      <vt:lpstr>Do-While – Beispielaufgabe – Quellcode </vt:lpstr>
      <vt:lpstr>Do-While – Beispielaufgabe – Quellcode – Schleife </vt:lpstr>
      <vt:lpstr>Do-While – Beispielaufgabe – Quellcode – Schleifenrumpf </vt:lpstr>
      <vt:lpstr>Do-While – Beispielaufgabe – Quellcode – Schleifenfuß </vt:lpstr>
      <vt:lpstr>Do-While – Beispielaufgabe – Quellcode – Bedingung </vt:lpstr>
      <vt:lpstr>Do-While – Beispielaufgabe – Quellcode – Syntax </vt:lpstr>
      <vt:lpstr>Do-While – Gemeinsame Übung A_02_01_01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475</cp:revision>
  <dcterms:created xsi:type="dcterms:W3CDTF">2016-07-13T14:25:09Z</dcterms:created>
  <dcterms:modified xsi:type="dcterms:W3CDTF">2023-01-10T08:09:33Z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