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4" r:id="rId2"/>
    <p:sldId id="317" r:id="rId3"/>
    <p:sldId id="322" r:id="rId4"/>
    <p:sldId id="362" r:id="rId5"/>
    <p:sldId id="364" r:id="rId6"/>
    <p:sldId id="339" r:id="rId7"/>
    <p:sldId id="340" r:id="rId8"/>
    <p:sldId id="365" r:id="rId9"/>
    <p:sldId id="366" r:id="rId10"/>
    <p:sldId id="367" r:id="rId11"/>
    <p:sldId id="368" r:id="rId12"/>
    <p:sldId id="345" r:id="rId13"/>
    <p:sldId id="369" r:id="rId14"/>
    <p:sldId id="370" r:id="rId15"/>
    <p:sldId id="371" r:id="rId16"/>
    <p:sldId id="372" r:id="rId17"/>
    <p:sldId id="352" r:id="rId18"/>
    <p:sldId id="373" r:id="rId19"/>
    <p:sldId id="374" r:id="rId20"/>
    <p:sldId id="375" r:id="rId21"/>
    <p:sldId id="376" r:id="rId22"/>
    <p:sldId id="357" r:id="rId23"/>
    <p:sldId id="380" r:id="rId24"/>
    <p:sldId id="377" r:id="rId25"/>
    <p:sldId id="378" r:id="rId26"/>
    <p:sldId id="379" r:id="rId27"/>
    <p:sldId id="338" r:id="rId28"/>
    <p:sldId id="310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053"/>
    <a:srgbClr val="FBC714"/>
    <a:srgbClr val="002055"/>
    <a:srgbClr val="00204B"/>
    <a:srgbClr val="0071B2"/>
    <a:srgbClr val="1E466E"/>
    <a:srgbClr val="FB2B55"/>
    <a:srgbClr val="FFCC00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104" d="100"/>
          <a:sy n="104" d="100"/>
        </p:scale>
        <p:origin x="11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21.11.2023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25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38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1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8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27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72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89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3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38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Untertitel </a:t>
            </a:r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/>
              <a:t>Seitenüberschrift</a:t>
            </a:r>
            <a:br>
              <a:rPr lang="de-DE" dirty="0"/>
            </a:br>
            <a:r>
              <a:rPr lang="de-DE" dirty="0"/>
              <a:t>Untertitel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/>
              <a:t>Seitenüberschrift</a:t>
            </a:r>
            <a:br>
              <a:rPr lang="de-DE" dirty="0"/>
            </a:br>
            <a:r>
              <a:rPr lang="de-DE" dirty="0"/>
              <a:t>Untertitel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/>
              <a:t>Seitenüberschrift</a:t>
            </a:r>
            <a:br>
              <a:rPr lang="de-DE" dirty="0"/>
            </a:br>
            <a:r>
              <a:rPr lang="de-DE" dirty="0"/>
              <a:t>Untertitel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/>
              <a:t>Seitenüberschrift</a:t>
            </a:r>
            <a:br>
              <a:rPr lang="de-DE" dirty="0"/>
            </a:br>
            <a:r>
              <a:rPr lang="de-DE" dirty="0"/>
              <a:t>Untertitel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Untertitel 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Untertitel 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/>
              <a:t>Folientitel</a:t>
            </a:r>
            <a:br>
              <a:rPr lang="de-DE" dirty="0"/>
            </a:br>
            <a:r>
              <a:rPr lang="de-DE" dirty="0"/>
              <a:t>Untertitel 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Programmierung(1)</a:t>
            </a:r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0826" y="1598551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1874" y="1349554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364493" y="1709594"/>
            <a:ext cx="0" cy="215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4493" y="235687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3786791" y="4018157"/>
            <a:ext cx="3148495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zaehler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390463" y="5996340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19294" y="6253116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</a:p>
        </p:txBody>
      </p:sp>
      <p:sp>
        <p:nvSpPr>
          <p:cNvPr id="15" name="Flussdiagramm: Daten 14"/>
          <p:cNvSpPr/>
          <p:nvPr/>
        </p:nvSpPr>
        <p:spPr>
          <a:xfrm>
            <a:off x="3168936" y="1922930"/>
            <a:ext cx="4391114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start,ziel,sprung</a:t>
            </a:r>
          </a:p>
        </p:txBody>
      </p:sp>
      <p:sp>
        <p:nvSpPr>
          <p:cNvPr id="17" name="Flussdiagramm: Verzweigung 16"/>
          <p:cNvSpPr/>
          <p:nvPr/>
        </p:nvSpPr>
        <p:spPr>
          <a:xfrm>
            <a:off x="3882145" y="3150245"/>
            <a:ext cx="2994379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zaehler&lt;=ziel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95098" y="5293560"/>
            <a:ext cx="5377" cy="243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444954" y="369551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ja</a:t>
            </a:r>
          </a:p>
        </p:txBody>
      </p:sp>
      <p:sp>
        <p:nvSpPr>
          <p:cNvPr id="20" name="Rechteck 19"/>
          <p:cNvSpPr/>
          <p:nvPr/>
        </p:nvSpPr>
        <p:spPr>
          <a:xfrm>
            <a:off x="4012581" y="4672334"/>
            <a:ext cx="254528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zaehler=zaehler+sprung</a:t>
            </a:r>
          </a:p>
        </p:txBody>
      </p:sp>
      <p:sp>
        <p:nvSpPr>
          <p:cNvPr id="34" name="Flussdiagramm: Daten 33"/>
          <p:cNvSpPr/>
          <p:nvPr/>
        </p:nvSpPr>
        <p:spPr>
          <a:xfrm>
            <a:off x="191344" y="5558260"/>
            <a:ext cx="11690250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„Die Schleife endete, denn der Zähler hat den Wert:“ zaehler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5371914" y="5286333"/>
            <a:ext cx="2146863" cy="20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061475" y="3436625"/>
            <a:ext cx="0" cy="1470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061475" y="3445998"/>
            <a:ext cx="820670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892484" y="3455000"/>
            <a:ext cx="667566" cy="1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508967" y="3479373"/>
            <a:ext cx="9810" cy="181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3061476" y="4907237"/>
            <a:ext cx="955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79335" y="3762893"/>
            <a:ext cx="0" cy="243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820842" y="31026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nein</a:t>
            </a:r>
          </a:p>
        </p:txBody>
      </p:sp>
      <p:sp>
        <p:nvSpPr>
          <p:cNvPr id="31" name="Rechteck 30"/>
          <p:cNvSpPr/>
          <p:nvPr/>
        </p:nvSpPr>
        <p:spPr>
          <a:xfrm>
            <a:off x="4627619" y="2558864"/>
            <a:ext cx="1533110" cy="3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zaehler=start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379335" y="2939664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61038" y="444573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2"/>
          <p:cNvSpPr txBox="1">
            <a:spLocks/>
          </p:cNvSpPr>
          <p:nvPr/>
        </p:nvSpPr>
        <p:spPr>
          <a:xfrm>
            <a:off x="705414" y="592071"/>
            <a:ext cx="11137237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" dirty="0"/>
              <a:t>FOR-Schleifen – </a:t>
            </a:r>
            <a:r>
              <a:rPr lang="de-DE" sz="3100" b="1" dirty="0"/>
              <a:t>Beispielaufgabe</a:t>
            </a:r>
            <a:r>
              <a:rPr lang="de-DE" sz="3100" b="1" dirty="0">
                <a:solidFill>
                  <a:srgbClr val="00B0F0"/>
                </a:solidFill>
              </a:rPr>
              <a:t> </a:t>
            </a:r>
            <a:r>
              <a:rPr lang="de-DE" sz="3100" dirty="0"/>
              <a:t>– </a:t>
            </a:r>
            <a:r>
              <a:rPr lang="de-DE" sz="3100" b="1" dirty="0">
                <a:solidFill>
                  <a:srgbClr val="00B0F0"/>
                </a:solidFill>
              </a:rPr>
              <a:t>PAP</a:t>
            </a:r>
            <a:r>
              <a:rPr lang="de-DE" sz="3100" dirty="0"/>
              <a:t> – </a:t>
            </a:r>
            <a:r>
              <a:rPr lang="de-DE" sz="3100" b="1" dirty="0">
                <a:solidFill>
                  <a:srgbClr val="FF0000"/>
                </a:solidFill>
              </a:rPr>
              <a:t>Zähler-gesteuert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6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0826" y="1598551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1874" y="1349554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364493" y="1709594"/>
            <a:ext cx="0" cy="215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4493" y="235687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3786791" y="4018157"/>
            <a:ext cx="3148495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zaehler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390463" y="5996340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19294" y="6253116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</a:p>
        </p:txBody>
      </p:sp>
      <p:sp>
        <p:nvSpPr>
          <p:cNvPr id="15" name="Flussdiagramm: Daten 14"/>
          <p:cNvSpPr/>
          <p:nvPr/>
        </p:nvSpPr>
        <p:spPr>
          <a:xfrm>
            <a:off x="3168936" y="1922930"/>
            <a:ext cx="4391114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start,ziel,sprung</a:t>
            </a:r>
          </a:p>
        </p:txBody>
      </p:sp>
      <p:sp>
        <p:nvSpPr>
          <p:cNvPr id="17" name="Flussdiagramm: Verzweigung 16"/>
          <p:cNvSpPr/>
          <p:nvPr/>
        </p:nvSpPr>
        <p:spPr>
          <a:xfrm>
            <a:off x="3882145" y="3150245"/>
            <a:ext cx="2994379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zaehler&lt;=ziel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95098" y="5293560"/>
            <a:ext cx="5377" cy="243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444954" y="369551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ja</a:t>
            </a:r>
          </a:p>
        </p:txBody>
      </p:sp>
      <p:sp>
        <p:nvSpPr>
          <p:cNvPr id="20" name="Rechteck 19"/>
          <p:cNvSpPr/>
          <p:nvPr/>
        </p:nvSpPr>
        <p:spPr>
          <a:xfrm>
            <a:off x="4012581" y="4672334"/>
            <a:ext cx="254528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zaehler=zaehler+sprung</a:t>
            </a:r>
          </a:p>
        </p:txBody>
      </p:sp>
      <p:sp>
        <p:nvSpPr>
          <p:cNvPr id="34" name="Flussdiagramm: Daten 33"/>
          <p:cNvSpPr/>
          <p:nvPr/>
        </p:nvSpPr>
        <p:spPr>
          <a:xfrm>
            <a:off x="191344" y="5558260"/>
            <a:ext cx="11690250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„Die Schleife endete, denn der Zähler hat den Wert:“ zaehler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5371914" y="5286333"/>
            <a:ext cx="2146863" cy="20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061475" y="3436625"/>
            <a:ext cx="0" cy="1470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061475" y="3445998"/>
            <a:ext cx="820670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892484" y="3455000"/>
            <a:ext cx="667566" cy="1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508967" y="3479373"/>
            <a:ext cx="9810" cy="181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3061476" y="4907237"/>
            <a:ext cx="955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79335" y="3762893"/>
            <a:ext cx="0" cy="243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820842" y="31026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nein</a:t>
            </a:r>
          </a:p>
        </p:txBody>
      </p:sp>
      <p:sp>
        <p:nvSpPr>
          <p:cNvPr id="31" name="Rechteck 30"/>
          <p:cNvSpPr/>
          <p:nvPr/>
        </p:nvSpPr>
        <p:spPr>
          <a:xfrm>
            <a:off x="4627619" y="2558864"/>
            <a:ext cx="1533110" cy="3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zaehler=start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379335" y="2939664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61038" y="444573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2"/>
          <p:cNvSpPr txBox="1">
            <a:spLocks/>
          </p:cNvSpPr>
          <p:nvPr/>
        </p:nvSpPr>
        <p:spPr>
          <a:xfrm>
            <a:off x="705414" y="592071"/>
            <a:ext cx="11137237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FOR-Schleifen – </a:t>
            </a:r>
            <a:r>
              <a:rPr lang="de-DE" sz="2800" b="1" dirty="0"/>
              <a:t>Beispielaufgabe</a:t>
            </a:r>
            <a:r>
              <a:rPr lang="de-DE" sz="2800" b="1" dirty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PAP</a:t>
            </a:r>
            <a:r>
              <a:rPr lang="de-DE" sz="2800" dirty="0"/>
              <a:t> – </a:t>
            </a:r>
            <a:r>
              <a:rPr lang="de-DE" sz="2800" b="1" dirty="0">
                <a:solidFill>
                  <a:srgbClr val="FF0000"/>
                </a:solidFill>
              </a:rPr>
              <a:t>Weiterzähl-Modus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FOR-Schleifen – </a:t>
            </a:r>
            <a:r>
              <a:rPr lang="de-DE" b="1" dirty="0"/>
              <a:t>Beispielaufgabe</a:t>
            </a:r>
            <a:r>
              <a:rPr lang="de-DE" b="1" dirty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>
                <a:solidFill>
                  <a:srgbClr val="00B0F0"/>
                </a:solidFill>
              </a:rPr>
              <a:t>Struktogramm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697196" y="-120894"/>
            <a:ext cx="1013634" cy="6984778"/>
          </a:xfrm>
          <a:prstGeom prst="corner">
            <a:avLst>
              <a:gd name="adj1" fmla="val 29802"/>
              <a:gd name="adj2" fmla="val 407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&gt;1</a:t>
            </a:r>
          </a:p>
        </p:txBody>
      </p:sp>
      <p:sp>
        <p:nvSpPr>
          <p:cNvPr id="4" name="Rechteck 3"/>
          <p:cNvSpPr/>
          <p:nvPr/>
        </p:nvSpPr>
        <p:spPr>
          <a:xfrm>
            <a:off x="2711624" y="2387078"/>
            <a:ext cx="6984776" cy="47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Eingabe: start,ziel,sprung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67608" y="2911773"/>
            <a:ext cx="59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für(zaehler=start; zaehler&lt;=ziel; zaehler=zaehler+sprung)</a:t>
            </a:r>
          </a:p>
        </p:txBody>
      </p:sp>
      <p:sp>
        <p:nvSpPr>
          <p:cNvPr id="10" name="Rechteck 9"/>
          <p:cNvSpPr/>
          <p:nvPr/>
        </p:nvSpPr>
        <p:spPr>
          <a:xfrm>
            <a:off x="3010029" y="3281108"/>
            <a:ext cx="6686371" cy="59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zaehler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711624" y="3878312"/>
            <a:ext cx="6984776" cy="52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</a:p>
        </p:txBody>
      </p:sp>
    </p:spTree>
    <p:extLst>
      <p:ext uri="{BB962C8B-B14F-4D97-AF65-F5344CB8AC3E}">
        <p14:creationId xmlns:p14="http://schemas.microsoft.com/office/powerpoint/2010/main" val="2110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  <p:bldP spid="1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FOR-Schleifen – </a:t>
            </a:r>
            <a:r>
              <a:rPr lang="de-DE" sz="2800" b="1" dirty="0"/>
              <a:t>Beispielaufgabe</a:t>
            </a:r>
            <a:r>
              <a:rPr lang="de-DE" sz="2800" b="1" dirty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b="1" dirty="0">
                <a:solidFill>
                  <a:srgbClr val="00B0F0"/>
                </a:solidFill>
              </a:rPr>
              <a:t>Struktogramm</a:t>
            </a:r>
            <a:r>
              <a:rPr lang="de-DE" dirty="0"/>
              <a:t> – </a:t>
            </a:r>
            <a:r>
              <a:rPr lang="de-DE" b="1" dirty="0">
                <a:solidFill>
                  <a:srgbClr val="FF0000"/>
                </a:solidFill>
              </a:rPr>
              <a:t>Schleife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697196" y="-120894"/>
            <a:ext cx="1013634" cy="6984778"/>
          </a:xfrm>
          <a:prstGeom prst="corner">
            <a:avLst>
              <a:gd name="adj1" fmla="val 29802"/>
              <a:gd name="adj2" fmla="val 407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&gt;1</a:t>
            </a:r>
          </a:p>
        </p:txBody>
      </p:sp>
      <p:sp>
        <p:nvSpPr>
          <p:cNvPr id="4" name="Rechteck 3"/>
          <p:cNvSpPr/>
          <p:nvPr/>
        </p:nvSpPr>
        <p:spPr>
          <a:xfrm>
            <a:off x="2711624" y="2387078"/>
            <a:ext cx="6984776" cy="47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Eingabe: start,ziel,sprung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67608" y="2911773"/>
            <a:ext cx="59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für(zaehler=start; zaehler&lt;=ziel; zaehler=zaehler+sprung)</a:t>
            </a:r>
          </a:p>
        </p:txBody>
      </p:sp>
      <p:sp>
        <p:nvSpPr>
          <p:cNvPr id="10" name="Rechteck 9"/>
          <p:cNvSpPr/>
          <p:nvPr/>
        </p:nvSpPr>
        <p:spPr>
          <a:xfrm>
            <a:off x="3010029" y="3281108"/>
            <a:ext cx="6686371" cy="59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zaehler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711624" y="3878312"/>
            <a:ext cx="6984776" cy="52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</a:p>
        </p:txBody>
      </p:sp>
      <p:sp>
        <p:nvSpPr>
          <p:cNvPr id="6" name="Rechteck 5"/>
          <p:cNvSpPr/>
          <p:nvPr/>
        </p:nvSpPr>
        <p:spPr>
          <a:xfrm>
            <a:off x="2711624" y="2864675"/>
            <a:ext cx="6984776" cy="1013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7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FOR-Schleifen – </a:t>
            </a:r>
            <a:r>
              <a:rPr lang="de-DE" sz="1800" b="1" dirty="0"/>
              <a:t>Beispielaufgabe</a:t>
            </a:r>
            <a:r>
              <a:rPr lang="de-DE" sz="1800" b="1" dirty="0">
                <a:solidFill>
                  <a:srgbClr val="00B0F0"/>
                </a:solidFill>
              </a:rPr>
              <a:t> </a:t>
            </a:r>
            <a:r>
              <a:rPr lang="de-DE" sz="1800" dirty="0"/>
              <a:t>– </a:t>
            </a:r>
            <a:r>
              <a:rPr lang="de-DE" sz="1800" b="1" dirty="0">
                <a:solidFill>
                  <a:srgbClr val="00B0F0"/>
                </a:solidFill>
              </a:rPr>
              <a:t>Struktogramm</a:t>
            </a:r>
            <a:r>
              <a:rPr lang="de-DE" sz="1800" dirty="0"/>
              <a:t> – </a:t>
            </a:r>
            <a:r>
              <a:rPr lang="de-DE" sz="2800" b="1" dirty="0">
                <a:solidFill>
                  <a:srgbClr val="FF0000"/>
                </a:solidFill>
              </a:rPr>
              <a:t>Initialisierung des Startwertes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697196" y="-120894"/>
            <a:ext cx="1013634" cy="6984778"/>
          </a:xfrm>
          <a:prstGeom prst="corner">
            <a:avLst>
              <a:gd name="adj1" fmla="val 29802"/>
              <a:gd name="adj2" fmla="val 407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&gt;1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67608" y="2911773"/>
            <a:ext cx="59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für(</a:t>
            </a:r>
            <a:r>
              <a:rPr lang="de-DE" dirty="0">
                <a:solidFill>
                  <a:srgbClr val="FF0000"/>
                </a:solidFill>
              </a:rPr>
              <a:t>zaehler=start</a:t>
            </a:r>
            <a:r>
              <a:rPr lang="de-DE" dirty="0"/>
              <a:t>; zaehler&lt;=ziel; zaehler=zaehler+sprung)</a:t>
            </a:r>
          </a:p>
        </p:txBody>
      </p:sp>
      <p:sp>
        <p:nvSpPr>
          <p:cNvPr id="10" name="Rechteck 9"/>
          <p:cNvSpPr/>
          <p:nvPr/>
        </p:nvSpPr>
        <p:spPr>
          <a:xfrm>
            <a:off x="3010029" y="3281108"/>
            <a:ext cx="6686371" cy="59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zaehler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711624" y="3878312"/>
            <a:ext cx="6984776" cy="52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711624" y="2387078"/>
            <a:ext cx="6984776" cy="47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Eingabe: start,ziel,sprung</a:t>
            </a:r>
          </a:p>
        </p:txBody>
      </p:sp>
    </p:spTree>
    <p:extLst>
      <p:ext uri="{BB962C8B-B14F-4D97-AF65-F5344CB8AC3E}">
        <p14:creationId xmlns:p14="http://schemas.microsoft.com/office/powerpoint/2010/main" val="101771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FOR-Schleifen – </a:t>
            </a:r>
            <a:r>
              <a:rPr lang="de-DE" sz="2400" b="1" dirty="0"/>
              <a:t>Beispielaufgabe</a:t>
            </a:r>
            <a:r>
              <a:rPr lang="de-DE" sz="2400" b="1" dirty="0">
                <a:solidFill>
                  <a:srgbClr val="00B0F0"/>
                </a:solidFill>
              </a:rPr>
              <a:t> </a:t>
            </a:r>
            <a:r>
              <a:rPr lang="de-DE" sz="2400" dirty="0"/>
              <a:t>– </a:t>
            </a:r>
            <a:r>
              <a:rPr lang="de-DE" sz="2400" b="1" dirty="0">
                <a:solidFill>
                  <a:srgbClr val="00B0F0"/>
                </a:solidFill>
              </a:rPr>
              <a:t>Struktogramm</a:t>
            </a:r>
            <a:r>
              <a:rPr lang="de-DE" sz="2400" dirty="0"/>
              <a:t> – </a:t>
            </a:r>
            <a:r>
              <a:rPr lang="de-DE" b="1" dirty="0">
                <a:solidFill>
                  <a:srgbClr val="FF0000"/>
                </a:solidFill>
              </a:rPr>
              <a:t>Zähler-gesteuert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697196" y="-120894"/>
            <a:ext cx="1013634" cy="6984778"/>
          </a:xfrm>
          <a:prstGeom prst="corner">
            <a:avLst>
              <a:gd name="adj1" fmla="val 29802"/>
              <a:gd name="adj2" fmla="val 407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&gt;1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67608" y="2911773"/>
            <a:ext cx="59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für(zaehler=start; </a:t>
            </a:r>
            <a:r>
              <a:rPr lang="de-DE" dirty="0">
                <a:solidFill>
                  <a:srgbClr val="FF0000"/>
                </a:solidFill>
              </a:rPr>
              <a:t>zaehler&lt;=ziel</a:t>
            </a:r>
            <a:r>
              <a:rPr lang="de-DE" dirty="0"/>
              <a:t>; zaehler=zaehler+sprung)</a:t>
            </a:r>
          </a:p>
        </p:txBody>
      </p:sp>
      <p:sp>
        <p:nvSpPr>
          <p:cNvPr id="10" name="Rechteck 9"/>
          <p:cNvSpPr/>
          <p:nvPr/>
        </p:nvSpPr>
        <p:spPr>
          <a:xfrm>
            <a:off x="3010029" y="3281108"/>
            <a:ext cx="6686371" cy="59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zaehler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711624" y="3878312"/>
            <a:ext cx="6984776" cy="52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711624" y="2387078"/>
            <a:ext cx="6984776" cy="47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Eingabe: start,ziel,sprung</a:t>
            </a:r>
          </a:p>
        </p:txBody>
      </p:sp>
    </p:spTree>
    <p:extLst>
      <p:ext uri="{BB962C8B-B14F-4D97-AF65-F5344CB8AC3E}">
        <p14:creationId xmlns:p14="http://schemas.microsoft.com/office/powerpoint/2010/main" val="21052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FOR-Schleifen – </a:t>
            </a:r>
            <a:r>
              <a:rPr lang="de-DE" sz="2400" b="1" dirty="0"/>
              <a:t>Beispielaufgabe</a:t>
            </a:r>
            <a:r>
              <a:rPr lang="de-DE" sz="2400" b="1" dirty="0">
                <a:solidFill>
                  <a:srgbClr val="00B0F0"/>
                </a:solidFill>
              </a:rPr>
              <a:t> </a:t>
            </a:r>
            <a:r>
              <a:rPr lang="de-DE" sz="2400" dirty="0"/>
              <a:t>– </a:t>
            </a:r>
            <a:r>
              <a:rPr lang="de-DE" sz="2400" b="1" dirty="0">
                <a:solidFill>
                  <a:srgbClr val="00B0F0"/>
                </a:solidFill>
              </a:rPr>
              <a:t>Struktogramm</a:t>
            </a:r>
            <a:r>
              <a:rPr lang="de-DE" sz="2400" dirty="0"/>
              <a:t> – </a:t>
            </a:r>
            <a:r>
              <a:rPr lang="de-DE" b="1" dirty="0">
                <a:solidFill>
                  <a:srgbClr val="FF0000"/>
                </a:solidFill>
              </a:rPr>
              <a:t>Weiterzähl-Modus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 rot="5400000">
            <a:off x="5697196" y="-120894"/>
            <a:ext cx="1013634" cy="6984778"/>
          </a:xfrm>
          <a:prstGeom prst="corner">
            <a:avLst>
              <a:gd name="adj1" fmla="val 29802"/>
              <a:gd name="adj2" fmla="val 407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 &gt;1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67608" y="2911773"/>
            <a:ext cx="59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für(zaehler=start; zaehler&lt;=ziel; </a:t>
            </a:r>
            <a:r>
              <a:rPr lang="de-DE" dirty="0">
                <a:solidFill>
                  <a:srgbClr val="FF0000"/>
                </a:solidFill>
              </a:rPr>
              <a:t>zaehler=zaehler+sprung</a:t>
            </a:r>
            <a:r>
              <a:rPr lang="de-DE" dirty="0"/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3010029" y="3281108"/>
            <a:ext cx="6686371" cy="59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zaehler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711624" y="3878312"/>
            <a:ext cx="6984776" cy="52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711624" y="2387078"/>
            <a:ext cx="6984776" cy="47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Eingabe: start,ziel,sprung</a:t>
            </a:r>
          </a:p>
        </p:txBody>
      </p:sp>
    </p:spTree>
    <p:extLst>
      <p:ext uri="{BB962C8B-B14F-4D97-AF65-F5344CB8AC3E}">
        <p14:creationId xmlns:p14="http://schemas.microsoft.com/office/powerpoint/2010/main" val="378255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FOR-Schleifen – </a:t>
            </a:r>
            <a:r>
              <a:rPr lang="de-DE" sz="2800" b="1" dirty="0"/>
              <a:t>Beispielaufgabe</a:t>
            </a:r>
            <a:r>
              <a:rPr lang="de-DE" sz="2800" b="1" dirty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Pseudocode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495600" y="1844824"/>
            <a:ext cx="7939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Programm</a:t>
            </a:r>
            <a:r>
              <a:rPr lang="de-DE" dirty="0"/>
              <a:t> „FOR-Schleifen-Beispiel“ 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Eingabe: start,ziel,sprung</a:t>
            </a:r>
          </a:p>
          <a:p>
            <a:r>
              <a:rPr lang="de-DE" dirty="0"/>
              <a:t>	für(zaehler=start; zaehler&lt;=ziel; zaehler=zaehler+sprung)</a:t>
            </a:r>
          </a:p>
          <a:p>
            <a:r>
              <a:rPr lang="de-DE" dirty="0"/>
              <a:t>	{</a:t>
            </a:r>
          </a:p>
          <a:p>
            <a:r>
              <a:rPr lang="de-DE" dirty="0"/>
              <a:t>		Ausgabe: zaehler</a:t>
            </a:r>
          </a:p>
          <a:p>
            <a:r>
              <a:rPr lang="de-DE" dirty="0"/>
              <a:t>	}	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1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FOR-Schleifen – </a:t>
            </a:r>
            <a:r>
              <a:rPr lang="de-DE" sz="2800" b="1" dirty="0"/>
              <a:t>Beispielaufgabe</a:t>
            </a:r>
            <a:r>
              <a:rPr lang="de-DE" sz="2800" b="1" dirty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Pseudocode</a:t>
            </a:r>
            <a:r>
              <a:rPr lang="de-DE" sz="2800" dirty="0"/>
              <a:t> – </a:t>
            </a:r>
            <a:r>
              <a:rPr lang="de-DE" sz="2800" b="1" dirty="0">
                <a:solidFill>
                  <a:srgbClr val="FF0000"/>
                </a:solidFill>
              </a:rPr>
              <a:t>Schleife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495600" y="1844824"/>
            <a:ext cx="7939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Programm</a:t>
            </a:r>
            <a:r>
              <a:rPr lang="de-DE" dirty="0"/>
              <a:t> „FOR-Schleifen-Beispiel“ 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Eingabe: start,ziel,sprung</a:t>
            </a:r>
          </a:p>
          <a:p>
            <a:r>
              <a:rPr lang="de-DE" dirty="0"/>
              <a:t>	für(zaehler=start; zaehler&lt;=ziel; zaehler=zaehler+sprung)</a:t>
            </a:r>
          </a:p>
          <a:p>
            <a:r>
              <a:rPr lang="de-DE" dirty="0"/>
              <a:t>	{</a:t>
            </a:r>
          </a:p>
          <a:p>
            <a:r>
              <a:rPr lang="de-DE" dirty="0"/>
              <a:t>		Ausgabe: zaehler</a:t>
            </a:r>
          </a:p>
          <a:p>
            <a:r>
              <a:rPr lang="de-DE" dirty="0"/>
              <a:t>	}	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  <a:endParaRPr lang="de-DE" dirty="0"/>
          </a:p>
          <a:p>
            <a:r>
              <a:rPr lang="de-DE" dirty="0"/>
              <a:t>}</a:t>
            </a:r>
          </a:p>
        </p:txBody>
      </p:sp>
      <p:sp>
        <p:nvSpPr>
          <p:cNvPr id="6" name="Rechteck 5"/>
          <p:cNvSpPr/>
          <p:nvPr/>
        </p:nvSpPr>
        <p:spPr>
          <a:xfrm>
            <a:off x="3431704" y="2708920"/>
            <a:ext cx="5688632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3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200" dirty="0"/>
              <a:t>FOR-Schleifen – </a:t>
            </a:r>
            <a:r>
              <a:rPr lang="de-DE" sz="2200" b="1" dirty="0"/>
              <a:t>Beispielaufgabe</a:t>
            </a:r>
            <a:r>
              <a:rPr lang="de-DE" sz="2200" b="1" dirty="0">
                <a:solidFill>
                  <a:srgbClr val="00B0F0"/>
                </a:solidFill>
              </a:rPr>
              <a:t> </a:t>
            </a:r>
            <a:r>
              <a:rPr lang="de-DE" sz="2200" dirty="0"/>
              <a:t>– </a:t>
            </a:r>
            <a:r>
              <a:rPr lang="de-DE" sz="2200" b="1" dirty="0">
                <a:solidFill>
                  <a:srgbClr val="00B0F0"/>
                </a:solidFill>
              </a:rPr>
              <a:t>Pseudocode</a:t>
            </a:r>
            <a:r>
              <a:rPr lang="de-DE" sz="2200" dirty="0"/>
              <a:t> – </a:t>
            </a:r>
            <a:r>
              <a:rPr lang="de-DE" sz="2200" b="1" dirty="0">
                <a:solidFill>
                  <a:srgbClr val="FF0000"/>
                </a:solidFill>
              </a:rPr>
              <a:t>Initialisierung des Startwertes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495600" y="1844824"/>
            <a:ext cx="7939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Programm</a:t>
            </a:r>
            <a:r>
              <a:rPr lang="de-DE" dirty="0"/>
              <a:t> „FOR-Schleifen-Beispiel“ 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Eingabe: start,ziel,sprung</a:t>
            </a:r>
          </a:p>
          <a:p>
            <a:r>
              <a:rPr lang="de-DE" dirty="0"/>
              <a:t>	für(</a:t>
            </a:r>
            <a:r>
              <a:rPr lang="de-DE" dirty="0">
                <a:solidFill>
                  <a:srgbClr val="FF0000"/>
                </a:solidFill>
              </a:rPr>
              <a:t>zaehler=start</a:t>
            </a:r>
            <a:r>
              <a:rPr lang="de-DE" dirty="0"/>
              <a:t>; zaehler&lt;=ziel; zaehler=zaehler+sprung)</a:t>
            </a:r>
          </a:p>
          <a:p>
            <a:r>
              <a:rPr lang="de-DE" dirty="0"/>
              <a:t>	{</a:t>
            </a:r>
          </a:p>
          <a:p>
            <a:r>
              <a:rPr lang="de-DE" dirty="0"/>
              <a:t>		Ausgabe: zaehler</a:t>
            </a:r>
          </a:p>
          <a:p>
            <a:r>
              <a:rPr lang="de-DE" dirty="0"/>
              <a:t>	}	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96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7408" y="1412776"/>
            <a:ext cx="11137237" cy="4032449"/>
          </a:xfrm>
        </p:spPr>
        <p:txBody>
          <a:bodyPr/>
          <a:lstStyle/>
          <a:p>
            <a:r>
              <a:rPr lang="de-DE" dirty="0"/>
              <a:t>FOR-Schleifen </a:t>
            </a:r>
          </a:p>
          <a:p>
            <a:pPr lvl="1"/>
            <a:r>
              <a:rPr lang="de-DE" b="1" dirty="0"/>
              <a:t>Motivation </a:t>
            </a:r>
            <a:r>
              <a:rPr lang="de-DE" dirty="0"/>
              <a:t>und Beispiel</a:t>
            </a:r>
          </a:p>
          <a:p>
            <a:pPr lvl="1"/>
            <a:r>
              <a:rPr lang="de-DE" dirty="0"/>
              <a:t>(Post)-</a:t>
            </a:r>
            <a:r>
              <a:rPr lang="de-DE" b="1" dirty="0"/>
              <a:t>Inkrement</a:t>
            </a:r>
            <a:r>
              <a:rPr lang="de-DE" dirty="0"/>
              <a:t>, -</a:t>
            </a:r>
            <a:r>
              <a:rPr lang="de-DE" b="1" dirty="0"/>
              <a:t>Dekrement</a:t>
            </a:r>
          </a:p>
          <a:p>
            <a:pPr lvl="1"/>
            <a:r>
              <a:rPr lang="de-DE" dirty="0"/>
              <a:t>Darstellung im </a:t>
            </a:r>
            <a:r>
              <a:rPr lang="de-DE" b="1" dirty="0"/>
              <a:t>PAP</a:t>
            </a:r>
          </a:p>
          <a:p>
            <a:pPr lvl="1"/>
            <a:r>
              <a:rPr lang="de-DE" dirty="0"/>
              <a:t>Darstellung im </a:t>
            </a:r>
            <a:r>
              <a:rPr lang="de-DE" b="1" dirty="0"/>
              <a:t>Struktogramm</a:t>
            </a:r>
          </a:p>
          <a:p>
            <a:pPr lvl="1"/>
            <a:r>
              <a:rPr lang="de-DE" dirty="0"/>
              <a:t>Darstellung im </a:t>
            </a:r>
            <a:r>
              <a:rPr lang="de-DE" b="1" dirty="0"/>
              <a:t>Pseudocode</a:t>
            </a:r>
          </a:p>
          <a:p>
            <a:pPr lvl="1"/>
            <a:r>
              <a:rPr lang="de-DE" dirty="0"/>
              <a:t>Syntax in </a:t>
            </a:r>
            <a:r>
              <a:rPr lang="de-DE" b="1" dirty="0"/>
              <a:t>ANSI C</a:t>
            </a:r>
          </a:p>
          <a:p>
            <a:pPr marL="457200" lvl="1" indent="0">
              <a:buNone/>
            </a:pPr>
            <a:endParaRPr lang="de-DE" b="1" dirty="0"/>
          </a:p>
          <a:p>
            <a:pPr marL="457200" lvl="1" indent="0">
              <a:buNone/>
            </a:pPr>
            <a:endParaRPr lang="de-DE" sz="800" b="1" dirty="0"/>
          </a:p>
          <a:p>
            <a:pPr lvl="0">
              <a:buClr>
                <a:srgbClr val="0071B2"/>
              </a:buClr>
            </a:pPr>
            <a:r>
              <a:rPr lang="de-DE" dirty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dirty="0">
                <a:solidFill>
                  <a:srgbClr val="00204B"/>
                </a:solidFill>
              </a:rPr>
              <a:t>Fachpraktische Anwendungen</a:t>
            </a:r>
            <a:endParaRPr lang="de-DE" dirty="0"/>
          </a:p>
          <a:p>
            <a:pPr lvl="1"/>
            <a:endParaRPr lang="de-DE" b="1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700" dirty="0"/>
              <a:t>FOR-Schleifen – </a:t>
            </a:r>
            <a:r>
              <a:rPr lang="de-DE" sz="2700" b="1" dirty="0"/>
              <a:t>Beispielaufgabe</a:t>
            </a:r>
            <a:r>
              <a:rPr lang="de-DE" sz="2700" b="1" dirty="0">
                <a:solidFill>
                  <a:srgbClr val="00B0F0"/>
                </a:solidFill>
              </a:rPr>
              <a:t> </a:t>
            </a:r>
            <a:r>
              <a:rPr lang="de-DE" sz="2700" dirty="0"/>
              <a:t>– </a:t>
            </a:r>
            <a:r>
              <a:rPr lang="de-DE" sz="2700" b="1" dirty="0">
                <a:solidFill>
                  <a:srgbClr val="00B0F0"/>
                </a:solidFill>
              </a:rPr>
              <a:t>Pseudocode</a:t>
            </a:r>
            <a:r>
              <a:rPr lang="de-DE" sz="2700" dirty="0"/>
              <a:t> – </a:t>
            </a:r>
            <a:r>
              <a:rPr lang="de-DE" sz="2700" b="1" dirty="0">
                <a:solidFill>
                  <a:srgbClr val="FF0000"/>
                </a:solidFill>
              </a:rPr>
              <a:t>Zähler-gesteuert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495600" y="1844824"/>
            <a:ext cx="7939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Programm</a:t>
            </a:r>
            <a:r>
              <a:rPr lang="de-DE" dirty="0"/>
              <a:t> „FOR-Schleifen-Beispiel“ 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Eingabe: start,ziel,sprung</a:t>
            </a:r>
          </a:p>
          <a:p>
            <a:r>
              <a:rPr lang="de-DE" dirty="0"/>
              <a:t>	für(zaehler=start; </a:t>
            </a:r>
            <a:r>
              <a:rPr lang="de-DE" dirty="0">
                <a:solidFill>
                  <a:srgbClr val="FF0000"/>
                </a:solidFill>
              </a:rPr>
              <a:t>zaehler&lt;=ziel</a:t>
            </a:r>
            <a:r>
              <a:rPr lang="de-DE" dirty="0"/>
              <a:t>; zaehler=zaehler+sprung)</a:t>
            </a:r>
          </a:p>
          <a:p>
            <a:r>
              <a:rPr lang="de-DE" dirty="0"/>
              <a:t>	{</a:t>
            </a:r>
          </a:p>
          <a:p>
            <a:r>
              <a:rPr lang="de-DE" dirty="0"/>
              <a:t>		Ausgabe: zaehler</a:t>
            </a:r>
          </a:p>
          <a:p>
            <a:r>
              <a:rPr lang="de-DE" dirty="0"/>
              <a:t>	}	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FOR-Schleifen – </a:t>
            </a:r>
            <a:r>
              <a:rPr lang="de-DE" sz="2400" b="1" dirty="0"/>
              <a:t>Beispielaufgabe</a:t>
            </a:r>
            <a:r>
              <a:rPr lang="de-DE" sz="2400" b="1" dirty="0">
                <a:solidFill>
                  <a:srgbClr val="00B0F0"/>
                </a:solidFill>
              </a:rPr>
              <a:t> </a:t>
            </a:r>
            <a:r>
              <a:rPr lang="de-DE" sz="2400" dirty="0"/>
              <a:t>– </a:t>
            </a:r>
            <a:r>
              <a:rPr lang="de-DE" sz="2400" b="1" dirty="0">
                <a:solidFill>
                  <a:srgbClr val="00B0F0"/>
                </a:solidFill>
              </a:rPr>
              <a:t>Pseudocode</a:t>
            </a:r>
            <a:r>
              <a:rPr lang="de-DE" sz="2400" dirty="0"/>
              <a:t> – </a:t>
            </a:r>
            <a:r>
              <a:rPr lang="de-DE" sz="2800" b="1" dirty="0">
                <a:solidFill>
                  <a:srgbClr val="FF0000"/>
                </a:solidFill>
              </a:rPr>
              <a:t>Weiterzähl-Modus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495600" y="1844824"/>
            <a:ext cx="7939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Programm</a:t>
            </a:r>
            <a:r>
              <a:rPr lang="de-DE" dirty="0"/>
              <a:t> „FOR-Schleifen-Beispiel“ 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	Eingabe: start,ziel,sprung</a:t>
            </a:r>
          </a:p>
          <a:p>
            <a:r>
              <a:rPr lang="de-DE" dirty="0"/>
              <a:t>	für(zaehler=start; zaehler&lt;=ziel; </a:t>
            </a:r>
            <a:r>
              <a:rPr lang="de-DE" dirty="0">
                <a:solidFill>
                  <a:srgbClr val="FF0000"/>
                </a:solidFill>
              </a:rPr>
              <a:t>zaehler=zaehler+sprung</a:t>
            </a:r>
            <a:r>
              <a:rPr lang="de-DE" dirty="0"/>
              <a:t>)</a:t>
            </a:r>
          </a:p>
          <a:p>
            <a:r>
              <a:rPr lang="de-DE" dirty="0"/>
              <a:t>	{</a:t>
            </a:r>
          </a:p>
          <a:p>
            <a:r>
              <a:rPr lang="de-DE" dirty="0"/>
              <a:t>		Ausgabe: zaehler</a:t>
            </a:r>
          </a:p>
          <a:p>
            <a:r>
              <a:rPr lang="de-DE" dirty="0"/>
              <a:t>	}	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rgbClr val="00204B"/>
                </a:solidFill>
              </a:rPr>
              <a:t>Ausgabe: „Die Schleife endete, denn der Zähler hat den Wert“ zaehler</a:t>
            </a:r>
            <a:endParaRPr lang="de-DE" dirty="0"/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44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FOR-Schleifen – </a:t>
            </a:r>
            <a:r>
              <a:rPr lang="de-DE" sz="2800" b="1" dirty="0"/>
              <a:t>Beispielaufgabe</a:t>
            </a:r>
            <a:r>
              <a:rPr lang="de-DE" sz="2800" b="1" dirty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Quellcode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#include&lt;stdio.h&gt;</a:t>
            </a:r>
          </a:p>
          <a:p>
            <a:endParaRPr lang="de-DE" sz="1200" dirty="0"/>
          </a:p>
          <a:p>
            <a:r>
              <a:rPr lang="de-DE" sz="1200" dirty="0"/>
              <a:t>main()</a:t>
            </a:r>
          </a:p>
          <a:p>
            <a:r>
              <a:rPr lang="de-DE" sz="1200" dirty="0"/>
              <a:t>{</a:t>
            </a:r>
          </a:p>
          <a:p>
            <a:r>
              <a:rPr lang="de-DE" sz="1200" dirty="0"/>
              <a:t>	int start,ziel,sprung,zaehler;</a:t>
            </a:r>
          </a:p>
          <a:p>
            <a:endParaRPr lang="de-DE" sz="1200" dirty="0"/>
          </a:p>
          <a:p>
            <a:r>
              <a:rPr lang="de-DE" sz="1200" dirty="0"/>
              <a:t> 	printf(“Geben Sie bitte den Startwert ein: “);</a:t>
            </a:r>
          </a:p>
          <a:p>
            <a:r>
              <a:rPr lang="de-DE" sz="1200" dirty="0"/>
              <a:t>	scanf(“%d“,&amp;start);</a:t>
            </a:r>
          </a:p>
          <a:p>
            <a:endParaRPr lang="de-DE" sz="1200" dirty="0"/>
          </a:p>
          <a:p>
            <a:r>
              <a:rPr lang="de-DE" sz="1200" dirty="0"/>
              <a:t>	printf(“Geben Sie bitte den Zielwert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scanf(“%d“,&amp;ziel);</a:t>
            </a:r>
          </a:p>
          <a:p>
            <a:endParaRPr lang="de-DE" sz="1200" dirty="0"/>
          </a:p>
          <a:p>
            <a:r>
              <a:rPr lang="de-DE" sz="1200" dirty="0"/>
              <a:t>	printf(“Geben Sie bitte den Sprungwert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scanf(“%d“,&amp;sprung);</a:t>
            </a:r>
          </a:p>
          <a:p>
            <a:endParaRPr lang="de-DE" sz="1200" dirty="0"/>
          </a:p>
          <a:p>
            <a:r>
              <a:rPr lang="de-DE" sz="1200" dirty="0"/>
              <a:t>	for(zaehler=start; zaehler&lt;=ziel; zaehler=zaehler+sprung)</a:t>
            </a:r>
          </a:p>
          <a:p>
            <a:r>
              <a:rPr lang="de-DE" sz="1200" dirty="0"/>
              <a:t>	{		</a:t>
            </a:r>
          </a:p>
          <a:p>
            <a:r>
              <a:rPr lang="de-DE" sz="1200" dirty="0"/>
              <a:t>		printf(“Aktueller Zähler-Wert: %d\n“,zaehler);</a:t>
            </a:r>
          </a:p>
          <a:p>
            <a:r>
              <a:rPr lang="de-DE" sz="1200" dirty="0"/>
              <a:t>	}</a:t>
            </a:r>
          </a:p>
          <a:p>
            <a:endParaRPr lang="de-DE" sz="1200" dirty="0"/>
          </a:p>
          <a:p>
            <a:r>
              <a:rPr lang="de-DE" sz="1200" dirty="0"/>
              <a:t>	printf(“</a:t>
            </a:r>
            <a:r>
              <a:rPr lang="de-DE" sz="1200" dirty="0">
                <a:solidFill>
                  <a:srgbClr val="00204B"/>
                </a:solidFill>
              </a:rPr>
              <a:t>Die Schleife endete, denn der Zähler hat den Wert %d</a:t>
            </a:r>
            <a:r>
              <a:rPr lang="de-DE" sz="1200" dirty="0"/>
              <a:t>“,zaehler);</a:t>
            </a:r>
          </a:p>
          <a:p>
            <a:r>
              <a:rPr lang="de-DE" sz="1200" dirty="0"/>
              <a:t>}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12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FOR-Schleifen – </a:t>
            </a:r>
            <a:r>
              <a:rPr lang="de-DE" sz="2800" b="1" dirty="0"/>
              <a:t>Beispielaufgabe</a:t>
            </a:r>
            <a:r>
              <a:rPr lang="de-DE" sz="2800" b="1" dirty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Quellcode</a:t>
            </a:r>
            <a:r>
              <a:rPr lang="de-DE" sz="2800" dirty="0"/>
              <a:t> – </a:t>
            </a:r>
            <a:r>
              <a:rPr lang="de-DE" sz="2800" b="1" dirty="0">
                <a:solidFill>
                  <a:srgbClr val="FF0000"/>
                </a:solidFill>
              </a:rPr>
              <a:t>Schleife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#include&lt;stdio.h&gt;</a:t>
            </a:r>
          </a:p>
          <a:p>
            <a:endParaRPr lang="de-DE" sz="1200" dirty="0"/>
          </a:p>
          <a:p>
            <a:r>
              <a:rPr lang="de-DE" sz="1200" dirty="0"/>
              <a:t>main()</a:t>
            </a:r>
          </a:p>
          <a:p>
            <a:r>
              <a:rPr lang="de-DE" sz="1200" dirty="0"/>
              <a:t>{</a:t>
            </a:r>
          </a:p>
          <a:p>
            <a:r>
              <a:rPr lang="de-DE" sz="1200" dirty="0"/>
              <a:t>	int start,ziel,sprung,zaehler;</a:t>
            </a:r>
          </a:p>
          <a:p>
            <a:endParaRPr lang="de-DE" sz="1200" dirty="0"/>
          </a:p>
          <a:p>
            <a:r>
              <a:rPr lang="de-DE" sz="1200" dirty="0"/>
              <a:t> 	printf(“Geben Sie bitte den Startwert ein: “);</a:t>
            </a:r>
          </a:p>
          <a:p>
            <a:r>
              <a:rPr lang="de-DE" sz="1200" dirty="0"/>
              <a:t>	scanf(“%d“,&amp;start);</a:t>
            </a:r>
          </a:p>
          <a:p>
            <a:endParaRPr lang="de-DE" sz="1200" dirty="0"/>
          </a:p>
          <a:p>
            <a:r>
              <a:rPr lang="de-DE" sz="1200" dirty="0"/>
              <a:t>	printf(“Geben Sie bitte den Zielwert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scanf(“%d“,&amp;ziel);</a:t>
            </a:r>
          </a:p>
          <a:p>
            <a:endParaRPr lang="de-DE" sz="1200" dirty="0"/>
          </a:p>
          <a:p>
            <a:r>
              <a:rPr lang="de-DE" sz="1200" dirty="0"/>
              <a:t>	printf(“Geben Sie bitte den Sprungwert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scanf(“%d“,&amp;sprung);</a:t>
            </a:r>
          </a:p>
          <a:p>
            <a:endParaRPr lang="de-DE" sz="1200" dirty="0"/>
          </a:p>
          <a:p>
            <a:r>
              <a:rPr lang="de-DE" sz="1200" dirty="0"/>
              <a:t>	for(zaehler=start; zaehler&lt;=ziel; zaehler=zaehler+sprung)</a:t>
            </a:r>
          </a:p>
          <a:p>
            <a:r>
              <a:rPr lang="de-DE" sz="1200" dirty="0"/>
              <a:t>	{		</a:t>
            </a:r>
          </a:p>
          <a:p>
            <a:r>
              <a:rPr lang="de-DE" sz="1200" dirty="0"/>
              <a:t>		printf(“Aktueller Zähler-Wert: %d\n“,zaehler);</a:t>
            </a:r>
          </a:p>
          <a:p>
            <a:r>
              <a:rPr lang="de-DE" sz="1200" dirty="0"/>
              <a:t>	}</a:t>
            </a:r>
          </a:p>
          <a:p>
            <a:endParaRPr lang="de-DE" sz="1200" dirty="0"/>
          </a:p>
          <a:p>
            <a:r>
              <a:rPr lang="de-DE" sz="1200" dirty="0"/>
              <a:t>	printf(“</a:t>
            </a:r>
            <a:r>
              <a:rPr lang="de-DE" sz="1200" dirty="0">
                <a:solidFill>
                  <a:srgbClr val="00204B"/>
                </a:solidFill>
              </a:rPr>
              <a:t>Die Schleife endete, denn der Zähler hat den Wert %d</a:t>
            </a:r>
            <a:r>
              <a:rPr lang="de-DE" sz="1200" dirty="0"/>
              <a:t>“,zaehler);</a:t>
            </a:r>
          </a:p>
          <a:p>
            <a:r>
              <a:rPr lang="de-DE" sz="1200" dirty="0"/>
              <a:t>}</a:t>
            </a:r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863752" y="4437112"/>
            <a:ext cx="403244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00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000" dirty="0"/>
              <a:t>FOR-Schleifen – </a:t>
            </a:r>
            <a:r>
              <a:rPr lang="de-DE" sz="2000" b="1" dirty="0"/>
              <a:t>Beispielaufgabe</a:t>
            </a:r>
            <a:r>
              <a:rPr lang="de-DE" sz="2000" b="1" dirty="0">
                <a:solidFill>
                  <a:srgbClr val="00B0F0"/>
                </a:solidFill>
              </a:rPr>
              <a:t> </a:t>
            </a:r>
            <a:r>
              <a:rPr lang="de-DE" sz="2000" dirty="0"/>
              <a:t>– </a:t>
            </a:r>
            <a:r>
              <a:rPr lang="de-DE" sz="2000" b="1" dirty="0">
                <a:solidFill>
                  <a:srgbClr val="00B0F0"/>
                </a:solidFill>
              </a:rPr>
              <a:t>Quellcode</a:t>
            </a:r>
            <a:r>
              <a:rPr lang="de-DE" sz="2000" dirty="0"/>
              <a:t> – </a:t>
            </a:r>
            <a:r>
              <a:rPr lang="de-DE" sz="2800" b="1" dirty="0">
                <a:solidFill>
                  <a:srgbClr val="FF0000"/>
                </a:solidFill>
              </a:rPr>
              <a:t>Initialisierung des Startwertes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#include&lt;stdio.h&gt;</a:t>
            </a:r>
          </a:p>
          <a:p>
            <a:endParaRPr lang="de-DE" sz="1200" dirty="0"/>
          </a:p>
          <a:p>
            <a:r>
              <a:rPr lang="de-DE" sz="1200" dirty="0"/>
              <a:t>main()</a:t>
            </a:r>
          </a:p>
          <a:p>
            <a:r>
              <a:rPr lang="de-DE" sz="1200" dirty="0"/>
              <a:t>{</a:t>
            </a:r>
          </a:p>
          <a:p>
            <a:r>
              <a:rPr lang="de-DE" sz="1200" dirty="0"/>
              <a:t>	int start,ziel,sprung,zaehler;</a:t>
            </a:r>
          </a:p>
          <a:p>
            <a:endParaRPr lang="de-DE" sz="1200" dirty="0"/>
          </a:p>
          <a:p>
            <a:r>
              <a:rPr lang="de-DE" sz="1200" dirty="0"/>
              <a:t> 	printf(“Geben Sie bitte den Startwert ein: “);</a:t>
            </a:r>
          </a:p>
          <a:p>
            <a:r>
              <a:rPr lang="de-DE" sz="1200" dirty="0"/>
              <a:t>	scanf(“%d“,&amp;start);</a:t>
            </a:r>
          </a:p>
          <a:p>
            <a:endParaRPr lang="de-DE" sz="1200" dirty="0"/>
          </a:p>
          <a:p>
            <a:r>
              <a:rPr lang="de-DE" sz="1200" dirty="0"/>
              <a:t>	printf(“Geben Sie bitte den Zielwert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scanf(“%d“,&amp;ziel);</a:t>
            </a:r>
          </a:p>
          <a:p>
            <a:endParaRPr lang="de-DE" sz="1200" dirty="0"/>
          </a:p>
          <a:p>
            <a:r>
              <a:rPr lang="de-DE" sz="1200" dirty="0"/>
              <a:t>	printf(“Geben Sie bitte den Sprungwert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scanf(“%d“,&amp;sprung);</a:t>
            </a:r>
          </a:p>
          <a:p>
            <a:endParaRPr lang="de-DE" sz="1200" dirty="0"/>
          </a:p>
          <a:p>
            <a:r>
              <a:rPr lang="de-DE" sz="1200" dirty="0"/>
              <a:t>	for(</a:t>
            </a:r>
            <a:r>
              <a:rPr lang="de-DE" sz="1200" dirty="0">
                <a:solidFill>
                  <a:srgbClr val="FF0000"/>
                </a:solidFill>
              </a:rPr>
              <a:t>zaehler=start</a:t>
            </a:r>
            <a:r>
              <a:rPr lang="de-DE" sz="1200" dirty="0"/>
              <a:t>; zaehler&lt;=ziel; zaehler=zaehler+sprung)</a:t>
            </a:r>
          </a:p>
          <a:p>
            <a:r>
              <a:rPr lang="de-DE" sz="1200" dirty="0"/>
              <a:t>	{		</a:t>
            </a:r>
          </a:p>
          <a:p>
            <a:r>
              <a:rPr lang="de-DE" sz="1200" dirty="0"/>
              <a:t>		printf(“Aktueller Zähler-Wert: %d\n“,zaehler);</a:t>
            </a:r>
          </a:p>
          <a:p>
            <a:r>
              <a:rPr lang="de-DE" sz="1200" dirty="0"/>
              <a:t>	}</a:t>
            </a:r>
          </a:p>
          <a:p>
            <a:endParaRPr lang="de-DE" sz="1200" dirty="0"/>
          </a:p>
          <a:p>
            <a:r>
              <a:rPr lang="de-DE" sz="1200" dirty="0"/>
              <a:t>	printf(“</a:t>
            </a:r>
            <a:r>
              <a:rPr lang="de-DE" sz="1200" dirty="0">
                <a:solidFill>
                  <a:srgbClr val="00204B"/>
                </a:solidFill>
              </a:rPr>
              <a:t>Die Schleife endete, denn der Zähler hat den Wert %d</a:t>
            </a:r>
            <a:r>
              <a:rPr lang="de-DE" sz="1200" dirty="0"/>
              <a:t>“,zaehler);</a:t>
            </a:r>
          </a:p>
          <a:p>
            <a:r>
              <a:rPr lang="de-DE" sz="1200" dirty="0"/>
              <a:t>}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6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/>
              <a:t>FOR-Schleifen – </a:t>
            </a:r>
            <a:r>
              <a:rPr lang="de-DE" sz="2800" b="1" dirty="0"/>
              <a:t>Beispielaufgabe</a:t>
            </a:r>
            <a:r>
              <a:rPr lang="de-DE" sz="2800" b="1" dirty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Quellcode</a:t>
            </a:r>
            <a:r>
              <a:rPr lang="de-DE" sz="2800" dirty="0"/>
              <a:t> – </a:t>
            </a:r>
            <a:r>
              <a:rPr lang="de-DE" sz="2800" b="1" dirty="0">
                <a:solidFill>
                  <a:srgbClr val="FF0000"/>
                </a:solidFill>
              </a:rPr>
              <a:t>Zähler-gesteuert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#include&lt;stdio.h&gt;</a:t>
            </a:r>
          </a:p>
          <a:p>
            <a:endParaRPr lang="de-DE" sz="1200" dirty="0"/>
          </a:p>
          <a:p>
            <a:r>
              <a:rPr lang="de-DE" sz="1200" dirty="0"/>
              <a:t>main()</a:t>
            </a:r>
          </a:p>
          <a:p>
            <a:r>
              <a:rPr lang="de-DE" sz="1200" dirty="0"/>
              <a:t>{</a:t>
            </a:r>
          </a:p>
          <a:p>
            <a:r>
              <a:rPr lang="de-DE" sz="1200" dirty="0"/>
              <a:t>	int start,ziel,sprung,zaehler;</a:t>
            </a:r>
          </a:p>
          <a:p>
            <a:endParaRPr lang="de-DE" sz="1200" dirty="0"/>
          </a:p>
          <a:p>
            <a:r>
              <a:rPr lang="de-DE" sz="1200" dirty="0"/>
              <a:t> 	printf(“Geben Sie bitte den Startwert ein: “);</a:t>
            </a:r>
          </a:p>
          <a:p>
            <a:r>
              <a:rPr lang="de-DE" sz="1200" dirty="0"/>
              <a:t>	scanf(“%d“,&amp;start);</a:t>
            </a:r>
          </a:p>
          <a:p>
            <a:endParaRPr lang="de-DE" sz="1200" dirty="0"/>
          </a:p>
          <a:p>
            <a:r>
              <a:rPr lang="de-DE" sz="1200" dirty="0"/>
              <a:t>	printf(“Geben Sie bitte den Zielwert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scanf(“%d“,&amp;ziel);</a:t>
            </a:r>
          </a:p>
          <a:p>
            <a:endParaRPr lang="de-DE" sz="1200" dirty="0"/>
          </a:p>
          <a:p>
            <a:r>
              <a:rPr lang="de-DE" sz="1200" dirty="0"/>
              <a:t>	printf(“Geben Sie bitte den Sprungwert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scanf(“%d“,&amp;sprung);</a:t>
            </a:r>
          </a:p>
          <a:p>
            <a:endParaRPr lang="de-DE" sz="1200" dirty="0"/>
          </a:p>
          <a:p>
            <a:r>
              <a:rPr lang="de-DE" sz="1200" dirty="0"/>
              <a:t>	for(zaehler=start; </a:t>
            </a:r>
            <a:r>
              <a:rPr lang="de-DE" sz="1200" dirty="0">
                <a:solidFill>
                  <a:srgbClr val="FF0000"/>
                </a:solidFill>
              </a:rPr>
              <a:t>zaehler&lt;=ziel</a:t>
            </a:r>
            <a:r>
              <a:rPr lang="de-DE" sz="1200" dirty="0"/>
              <a:t>; zaehler=zaehler+sprung)</a:t>
            </a:r>
          </a:p>
          <a:p>
            <a:r>
              <a:rPr lang="de-DE" sz="1200" dirty="0"/>
              <a:t>	{		</a:t>
            </a:r>
          </a:p>
          <a:p>
            <a:r>
              <a:rPr lang="de-DE" sz="1200" dirty="0"/>
              <a:t>		printf(“Aktueller Zähler-Wert: %d\n“,zaehler);</a:t>
            </a:r>
          </a:p>
          <a:p>
            <a:r>
              <a:rPr lang="de-DE" sz="1200" dirty="0"/>
              <a:t>	}</a:t>
            </a:r>
          </a:p>
          <a:p>
            <a:endParaRPr lang="de-DE" sz="1200" dirty="0"/>
          </a:p>
          <a:p>
            <a:r>
              <a:rPr lang="de-DE" sz="1200" dirty="0"/>
              <a:t>	printf(“</a:t>
            </a:r>
            <a:r>
              <a:rPr lang="de-DE" sz="1200" dirty="0">
                <a:solidFill>
                  <a:srgbClr val="00204B"/>
                </a:solidFill>
              </a:rPr>
              <a:t>Die Schleife endete, denn der Zähler hat den Wert %d</a:t>
            </a:r>
            <a:r>
              <a:rPr lang="de-DE" sz="1200" dirty="0"/>
              <a:t>“,zaehler);</a:t>
            </a:r>
          </a:p>
          <a:p>
            <a:r>
              <a:rPr lang="de-DE" sz="1200" dirty="0"/>
              <a:t>}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61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700" dirty="0"/>
              <a:t>FOR-Schleifen – </a:t>
            </a:r>
            <a:r>
              <a:rPr lang="de-DE" sz="2700" b="1" dirty="0"/>
              <a:t>Beispielaufgabe</a:t>
            </a:r>
            <a:r>
              <a:rPr lang="de-DE" sz="2700" b="1" dirty="0">
                <a:solidFill>
                  <a:srgbClr val="00B0F0"/>
                </a:solidFill>
              </a:rPr>
              <a:t> </a:t>
            </a:r>
            <a:r>
              <a:rPr lang="de-DE" sz="2700" dirty="0"/>
              <a:t>– </a:t>
            </a:r>
            <a:r>
              <a:rPr lang="de-DE" sz="2700" b="1" dirty="0">
                <a:solidFill>
                  <a:srgbClr val="00B0F0"/>
                </a:solidFill>
              </a:rPr>
              <a:t>Quellcode</a:t>
            </a:r>
            <a:r>
              <a:rPr lang="de-DE" sz="2700" dirty="0"/>
              <a:t> – </a:t>
            </a:r>
            <a:r>
              <a:rPr lang="de-DE" sz="2700" b="1" dirty="0">
                <a:solidFill>
                  <a:srgbClr val="FF0000"/>
                </a:solidFill>
              </a:rPr>
              <a:t>Weiterzähl-Modus</a:t>
            </a:r>
            <a:br>
              <a:rPr lang="de-DE" sz="2800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6840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#include&lt;stdio.h&gt;</a:t>
            </a:r>
          </a:p>
          <a:p>
            <a:endParaRPr lang="de-DE" sz="1200" dirty="0"/>
          </a:p>
          <a:p>
            <a:r>
              <a:rPr lang="de-DE" sz="1200" dirty="0"/>
              <a:t>main()</a:t>
            </a:r>
          </a:p>
          <a:p>
            <a:r>
              <a:rPr lang="de-DE" sz="1200" dirty="0"/>
              <a:t>{</a:t>
            </a:r>
          </a:p>
          <a:p>
            <a:r>
              <a:rPr lang="de-DE" sz="1200" dirty="0"/>
              <a:t>	int start,ziel,sprung,zaehler;</a:t>
            </a:r>
          </a:p>
          <a:p>
            <a:endParaRPr lang="de-DE" sz="1200" dirty="0"/>
          </a:p>
          <a:p>
            <a:r>
              <a:rPr lang="de-DE" sz="1200" dirty="0"/>
              <a:t> 	printf(“Geben Sie bitte den Startwert ein: “);</a:t>
            </a:r>
          </a:p>
          <a:p>
            <a:r>
              <a:rPr lang="de-DE" sz="1200" dirty="0"/>
              <a:t>	scanf(“%d“,&amp;start);</a:t>
            </a:r>
          </a:p>
          <a:p>
            <a:endParaRPr lang="de-DE" sz="1200" dirty="0"/>
          </a:p>
          <a:p>
            <a:r>
              <a:rPr lang="de-DE" sz="1200" dirty="0"/>
              <a:t>	printf(“Geben Sie bitte den Zielwert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scanf(“%d“,&amp;ziel);</a:t>
            </a:r>
          </a:p>
          <a:p>
            <a:endParaRPr lang="de-DE" sz="1200" dirty="0"/>
          </a:p>
          <a:p>
            <a:r>
              <a:rPr lang="de-DE" sz="1200" dirty="0"/>
              <a:t>	printf(“Geben Sie bitte den Sprungwert ein: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scanf(“%d“,&amp;sprung);</a:t>
            </a:r>
          </a:p>
          <a:p>
            <a:endParaRPr lang="de-DE" sz="1200" dirty="0"/>
          </a:p>
          <a:p>
            <a:r>
              <a:rPr lang="de-DE" sz="1200" dirty="0"/>
              <a:t>	for(zaehler=start; zaehler&lt;=ziel; </a:t>
            </a:r>
            <a:r>
              <a:rPr lang="de-DE" sz="1200" dirty="0">
                <a:solidFill>
                  <a:srgbClr val="FF0000"/>
                </a:solidFill>
              </a:rPr>
              <a:t>zaehler=zaehler+sprung</a:t>
            </a:r>
            <a:r>
              <a:rPr lang="de-DE" sz="1200" dirty="0"/>
              <a:t>)</a:t>
            </a:r>
          </a:p>
          <a:p>
            <a:r>
              <a:rPr lang="de-DE" sz="1200" dirty="0"/>
              <a:t>	{		</a:t>
            </a:r>
          </a:p>
          <a:p>
            <a:r>
              <a:rPr lang="de-DE" sz="1200" dirty="0"/>
              <a:t>		printf(“Aktueller Zähler-Wert: %d\n“,zaehler);</a:t>
            </a:r>
          </a:p>
          <a:p>
            <a:r>
              <a:rPr lang="de-DE" sz="1200" dirty="0"/>
              <a:t>	}</a:t>
            </a:r>
          </a:p>
          <a:p>
            <a:endParaRPr lang="de-DE" sz="1200" dirty="0"/>
          </a:p>
          <a:p>
            <a:r>
              <a:rPr lang="de-DE" sz="1200" dirty="0"/>
              <a:t>	printf(“</a:t>
            </a:r>
            <a:r>
              <a:rPr lang="de-DE" sz="1200" dirty="0">
                <a:solidFill>
                  <a:srgbClr val="00204B"/>
                </a:solidFill>
              </a:rPr>
              <a:t>Die Schleife endete, denn der Zähler hat den Wert %d</a:t>
            </a:r>
            <a:r>
              <a:rPr lang="de-DE" sz="1200" dirty="0"/>
              <a:t>“,zaehler);</a:t>
            </a:r>
          </a:p>
          <a:p>
            <a:r>
              <a:rPr lang="de-DE" sz="1200" dirty="0"/>
              <a:t>}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526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   </a:t>
            </a:r>
            <a:fld id="{53A7E995-82E8-4418-8944-F18B85142D8B}" type="slidenum">
              <a:rPr lang="de-DE" sz="1200" smtClean="0"/>
              <a:pPr/>
              <a:t>27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FOR-Schleifen – </a:t>
            </a:r>
            <a:r>
              <a:rPr lang="de-DE" dirty="0">
                <a:solidFill>
                  <a:srgbClr val="00B0F0"/>
                </a:solidFill>
              </a:rPr>
              <a:t>Gemeinsame Übung </a:t>
            </a:r>
            <a:r>
              <a:rPr lang="de-DE" dirty="0">
                <a:solidFill>
                  <a:srgbClr val="FF0000"/>
                </a:solidFill>
              </a:rPr>
              <a:t>A_02_02_01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9D5E9C-09C0-C35A-D5AC-4F96F947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20" y="1322214"/>
            <a:ext cx="3583250" cy="505402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18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672350" y="3933056"/>
            <a:ext cx="11144642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u="sng" dirty="0"/>
              <a:t>Konsequenz:</a:t>
            </a:r>
            <a:endParaRPr lang="de-DE" sz="2000" dirty="0"/>
          </a:p>
          <a:p>
            <a:r>
              <a:rPr lang="de-DE" sz="2000" dirty="0"/>
              <a:t>Auf Grund der Häufigkeit dieser Ausgangslage, lohnt sich die Einführung einer eigenständigen For-Schleifen-</a:t>
            </a:r>
            <a:r>
              <a:rPr lang="de-DE" sz="2000" b="1" dirty="0"/>
              <a:t>Syntax</a:t>
            </a:r>
            <a:r>
              <a:rPr lang="de-DE" sz="2000" dirty="0"/>
              <a:t>, die solche Zähler-Schleifen kompakt und gut lesbar darstellt. </a:t>
            </a:r>
          </a:p>
          <a:p>
            <a:r>
              <a:rPr lang="de-DE" sz="2000" dirty="0"/>
              <a:t>Zu diesem Zweck werden die wesentlichen Elemente (Setzen des Startwertes, Überprüfung der Durchlauf-Bedingung und Hochzähl-Modus) in einer </a:t>
            </a:r>
            <a:r>
              <a:rPr lang="de-DE" sz="2000" b="1" dirty="0"/>
              <a:t>einzigen Zeile </a:t>
            </a:r>
            <a:r>
              <a:rPr lang="de-DE" sz="2000" dirty="0"/>
              <a:t>notiert (sind nun also nicht mehr auf verschiedene Stellen des Codes verteilt).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FOR-Schleifen – </a:t>
            </a:r>
            <a:r>
              <a:rPr lang="de-DE" b="1" dirty="0">
                <a:solidFill>
                  <a:srgbClr val="00B0F0"/>
                </a:solidFill>
              </a:rPr>
              <a:t>Motivation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672350" y="1212871"/>
            <a:ext cx="11519650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u="sng" dirty="0"/>
              <a:t>Ausgangslage:</a:t>
            </a:r>
            <a:endParaRPr lang="de-DE" sz="2000" dirty="0"/>
          </a:p>
          <a:p>
            <a:r>
              <a:rPr lang="de-DE" sz="2000" dirty="0"/>
              <a:t>Eine große Anzahl von Schleifen arbeiten mit einem </a:t>
            </a:r>
            <a:r>
              <a:rPr lang="de-DE" sz="2000" b="1" dirty="0"/>
              <a:t>Schleifenzähler</a:t>
            </a:r>
            <a:r>
              <a:rPr lang="de-DE" sz="2000" dirty="0"/>
              <a:t>, also einer Variablen die pro Durchlauf </a:t>
            </a:r>
            <a:r>
              <a:rPr lang="de-DE" sz="2000" b="1" dirty="0"/>
              <a:t>weitergezählt</a:t>
            </a:r>
            <a:r>
              <a:rPr lang="de-DE" sz="2000" dirty="0"/>
              <a:t> (erhöht oder verringert) wird.</a:t>
            </a:r>
          </a:p>
          <a:p>
            <a:r>
              <a:rPr lang="de-DE" sz="2000" dirty="0"/>
              <a:t>Nicht selten wird auch über diesen </a:t>
            </a:r>
            <a:r>
              <a:rPr lang="de-DE" sz="2000" b="1" dirty="0"/>
              <a:t>Zähler gesteuert </a:t>
            </a:r>
            <a:r>
              <a:rPr lang="de-DE" sz="2000" dirty="0"/>
              <a:t>(siehe die jeweils verwendete Bedingung), ob die Schleife weiterläuft oder beendet wird.</a:t>
            </a:r>
          </a:p>
          <a:p>
            <a:r>
              <a:rPr lang="de-DE" sz="2000" dirty="0"/>
              <a:t>Ferner muss im Falle der Verwendung eines Zählers stets dafür gesorgt werden, dass dieser mit einem (bzgl. der Aufgabenstellung geeigneten) </a:t>
            </a:r>
            <a:r>
              <a:rPr lang="de-DE" sz="2000" b="1" dirty="0"/>
              <a:t>Startwert</a:t>
            </a:r>
            <a:r>
              <a:rPr lang="de-DE" sz="2000" dirty="0"/>
              <a:t> initialisiert wird.</a:t>
            </a:r>
          </a:p>
        </p:txBody>
      </p:sp>
    </p:spTree>
    <p:extLst>
      <p:ext uri="{BB962C8B-B14F-4D97-AF65-F5344CB8AC3E}">
        <p14:creationId xmlns:p14="http://schemas.microsoft.com/office/powerpoint/2010/main" val="34570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672350" y="3826040"/>
            <a:ext cx="11144642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u="sng" dirty="0"/>
              <a:t>Konsequenz:</a:t>
            </a:r>
            <a:endParaRPr lang="de-DE" sz="2000" dirty="0"/>
          </a:p>
          <a:p>
            <a:r>
              <a:rPr lang="de-DE" sz="2000" dirty="0"/>
              <a:t>Auch hier lohnt sich die Einführung einer Kurzschreibweise, die uns das doppelte Notieren des selben Variablenamens erspart:</a:t>
            </a:r>
          </a:p>
          <a:p>
            <a:pPr lvl="1"/>
            <a:r>
              <a:rPr lang="de-DE" sz="1600" b="1" dirty="0"/>
              <a:t>zaehler++ </a:t>
            </a:r>
            <a:r>
              <a:rPr lang="de-DE" sz="1600" dirty="0"/>
              <a:t>ist Kurzschreibweise für zaehler=zaehler+1 (und wird (Post)-</a:t>
            </a:r>
            <a:r>
              <a:rPr lang="de-DE" sz="1600" b="1" dirty="0"/>
              <a:t>In</a:t>
            </a:r>
            <a:r>
              <a:rPr lang="de-DE" sz="1600" dirty="0"/>
              <a:t>krement genannt)</a:t>
            </a:r>
          </a:p>
          <a:p>
            <a:pPr lvl="1"/>
            <a:r>
              <a:rPr lang="de-DE" sz="1600" b="1" dirty="0"/>
              <a:t>zaehler</a:t>
            </a:r>
            <a:r>
              <a:rPr lang="de-DE" sz="1600" dirty="0"/>
              <a:t> </a:t>
            </a:r>
            <a:r>
              <a:rPr lang="de-DE" sz="1200" b="1" dirty="0"/>
              <a:t>– – </a:t>
            </a:r>
            <a:r>
              <a:rPr lang="de-DE" sz="1600" dirty="0"/>
              <a:t>ist Kurzschreibweise für zaehler=zaehler-1 (und wird (Post)-</a:t>
            </a:r>
            <a:r>
              <a:rPr lang="de-DE" sz="1600" b="1" dirty="0"/>
              <a:t>De</a:t>
            </a:r>
            <a:r>
              <a:rPr lang="de-DE" sz="1600" dirty="0"/>
              <a:t>krement genannt)</a:t>
            </a:r>
          </a:p>
          <a:p>
            <a:pPr marL="457200" lvl="1" indent="0">
              <a:buNone/>
            </a:pPr>
            <a:endParaRPr lang="de-DE" sz="16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(Post)-Inkrement/Dekrement – </a:t>
            </a:r>
            <a:r>
              <a:rPr lang="de-DE" b="1" dirty="0">
                <a:solidFill>
                  <a:srgbClr val="00B0F0"/>
                </a:solidFill>
              </a:rPr>
              <a:t>Motivation und Definition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672350" y="1052736"/>
            <a:ext cx="11400314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u="sng" dirty="0"/>
              <a:t>Ausgangslage:</a:t>
            </a:r>
            <a:endParaRPr lang="de-DE" sz="2000" dirty="0"/>
          </a:p>
          <a:p>
            <a:r>
              <a:rPr lang="de-DE" sz="2000" dirty="0"/>
              <a:t>Der </a:t>
            </a:r>
            <a:r>
              <a:rPr lang="de-DE" sz="2000" b="1" dirty="0"/>
              <a:t>Modus</a:t>
            </a:r>
            <a:r>
              <a:rPr lang="de-DE" sz="2000" dirty="0"/>
              <a:t>, mit dem bei einer Zähler-Schleife </a:t>
            </a:r>
            <a:r>
              <a:rPr lang="de-DE" sz="2000" b="1" dirty="0"/>
              <a:t>weitergezählt</a:t>
            </a:r>
            <a:r>
              <a:rPr lang="de-DE" sz="2000" dirty="0"/>
              <a:t> wird, kann je nach Aufgabenstellung sehr unterschiedlich aussehen (und unterliegt jedenfalls keiner technischen Beschränkung). </a:t>
            </a:r>
          </a:p>
          <a:p>
            <a:r>
              <a:rPr lang="de-DE" sz="2000" dirty="0"/>
              <a:t>Tatsächlich gilt aber wohl für die allermeisten je geschriebenen Zähler-Schleifen, dass deren Schleifenzähler pro Durchlauf </a:t>
            </a:r>
            <a:r>
              <a:rPr lang="de-DE" sz="2000" b="1" dirty="0"/>
              <a:t>um genau 1 </a:t>
            </a:r>
            <a:r>
              <a:rPr lang="de-DE" sz="2000" dirty="0"/>
              <a:t>erhöht, oder (immer noch oft, wenn auch seltener) pro Durchlauf um genau 1 verringert wird.</a:t>
            </a:r>
          </a:p>
          <a:p>
            <a:r>
              <a:rPr lang="de-DE" sz="2000" dirty="0"/>
              <a:t>Bei der diesbezüglich zur Zeit einzigen uns bekannten Schreibweise müssten wir den Zähler also entweder in der Form </a:t>
            </a:r>
            <a:r>
              <a:rPr lang="de-DE" sz="2000" b="1" dirty="0"/>
              <a:t>zaehler=zaehler+1</a:t>
            </a:r>
            <a:r>
              <a:rPr lang="de-DE" sz="2000" dirty="0"/>
              <a:t> hochzählen </a:t>
            </a:r>
            <a:r>
              <a:rPr lang="de-DE" sz="1400" dirty="0"/>
              <a:t>(oder entsprechend mit </a:t>
            </a:r>
            <a:r>
              <a:rPr lang="de-DE" sz="1400" b="1" dirty="0"/>
              <a:t>zaehler=zaehler-</a:t>
            </a:r>
            <a:r>
              <a:rPr lang="de-DE" sz="1400" dirty="0"/>
              <a:t>1 herunterzählen)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209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   </a:t>
            </a:r>
            <a:fld id="{53A7E995-82E8-4418-8944-F18B85142D8B}" type="slidenum">
              <a:rPr lang="de-DE" sz="1200" smtClean="0"/>
              <a:pPr/>
              <a:t>5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672350" y="3826040"/>
            <a:ext cx="11144642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u="sng" dirty="0"/>
              <a:t>Konsequenz:</a:t>
            </a:r>
            <a:endParaRPr lang="de-DE" sz="2000" dirty="0"/>
          </a:p>
          <a:p>
            <a:r>
              <a:rPr lang="de-DE" sz="2000" dirty="0"/>
              <a:t>Auch hier lohnt sich die Einführung einer Kurzschreibweise, die uns das doppelte Notieren des selben Variablenamens erspart:</a:t>
            </a:r>
          </a:p>
          <a:p>
            <a:pPr lvl="1"/>
            <a:r>
              <a:rPr lang="de-DE" sz="1600" b="1" dirty="0"/>
              <a:t>zaehler++ </a:t>
            </a:r>
            <a:r>
              <a:rPr lang="de-DE" sz="1600" dirty="0"/>
              <a:t>ist Kurzschreibweise für zaehler=zaehler+1 (und wird (Post)-</a:t>
            </a:r>
            <a:r>
              <a:rPr lang="de-DE" sz="1600" b="1" dirty="0"/>
              <a:t>In</a:t>
            </a:r>
            <a:r>
              <a:rPr lang="de-DE" sz="1600" dirty="0"/>
              <a:t>krement genannt)</a:t>
            </a:r>
          </a:p>
          <a:p>
            <a:pPr lvl="1"/>
            <a:r>
              <a:rPr lang="de-DE" sz="1600" b="1" dirty="0"/>
              <a:t>zaehler</a:t>
            </a:r>
            <a:r>
              <a:rPr lang="de-DE" sz="1600" dirty="0"/>
              <a:t> </a:t>
            </a:r>
            <a:r>
              <a:rPr lang="de-DE" sz="1200" b="1" dirty="0"/>
              <a:t>– – </a:t>
            </a:r>
            <a:r>
              <a:rPr lang="de-DE" sz="1600" dirty="0"/>
              <a:t>ist Kurzschreibweise für zaehler=zaehler-1 (und wird (Post)-</a:t>
            </a:r>
            <a:r>
              <a:rPr lang="de-DE" sz="1600" b="1" dirty="0"/>
              <a:t>De</a:t>
            </a:r>
            <a:r>
              <a:rPr lang="de-DE" sz="1600" dirty="0"/>
              <a:t>krement genannt)</a:t>
            </a:r>
          </a:p>
          <a:p>
            <a:pPr marL="457200" lvl="1" indent="0">
              <a:buNone/>
            </a:pPr>
            <a:endParaRPr lang="de-DE" sz="1600" dirty="0"/>
          </a:p>
          <a:p>
            <a:pPr marL="457200" lvl="1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>
                <a:solidFill>
                  <a:srgbClr val="FF0000"/>
                </a:solidFill>
              </a:rPr>
              <a:t>Post</a:t>
            </a:r>
            <a:r>
              <a:rPr lang="de-DE" dirty="0"/>
              <a:t>)-Inkrement/Dekrement – </a:t>
            </a:r>
            <a:r>
              <a:rPr lang="de-DE" b="1" dirty="0">
                <a:solidFill>
                  <a:srgbClr val="00B0F0"/>
                </a:solidFill>
              </a:rPr>
              <a:t>Motivation und Definition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672350" y="1052736"/>
            <a:ext cx="11400314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u="sng" dirty="0"/>
              <a:t>Ausgangslage:</a:t>
            </a:r>
            <a:endParaRPr lang="de-DE" sz="2000" dirty="0"/>
          </a:p>
          <a:p>
            <a:r>
              <a:rPr lang="de-DE" sz="2000" dirty="0"/>
              <a:t>Der </a:t>
            </a:r>
            <a:r>
              <a:rPr lang="de-DE" sz="2000" b="1" dirty="0"/>
              <a:t>Modus</a:t>
            </a:r>
            <a:r>
              <a:rPr lang="de-DE" sz="2000" dirty="0"/>
              <a:t>, mit dem bei einer Zähler-Schleife </a:t>
            </a:r>
            <a:r>
              <a:rPr lang="de-DE" sz="2000" b="1" dirty="0"/>
              <a:t>weitergezählt</a:t>
            </a:r>
            <a:r>
              <a:rPr lang="de-DE" sz="2000" dirty="0"/>
              <a:t> wird, kann je nach Aufgabenstellung sehr unterschiedlich aussehen (und unterliegt jedenfalls keiner technischen Beschränkung). </a:t>
            </a:r>
          </a:p>
          <a:p>
            <a:r>
              <a:rPr lang="de-DE" sz="2000" dirty="0"/>
              <a:t>Tatsächlich gilt aber wohl für die allermeisten je geschriebenen Zähler-Schleifen, dass deren Schleifenzähler pro Durchlauf </a:t>
            </a:r>
            <a:r>
              <a:rPr lang="de-DE" sz="2000" b="1" dirty="0"/>
              <a:t>um genau 1 </a:t>
            </a:r>
            <a:r>
              <a:rPr lang="de-DE" sz="2000" dirty="0"/>
              <a:t>erhöht, oder (immer noch oft, wenn auch seltener) pro Durchlauf um genau 1 verringert wird.</a:t>
            </a:r>
          </a:p>
          <a:p>
            <a:r>
              <a:rPr lang="de-DE" sz="2000" dirty="0"/>
              <a:t>Bei der diesbezüglich zur Zeit einzigen uns bekannten Schreibweise müssten wir den Zähler also entweder in der Form </a:t>
            </a:r>
            <a:r>
              <a:rPr lang="de-DE" sz="2000" b="1" dirty="0"/>
              <a:t>zaehler=zaehler+1</a:t>
            </a:r>
            <a:r>
              <a:rPr lang="de-DE" sz="2000" dirty="0"/>
              <a:t> hochzählen </a:t>
            </a:r>
            <a:r>
              <a:rPr lang="de-DE" sz="1400" dirty="0"/>
              <a:t>(oder entsprechend mit </a:t>
            </a:r>
            <a:r>
              <a:rPr lang="de-DE" sz="1400" b="1" dirty="0"/>
              <a:t>zaehler=zaehler-</a:t>
            </a:r>
            <a:r>
              <a:rPr lang="de-DE" sz="1400" dirty="0"/>
              <a:t>1 herunterzählen)</a:t>
            </a:r>
            <a:r>
              <a:rPr lang="de-DE" sz="20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063552" y="5783686"/>
            <a:ext cx="9464806" cy="95410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Die Unterscheidung zwischen </a:t>
            </a:r>
            <a:r>
              <a:rPr lang="de-DE" sz="1400" b="1" dirty="0">
                <a:solidFill>
                  <a:srgbClr val="FF0000"/>
                </a:solidFill>
              </a:rPr>
              <a:t>Post</a:t>
            </a:r>
            <a:r>
              <a:rPr lang="de-DE" sz="1400" dirty="0"/>
              <a:t>- und </a:t>
            </a:r>
            <a:r>
              <a:rPr lang="de-DE" sz="1400" b="1" dirty="0">
                <a:solidFill>
                  <a:srgbClr val="FF0000"/>
                </a:solidFill>
              </a:rPr>
              <a:t>Prä</a:t>
            </a:r>
            <a:r>
              <a:rPr lang="de-DE" sz="1400" dirty="0"/>
              <a:t>-Inkrement/ –Dekrement werden wir erst später problematisieren. Im Moment können wir schlicht von </a:t>
            </a:r>
            <a:r>
              <a:rPr lang="de-DE" sz="1400" b="1" dirty="0"/>
              <a:t>Inkrement</a:t>
            </a:r>
            <a:r>
              <a:rPr lang="de-DE" sz="1400" dirty="0"/>
              <a:t> oder </a:t>
            </a:r>
            <a:r>
              <a:rPr lang="de-DE" sz="1400" b="1" dirty="0"/>
              <a:t>Dekrement</a:t>
            </a:r>
            <a:r>
              <a:rPr lang="de-DE" sz="1400" dirty="0"/>
              <a:t> sprechen. Allerdings sollten wir beides ausschließlich innerhalb des Kopfes von FOR-Schleifen verwenden, oder alleinstehend in einer einzigen Zeile. Eine Verschachtelung (etwa innerhalb von printf) sollten wir unterlassen, da genau dort der Unterschied zwischen Post- und Prä- zum Tragen kommt.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991544" y="552640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0070C0"/>
                </a:solidFill>
              </a:rPr>
              <a:t>Bemerkung:</a:t>
            </a:r>
          </a:p>
        </p:txBody>
      </p:sp>
    </p:spTree>
    <p:extLst>
      <p:ext uri="{BB962C8B-B14F-4D97-AF65-F5344CB8AC3E}">
        <p14:creationId xmlns:p14="http://schemas.microsoft.com/office/powerpoint/2010/main" val="316565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    </a:t>
            </a:r>
            <a:fld id="{53A7E995-82E8-4418-8944-F18B85142D8B}" type="slidenum">
              <a:rPr lang="de-DE" sz="1200" smtClean="0"/>
              <a:pPr/>
              <a:t>6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5718" y="1052736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b="1" dirty="0"/>
              <a:t>   Aufgabenstellung: </a:t>
            </a:r>
          </a:p>
          <a:p>
            <a:pPr lvl="1"/>
            <a:r>
              <a:rPr lang="de-DE" sz="1600" b="1" dirty="0">
                <a:solidFill>
                  <a:srgbClr val="FF0000"/>
                </a:solidFill>
              </a:rPr>
              <a:t>Vor der Schleife </a:t>
            </a:r>
            <a:r>
              <a:rPr lang="de-DE" sz="1600" dirty="0"/>
              <a:t>werden vom User drei ganze Zahlen abgefragt:</a:t>
            </a:r>
          </a:p>
          <a:p>
            <a:pPr lvl="2"/>
            <a:r>
              <a:rPr lang="de-DE" sz="1200" dirty="0"/>
              <a:t>Die erste Zahl soll in </a:t>
            </a:r>
            <a:r>
              <a:rPr lang="de-DE" sz="1200" b="1" dirty="0"/>
              <a:t>start</a:t>
            </a:r>
            <a:r>
              <a:rPr lang="de-DE" sz="1200" dirty="0"/>
              <a:t> abgespeichert werden. Sie bestimmt, von wo aus die anschließende Zähler-Schleife starten soll.</a:t>
            </a:r>
          </a:p>
          <a:p>
            <a:pPr lvl="2"/>
            <a:r>
              <a:rPr lang="de-DE" sz="1200" dirty="0"/>
              <a:t>Die zweite Zahl soll </a:t>
            </a:r>
            <a:r>
              <a:rPr lang="de-DE" sz="1200" u="sng" dirty="0"/>
              <a:t>größer</a:t>
            </a:r>
            <a:r>
              <a:rPr lang="de-DE" sz="1200" dirty="0"/>
              <a:t> als start sein, in </a:t>
            </a:r>
            <a:r>
              <a:rPr lang="de-DE" sz="1200" b="1" dirty="0"/>
              <a:t>ziel</a:t>
            </a:r>
            <a:r>
              <a:rPr lang="de-DE" sz="1200" dirty="0"/>
              <a:t> abgespeichert werden und bestimmen, bis zu welcher Zahl (höchstens) hochgezählt werden soll.</a:t>
            </a:r>
          </a:p>
          <a:p>
            <a:pPr lvl="2"/>
            <a:r>
              <a:rPr lang="de-DE" sz="1200" dirty="0"/>
              <a:t>Die dritte Zahl soll in </a:t>
            </a:r>
            <a:r>
              <a:rPr lang="de-DE" sz="1200" b="1" dirty="0"/>
              <a:t>sprung</a:t>
            </a:r>
            <a:r>
              <a:rPr lang="de-DE" sz="1200" dirty="0"/>
              <a:t> abgespeichert werden. Sie bestimmt, um welchen Wert der Schleifenzähler pro Durchlauf hochgezählt werden soll.</a:t>
            </a:r>
          </a:p>
          <a:p>
            <a:pPr lvl="1"/>
            <a:r>
              <a:rPr lang="de-DE" sz="1600" dirty="0"/>
              <a:t>Daraufhin soll eine </a:t>
            </a:r>
            <a:r>
              <a:rPr lang="de-DE" sz="1600" b="1" dirty="0">
                <a:solidFill>
                  <a:srgbClr val="FF0000"/>
                </a:solidFill>
              </a:rPr>
              <a:t>Schleife starten</a:t>
            </a:r>
            <a:r>
              <a:rPr lang="de-DE" sz="1600" dirty="0"/>
              <a:t>, die mit dem Zählerwert = </a:t>
            </a:r>
            <a:r>
              <a:rPr lang="de-DE" sz="1600" b="1" dirty="0"/>
              <a:t>start</a:t>
            </a:r>
            <a:r>
              <a:rPr lang="de-DE" sz="1600" dirty="0"/>
              <a:t> beginnt.</a:t>
            </a:r>
            <a:endParaRPr lang="de-DE" sz="1200" dirty="0"/>
          </a:p>
          <a:p>
            <a:pPr lvl="1"/>
            <a:r>
              <a:rPr lang="de-DE" sz="1600" b="1" dirty="0">
                <a:solidFill>
                  <a:srgbClr val="FF0000"/>
                </a:solidFill>
              </a:rPr>
              <a:t>Pro Schleifendurchlauf </a:t>
            </a:r>
            <a:r>
              <a:rPr lang="de-DE" sz="1600" dirty="0"/>
              <a:t>soll …</a:t>
            </a:r>
          </a:p>
          <a:p>
            <a:pPr marL="457200" lvl="1" indent="0">
              <a:buNone/>
            </a:pPr>
            <a:r>
              <a:rPr lang="de-DE" sz="1600" dirty="0"/>
              <a:t>	- (zuerst) der aktuelle Wert des Zählers ausgegeben werden </a:t>
            </a:r>
          </a:p>
          <a:p>
            <a:pPr marL="457200" lvl="1" indent="0">
              <a:buNone/>
            </a:pPr>
            <a:r>
              <a:rPr lang="de-DE" sz="1600" dirty="0"/>
              <a:t>	- (anschließend) der Zähler um den Wert von </a:t>
            </a:r>
            <a:r>
              <a:rPr lang="de-DE" sz="1600" b="1" dirty="0"/>
              <a:t>sprung</a:t>
            </a:r>
            <a:r>
              <a:rPr lang="de-DE" sz="1600" dirty="0"/>
              <a:t> erhöht werden (zaehler=zaehler+sprung)</a:t>
            </a:r>
          </a:p>
          <a:p>
            <a:pPr lvl="1"/>
            <a:r>
              <a:rPr lang="de-DE" sz="1600" dirty="0"/>
              <a:t>Die</a:t>
            </a:r>
            <a:r>
              <a:rPr lang="de-DE" sz="1600" b="1" dirty="0">
                <a:solidFill>
                  <a:srgbClr val="FF0000"/>
                </a:solidFill>
              </a:rPr>
              <a:t> Schleife wird solange laufen</a:t>
            </a:r>
            <a:r>
              <a:rPr lang="de-DE" sz="1600" dirty="0"/>
              <a:t>,</a:t>
            </a:r>
            <a:r>
              <a:rPr lang="de-DE" sz="1600" b="1" dirty="0">
                <a:solidFill>
                  <a:srgbClr val="FF0000"/>
                </a:solidFill>
              </a:rPr>
              <a:t> </a:t>
            </a:r>
            <a:r>
              <a:rPr lang="de-DE" sz="1600" dirty="0"/>
              <a:t>solange der </a:t>
            </a:r>
            <a:r>
              <a:rPr lang="de-DE" sz="1600" b="1" dirty="0"/>
              <a:t>Wert des Zählers kleiner (oder gleich) ziel </a:t>
            </a:r>
            <a:r>
              <a:rPr lang="de-DE" sz="1600" dirty="0"/>
              <a:t>ist.</a:t>
            </a:r>
          </a:p>
          <a:p>
            <a:pPr marL="457200" lvl="1" indent="0">
              <a:buNone/>
            </a:pPr>
            <a:r>
              <a:rPr lang="de-DE" sz="1600" dirty="0"/>
              <a:t>=&gt; Die Schleife wird </a:t>
            </a:r>
            <a:r>
              <a:rPr lang="de-DE" sz="1600" b="1" dirty="0"/>
              <a:t>abgebrochen</a:t>
            </a:r>
            <a:r>
              <a:rPr lang="de-DE" sz="1600" dirty="0"/>
              <a:t>, falls </a:t>
            </a:r>
            <a:r>
              <a:rPr lang="de-DE" sz="1600" b="1" dirty="0"/>
              <a:t>zaehler &gt; ziel</a:t>
            </a:r>
            <a:endParaRPr lang="de-DE" sz="1600" dirty="0"/>
          </a:p>
          <a:p>
            <a:pPr lvl="1"/>
            <a:r>
              <a:rPr lang="de-DE" sz="1600" b="1" dirty="0">
                <a:solidFill>
                  <a:srgbClr val="FF0000"/>
                </a:solidFill>
              </a:rPr>
              <a:t>Nach der Schleife </a:t>
            </a:r>
            <a:r>
              <a:rPr lang="de-DE" sz="1600" dirty="0"/>
              <a:t>soll die Ausgabe: </a:t>
            </a:r>
            <a:r>
              <a:rPr lang="de-DE" sz="1600" b="1" dirty="0"/>
              <a:t>„Die Schleife endete, denn der Zähler hat den Wert:“ zaehler </a:t>
            </a:r>
            <a:r>
              <a:rPr lang="de-DE" sz="1600" dirty="0"/>
              <a:t>erscheinen. Anschließend soll das Programm beendet werden. </a:t>
            </a:r>
          </a:p>
          <a:p>
            <a:pPr marL="457200" lvl="1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000" dirty="0"/>
              <a:t>Auch für diese Aufgabe wollen wir zunächst </a:t>
            </a:r>
            <a:r>
              <a:rPr lang="de-DE" sz="2000" b="1" dirty="0"/>
              <a:t>PAP</a:t>
            </a:r>
            <a:r>
              <a:rPr lang="de-DE" sz="2000" dirty="0"/>
              <a:t>, </a:t>
            </a:r>
            <a:r>
              <a:rPr lang="de-DE" sz="2000" b="1" dirty="0"/>
              <a:t>Struktogramm</a:t>
            </a:r>
            <a:r>
              <a:rPr lang="de-DE" sz="2000" dirty="0"/>
              <a:t> und </a:t>
            </a:r>
            <a:r>
              <a:rPr lang="de-DE" sz="2000" b="1" dirty="0"/>
              <a:t>Pseudocode</a:t>
            </a:r>
            <a:r>
              <a:rPr lang="de-DE" sz="2000" dirty="0"/>
              <a:t> erstellen, um erst daraufhin den entsprechenden </a:t>
            </a:r>
            <a:r>
              <a:rPr lang="de-DE" sz="2000" b="1" dirty="0"/>
              <a:t>Quellcode</a:t>
            </a:r>
            <a:r>
              <a:rPr lang="de-DE" sz="2000" dirty="0"/>
              <a:t> in ANSI C zu codieren.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FOR-Schleifen – </a:t>
            </a:r>
            <a:r>
              <a:rPr lang="de-DE" b="1" dirty="0">
                <a:solidFill>
                  <a:srgbClr val="00B0F0"/>
                </a:solidFill>
              </a:rPr>
              <a:t>Beispielaufgabe 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75720" y="5877272"/>
            <a:ext cx="7272808" cy="8052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70C0"/>
                </a:solidFill>
              </a:rPr>
              <a:t>Aus didaktischen Gründen wurde diese Aufgabe möglichst allgemein gehalten. </a:t>
            </a:r>
          </a:p>
          <a:p>
            <a:pPr algn="ctr"/>
            <a:r>
              <a:rPr lang="de-DE" sz="1400" dirty="0">
                <a:solidFill>
                  <a:srgbClr val="0070C0"/>
                </a:solidFill>
              </a:rPr>
              <a:t>Sie verzichtet daher zunächst auf eine Anwendung von </a:t>
            </a:r>
            <a:r>
              <a:rPr lang="de-DE" sz="1400" b="1" dirty="0">
                <a:solidFill>
                  <a:srgbClr val="0070C0"/>
                </a:solidFill>
              </a:rPr>
              <a:t>Inkrement</a:t>
            </a:r>
            <a:r>
              <a:rPr lang="de-DE" sz="1400" dirty="0">
                <a:solidFill>
                  <a:srgbClr val="0070C0"/>
                </a:solidFill>
              </a:rPr>
              <a:t> oder </a:t>
            </a:r>
            <a:r>
              <a:rPr lang="de-DE" sz="1400" b="1" dirty="0">
                <a:solidFill>
                  <a:srgbClr val="0070C0"/>
                </a:solidFill>
              </a:rPr>
              <a:t>Dekrement</a:t>
            </a:r>
            <a:r>
              <a:rPr lang="de-DE" sz="1400" dirty="0">
                <a:solidFill>
                  <a:srgbClr val="0070C0"/>
                </a:solidFill>
              </a:rPr>
              <a:t>. </a:t>
            </a:r>
          </a:p>
          <a:p>
            <a:pPr algn="ctr"/>
            <a:r>
              <a:rPr lang="de-DE" sz="1400" dirty="0">
                <a:solidFill>
                  <a:srgbClr val="0070C0"/>
                </a:solidFill>
              </a:rPr>
              <a:t>Dies holen wir aber bei den folgenden Übungen nach … Versprochen! ;-)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03712" y="551740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070C0"/>
                </a:solidFill>
              </a:rPr>
              <a:t>Hinweis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67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0826" y="1598551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FOR-Schleifen – </a:t>
            </a:r>
            <a:r>
              <a:rPr lang="de-DE" b="1" dirty="0"/>
              <a:t>Beispielaufgabe</a:t>
            </a:r>
            <a:r>
              <a:rPr lang="de-DE" b="1" dirty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>
                <a:solidFill>
                  <a:srgbClr val="00B0F0"/>
                </a:solidFill>
              </a:rPr>
              <a:t>PAP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1874" y="1349554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364493" y="1709594"/>
            <a:ext cx="0" cy="215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4493" y="235687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3786791" y="4018157"/>
            <a:ext cx="3148495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zaehler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390463" y="5996340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19294" y="6253116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</a:p>
        </p:txBody>
      </p:sp>
      <p:sp>
        <p:nvSpPr>
          <p:cNvPr id="15" name="Flussdiagramm: Daten 14"/>
          <p:cNvSpPr/>
          <p:nvPr/>
        </p:nvSpPr>
        <p:spPr>
          <a:xfrm>
            <a:off x="3168936" y="1922930"/>
            <a:ext cx="4391114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start,ziel,sprung</a:t>
            </a:r>
          </a:p>
        </p:txBody>
      </p:sp>
      <p:sp>
        <p:nvSpPr>
          <p:cNvPr id="17" name="Flussdiagramm: Verzweigung 16"/>
          <p:cNvSpPr/>
          <p:nvPr/>
        </p:nvSpPr>
        <p:spPr>
          <a:xfrm>
            <a:off x="3882145" y="3150245"/>
            <a:ext cx="2994379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zaehler&lt;=ziel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95098" y="5293560"/>
            <a:ext cx="5377" cy="243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444954" y="369551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ja</a:t>
            </a:r>
          </a:p>
        </p:txBody>
      </p:sp>
      <p:sp>
        <p:nvSpPr>
          <p:cNvPr id="20" name="Rechteck 19"/>
          <p:cNvSpPr/>
          <p:nvPr/>
        </p:nvSpPr>
        <p:spPr>
          <a:xfrm>
            <a:off x="4012581" y="4672334"/>
            <a:ext cx="254528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zaehler=zaehler+sprung</a:t>
            </a:r>
          </a:p>
        </p:txBody>
      </p:sp>
      <p:sp>
        <p:nvSpPr>
          <p:cNvPr id="34" name="Flussdiagramm: Daten 33"/>
          <p:cNvSpPr/>
          <p:nvPr/>
        </p:nvSpPr>
        <p:spPr>
          <a:xfrm>
            <a:off x="191344" y="5558260"/>
            <a:ext cx="11690250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„Die Schleife endete, denn der Zähler hat den Wert:“ zaehler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5371914" y="5286333"/>
            <a:ext cx="2146863" cy="20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061475" y="3436625"/>
            <a:ext cx="0" cy="1470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061475" y="3445998"/>
            <a:ext cx="820670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892484" y="3455000"/>
            <a:ext cx="667566" cy="1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508967" y="3479373"/>
            <a:ext cx="9810" cy="181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3061476" y="4907237"/>
            <a:ext cx="955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79335" y="3762893"/>
            <a:ext cx="0" cy="243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820842" y="31026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nein</a:t>
            </a:r>
          </a:p>
        </p:txBody>
      </p:sp>
      <p:sp>
        <p:nvSpPr>
          <p:cNvPr id="31" name="Rechteck 30"/>
          <p:cNvSpPr/>
          <p:nvPr/>
        </p:nvSpPr>
        <p:spPr>
          <a:xfrm>
            <a:off x="4627619" y="2558864"/>
            <a:ext cx="1533110" cy="3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zaehler=start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379335" y="2939664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61038" y="444573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8515702" y="1876214"/>
            <a:ext cx="2980897" cy="220085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70C0"/>
                </a:solidFill>
              </a:rPr>
              <a:t>PAP´s besitzen kein eigenes Symbol für FOR-Schleifen. </a:t>
            </a:r>
          </a:p>
          <a:p>
            <a:pPr algn="ctr"/>
            <a:r>
              <a:rPr lang="de-DE" dirty="0">
                <a:solidFill>
                  <a:srgbClr val="0070C0"/>
                </a:solidFill>
              </a:rPr>
              <a:t>Daher ist an einer im PAP dargestellten Zähler-Schleife </a:t>
            </a:r>
            <a:r>
              <a:rPr lang="de-DE" b="1" dirty="0">
                <a:solidFill>
                  <a:srgbClr val="0070C0"/>
                </a:solidFill>
              </a:rPr>
              <a:t>nicht</a:t>
            </a:r>
            <a:r>
              <a:rPr lang="de-DE" dirty="0">
                <a:solidFill>
                  <a:srgbClr val="0070C0"/>
                </a:solidFill>
              </a:rPr>
              <a:t> ablesbar, ob diese als FOR- oder WHILE-Schleife gemeint ist.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388895" y="150085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070C0"/>
                </a:solidFill>
              </a:rPr>
              <a:t>Hinweis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4908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5" grpId="0" animBg="1"/>
      <p:bldP spid="17" grpId="0" animBg="1"/>
      <p:bldP spid="19" grpId="0"/>
      <p:bldP spid="20" grpId="0" animBg="1"/>
      <p:bldP spid="34" grpId="0" animBg="1"/>
      <p:bldP spid="49" grpId="0"/>
      <p:bldP spid="31" grpId="0" animBg="1"/>
      <p:bldP spid="38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0826" y="1598551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FOR-Schleifen – </a:t>
            </a:r>
            <a:r>
              <a:rPr lang="de-DE" b="1" dirty="0"/>
              <a:t>Beispielaufgabe</a:t>
            </a:r>
            <a:r>
              <a:rPr lang="de-DE" b="1" dirty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>
                <a:solidFill>
                  <a:srgbClr val="00B0F0"/>
                </a:solidFill>
              </a:rPr>
              <a:t>PAP</a:t>
            </a:r>
            <a:r>
              <a:rPr lang="de-DE" dirty="0"/>
              <a:t> – </a:t>
            </a:r>
            <a:r>
              <a:rPr lang="de-DE" b="1" dirty="0">
                <a:solidFill>
                  <a:srgbClr val="FF0000"/>
                </a:solidFill>
              </a:rPr>
              <a:t>Schleife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1874" y="1349554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364493" y="1709594"/>
            <a:ext cx="0" cy="215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4493" y="235687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3786791" y="4018157"/>
            <a:ext cx="3148495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zaehler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390463" y="5996340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19294" y="6253116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</a:p>
        </p:txBody>
      </p:sp>
      <p:sp>
        <p:nvSpPr>
          <p:cNvPr id="15" name="Flussdiagramm: Daten 14"/>
          <p:cNvSpPr/>
          <p:nvPr/>
        </p:nvSpPr>
        <p:spPr>
          <a:xfrm>
            <a:off x="3168936" y="1922930"/>
            <a:ext cx="4391114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start,ziel,sprung</a:t>
            </a:r>
          </a:p>
        </p:txBody>
      </p:sp>
      <p:sp>
        <p:nvSpPr>
          <p:cNvPr id="17" name="Flussdiagramm: Verzweigung 16"/>
          <p:cNvSpPr/>
          <p:nvPr/>
        </p:nvSpPr>
        <p:spPr>
          <a:xfrm>
            <a:off x="3882145" y="3150245"/>
            <a:ext cx="2994379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zaehler&lt;=ziel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95098" y="5293560"/>
            <a:ext cx="5377" cy="243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444954" y="369551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ja</a:t>
            </a:r>
          </a:p>
        </p:txBody>
      </p:sp>
      <p:sp>
        <p:nvSpPr>
          <p:cNvPr id="20" name="Rechteck 19"/>
          <p:cNvSpPr/>
          <p:nvPr/>
        </p:nvSpPr>
        <p:spPr>
          <a:xfrm>
            <a:off x="4012581" y="4672334"/>
            <a:ext cx="254528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zaehler=zaehler+sprung</a:t>
            </a:r>
          </a:p>
        </p:txBody>
      </p:sp>
      <p:sp>
        <p:nvSpPr>
          <p:cNvPr id="34" name="Flussdiagramm: Daten 33"/>
          <p:cNvSpPr/>
          <p:nvPr/>
        </p:nvSpPr>
        <p:spPr>
          <a:xfrm>
            <a:off x="191344" y="5558260"/>
            <a:ext cx="11690250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„Die Schleife endete, denn der Zähler hat den Wert:“ zaehler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5371914" y="5286333"/>
            <a:ext cx="2146863" cy="20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061475" y="3436625"/>
            <a:ext cx="0" cy="1470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061475" y="3445998"/>
            <a:ext cx="820670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892484" y="3455000"/>
            <a:ext cx="667566" cy="1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508967" y="3479373"/>
            <a:ext cx="9810" cy="181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3061476" y="4907237"/>
            <a:ext cx="955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79335" y="3762893"/>
            <a:ext cx="0" cy="243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820842" y="31026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nein</a:t>
            </a:r>
          </a:p>
        </p:txBody>
      </p:sp>
      <p:sp>
        <p:nvSpPr>
          <p:cNvPr id="31" name="Rechteck 30"/>
          <p:cNvSpPr/>
          <p:nvPr/>
        </p:nvSpPr>
        <p:spPr>
          <a:xfrm>
            <a:off x="4627619" y="2558864"/>
            <a:ext cx="1533110" cy="3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zaehler=start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379335" y="2939664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61038" y="444573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1991544" y="3050565"/>
            <a:ext cx="6768752" cy="23226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7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0826" y="1598551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FOR-Schleifen – </a:t>
            </a:r>
            <a:r>
              <a:rPr lang="de-DE" sz="2400" b="1" dirty="0"/>
              <a:t>Beispielaufgabe</a:t>
            </a:r>
            <a:r>
              <a:rPr lang="de-DE" sz="2400" b="1" dirty="0">
                <a:solidFill>
                  <a:srgbClr val="00B0F0"/>
                </a:solidFill>
              </a:rPr>
              <a:t> </a:t>
            </a:r>
            <a:r>
              <a:rPr lang="de-DE" sz="2400" dirty="0"/>
              <a:t>– </a:t>
            </a:r>
            <a:r>
              <a:rPr lang="de-DE" sz="2400" b="1" dirty="0">
                <a:solidFill>
                  <a:srgbClr val="00B0F0"/>
                </a:solidFill>
              </a:rPr>
              <a:t>PAP</a:t>
            </a:r>
            <a:r>
              <a:rPr lang="de-DE" sz="2400" dirty="0"/>
              <a:t> – </a:t>
            </a:r>
            <a:r>
              <a:rPr lang="de-DE" b="1" dirty="0">
                <a:solidFill>
                  <a:srgbClr val="FF0000"/>
                </a:solidFill>
              </a:rPr>
              <a:t>Initialisierung des Zählers</a:t>
            </a:r>
            <a:br>
              <a:rPr lang="de-DE" b="1" dirty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11874" y="1349554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364493" y="1709594"/>
            <a:ext cx="0" cy="215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364493" y="235687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Daten 11"/>
          <p:cNvSpPr/>
          <p:nvPr/>
        </p:nvSpPr>
        <p:spPr>
          <a:xfrm>
            <a:off x="3786791" y="4018157"/>
            <a:ext cx="3148495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zaehler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5390463" y="5996340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019294" y="6253116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</a:p>
        </p:txBody>
      </p:sp>
      <p:sp>
        <p:nvSpPr>
          <p:cNvPr id="15" name="Flussdiagramm: Daten 14"/>
          <p:cNvSpPr/>
          <p:nvPr/>
        </p:nvSpPr>
        <p:spPr>
          <a:xfrm>
            <a:off x="3168936" y="1922930"/>
            <a:ext cx="4391114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start,ziel,sprung</a:t>
            </a:r>
          </a:p>
        </p:txBody>
      </p:sp>
      <p:sp>
        <p:nvSpPr>
          <p:cNvPr id="17" name="Flussdiagramm: Verzweigung 16"/>
          <p:cNvSpPr/>
          <p:nvPr/>
        </p:nvSpPr>
        <p:spPr>
          <a:xfrm>
            <a:off x="3882145" y="3150245"/>
            <a:ext cx="2994379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zaehler&lt;=ziel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5395098" y="5293560"/>
            <a:ext cx="5377" cy="243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444954" y="369551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ja</a:t>
            </a:r>
          </a:p>
        </p:txBody>
      </p:sp>
      <p:sp>
        <p:nvSpPr>
          <p:cNvPr id="20" name="Rechteck 19"/>
          <p:cNvSpPr/>
          <p:nvPr/>
        </p:nvSpPr>
        <p:spPr>
          <a:xfrm>
            <a:off x="4012581" y="4672334"/>
            <a:ext cx="254528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zaehler=zaehler+sprung</a:t>
            </a:r>
          </a:p>
        </p:txBody>
      </p:sp>
      <p:sp>
        <p:nvSpPr>
          <p:cNvPr id="34" name="Flussdiagramm: Daten 33"/>
          <p:cNvSpPr/>
          <p:nvPr/>
        </p:nvSpPr>
        <p:spPr>
          <a:xfrm>
            <a:off x="191344" y="5558260"/>
            <a:ext cx="11690250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„Die Schleife endete, denn der Zähler hat den Wert:“ zaehler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5371914" y="5286333"/>
            <a:ext cx="2146863" cy="20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3061475" y="3436625"/>
            <a:ext cx="0" cy="1470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17" idx="1"/>
          </p:cNvCxnSpPr>
          <p:nvPr/>
        </p:nvCxnSpPr>
        <p:spPr>
          <a:xfrm>
            <a:off x="3061475" y="3445998"/>
            <a:ext cx="820670" cy="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892484" y="3455000"/>
            <a:ext cx="667566" cy="1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508967" y="3479373"/>
            <a:ext cx="9810" cy="181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3061476" y="4907237"/>
            <a:ext cx="955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5379335" y="3762893"/>
            <a:ext cx="0" cy="243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820842" y="310266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nein</a:t>
            </a:r>
          </a:p>
        </p:txBody>
      </p:sp>
      <p:sp>
        <p:nvSpPr>
          <p:cNvPr id="31" name="Rechteck 30"/>
          <p:cNvSpPr/>
          <p:nvPr/>
        </p:nvSpPr>
        <p:spPr>
          <a:xfrm>
            <a:off x="4627619" y="2558864"/>
            <a:ext cx="1533110" cy="38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zaehler=start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379335" y="2939664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61038" y="4445732"/>
            <a:ext cx="0" cy="209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840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4" ma:contentTypeDescription="Ein neues Dokument erstellen." ma:contentTypeScope="" ma:versionID="6ff1d702476644d2b6a4a1979c6f4fde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6227e1a780d42de2f2b811f76f3da7e5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12827591-91AA-41CB-B767-433BA4533854}"/>
</file>

<file path=customXml/itemProps2.xml><?xml version="1.0" encoding="utf-8"?>
<ds:datastoreItem xmlns:ds="http://schemas.openxmlformats.org/officeDocument/2006/customXml" ds:itemID="{F63A61A9-2AFB-4521-BE60-2FDA191B8FAC}"/>
</file>

<file path=customXml/itemProps3.xml><?xml version="1.0" encoding="utf-8"?>
<ds:datastoreItem xmlns:ds="http://schemas.openxmlformats.org/officeDocument/2006/customXml" ds:itemID="{2F6BD8C7-02B4-4495-9B77-62721482224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2525</Words>
  <Application>Microsoft Office PowerPoint</Application>
  <PresentationFormat>Breitbild</PresentationFormat>
  <Paragraphs>369</Paragraphs>
  <Slides>28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Frutiger 45 Light</vt:lpstr>
      <vt:lpstr>Frutiger 55 Roman</vt:lpstr>
      <vt:lpstr>Larissa</vt:lpstr>
      <vt:lpstr>Programmierung(1)</vt:lpstr>
      <vt:lpstr>Agenda</vt:lpstr>
      <vt:lpstr>FOR-Schleifen – Motivation </vt:lpstr>
      <vt:lpstr>(Post)-Inkrement/Dekrement – Motivation und Definition </vt:lpstr>
      <vt:lpstr>(Post)-Inkrement/Dekrement – Motivation und Definition </vt:lpstr>
      <vt:lpstr>FOR-Schleifen – Beispielaufgabe  </vt:lpstr>
      <vt:lpstr>FOR-Schleifen – Beispielaufgabe – PAP </vt:lpstr>
      <vt:lpstr>FOR-Schleifen – Beispielaufgabe – PAP – Schleife </vt:lpstr>
      <vt:lpstr>FOR-Schleifen – Beispielaufgabe – PAP – Initialisierung des Zählers </vt:lpstr>
      <vt:lpstr>PowerPoint-Präsentation</vt:lpstr>
      <vt:lpstr>PowerPoint-Präsentation</vt:lpstr>
      <vt:lpstr>FOR-Schleifen – Beispielaufgabe – Struktogramm </vt:lpstr>
      <vt:lpstr>FOR-Schleifen – Beispielaufgabe – Struktogramm – Schleife </vt:lpstr>
      <vt:lpstr>FOR-Schleifen – Beispielaufgabe – Struktogramm – Initialisierung des Startwertes </vt:lpstr>
      <vt:lpstr>FOR-Schleifen – Beispielaufgabe – Struktogramm – Zähler-gesteuert </vt:lpstr>
      <vt:lpstr>FOR-Schleifen – Beispielaufgabe – Struktogramm – Weiterzähl-Modus </vt:lpstr>
      <vt:lpstr>FOR-Schleifen – Beispielaufgabe – Pseudocode </vt:lpstr>
      <vt:lpstr>FOR-Schleifen – Beispielaufgabe – Pseudocode – Schleife </vt:lpstr>
      <vt:lpstr>FOR-Schleifen – Beispielaufgabe – Pseudocode – Initialisierung des Startwertes </vt:lpstr>
      <vt:lpstr>FOR-Schleifen – Beispielaufgabe – Pseudocode – Zähler-gesteuert </vt:lpstr>
      <vt:lpstr>FOR-Schleifen – Beispielaufgabe – Pseudocode – Weiterzähl-Modus </vt:lpstr>
      <vt:lpstr>FOR-Schleifen – Beispielaufgabe – Quellcode </vt:lpstr>
      <vt:lpstr>FOR-Schleifen – Beispielaufgabe – Quellcode – Schleife </vt:lpstr>
      <vt:lpstr>FOR-Schleifen – Beispielaufgabe – Quellcode – Initialisierung des Startwertes </vt:lpstr>
      <vt:lpstr>FOR-Schleifen – Beispielaufgabe – Quellcode – Zähler-gesteuert </vt:lpstr>
      <vt:lpstr>FOR-Schleifen – Beispielaufgabe – Quellcode – Weiterzähl-Modus </vt:lpstr>
      <vt:lpstr>FOR-Schleifen – Gemeinsame Übung A_02_02_01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Andreas Passon</cp:lastModifiedBy>
  <cp:revision>488</cp:revision>
  <dcterms:created xsi:type="dcterms:W3CDTF">2016-07-13T14:25:09Z</dcterms:created>
  <dcterms:modified xsi:type="dcterms:W3CDTF">2023-11-21T12:00:13Z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