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33.xml" ContentType="application/vnd.openxmlformats-officedocument.presentationml.slide+xml"/>
  <Override PartName="/ppt/slides/slide19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04" r:id="rId2"/>
    <p:sldId id="317" r:id="rId3"/>
    <p:sldId id="449" r:id="rId4"/>
    <p:sldId id="450" r:id="rId5"/>
    <p:sldId id="451" r:id="rId6"/>
    <p:sldId id="452" r:id="rId7"/>
    <p:sldId id="453" r:id="rId8"/>
    <p:sldId id="454" r:id="rId9"/>
    <p:sldId id="408" r:id="rId10"/>
    <p:sldId id="409" r:id="rId11"/>
    <p:sldId id="411" r:id="rId12"/>
    <p:sldId id="410" r:id="rId13"/>
    <p:sldId id="412" r:id="rId14"/>
    <p:sldId id="414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3" r:id="rId27"/>
    <p:sldId id="445" r:id="rId28"/>
    <p:sldId id="446" r:id="rId29"/>
    <p:sldId id="447" r:id="rId30"/>
    <p:sldId id="448" r:id="rId31"/>
    <p:sldId id="430" r:id="rId32"/>
    <p:sldId id="338" r:id="rId33"/>
    <p:sldId id="310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dja Rabsch" initials="N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2"/>
    <a:srgbClr val="E73053"/>
    <a:srgbClr val="FBC714"/>
    <a:srgbClr val="002055"/>
    <a:srgbClr val="00204B"/>
    <a:srgbClr val="1E466E"/>
    <a:srgbClr val="FB2B55"/>
    <a:srgbClr val="FFCC00"/>
    <a:srgbClr val="0A3E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36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2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9DB4B-9B0A-465E-9EA9-844F8452970F}" type="datetimeFigureOut">
              <a:rPr lang="de-DE" smtClean="0"/>
              <a:pPr/>
              <a:t>12.01.2023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6AD08-F6DD-401B-A6DA-FC1A3AB5636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260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5885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2381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18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9107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6948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4683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674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7278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7667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7952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6830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565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5332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68056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6681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83478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7199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2129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1892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75974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84560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61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75211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454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4053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631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621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6535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793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860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Untertitel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6631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unt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Seitenüberschrift</a:t>
            </a:r>
            <a:br>
              <a:rPr lang="de-DE" dirty="0" smtClean="0"/>
            </a:br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553014" y="1715424"/>
            <a:ext cx="11137237" cy="40324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>
                <a:latin typeface="+mn-lt"/>
              </a:defRPr>
            </a:lvl1pPr>
            <a:lvl2pPr marL="742950" indent="-28575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3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‹Nr.›</a:t>
            </a:fld>
            <a:endParaRPr lang="de-DE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650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seite_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Seitenüberschrift</a:t>
            </a:r>
            <a:br>
              <a:rPr lang="de-DE" dirty="0" smtClean="0"/>
            </a:br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553013" y="1717200"/>
            <a:ext cx="4608512" cy="40324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>
                <a:latin typeface="+mn-lt"/>
              </a:defRPr>
            </a:lvl1pPr>
            <a:lvl2pPr marL="742950" indent="-28575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3"/>
          </p:nvPr>
        </p:nvSpPr>
        <p:spPr>
          <a:xfrm>
            <a:off x="5338879" y="1717200"/>
            <a:ext cx="6351373" cy="4032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>
                <a:solidFill>
                  <a:srgbClr val="00204B"/>
                </a:solidFill>
              </a:rPr>
              <a:pPr/>
              <a:t>‹Nr.›</a:t>
            </a:fld>
            <a:endParaRPr lang="de-DE" sz="1200" dirty="0">
              <a:solidFill>
                <a:srgbClr val="0020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22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nterseite_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Seitenüberschrift</a:t>
            </a:r>
            <a:br>
              <a:rPr lang="de-DE" dirty="0" smtClean="0"/>
            </a:br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7081739" y="1717200"/>
            <a:ext cx="4608512" cy="40324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>
                <a:latin typeface="+mn-lt"/>
              </a:defRPr>
            </a:lvl1pPr>
            <a:lvl2pPr marL="742950" indent="-28575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3"/>
          </p:nvPr>
        </p:nvSpPr>
        <p:spPr>
          <a:xfrm>
            <a:off x="553013" y="1717200"/>
            <a:ext cx="6351373" cy="29523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275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seit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Seitenüberschrift</a:t>
            </a:r>
            <a:br>
              <a:rPr lang="de-DE" dirty="0" smtClean="0"/>
            </a:br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553014" y="1717200"/>
            <a:ext cx="11137237" cy="41044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    </a:t>
            </a:r>
            <a:fld id="{53A7E995-82E8-4418-8944-F18B85142D8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923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_inkl. Kontaktda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Untertitel 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1"/>
          <a:stretch/>
        </p:blipFill>
        <p:spPr>
          <a:xfrm>
            <a:off x="0" y="0"/>
            <a:ext cx="12192000" cy="62373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81328"/>
            <a:ext cx="1329033" cy="33265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6378332"/>
            <a:ext cx="3384376" cy="2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Untertitel 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1"/>
          <a:stretch/>
        </p:blipFill>
        <p:spPr>
          <a:xfrm>
            <a:off x="0" y="0"/>
            <a:ext cx="12192000" cy="62373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81328"/>
            <a:ext cx="1329033" cy="33265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6378332"/>
            <a:ext cx="3384376" cy="2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1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_Freie_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Untertitel 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1"/>
          <a:stretch/>
        </p:blipFill>
        <p:spPr>
          <a:xfrm>
            <a:off x="0" y="0"/>
            <a:ext cx="12192000" cy="62373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6378332"/>
            <a:ext cx="3384376" cy="29268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81328"/>
            <a:ext cx="1329033" cy="33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01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2132856"/>
            <a:ext cx="12192000" cy="1383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</a:t>
            </a:r>
            <a:br>
              <a:rPr lang="de-DE" dirty="0" smtClean="0"/>
            </a:br>
            <a:r>
              <a:rPr lang="de-DE" dirty="0" smtClean="0"/>
              <a:t>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5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3" r:id="rId5"/>
    <p:sldLayoutId id="2147483656" r:id="rId6"/>
    <p:sldLayoutId id="2147483657" r:id="rId7"/>
    <p:sldLayoutId id="2147483658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Programmierung(1)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10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Akteur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1222838" y="1820414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1114999" y="2116636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1234053" y="2116636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1043789" y="1899278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1230769" y="1899278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1132828" y="1741876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825850" y="2343539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Kunde</a:t>
            </a:r>
            <a:endParaRPr lang="de-DE" sz="1600" b="1" dirty="0"/>
          </a:p>
        </p:txBody>
      </p:sp>
      <p:sp>
        <p:nvSpPr>
          <p:cNvPr id="2" name="Rechteck 1"/>
          <p:cNvSpPr/>
          <p:nvPr/>
        </p:nvSpPr>
        <p:spPr>
          <a:xfrm>
            <a:off x="1367716" y="2739384"/>
            <a:ext cx="3288124" cy="6886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312194" y="2781724"/>
            <a:ext cx="3405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Man spricht bei Akteuren von einer </a:t>
            </a:r>
            <a:r>
              <a:rPr lang="de-DE" sz="1200" b="1" dirty="0" smtClean="0">
                <a:solidFill>
                  <a:srgbClr val="0070C0"/>
                </a:solidFill>
              </a:rPr>
              <a:t>Rolle</a:t>
            </a:r>
            <a:r>
              <a:rPr lang="de-DE" sz="1200" dirty="0" smtClean="0">
                <a:solidFill>
                  <a:srgbClr val="0070C0"/>
                </a:solidFill>
              </a:rPr>
              <a:t>, nicht </a:t>
            </a:r>
          </a:p>
          <a:p>
            <a:pPr algn="ctr"/>
            <a:r>
              <a:rPr lang="de-DE" sz="1200" dirty="0">
                <a:solidFill>
                  <a:srgbClr val="0070C0"/>
                </a:solidFill>
              </a:rPr>
              <a:t>v</a:t>
            </a:r>
            <a:r>
              <a:rPr lang="de-DE" sz="1200" dirty="0" smtClean="0">
                <a:solidFill>
                  <a:srgbClr val="0070C0"/>
                </a:solidFill>
              </a:rPr>
              <a:t>on einer konkreten Person. Deswegen schreiben</a:t>
            </a:r>
          </a:p>
          <a:p>
            <a:pPr algn="ctr"/>
            <a:r>
              <a:rPr lang="de-DE" sz="1200" dirty="0">
                <a:solidFill>
                  <a:srgbClr val="0070C0"/>
                </a:solidFill>
              </a:rPr>
              <a:t>w</a:t>
            </a:r>
            <a:r>
              <a:rPr lang="de-DE" sz="1200" dirty="0" smtClean="0">
                <a:solidFill>
                  <a:srgbClr val="0070C0"/>
                </a:solidFill>
              </a:rPr>
              <a:t>ir hier „Kunde“ und nicht etwa „Herr Müller“</a:t>
            </a:r>
          </a:p>
        </p:txBody>
      </p:sp>
    </p:spTree>
    <p:extLst>
      <p:ext uri="{BB962C8B-B14F-4D97-AF65-F5344CB8AC3E}">
        <p14:creationId xmlns:p14="http://schemas.microsoft.com/office/powerpoint/2010/main" val="329531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/>
      <p:bldP spid="2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11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Akteur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1222838" y="1820414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1114999" y="2116636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1234053" y="2116636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1043789" y="1899278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1230769" y="1899278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1132828" y="1741876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825850" y="2343539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Kunde</a:t>
            </a:r>
            <a:endParaRPr lang="de-DE" sz="1600" b="1" dirty="0"/>
          </a:p>
        </p:txBody>
      </p:sp>
      <p:cxnSp>
        <p:nvCxnSpPr>
          <p:cNvPr id="41" name="Gerader Verbinder 40"/>
          <p:cNvCxnSpPr/>
          <p:nvPr/>
        </p:nvCxnSpPr>
        <p:spPr>
          <a:xfrm flipH="1">
            <a:off x="11564640" y="354534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>
            <a:off x="11448870" y="388701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11567924" y="388701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H="1">
            <a:off x="11377660" y="366965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11564640" y="366965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11466699" y="349407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10954537" y="4103035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Bedienung</a:t>
            </a:r>
            <a:endParaRPr lang="de-DE" sz="1600" b="1" dirty="0"/>
          </a:p>
        </p:txBody>
      </p:sp>
      <p:cxnSp>
        <p:nvCxnSpPr>
          <p:cNvPr id="107" name="Gerader Verbinder 106"/>
          <p:cNvCxnSpPr/>
          <p:nvPr/>
        </p:nvCxnSpPr>
        <p:spPr>
          <a:xfrm flipH="1">
            <a:off x="11600646" y="4807472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/>
          <p:nvPr/>
        </p:nvCxnSpPr>
        <p:spPr>
          <a:xfrm flipH="1">
            <a:off x="11484876" y="5149138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/>
          <p:nvPr/>
        </p:nvCxnSpPr>
        <p:spPr>
          <a:xfrm>
            <a:off x="11603930" y="5149138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 flipH="1">
            <a:off x="11413666" y="4931780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/>
          <p:nvPr/>
        </p:nvCxnSpPr>
        <p:spPr>
          <a:xfrm>
            <a:off x="11600646" y="4931780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11502705" y="4756198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11304155" y="5376041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Koch</a:t>
            </a:r>
            <a:endParaRPr lang="de-DE" sz="1600" b="1" dirty="0"/>
          </a:p>
        </p:txBody>
      </p:sp>
      <p:cxnSp>
        <p:nvCxnSpPr>
          <p:cNvPr id="165" name="Gerader Verbinder 164"/>
          <p:cNvCxnSpPr/>
          <p:nvPr/>
        </p:nvCxnSpPr>
        <p:spPr>
          <a:xfrm flipH="1">
            <a:off x="11486562" y="208572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/>
          <p:cNvCxnSpPr/>
          <p:nvPr/>
        </p:nvCxnSpPr>
        <p:spPr>
          <a:xfrm flipH="1">
            <a:off x="11370792" y="242739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/>
          <p:cNvCxnSpPr/>
          <p:nvPr/>
        </p:nvCxnSpPr>
        <p:spPr>
          <a:xfrm>
            <a:off x="11489846" y="242739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/>
          <p:cNvCxnSpPr/>
          <p:nvPr/>
        </p:nvCxnSpPr>
        <p:spPr>
          <a:xfrm flipH="1">
            <a:off x="11299582" y="221003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11486562" y="221003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/>
          <p:cNvSpPr/>
          <p:nvPr/>
        </p:nvSpPr>
        <p:spPr>
          <a:xfrm>
            <a:off x="11388621" y="203445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1" name="Textfeld 170"/>
          <p:cNvSpPr txBox="1"/>
          <p:nvPr/>
        </p:nvSpPr>
        <p:spPr>
          <a:xfrm>
            <a:off x="10998071" y="2653991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Lesegerät</a:t>
            </a:r>
            <a:endParaRPr lang="de-DE" sz="1600" b="1" dirty="0"/>
          </a:p>
        </p:txBody>
      </p:sp>
      <p:sp>
        <p:nvSpPr>
          <p:cNvPr id="34" name="Rechteck 33"/>
          <p:cNvSpPr/>
          <p:nvPr/>
        </p:nvSpPr>
        <p:spPr>
          <a:xfrm>
            <a:off x="7252862" y="1535553"/>
            <a:ext cx="3634842" cy="102935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7209100" y="1577893"/>
            <a:ext cx="3717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Akteure können auch </a:t>
            </a:r>
            <a:r>
              <a:rPr lang="de-DE" sz="1200" b="1" dirty="0" smtClean="0">
                <a:solidFill>
                  <a:srgbClr val="0070C0"/>
                </a:solidFill>
              </a:rPr>
              <a:t>Geräte</a:t>
            </a:r>
            <a:r>
              <a:rPr lang="de-DE" sz="1200" dirty="0" smtClean="0">
                <a:solidFill>
                  <a:srgbClr val="0070C0"/>
                </a:solidFill>
              </a:rPr>
              <a:t> oder </a:t>
            </a:r>
            <a:r>
              <a:rPr lang="de-DE" sz="1200" b="1" dirty="0" smtClean="0">
                <a:solidFill>
                  <a:srgbClr val="0070C0"/>
                </a:solidFill>
              </a:rPr>
              <a:t>Institutionen</a:t>
            </a:r>
          </a:p>
          <a:p>
            <a:pPr algn="ctr"/>
            <a:r>
              <a:rPr lang="de-DE" sz="1200" dirty="0">
                <a:solidFill>
                  <a:srgbClr val="0070C0"/>
                </a:solidFill>
              </a:rPr>
              <a:t>s</a:t>
            </a:r>
            <a:r>
              <a:rPr lang="de-DE" sz="1200" dirty="0" smtClean="0">
                <a:solidFill>
                  <a:srgbClr val="0070C0"/>
                </a:solidFill>
              </a:rPr>
              <a:t>ein. Wichtig ist, dass es sich dabei um Entitäten</a:t>
            </a:r>
          </a:p>
          <a:p>
            <a:pPr algn="ctr"/>
            <a:r>
              <a:rPr lang="de-DE" sz="1200" dirty="0">
                <a:solidFill>
                  <a:srgbClr val="0070C0"/>
                </a:solidFill>
              </a:rPr>
              <a:t>h</a:t>
            </a:r>
            <a:r>
              <a:rPr lang="de-DE" sz="1200" dirty="0" smtClean="0">
                <a:solidFill>
                  <a:srgbClr val="0070C0"/>
                </a:solidFill>
              </a:rPr>
              <a:t>andelt, die nicht zu jenem System zählen, das im</a:t>
            </a:r>
          </a:p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Rahmen des Projekts erst erstellt werden soll, sondern</a:t>
            </a:r>
          </a:p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um etwas Externes, bzw. etwas bereits Bestehendes. </a:t>
            </a:r>
          </a:p>
        </p:txBody>
      </p:sp>
    </p:spTree>
    <p:extLst>
      <p:ext uri="{BB962C8B-B14F-4D97-AF65-F5344CB8AC3E}">
        <p14:creationId xmlns:p14="http://schemas.microsoft.com/office/powerpoint/2010/main" val="271960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112" grpId="0" animBg="1"/>
      <p:bldP spid="113" grpId="0"/>
      <p:bldP spid="170" grpId="0" animBg="1"/>
      <p:bldP spid="171" grpId="0"/>
      <p:bldP spid="34" grpId="0" animBg="1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12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System Boundary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1222838" y="1820414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1114999" y="2116636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1234053" y="2116636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1043789" y="1899278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1230769" y="1899278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1132828" y="1741876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825850" y="2343539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Kunde</a:t>
            </a:r>
            <a:endParaRPr lang="de-DE" sz="1600" b="1" dirty="0"/>
          </a:p>
        </p:txBody>
      </p:sp>
      <p:cxnSp>
        <p:nvCxnSpPr>
          <p:cNvPr id="41" name="Gerader Verbinder 40"/>
          <p:cNvCxnSpPr/>
          <p:nvPr/>
        </p:nvCxnSpPr>
        <p:spPr>
          <a:xfrm flipH="1">
            <a:off x="11564640" y="354534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>
            <a:off x="11448870" y="388701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11567924" y="388701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H="1">
            <a:off x="11377660" y="366965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11564640" y="366965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11466699" y="349407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10954537" y="4103035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Bedienung</a:t>
            </a:r>
            <a:endParaRPr lang="de-DE" sz="1600" b="1" dirty="0"/>
          </a:p>
        </p:txBody>
      </p:sp>
      <p:sp>
        <p:nvSpPr>
          <p:cNvPr id="48" name="Rechteck 47"/>
          <p:cNvSpPr/>
          <p:nvPr/>
        </p:nvSpPr>
        <p:spPr>
          <a:xfrm>
            <a:off x="2052969" y="1412776"/>
            <a:ext cx="8944590" cy="482453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7" name="Gerader Verbinder 106"/>
          <p:cNvCxnSpPr/>
          <p:nvPr/>
        </p:nvCxnSpPr>
        <p:spPr>
          <a:xfrm flipH="1">
            <a:off x="11600646" y="4807472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/>
          <p:nvPr/>
        </p:nvCxnSpPr>
        <p:spPr>
          <a:xfrm flipH="1">
            <a:off x="11484876" y="5149138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/>
          <p:nvPr/>
        </p:nvCxnSpPr>
        <p:spPr>
          <a:xfrm>
            <a:off x="11603930" y="5149138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 flipH="1">
            <a:off x="11413666" y="4931780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/>
          <p:nvPr/>
        </p:nvCxnSpPr>
        <p:spPr>
          <a:xfrm>
            <a:off x="11600646" y="4931780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11502705" y="4756198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11304155" y="5376041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Koch</a:t>
            </a:r>
            <a:endParaRPr lang="de-DE" sz="1600" b="1" dirty="0"/>
          </a:p>
        </p:txBody>
      </p:sp>
      <p:cxnSp>
        <p:nvCxnSpPr>
          <p:cNvPr id="165" name="Gerader Verbinder 164"/>
          <p:cNvCxnSpPr/>
          <p:nvPr/>
        </p:nvCxnSpPr>
        <p:spPr>
          <a:xfrm flipH="1">
            <a:off x="11486562" y="208572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/>
          <p:cNvCxnSpPr/>
          <p:nvPr/>
        </p:nvCxnSpPr>
        <p:spPr>
          <a:xfrm flipH="1">
            <a:off x="11370792" y="242739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/>
          <p:cNvCxnSpPr/>
          <p:nvPr/>
        </p:nvCxnSpPr>
        <p:spPr>
          <a:xfrm>
            <a:off x="11489846" y="242739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/>
          <p:cNvCxnSpPr/>
          <p:nvPr/>
        </p:nvCxnSpPr>
        <p:spPr>
          <a:xfrm flipH="1">
            <a:off x="11299582" y="221003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11486562" y="221003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/>
          <p:cNvSpPr/>
          <p:nvPr/>
        </p:nvSpPr>
        <p:spPr>
          <a:xfrm>
            <a:off x="11388621" y="203445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1" name="Textfeld 170"/>
          <p:cNvSpPr txBox="1"/>
          <p:nvPr/>
        </p:nvSpPr>
        <p:spPr>
          <a:xfrm>
            <a:off x="10998071" y="2653991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Lesegerät</a:t>
            </a:r>
            <a:endParaRPr lang="de-DE" sz="1600" b="1" dirty="0"/>
          </a:p>
        </p:txBody>
      </p:sp>
      <p:sp>
        <p:nvSpPr>
          <p:cNvPr id="88" name="Rechteck 87"/>
          <p:cNvSpPr/>
          <p:nvPr/>
        </p:nvSpPr>
        <p:spPr>
          <a:xfrm>
            <a:off x="418896" y="2766960"/>
            <a:ext cx="1501611" cy="90269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9" name="Textfeld 88"/>
          <p:cNvSpPr txBox="1"/>
          <p:nvPr/>
        </p:nvSpPr>
        <p:spPr>
          <a:xfrm>
            <a:off x="325145" y="2792128"/>
            <a:ext cx="1678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Alle Akteure müssen </a:t>
            </a:r>
          </a:p>
          <a:p>
            <a:pPr algn="ctr"/>
            <a:r>
              <a:rPr lang="de-DE" sz="1200" b="1" dirty="0" smtClean="0">
                <a:solidFill>
                  <a:srgbClr val="0070C0"/>
                </a:solidFill>
              </a:rPr>
              <a:t>außerhalb</a:t>
            </a:r>
            <a:r>
              <a:rPr lang="de-DE" sz="1200" dirty="0" smtClean="0">
                <a:solidFill>
                  <a:srgbClr val="0070C0"/>
                </a:solidFill>
              </a:rPr>
              <a:t> der</a:t>
            </a:r>
          </a:p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System Boundary</a:t>
            </a:r>
          </a:p>
          <a:p>
            <a:pPr algn="ctr"/>
            <a:r>
              <a:rPr lang="de-DE" sz="1200" dirty="0">
                <a:solidFill>
                  <a:srgbClr val="0070C0"/>
                </a:solidFill>
              </a:rPr>
              <a:t>n</a:t>
            </a:r>
            <a:r>
              <a:rPr lang="de-DE" sz="1200" dirty="0" smtClean="0">
                <a:solidFill>
                  <a:srgbClr val="0070C0"/>
                </a:solidFill>
              </a:rPr>
              <a:t>otiert werden!</a:t>
            </a:r>
          </a:p>
        </p:txBody>
      </p:sp>
    </p:spTree>
    <p:extLst>
      <p:ext uri="{BB962C8B-B14F-4D97-AF65-F5344CB8AC3E}">
        <p14:creationId xmlns:p14="http://schemas.microsoft.com/office/powerpoint/2010/main" val="264864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13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Anwendungsfall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1222838" y="1820414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1114999" y="2116636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1234053" y="2116636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1043789" y="1899278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1230769" y="1899278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1132828" y="1741876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825850" y="2343539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Kunde</a:t>
            </a:r>
            <a:endParaRPr lang="de-DE" sz="1600" b="1" dirty="0"/>
          </a:p>
        </p:txBody>
      </p:sp>
      <p:cxnSp>
        <p:nvCxnSpPr>
          <p:cNvPr id="41" name="Gerader Verbinder 40"/>
          <p:cNvCxnSpPr/>
          <p:nvPr/>
        </p:nvCxnSpPr>
        <p:spPr>
          <a:xfrm flipH="1">
            <a:off x="11564640" y="354534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>
            <a:off x="11448870" y="388701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11567924" y="388701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H="1">
            <a:off x="11377660" y="366965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11564640" y="366965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11466699" y="349407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10954537" y="4103035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Bedienung</a:t>
            </a:r>
            <a:endParaRPr lang="de-DE" sz="1600" b="1" dirty="0"/>
          </a:p>
        </p:txBody>
      </p:sp>
      <p:sp>
        <p:nvSpPr>
          <p:cNvPr id="48" name="Rechteck 47"/>
          <p:cNvSpPr/>
          <p:nvPr/>
        </p:nvSpPr>
        <p:spPr>
          <a:xfrm>
            <a:off x="2052969" y="1412776"/>
            <a:ext cx="8944590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Ellipse 84"/>
          <p:cNvSpPr/>
          <p:nvPr/>
        </p:nvSpPr>
        <p:spPr>
          <a:xfrm>
            <a:off x="2639616" y="1777948"/>
            <a:ext cx="1584176" cy="54051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Etwas bestellen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07" name="Gerader Verbinder 106"/>
          <p:cNvCxnSpPr/>
          <p:nvPr/>
        </p:nvCxnSpPr>
        <p:spPr>
          <a:xfrm flipH="1">
            <a:off x="11600646" y="4807472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/>
          <p:nvPr/>
        </p:nvCxnSpPr>
        <p:spPr>
          <a:xfrm flipH="1">
            <a:off x="11484876" y="5149138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/>
          <p:nvPr/>
        </p:nvCxnSpPr>
        <p:spPr>
          <a:xfrm>
            <a:off x="11603930" y="5149138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 flipH="1">
            <a:off x="11413666" y="4931780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/>
          <p:nvPr/>
        </p:nvCxnSpPr>
        <p:spPr>
          <a:xfrm>
            <a:off x="11600646" y="4931780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11502705" y="4756198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11304155" y="5376041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Koch</a:t>
            </a:r>
            <a:endParaRPr lang="de-DE" sz="1600" b="1" dirty="0"/>
          </a:p>
        </p:txBody>
      </p:sp>
      <p:cxnSp>
        <p:nvCxnSpPr>
          <p:cNvPr id="165" name="Gerader Verbinder 164"/>
          <p:cNvCxnSpPr/>
          <p:nvPr/>
        </p:nvCxnSpPr>
        <p:spPr>
          <a:xfrm flipH="1">
            <a:off x="11486562" y="208572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/>
          <p:cNvCxnSpPr/>
          <p:nvPr/>
        </p:nvCxnSpPr>
        <p:spPr>
          <a:xfrm flipH="1">
            <a:off x="11370792" y="242739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/>
          <p:cNvCxnSpPr/>
          <p:nvPr/>
        </p:nvCxnSpPr>
        <p:spPr>
          <a:xfrm>
            <a:off x="11489846" y="242739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/>
          <p:cNvCxnSpPr/>
          <p:nvPr/>
        </p:nvCxnSpPr>
        <p:spPr>
          <a:xfrm flipH="1">
            <a:off x="11299582" y="221003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11486562" y="221003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/>
          <p:cNvSpPr/>
          <p:nvPr/>
        </p:nvSpPr>
        <p:spPr>
          <a:xfrm>
            <a:off x="11388621" y="203445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1" name="Textfeld 170"/>
          <p:cNvSpPr txBox="1"/>
          <p:nvPr/>
        </p:nvSpPr>
        <p:spPr>
          <a:xfrm>
            <a:off x="10998071" y="2653991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Lesegerät</a:t>
            </a:r>
            <a:endParaRPr lang="de-DE" sz="1600" b="1" dirty="0"/>
          </a:p>
        </p:txBody>
      </p:sp>
      <p:sp>
        <p:nvSpPr>
          <p:cNvPr id="88" name="Rechteck 87"/>
          <p:cNvSpPr/>
          <p:nvPr/>
        </p:nvSpPr>
        <p:spPr>
          <a:xfrm>
            <a:off x="2714947" y="2576833"/>
            <a:ext cx="3634842" cy="6886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9" name="Textfeld 88"/>
          <p:cNvSpPr txBox="1"/>
          <p:nvPr/>
        </p:nvSpPr>
        <p:spPr>
          <a:xfrm>
            <a:off x="2671185" y="2619173"/>
            <a:ext cx="3717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Ein Anwendungsfall wird als </a:t>
            </a:r>
            <a:r>
              <a:rPr lang="de-DE" sz="1200" i="1" dirty="0" smtClean="0">
                <a:solidFill>
                  <a:srgbClr val="0070C0"/>
                </a:solidFill>
              </a:rPr>
              <a:t>Tätigkeit</a:t>
            </a:r>
            <a:r>
              <a:rPr lang="de-DE" sz="1200" dirty="0" smtClean="0">
                <a:solidFill>
                  <a:srgbClr val="0070C0"/>
                </a:solidFill>
              </a:rPr>
              <a:t> formuliert</a:t>
            </a:r>
          </a:p>
          <a:p>
            <a:pPr algn="ctr"/>
            <a:r>
              <a:rPr lang="de-DE" sz="1200" dirty="0">
                <a:solidFill>
                  <a:srgbClr val="0070C0"/>
                </a:solidFill>
              </a:rPr>
              <a:t>u</a:t>
            </a:r>
            <a:r>
              <a:rPr lang="de-DE" sz="1200" dirty="0" smtClean="0">
                <a:solidFill>
                  <a:srgbClr val="0070C0"/>
                </a:solidFill>
              </a:rPr>
              <a:t>nd in einer </a:t>
            </a:r>
            <a:r>
              <a:rPr lang="de-DE" sz="1200" b="1" dirty="0" smtClean="0">
                <a:solidFill>
                  <a:srgbClr val="0070C0"/>
                </a:solidFill>
              </a:rPr>
              <a:t>Ellipse</a:t>
            </a:r>
            <a:r>
              <a:rPr lang="de-DE" sz="1200" dirty="0" smtClean="0">
                <a:solidFill>
                  <a:srgbClr val="0070C0"/>
                </a:solidFill>
              </a:rPr>
              <a:t> notiert. Anwendungsfälle werden</a:t>
            </a:r>
          </a:p>
          <a:p>
            <a:pPr algn="ctr"/>
            <a:r>
              <a:rPr lang="de-DE" sz="1200" dirty="0">
                <a:solidFill>
                  <a:srgbClr val="0070C0"/>
                </a:solidFill>
              </a:rPr>
              <a:t>s</a:t>
            </a:r>
            <a:r>
              <a:rPr lang="de-DE" sz="1200" dirty="0" smtClean="0">
                <a:solidFill>
                  <a:srgbClr val="0070C0"/>
                </a:solidFill>
              </a:rPr>
              <a:t>tets innerhalb der System Boundary eingetragen.</a:t>
            </a:r>
          </a:p>
        </p:txBody>
      </p:sp>
    </p:spTree>
    <p:extLst>
      <p:ext uri="{BB962C8B-B14F-4D97-AF65-F5344CB8AC3E}">
        <p14:creationId xmlns:p14="http://schemas.microsoft.com/office/powerpoint/2010/main" val="233193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14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Anwendungsfall auslösen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1222838" y="1820414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1114999" y="2116636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1234053" y="2116636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1043789" y="1899278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1230769" y="1899278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1132828" y="1741876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825850" y="2343539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Kunde</a:t>
            </a:r>
            <a:endParaRPr lang="de-DE" sz="1600" b="1" dirty="0"/>
          </a:p>
        </p:txBody>
      </p:sp>
      <p:cxnSp>
        <p:nvCxnSpPr>
          <p:cNvPr id="41" name="Gerader Verbinder 40"/>
          <p:cNvCxnSpPr/>
          <p:nvPr/>
        </p:nvCxnSpPr>
        <p:spPr>
          <a:xfrm flipH="1">
            <a:off x="11564640" y="354534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>
            <a:off x="11448870" y="388701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11567924" y="388701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H="1">
            <a:off x="11377660" y="366965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11564640" y="366965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11466699" y="349407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10954537" y="4103035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Bedienung</a:t>
            </a:r>
            <a:endParaRPr lang="de-DE" sz="1600" b="1" dirty="0"/>
          </a:p>
        </p:txBody>
      </p:sp>
      <p:sp>
        <p:nvSpPr>
          <p:cNvPr id="48" name="Rechteck 47"/>
          <p:cNvSpPr/>
          <p:nvPr/>
        </p:nvSpPr>
        <p:spPr>
          <a:xfrm>
            <a:off x="2052969" y="1412776"/>
            <a:ext cx="8944590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Ellipse 84"/>
          <p:cNvSpPr/>
          <p:nvPr/>
        </p:nvSpPr>
        <p:spPr>
          <a:xfrm>
            <a:off x="2639616" y="1777948"/>
            <a:ext cx="1584176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Etwas bestellen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7" name="Gerader Verbinder 86"/>
          <p:cNvCxnSpPr>
            <a:endCxn id="85" idx="2"/>
          </p:cNvCxnSpPr>
          <p:nvPr/>
        </p:nvCxnSpPr>
        <p:spPr>
          <a:xfrm>
            <a:off x="1475510" y="2048204"/>
            <a:ext cx="1164106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/>
          <p:nvPr/>
        </p:nvCxnSpPr>
        <p:spPr>
          <a:xfrm flipH="1">
            <a:off x="11600646" y="4807472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/>
          <p:nvPr/>
        </p:nvCxnSpPr>
        <p:spPr>
          <a:xfrm flipH="1">
            <a:off x="11484876" y="5149138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/>
          <p:nvPr/>
        </p:nvCxnSpPr>
        <p:spPr>
          <a:xfrm>
            <a:off x="11603930" y="5149138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 flipH="1">
            <a:off x="11413666" y="4931780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/>
          <p:nvPr/>
        </p:nvCxnSpPr>
        <p:spPr>
          <a:xfrm>
            <a:off x="11600646" y="4931780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11502705" y="4756198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11304155" y="5376041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Koch</a:t>
            </a:r>
            <a:endParaRPr lang="de-DE" sz="1600" b="1" dirty="0"/>
          </a:p>
        </p:txBody>
      </p:sp>
      <p:cxnSp>
        <p:nvCxnSpPr>
          <p:cNvPr id="165" name="Gerader Verbinder 164"/>
          <p:cNvCxnSpPr/>
          <p:nvPr/>
        </p:nvCxnSpPr>
        <p:spPr>
          <a:xfrm flipH="1">
            <a:off x="11486562" y="208572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/>
          <p:cNvCxnSpPr/>
          <p:nvPr/>
        </p:nvCxnSpPr>
        <p:spPr>
          <a:xfrm flipH="1">
            <a:off x="11370792" y="242739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/>
          <p:cNvCxnSpPr/>
          <p:nvPr/>
        </p:nvCxnSpPr>
        <p:spPr>
          <a:xfrm>
            <a:off x="11489846" y="242739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/>
          <p:cNvCxnSpPr/>
          <p:nvPr/>
        </p:nvCxnSpPr>
        <p:spPr>
          <a:xfrm flipH="1">
            <a:off x="11299582" y="221003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11486562" y="221003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/>
          <p:cNvSpPr/>
          <p:nvPr/>
        </p:nvSpPr>
        <p:spPr>
          <a:xfrm>
            <a:off x="11388621" y="203445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1" name="Textfeld 170"/>
          <p:cNvSpPr txBox="1"/>
          <p:nvPr/>
        </p:nvSpPr>
        <p:spPr>
          <a:xfrm>
            <a:off x="10998071" y="2653991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Lesegerät</a:t>
            </a:r>
            <a:endParaRPr lang="de-DE" sz="1600" b="1" dirty="0"/>
          </a:p>
        </p:txBody>
      </p:sp>
      <p:sp>
        <p:nvSpPr>
          <p:cNvPr id="88" name="Rechteck 87"/>
          <p:cNvSpPr/>
          <p:nvPr/>
        </p:nvSpPr>
        <p:spPr>
          <a:xfrm>
            <a:off x="429249" y="2783775"/>
            <a:ext cx="3957118" cy="6886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9" name="Textfeld 88"/>
          <p:cNvSpPr txBox="1"/>
          <p:nvPr/>
        </p:nvSpPr>
        <p:spPr>
          <a:xfrm>
            <a:off x="407368" y="2826115"/>
            <a:ext cx="400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Eine </a:t>
            </a:r>
            <a:r>
              <a:rPr lang="de-DE" sz="1200" b="1" dirty="0" smtClean="0">
                <a:solidFill>
                  <a:srgbClr val="0070C0"/>
                </a:solidFill>
              </a:rPr>
              <a:t>Verbindungslinie</a:t>
            </a:r>
            <a:r>
              <a:rPr lang="de-DE" sz="1200" dirty="0" smtClean="0">
                <a:solidFill>
                  <a:srgbClr val="0070C0"/>
                </a:solidFill>
              </a:rPr>
              <a:t> (ohne </a:t>
            </a:r>
            <a:r>
              <a:rPr lang="de-DE" sz="1200" dirty="0">
                <a:solidFill>
                  <a:srgbClr val="0070C0"/>
                </a:solidFill>
              </a:rPr>
              <a:t>P</a:t>
            </a:r>
            <a:r>
              <a:rPr lang="de-DE" sz="1200" dirty="0" smtClean="0">
                <a:solidFill>
                  <a:srgbClr val="0070C0"/>
                </a:solidFill>
              </a:rPr>
              <a:t>feilspitzen) zwischen Akteur und Anwendungsfall zeigt auf, welcher Anwendungsfall durch welchen Anwender ausgelöst wird.</a:t>
            </a:r>
          </a:p>
        </p:txBody>
      </p:sp>
    </p:spTree>
    <p:extLst>
      <p:ext uri="{BB962C8B-B14F-4D97-AF65-F5344CB8AC3E}">
        <p14:creationId xmlns:p14="http://schemas.microsoft.com/office/powerpoint/2010/main" val="104486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15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include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1222838" y="1820414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1114999" y="2116636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1234053" y="2116636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1043789" y="1899278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1230769" y="1899278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1132828" y="1741876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825850" y="2343539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Kunde</a:t>
            </a:r>
            <a:endParaRPr lang="de-DE" sz="1600" b="1" dirty="0"/>
          </a:p>
        </p:txBody>
      </p:sp>
      <p:cxnSp>
        <p:nvCxnSpPr>
          <p:cNvPr id="41" name="Gerader Verbinder 40"/>
          <p:cNvCxnSpPr/>
          <p:nvPr/>
        </p:nvCxnSpPr>
        <p:spPr>
          <a:xfrm flipH="1">
            <a:off x="11564640" y="354534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>
            <a:off x="11448870" y="388701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11567924" y="388701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H="1">
            <a:off x="11377660" y="366965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11564640" y="366965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11466699" y="349407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10954537" y="4103035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Bedienung</a:t>
            </a:r>
            <a:endParaRPr lang="de-DE" sz="1600" b="1" dirty="0"/>
          </a:p>
        </p:txBody>
      </p:sp>
      <p:sp>
        <p:nvSpPr>
          <p:cNvPr id="48" name="Rechteck 47"/>
          <p:cNvSpPr/>
          <p:nvPr/>
        </p:nvSpPr>
        <p:spPr>
          <a:xfrm>
            <a:off x="2052969" y="1412776"/>
            <a:ext cx="8944590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Ellipse 84"/>
          <p:cNvSpPr/>
          <p:nvPr/>
        </p:nvSpPr>
        <p:spPr>
          <a:xfrm>
            <a:off x="2639616" y="1777948"/>
            <a:ext cx="1584176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Etwas bestellen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7" name="Gerader Verbinder 86"/>
          <p:cNvCxnSpPr>
            <a:endCxn id="85" idx="2"/>
          </p:cNvCxnSpPr>
          <p:nvPr/>
        </p:nvCxnSpPr>
        <p:spPr>
          <a:xfrm>
            <a:off x="1475510" y="2048204"/>
            <a:ext cx="1164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/>
          <p:nvPr/>
        </p:nvCxnSpPr>
        <p:spPr>
          <a:xfrm flipH="1">
            <a:off x="11600646" y="4807472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/>
          <p:nvPr/>
        </p:nvCxnSpPr>
        <p:spPr>
          <a:xfrm flipH="1">
            <a:off x="11484876" y="5149138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/>
          <p:nvPr/>
        </p:nvCxnSpPr>
        <p:spPr>
          <a:xfrm>
            <a:off x="11603930" y="5149138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 flipH="1">
            <a:off x="11413666" y="4931780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/>
          <p:nvPr/>
        </p:nvCxnSpPr>
        <p:spPr>
          <a:xfrm>
            <a:off x="11600646" y="4931780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11502705" y="4756198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11304155" y="5376041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Koch</a:t>
            </a:r>
            <a:endParaRPr lang="de-DE" sz="1600" b="1" dirty="0"/>
          </a:p>
        </p:txBody>
      </p:sp>
      <p:sp>
        <p:nvSpPr>
          <p:cNvPr id="114" name="Ellipse 113"/>
          <p:cNvSpPr/>
          <p:nvPr/>
        </p:nvSpPr>
        <p:spPr>
          <a:xfrm>
            <a:off x="5279466" y="1520965"/>
            <a:ext cx="3191517" cy="10581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Bestellung bezahlen</a:t>
            </a:r>
          </a:p>
        </p:txBody>
      </p:sp>
      <p:cxnSp>
        <p:nvCxnSpPr>
          <p:cNvPr id="116" name="Gerade Verbindung mit Pfeil 115"/>
          <p:cNvCxnSpPr>
            <a:stCxn id="85" idx="6"/>
            <a:endCxn id="114" idx="2"/>
          </p:cNvCxnSpPr>
          <p:nvPr/>
        </p:nvCxnSpPr>
        <p:spPr>
          <a:xfrm>
            <a:off x="4223792" y="2048205"/>
            <a:ext cx="1055674" cy="1843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/>
          <p:cNvSpPr txBox="1"/>
          <p:nvPr/>
        </p:nvSpPr>
        <p:spPr>
          <a:xfrm>
            <a:off x="4225556" y="1716114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0070C0"/>
                </a:solidFill>
              </a:rPr>
              <a:t>&lt;&lt;include&gt;&gt;</a:t>
            </a:r>
            <a:endParaRPr lang="de-DE" sz="1200" b="1" dirty="0">
              <a:solidFill>
                <a:srgbClr val="0070C0"/>
              </a:solidFill>
            </a:endParaRPr>
          </a:p>
        </p:txBody>
      </p:sp>
      <p:cxnSp>
        <p:nvCxnSpPr>
          <p:cNvPr id="165" name="Gerader Verbinder 164"/>
          <p:cNvCxnSpPr/>
          <p:nvPr/>
        </p:nvCxnSpPr>
        <p:spPr>
          <a:xfrm flipH="1">
            <a:off x="11486562" y="208572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/>
          <p:cNvCxnSpPr/>
          <p:nvPr/>
        </p:nvCxnSpPr>
        <p:spPr>
          <a:xfrm flipH="1">
            <a:off x="11370792" y="242739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/>
          <p:cNvCxnSpPr/>
          <p:nvPr/>
        </p:nvCxnSpPr>
        <p:spPr>
          <a:xfrm>
            <a:off x="11489846" y="242739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/>
          <p:cNvCxnSpPr/>
          <p:nvPr/>
        </p:nvCxnSpPr>
        <p:spPr>
          <a:xfrm flipH="1">
            <a:off x="11299582" y="221003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11486562" y="221003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/>
          <p:cNvSpPr/>
          <p:nvPr/>
        </p:nvSpPr>
        <p:spPr>
          <a:xfrm>
            <a:off x="11388621" y="203445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1" name="Textfeld 170"/>
          <p:cNvSpPr txBox="1"/>
          <p:nvPr/>
        </p:nvSpPr>
        <p:spPr>
          <a:xfrm>
            <a:off x="10998071" y="2653991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Lesegerät</a:t>
            </a:r>
            <a:endParaRPr lang="de-DE" sz="1600" b="1" dirty="0"/>
          </a:p>
        </p:txBody>
      </p:sp>
      <p:sp>
        <p:nvSpPr>
          <p:cNvPr id="88" name="Rechteck 87"/>
          <p:cNvSpPr/>
          <p:nvPr/>
        </p:nvSpPr>
        <p:spPr>
          <a:xfrm>
            <a:off x="3215168" y="2705888"/>
            <a:ext cx="4681031" cy="69877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9" name="Textfeld 88"/>
          <p:cNvSpPr txBox="1"/>
          <p:nvPr/>
        </p:nvSpPr>
        <p:spPr>
          <a:xfrm>
            <a:off x="3215680" y="2759109"/>
            <a:ext cx="4764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Ein </a:t>
            </a:r>
            <a:r>
              <a:rPr lang="de-DE" sz="1200" b="1" dirty="0" smtClean="0">
                <a:solidFill>
                  <a:srgbClr val="0070C0"/>
                </a:solidFill>
              </a:rPr>
              <a:t>gestrichelter Pfeil</a:t>
            </a:r>
            <a:r>
              <a:rPr lang="de-DE" sz="1200" dirty="0">
                <a:solidFill>
                  <a:srgbClr val="0070C0"/>
                </a:solidFill>
              </a:rPr>
              <a:t> </a:t>
            </a:r>
            <a:r>
              <a:rPr lang="de-DE" sz="1200" dirty="0" smtClean="0">
                <a:solidFill>
                  <a:srgbClr val="0070C0"/>
                </a:solidFill>
              </a:rPr>
              <a:t>(zusammen mit dem </a:t>
            </a:r>
            <a:r>
              <a:rPr lang="de-DE" sz="1200" dirty="0">
                <a:solidFill>
                  <a:srgbClr val="0070C0"/>
                </a:solidFill>
              </a:rPr>
              <a:t>T</a:t>
            </a:r>
            <a:r>
              <a:rPr lang="de-DE" sz="1200" dirty="0" smtClean="0">
                <a:solidFill>
                  <a:srgbClr val="0070C0"/>
                </a:solidFill>
              </a:rPr>
              <a:t>ext </a:t>
            </a:r>
            <a:r>
              <a:rPr lang="de-DE" sz="1200" b="1" dirty="0" smtClean="0">
                <a:solidFill>
                  <a:srgbClr val="0070C0"/>
                </a:solidFill>
              </a:rPr>
              <a:t>&lt;&lt;include&gt;&gt;</a:t>
            </a:r>
            <a:r>
              <a:rPr lang="de-DE" sz="1200" dirty="0">
                <a:solidFill>
                  <a:srgbClr val="0070C0"/>
                </a:solidFill>
              </a:rPr>
              <a:t>)</a:t>
            </a:r>
            <a:r>
              <a:rPr lang="de-DE" sz="1200" b="1" dirty="0" smtClean="0">
                <a:solidFill>
                  <a:srgbClr val="0070C0"/>
                </a:solidFill>
              </a:rPr>
              <a:t> </a:t>
            </a:r>
            <a:r>
              <a:rPr lang="de-DE" sz="1200" dirty="0" smtClean="0">
                <a:solidFill>
                  <a:srgbClr val="0070C0"/>
                </a:solidFill>
              </a:rPr>
              <a:t>verweist auf Anwendungsfälle, die zwingend folgen. </a:t>
            </a:r>
          </a:p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Die </a:t>
            </a:r>
            <a:r>
              <a:rPr lang="de-DE" sz="1200" dirty="0">
                <a:solidFill>
                  <a:srgbClr val="0070C0"/>
                </a:solidFill>
              </a:rPr>
              <a:t>P</a:t>
            </a:r>
            <a:r>
              <a:rPr lang="de-DE" sz="1200" dirty="0" smtClean="0">
                <a:solidFill>
                  <a:srgbClr val="0070C0"/>
                </a:solidFill>
              </a:rPr>
              <a:t>feilspitze zeigt auf den zwingend folgenden Anwendungsfall.</a:t>
            </a:r>
          </a:p>
        </p:txBody>
      </p:sp>
    </p:spTree>
    <p:extLst>
      <p:ext uri="{BB962C8B-B14F-4D97-AF65-F5344CB8AC3E}">
        <p14:creationId xmlns:p14="http://schemas.microsoft.com/office/powerpoint/2010/main" val="63380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16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extend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1222838" y="1820414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1114999" y="2116636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1234053" y="2116636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1043789" y="1899278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1230769" y="1899278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1132828" y="1741876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825850" y="2343539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Kunde</a:t>
            </a:r>
            <a:endParaRPr lang="de-DE" sz="1600" b="1" dirty="0"/>
          </a:p>
        </p:txBody>
      </p:sp>
      <p:cxnSp>
        <p:nvCxnSpPr>
          <p:cNvPr id="41" name="Gerader Verbinder 40"/>
          <p:cNvCxnSpPr/>
          <p:nvPr/>
        </p:nvCxnSpPr>
        <p:spPr>
          <a:xfrm flipH="1">
            <a:off x="11564640" y="354534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>
            <a:off x="11448870" y="388701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11567924" y="388701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H="1">
            <a:off x="11377660" y="366965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11564640" y="366965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11466699" y="349407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10954537" y="4103035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Bedienung</a:t>
            </a:r>
            <a:endParaRPr lang="de-DE" sz="1600" b="1" dirty="0"/>
          </a:p>
        </p:txBody>
      </p:sp>
      <p:sp>
        <p:nvSpPr>
          <p:cNvPr id="48" name="Rechteck 47"/>
          <p:cNvSpPr/>
          <p:nvPr/>
        </p:nvSpPr>
        <p:spPr>
          <a:xfrm>
            <a:off x="2052969" y="1412776"/>
            <a:ext cx="8944590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Textfeld 59"/>
          <p:cNvSpPr txBox="1"/>
          <p:nvPr/>
        </p:nvSpPr>
        <p:spPr>
          <a:xfrm>
            <a:off x="199001" y="5576538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Stammkunde</a:t>
            </a:r>
            <a:endParaRPr lang="de-DE" sz="1200" b="1" dirty="0"/>
          </a:p>
        </p:txBody>
      </p:sp>
      <p:sp>
        <p:nvSpPr>
          <p:cNvPr id="85" name="Ellipse 84"/>
          <p:cNvSpPr/>
          <p:nvPr/>
        </p:nvSpPr>
        <p:spPr>
          <a:xfrm>
            <a:off x="2639616" y="1777948"/>
            <a:ext cx="1584176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Etwas bestellen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7" name="Gerader Verbinder 86"/>
          <p:cNvCxnSpPr>
            <a:endCxn id="85" idx="2"/>
          </p:cNvCxnSpPr>
          <p:nvPr/>
        </p:nvCxnSpPr>
        <p:spPr>
          <a:xfrm>
            <a:off x="1475510" y="2048204"/>
            <a:ext cx="1164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/>
          <p:nvPr/>
        </p:nvCxnSpPr>
        <p:spPr>
          <a:xfrm flipH="1">
            <a:off x="11600646" y="4807472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/>
          <p:nvPr/>
        </p:nvCxnSpPr>
        <p:spPr>
          <a:xfrm flipH="1">
            <a:off x="11484876" y="5149138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/>
          <p:nvPr/>
        </p:nvCxnSpPr>
        <p:spPr>
          <a:xfrm>
            <a:off x="11603930" y="5149138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 flipH="1">
            <a:off x="11413666" y="4931780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/>
          <p:nvPr/>
        </p:nvCxnSpPr>
        <p:spPr>
          <a:xfrm>
            <a:off x="11600646" y="4931780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11502705" y="4756198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11304155" y="5376041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Koch</a:t>
            </a:r>
            <a:endParaRPr lang="de-DE" sz="1600" b="1" dirty="0"/>
          </a:p>
        </p:txBody>
      </p:sp>
      <p:sp>
        <p:nvSpPr>
          <p:cNvPr id="114" name="Ellipse 113"/>
          <p:cNvSpPr/>
          <p:nvPr/>
        </p:nvSpPr>
        <p:spPr>
          <a:xfrm>
            <a:off x="5279466" y="1520965"/>
            <a:ext cx="3191517" cy="10581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Bestellung bezahlen</a:t>
            </a:r>
          </a:p>
        </p:txBody>
      </p:sp>
      <p:cxnSp>
        <p:nvCxnSpPr>
          <p:cNvPr id="116" name="Gerade Verbindung mit Pfeil 115"/>
          <p:cNvCxnSpPr>
            <a:stCxn id="85" idx="6"/>
            <a:endCxn id="114" idx="2"/>
          </p:cNvCxnSpPr>
          <p:nvPr/>
        </p:nvCxnSpPr>
        <p:spPr>
          <a:xfrm>
            <a:off x="4223792" y="2048205"/>
            <a:ext cx="1055674" cy="18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/>
          <p:cNvSpPr txBox="1"/>
          <p:nvPr/>
        </p:nvSpPr>
        <p:spPr>
          <a:xfrm>
            <a:off x="4225556" y="1716114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&lt;&lt;include&gt;&gt;</a:t>
            </a:r>
            <a:endParaRPr lang="de-DE" sz="1200" dirty="0"/>
          </a:p>
        </p:txBody>
      </p:sp>
      <p:sp>
        <p:nvSpPr>
          <p:cNvPr id="122" name="Ellipse 121"/>
          <p:cNvSpPr/>
          <p:nvPr/>
        </p:nvSpPr>
        <p:spPr>
          <a:xfrm>
            <a:off x="6195936" y="3270663"/>
            <a:ext cx="2097933" cy="62399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Rückgeld auszahlen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52" name="Gerade Verbindung mit Pfeil 151"/>
          <p:cNvCxnSpPr>
            <a:endCxn id="114" idx="4"/>
          </p:cNvCxnSpPr>
          <p:nvPr/>
        </p:nvCxnSpPr>
        <p:spPr>
          <a:xfrm flipH="1" flipV="1">
            <a:off x="6875225" y="2579130"/>
            <a:ext cx="219160" cy="70929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feld 153"/>
          <p:cNvSpPr txBox="1"/>
          <p:nvPr/>
        </p:nvSpPr>
        <p:spPr>
          <a:xfrm>
            <a:off x="7038378" y="2884245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0070C0"/>
                </a:solidFill>
              </a:rPr>
              <a:t>&lt;&lt;extend&gt;&gt;</a:t>
            </a:r>
            <a:endParaRPr lang="de-DE" sz="1200" b="1" dirty="0">
              <a:solidFill>
                <a:srgbClr val="0070C0"/>
              </a:solidFill>
            </a:endParaRPr>
          </a:p>
        </p:txBody>
      </p:sp>
      <p:cxnSp>
        <p:nvCxnSpPr>
          <p:cNvPr id="165" name="Gerader Verbinder 164"/>
          <p:cNvCxnSpPr/>
          <p:nvPr/>
        </p:nvCxnSpPr>
        <p:spPr>
          <a:xfrm flipH="1">
            <a:off x="11486562" y="208572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/>
          <p:cNvCxnSpPr/>
          <p:nvPr/>
        </p:nvCxnSpPr>
        <p:spPr>
          <a:xfrm flipH="1">
            <a:off x="11370792" y="242739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/>
          <p:cNvCxnSpPr/>
          <p:nvPr/>
        </p:nvCxnSpPr>
        <p:spPr>
          <a:xfrm>
            <a:off x="11489846" y="242739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/>
          <p:cNvCxnSpPr/>
          <p:nvPr/>
        </p:nvCxnSpPr>
        <p:spPr>
          <a:xfrm flipH="1">
            <a:off x="11299582" y="221003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11486562" y="221003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/>
          <p:cNvSpPr/>
          <p:nvPr/>
        </p:nvSpPr>
        <p:spPr>
          <a:xfrm>
            <a:off x="11388621" y="203445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1" name="Textfeld 170"/>
          <p:cNvSpPr txBox="1"/>
          <p:nvPr/>
        </p:nvSpPr>
        <p:spPr>
          <a:xfrm>
            <a:off x="10998071" y="2653991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Lesegerät</a:t>
            </a:r>
            <a:endParaRPr lang="de-DE" sz="1600" b="1" dirty="0"/>
          </a:p>
        </p:txBody>
      </p:sp>
      <p:sp>
        <p:nvSpPr>
          <p:cNvPr id="90" name="Rechteck 89"/>
          <p:cNvSpPr/>
          <p:nvPr/>
        </p:nvSpPr>
        <p:spPr>
          <a:xfrm>
            <a:off x="1547823" y="2644864"/>
            <a:ext cx="4647601" cy="69877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1467334" y="2698085"/>
            <a:ext cx="483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Ein </a:t>
            </a:r>
            <a:r>
              <a:rPr lang="de-DE" sz="1200" b="1" dirty="0" smtClean="0">
                <a:solidFill>
                  <a:srgbClr val="0070C0"/>
                </a:solidFill>
              </a:rPr>
              <a:t>gestrichelter Pfeil</a:t>
            </a:r>
            <a:r>
              <a:rPr lang="de-DE" sz="1200" dirty="0">
                <a:solidFill>
                  <a:srgbClr val="0070C0"/>
                </a:solidFill>
              </a:rPr>
              <a:t> </a:t>
            </a:r>
            <a:r>
              <a:rPr lang="de-DE" sz="1200" dirty="0" smtClean="0">
                <a:solidFill>
                  <a:srgbClr val="0070C0"/>
                </a:solidFill>
              </a:rPr>
              <a:t>(zusammen mit dem </a:t>
            </a:r>
            <a:r>
              <a:rPr lang="de-DE" sz="1200" dirty="0">
                <a:solidFill>
                  <a:srgbClr val="0070C0"/>
                </a:solidFill>
              </a:rPr>
              <a:t>T</a:t>
            </a:r>
            <a:r>
              <a:rPr lang="de-DE" sz="1200" dirty="0" smtClean="0">
                <a:solidFill>
                  <a:srgbClr val="0070C0"/>
                </a:solidFill>
              </a:rPr>
              <a:t>ext </a:t>
            </a:r>
            <a:r>
              <a:rPr lang="de-DE" sz="1200" b="1" dirty="0" smtClean="0">
                <a:solidFill>
                  <a:srgbClr val="0070C0"/>
                </a:solidFill>
              </a:rPr>
              <a:t>&lt;&lt;extend&gt;&gt;</a:t>
            </a:r>
            <a:r>
              <a:rPr lang="de-DE" sz="1200" dirty="0" smtClean="0">
                <a:solidFill>
                  <a:srgbClr val="0070C0"/>
                </a:solidFill>
              </a:rPr>
              <a:t>)</a:t>
            </a:r>
            <a:r>
              <a:rPr lang="de-DE" sz="1200" b="1" dirty="0" smtClean="0">
                <a:solidFill>
                  <a:srgbClr val="0070C0"/>
                </a:solidFill>
              </a:rPr>
              <a:t> </a:t>
            </a:r>
            <a:r>
              <a:rPr lang="de-DE" sz="1200" dirty="0" smtClean="0">
                <a:solidFill>
                  <a:srgbClr val="0070C0"/>
                </a:solidFill>
              </a:rPr>
              <a:t>verweist auf Anwendungsfälle, die eventuell ergänzt werden. </a:t>
            </a:r>
          </a:p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Die </a:t>
            </a:r>
            <a:r>
              <a:rPr lang="de-DE" sz="1200" dirty="0">
                <a:solidFill>
                  <a:srgbClr val="0070C0"/>
                </a:solidFill>
              </a:rPr>
              <a:t>P</a:t>
            </a:r>
            <a:r>
              <a:rPr lang="de-DE" sz="1200" dirty="0" smtClean="0">
                <a:solidFill>
                  <a:srgbClr val="0070C0"/>
                </a:solidFill>
              </a:rPr>
              <a:t>feilspitze zeigt auf den eventuell ergänzten Anwendungsfall.</a:t>
            </a:r>
          </a:p>
        </p:txBody>
      </p:sp>
    </p:spTree>
    <p:extLst>
      <p:ext uri="{BB962C8B-B14F-4D97-AF65-F5344CB8AC3E}">
        <p14:creationId xmlns:p14="http://schemas.microsoft.com/office/powerpoint/2010/main" val="120827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17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extend =&gt; Condition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1222838" y="1820414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1114999" y="2116636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1234053" y="2116636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1043789" y="1899278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1230769" y="1899278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1132828" y="1741876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825850" y="2343539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Kunde</a:t>
            </a:r>
            <a:endParaRPr lang="de-DE" sz="1600" b="1" dirty="0"/>
          </a:p>
        </p:txBody>
      </p:sp>
      <p:cxnSp>
        <p:nvCxnSpPr>
          <p:cNvPr id="41" name="Gerader Verbinder 40"/>
          <p:cNvCxnSpPr/>
          <p:nvPr/>
        </p:nvCxnSpPr>
        <p:spPr>
          <a:xfrm flipH="1">
            <a:off x="11564640" y="354534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>
            <a:off x="11448870" y="388701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11567924" y="388701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H="1">
            <a:off x="11377660" y="366965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11564640" y="366965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11466699" y="349407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10954537" y="4103035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Bedienung</a:t>
            </a:r>
            <a:endParaRPr lang="de-DE" sz="1600" b="1" dirty="0"/>
          </a:p>
        </p:txBody>
      </p:sp>
      <p:sp>
        <p:nvSpPr>
          <p:cNvPr id="48" name="Rechteck 47"/>
          <p:cNvSpPr/>
          <p:nvPr/>
        </p:nvSpPr>
        <p:spPr>
          <a:xfrm>
            <a:off x="2052969" y="1412776"/>
            <a:ext cx="8944590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Textfeld 59"/>
          <p:cNvSpPr txBox="1"/>
          <p:nvPr/>
        </p:nvSpPr>
        <p:spPr>
          <a:xfrm>
            <a:off x="199001" y="5576538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Stammkunde</a:t>
            </a:r>
            <a:endParaRPr lang="de-DE" sz="1200" b="1" dirty="0"/>
          </a:p>
        </p:txBody>
      </p:sp>
      <p:sp>
        <p:nvSpPr>
          <p:cNvPr id="85" name="Ellipse 84"/>
          <p:cNvSpPr/>
          <p:nvPr/>
        </p:nvSpPr>
        <p:spPr>
          <a:xfrm>
            <a:off x="2639616" y="1777948"/>
            <a:ext cx="1584176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Etwas bestellen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7" name="Gerader Verbinder 86"/>
          <p:cNvCxnSpPr>
            <a:endCxn id="85" idx="2"/>
          </p:cNvCxnSpPr>
          <p:nvPr/>
        </p:nvCxnSpPr>
        <p:spPr>
          <a:xfrm>
            <a:off x="1475510" y="2048204"/>
            <a:ext cx="1164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/>
          <p:nvPr/>
        </p:nvCxnSpPr>
        <p:spPr>
          <a:xfrm flipH="1">
            <a:off x="11600646" y="4807472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/>
          <p:nvPr/>
        </p:nvCxnSpPr>
        <p:spPr>
          <a:xfrm flipH="1">
            <a:off x="11484876" y="5149138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/>
          <p:nvPr/>
        </p:nvCxnSpPr>
        <p:spPr>
          <a:xfrm>
            <a:off x="11603930" y="5149138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 flipH="1">
            <a:off x="11413666" y="4931780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/>
          <p:nvPr/>
        </p:nvCxnSpPr>
        <p:spPr>
          <a:xfrm>
            <a:off x="11600646" y="4931780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11502705" y="4756198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11304155" y="5376041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Koch</a:t>
            </a:r>
            <a:endParaRPr lang="de-DE" sz="1600" b="1" dirty="0"/>
          </a:p>
        </p:txBody>
      </p:sp>
      <p:sp>
        <p:nvSpPr>
          <p:cNvPr id="114" name="Ellipse 113"/>
          <p:cNvSpPr/>
          <p:nvPr/>
        </p:nvSpPr>
        <p:spPr>
          <a:xfrm>
            <a:off x="5279466" y="1520965"/>
            <a:ext cx="3191517" cy="10581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Bestellung bezahlen</a:t>
            </a:r>
          </a:p>
        </p:txBody>
      </p:sp>
      <p:cxnSp>
        <p:nvCxnSpPr>
          <p:cNvPr id="116" name="Gerade Verbindung mit Pfeil 115"/>
          <p:cNvCxnSpPr>
            <a:stCxn id="85" idx="6"/>
            <a:endCxn id="114" idx="2"/>
          </p:cNvCxnSpPr>
          <p:nvPr/>
        </p:nvCxnSpPr>
        <p:spPr>
          <a:xfrm>
            <a:off x="4223792" y="2048205"/>
            <a:ext cx="1055674" cy="18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/>
          <p:cNvSpPr txBox="1"/>
          <p:nvPr/>
        </p:nvSpPr>
        <p:spPr>
          <a:xfrm>
            <a:off x="4225556" y="1716114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&lt;&lt;include&gt;&gt;</a:t>
            </a:r>
            <a:endParaRPr lang="de-DE" sz="1200" dirty="0"/>
          </a:p>
        </p:txBody>
      </p:sp>
      <p:sp>
        <p:nvSpPr>
          <p:cNvPr id="122" name="Ellipse 121"/>
          <p:cNvSpPr/>
          <p:nvPr/>
        </p:nvSpPr>
        <p:spPr>
          <a:xfrm>
            <a:off x="6195936" y="3270663"/>
            <a:ext cx="2097933" cy="6239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Rückgeld auszahlen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52" name="Gerade Verbindung mit Pfeil 151"/>
          <p:cNvCxnSpPr>
            <a:endCxn id="114" idx="4"/>
          </p:cNvCxnSpPr>
          <p:nvPr/>
        </p:nvCxnSpPr>
        <p:spPr>
          <a:xfrm flipH="1" flipV="1">
            <a:off x="6875225" y="2579130"/>
            <a:ext cx="219160" cy="7092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feld 153"/>
          <p:cNvSpPr txBox="1"/>
          <p:nvPr/>
        </p:nvSpPr>
        <p:spPr>
          <a:xfrm>
            <a:off x="7038378" y="2884245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&lt;&lt;extend&gt;&gt;</a:t>
            </a:r>
            <a:endParaRPr lang="de-DE" sz="1200" dirty="0"/>
          </a:p>
        </p:txBody>
      </p:sp>
      <p:sp>
        <p:nvSpPr>
          <p:cNvPr id="155" name="Gefaltete Ecke 154"/>
          <p:cNvSpPr/>
          <p:nvPr/>
        </p:nvSpPr>
        <p:spPr>
          <a:xfrm flipV="1">
            <a:off x="4980691" y="2828588"/>
            <a:ext cx="1366201" cy="788284"/>
          </a:xfrm>
          <a:prstGeom prst="foldedCorner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0" name="Textfeld 159"/>
          <p:cNvSpPr txBox="1"/>
          <p:nvPr/>
        </p:nvSpPr>
        <p:spPr>
          <a:xfrm>
            <a:off x="4977807" y="2804072"/>
            <a:ext cx="1982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solidFill>
                  <a:srgbClr val="0070C0"/>
                </a:solidFill>
              </a:rPr>
              <a:t>Condition: </a:t>
            </a:r>
          </a:p>
          <a:p>
            <a:r>
              <a:rPr lang="de-DE" sz="1000" dirty="0" smtClean="0"/>
              <a:t>falls Barzahlung und </a:t>
            </a:r>
          </a:p>
          <a:p>
            <a:r>
              <a:rPr lang="de-DE" sz="1000" dirty="0" smtClean="0"/>
              <a:t>Zahlung nicht passend</a:t>
            </a:r>
          </a:p>
          <a:p>
            <a:endParaRPr lang="de-DE" sz="1000" dirty="0"/>
          </a:p>
        </p:txBody>
      </p:sp>
      <p:cxnSp>
        <p:nvCxnSpPr>
          <p:cNvPr id="165" name="Gerader Verbinder 164"/>
          <p:cNvCxnSpPr/>
          <p:nvPr/>
        </p:nvCxnSpPr>
        <p:spPr>
          <a:xfrm flipH="1">
            <a:off x="11486562" y="208572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/>
          <p:cNvCxnSpPr/>
          <p:nvPr/>
        </p:nvCxnSpPr>
        <p:spPr>
          <a:xfrm flipH="1">
            <a:off x="11370792" y="242739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/>
          <p:cNvCxnSpPr/>
          <p:nvPr/>
        </p:nvCxnSpPr>
        <p:spPr>
          <a:xfrm>
            <a:off x="11489846" y="242739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/>
          <p:cNvCxnSpPr/>
          <p:nvPr/>
        </p:nvCxnSpPr>
        <p:spPr>
          <a:xfrm flipH="1">
            <a:off x="11299582" y="221003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11486562" y="221003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/>
          <p:cNvSpPr/>
          <p:nvPr/>
        </p:nvSpPr>
        <p:spPr>
          <a:xfrm>
            <a:off x="11388621" y="203445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1" name="Textfeld 170"/>
          <p:cNvSpPr txBox="1"/>
          <p:nvPr/>
        </p:nvSpPr>
        <p:spPr>
          <a:xfrm>
            <a:off x="10998071" y="2653991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Lesegerät</a:t>
            </a:r>
            <a:endParaRPr lang="de-DE" sz="1600" b="1" dirty="0"/>
          </a:p>
        </p:txBody>
      </p:sp>
      <p:sp>
        <p:nvSpPr>
          <p:cNvPr id="90" name="Rechteck 89"/>
          <p:cNvSpPr/>
          <p:nvPr/>
        </p:nvSpPr>
        <p:spPr>
          <a:xfrm>
            <a:off x="2251592" y="4018874"/>
            <a:ext cx="4990757" cy="69877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1241473" y="4033590"/>
            <a:ext cx="705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Ein </a:t>
            </a:r>
            <a:r>
              <a:rPr lang="de-DE" sz="1200" b="1" dirty="0" smtClean="0">
                <a:solidFill>
                  <a:srgbClr val="0070C0"/>
                </a:solidFill>
              </a:rPr>
              <a:t>Textfeld (mit „Eselsohr“) </a:t>
            </a:r>
            <a:r>
              <a:rPr lang="de-DE" sz="1200" dirty="0" smtClean="0">
                <a:solidFill>
                  <a:srgbClr val="0070C0"/>
                </a:solidFill>
              </a:rPr>
              <a:t>informiert über die Bedingung </a:t>
            </a:r>
            <a:r>
              <a:rPr lang="de-DE" sz="1100" dirty="0" smtClean="0">
                <a:solidFill>
                  <a:srgbClr val="0070C0"/>
                </a:solidFill>
              </a:rPr>
              <a:t>(Condition),</a:t>
            </a:r>
          </a:p>
          <a:p>
            <a:pPr algn="ctr"/>
            <a:r>
              <a:rPr lang="de-DE" sz="1200" dirty="0">
                <a:solidFill>
                  <a:srgbClr val="0070C0"/>
                </a:solidFill>
              </a:rPr>
              <a:t>d</a:t>
            </a:r>
            <a:r>
              <a:rPr lang="de-DE" sz="1200" dirty="0" smtClean="0">
                <a:solidFill>
                  <a:srgbClr val="0070C0"/>
                </a:solidFill>
              </a:rPr>
              <a:t>ie erfüllt seien muss, damit ein Anwendungsfall </a:t>
            </a:r>
            <a:r>
              <a:rPr lang="de-DE" sz="1100" dirty="0" smtClean="0">
                <a:solidFill>
                  <a:srgbClr val="0070C0"/>
                </a:solidFill>
              </a:rPr>
              <a:t>(hier: Bestellung bezahlen</a:t>
            </a:r>
            <a:r>
              <a:rPr lang="de-DE" sz="1200" dirty="0" smtClean="0">
                <a:solidFill>
                  <a:srgbClr val="0070C0"/>
                </a:solidFill>
              </a:rPr>
              <a:t>)</a:t>
            </a:r>
          </a:p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durch einen weiteren </a:t>
            </a:r>
            <a:r>
              <a:rPr lang="de-DE" sz="1100" dirty="0" smtClean="0">
                <a:solidFill>
                  <a:srgbClr val="0070C0"/>
                </a:solidFill>
              </a:rPr>
              <a:t>(hier: Rückgeld auszahlen) </a:t>
            </a:r>
            <a:r>
              <a:rPr lang="de-DE" sz="1200" dirty="0" smtClean="0">
                <a:solidFill>
                  <a:srgbClr val="0070C0"/>
                </a:solidFill>
              </a:rPr>
              <a:t>ergänzt werden soll.</a:t>
            </a:r>
          </a:p>
        </p:txBody>
      </p:sp>
    </p:spTree>
    <p:extLst>
      <p:ext uri="{BB962C8B-B14F-4D97-AF65-F5344CB8AC3E}">
        <p14:creationId xmlns:p14="http://schemas.microsoft.com/office/powerpoint/2010/main" val="260257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18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extend =&gt; Verbindungslinie + Kreis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1222838" y="1820414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1114999" y="2116636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1234053" y="2116636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1043789" y="1899278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1230769" y="1899278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1132828" y="1741876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825850" y="2343539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Kunde</a:t>
            </a:r>
            <a:endParaRPr lang="de-DE" sz="1600" b="1" dirty="0"/>
          </a:p>
        </p:txBody>
      </p:sp>
      <p:cxnSp>
        <p:nvCxnSpPr>
          <p:cNvPr id="41" name="Gerader Verbinder 40"/>
          <p:cNvCxnSpPr/>
          <p:nvPr/>
        </p:nvCxnSpPr>
        <p:spPr>
          <a:xfrm flipH="1">
            <a:off x="11564640" y="354534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>
            <a:off x="11448870" y="388701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11567924" y="388701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H="1">
            <a:off x="11377660" y="366965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11564640" y="366965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11466699" y="349407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10954537" y="4103035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Bedienung</a:t>
            </a:r>
            <a:endParaRPr lang="de-DE" sz="1600" b="1" dirty="0"/>
          </a:p>
        </p:txBody>
      </p:sp>
      <p:sp>
        <p:nvSpPr>
          <p:cNvPr id="48" name="Rechteck 47"/>
          <p:cNvSpPr/>
          <p:nvPr/>
        </p:nvSpPr>
        <p:spPr>
          <a:xfrm>
            <a:off x="2052969" y="1412776"/>
            <a:ext cx="8944590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Ellipse 84"/>
          <p:cNvSpPr/>
          <p:nvPr/>
        </p:nvSpPr>
        <p:spPr>
          <a:xfrm>
            <a:off x="2639616" y="1777948"/>
            <a:ext cx="1584176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Etwas bestellen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7" name="Gerader Verbinder 86"/>
          <p:cNvCxnSpPr>
            <a:endCxn id="85" idx="2"/>
          </p:cNvCxnSpPr>
          <p:nvPr/>
        </p:nvCxnSpPr>
        <p:spPr>
          <a:xfrm>
            <a:off x="1475510" y="2048204"/>
            <a:ext cx="1164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lipse 113"/>
          <p:cNvSpPr/>
          <p:nvPr/>
        </p:nvSpPr>
        <p:spPr>
          <a:xfrm>
            <a:off x="5279466" y="1520965"/>
            <a:ext cx="3191517" cy="10581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Bestellung bezahlen</a:t>
            </a:r>
          </a:p>
        </p:txBody>
      </p:sp>
      <p:cxnSp>
        <p:nvCxnSpPr>
          <p:cNvPr id="116" name="Gerade Verbindung mit Pfeil 115"/>
          <p:cNvCxnSpPr>
            <a:stCxn id="85" idx="6"/>
            <a:endCxn id="114" idx="2"/>
          </p:cNvCxnSpPr>
          <p:nvPr/>
        </p:nvCxnSpPr>
        <p:spPr>
          <a:xfrm>
            <a:off x="4223792" y="2048205"/>
            <a:ext cx="1055674" cy="18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/>
          <p:cNvSpPr txBox="1"/>
          <p:nvPr/>
        </p:nvSpPr>
        <p:spPr>
          <a:xfrm>
            <a:off x="4225556" y="1716114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&lt;&lt;include&gt;&gt;</a:t>
            </a:r>
            <a:endParaRPr lang="de-DE" sz="1200" dirty="0"/>
          </a:p>
        </p:txBody>
      </p:sp>
      <p:sp>
        <p:nvSpPr>
          <p:cNvPr id="122" name="Ellipse 121"/>
          <p:cNvSpPr/>
          <p:nvPr/>
        </p:nvSpPr>
        <p:spPr>
          <a:xfrm>
            <a:off x="6195936" y="3270663"/>
            <a:ext cx="2097933" cy="6239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Rückgeld auszahlen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52" name="Gerade Verbindung mit Pfeil 151"/>
          <p:cNvCxnSpPr>
            <a:endCxn id="114" idx="4"/>
          </p:cNvCxnSpPr>
          <p:nvPr/>
        </p:nvCxnSpPr>
        <p:spPr>
          <a:xfrm flipH="1" flipV="1">
            <a:off x="6875225" y="2579130"/>
            <a:ext cx="219160" cy="7092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feld 153"/>
          <p:cNvSpPr txBox="1"/>
          <p:nvPr/>
        </p:nvSpPr>
        <p:spPr>
          <a:xfrm>
            <a:off x="7038378" y="2884245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&lt;&lt;extend&gt;&gt;</a:t>
            </a:r>
            <a:endParaRPr lang="de-DE" sz="1200" dirty="0"/>
          </a:p>
        </p:txBody>
      </p:sp>
      <p:sp>
        <p:nvSpPr>
          <p:cNvPr id="155" name="Gefaltete Ecke 154"/>
          <p:cNvSpPr/>
          <p:nvPr/>
        </p:nvSpPr>
        <p:spPr>
          <a:xfrm flipV="1">
            <a:off x="4059291" y="2232795"/>
            <a:ext cx="1366201" cy="78828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6" name="Ellipse 155"/>
          <p:cNvSpPr/>
          <p:nvPr/>
        </p:nvSpPr>
        <p:spPr>
          <a:xfrm>
            <a:off x="6892216" y="2755051"/>
            <a:ext cx="130394" cy="12719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8" name="Gerader Verbinder 157"/>
          <p:cNvCxnSpPr>
            <a:stCxn id="155" idx="3"/>
            <a:endCxn id="156" idx="2"/>
          </p:cNvCxnSpPr>
          <p:nvPr/>
        </p:nvCxnSpPr>
        <p:spPr>
          <a:xfrm>
            <a:off x="5425492" y="2626937"/>
            <a:ext cx="1466724" cy="19171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4056407" y="2208279"/>
            <a:ext cx="1982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/>
              <a:t>Condition: </a:t>
            </a:r>
          </a:p>
          <a:p>
            <a:r>
              <a:rPr lang="de-DE" sz="1000" dirty="0" smtClean="0"/>
              <a:t>falls Barzahlung und </a:t>
            </a:r>
          </a:p>
          <a:p>
            <a:r>
              <a:rPr lang="de-DE" sz="1000" dirty="0" smtClean="0"/>
              <a:t>Zahlung nicht passend</a:t>
            </a:r>
          </a:p>
          <a:p>
            <a:endParaRPr lang="de-DE" sz="1000" dirty="0"/>
          </a:p>
        </p:txBody>
      </p:sp>
      <p:cxnSp>
        <p:nvCxnSpPr>
          <p:cNvPr id="165" name="Gerader Verbinder 164"/>
          <p:cNvCxnSpPr/>
          <p:nvPr/>
        </p:nvCxnSpPr>
        <p:spPr>
          <a:xfrm flipH="1">
            <a:off x="11486562" y="208572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/>
          <p:cNvCxnSpPr/>
          <p:nvPr/>
        </p:nvCxnSpPr>
        <p:spPr>
          <a:xfrm flipH="1">
            <a:off x="11370792" y="242739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/>
          <p:cNvCxnSpPr/>
          <p:nvPr/>
        </p:nvCxnSpPr>
        <p:spPr>
          <a:xfrm>
            <a:off x="11489846" y="242739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/>
          <p:cNvCxnSpPr/>
          <p:nvPr/>
        </p:nvCxnSpPr>
        <p:spPr>
          <a:xfrm flipH="1">
            <a:off x="11299582" y="221003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11486562" y="221003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/>
          <p:cNvSpPr/>
          <p:nvPr/>
        </p:nvSpPr>
        <p:spPr>
          <a:xfrm>
            <a:off x="11388621" y="203445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1" name="Textfeld 170"/>
          <p:cNvSpPr txBox="1"/>
          <p:nvPr/>
        </p:nvSpPr>
        <p:spPr>
          <a:xfrm>
            <a:off x="10998071" y="2653991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Lesegerät</a:t>
            </a:r>
            <a:endParaRPr lang="de-DE" sz="1600" b="1" dirty="0"/>
          </a:p>
        </p:txBody>
      </p:sp>
      <p:sp>
        <p:nvSpPr>
          <p:cNvPr id="88" name="Rechteck 87"/>
          <p:cNvSpPr/>
          <p:nvPr/>
        </p:nvSpPr>
        <p:spPr>
          <a:xfrm>
            <a:off x="2410229" y="4032970"/>
            <a:ext cx="5544616" cy="54183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9" name="Textfeld 88"/>
          <p:cNvSpPr txBox="1"/>
          <p:nvPr/>
        </p:nvSpPr>
        <p:spPr>
          <a:xfrm>
            <a:off x="1679736" y="4047686"/>
            <a:ext cx="7056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Durch die </a:t>
            </a:r>
            <a:r>
              <a:rPr lang="de-DE" sz="1200" b="1" dirty="0" smtClean="0">
                <a:solidFill>
                  <a:srgbClr val="0070C0"/>
                </a:solidFill>
              </a:rPr>
              <a:t>Verbindungslinie + (nicht ausgefülltem) Kreis </a:t>
            </a:r>
            <a:r>
              <a:rPr lang="de-DE" sz="1200" dirty="0" smtClean="0">
                <a:solidFill>
                  <a:srgbClr val="0070C0"/>
                </a:solidFill>
              </a:rPr>
              <a:t>wird deutlich gemacht,</a:t>
            </a:r>
          </a:p>
          <a:p>
            <a:pPr algn="ctr"/>
            <a:r>
              <a:rPr lang="de-DE" sz="1200" dirty="0">
                <a:solidFill>
                  <a:srgbClr val="0070C0"/>
                </a:solidFill>
              </a:rPr>
              <a:t>w</a:t>
            </a:r>
            <a:r>
              <a:rPr lang="de-DE" sz="1200" dirty="0" smtClean="0">
                <a:solidFill>
                  <a:srgbClr val="0070C0"/>
                </a:solidFill>
              </a:rPr>
              <a:t>elche Bedingung sich auf welche Extension bezieht.</a:t>
            </a:r>
          </a:p>
        </p:txBody>
      </p:sp>
      <p:cxnSp>
        <p:nvCxnSpPr>
          <p:cNvPr id="100" name="Gerader Verbinder 99"/>
          <p:cNvCxnSpPr/>
          <p:nvPr/>
        </p:nvCxnSpPr>
        <p:spPr>
          <a:xfrm flipH="1">
            <a:off x="11600646" y="4807472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 flipH="1">
            <a:off x="11484876" y="5149138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/>
          <p:cNvCxnSpPr/>
          <p:nvPr/>
        </p:nvCxnSpPr>
        <p:spPr>
          <a:xfrm>
            <a:off x="11603930" y="5149138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/>
          <p:cNvCxnSpPr/>
          <p:nvPr/>
        </p:nvCxnSpPr>
        <p:spPr>
          <a:xfrm flipH="1">
            <a:off x="11413666" y="4931780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/>
          <p:nvPr/>
        </p:nvCxnSpPr>
        <p:spPr>
          <a:xfrm>
            <a:off x="11600646" y="4931780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lipse 114"/>
          <p:cNvSpPr/>
          <p:nvPr/>
        </p:nvSpPr>
        <p:spPr>
          <a:xfrm>
            <a:off x="11502705" y="4756198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7" name="Textfeld 116"/>
          <p:cNvSpPr txBox="1"/>
          <p:nvPr/>
        </p:nvSpPr>
        <p:spPr>
          <a:xfrm>
            <a:off x="11304155" y="5376041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Koch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13168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19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extend =&gt; Extension Point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1222838" y="1820414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1114999" y="2116636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1234053" y="2116636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1043789" y="1899278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1230769" y="1899278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1132828" y="1741876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825850" y="2343539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Kunde</a:t>
            </a:r>
            <a:endParaRPr lang="de-DE" sz="1600" b="1" dirty="0"/>
          </a:p>
        </p:txBody>
      </p:sp>
      <p:cxnSp>
        <p:nvCxnSpPr>
          <p:cNvPr id="41" name="Gerader Verbinder 40"/>
          <p:cNvCxnSpPr/>
          <p:nvPr/>
        </p:nvCxnSpPr>
        <p:spPr>
          <a:xfrm flipH="1">
            <a:off x="11564640" y="354534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>
            <a:off x="11448870" y="388701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11567924" y="388701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H="1">
            <a:off x="11377660" y="366965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11564640" y="366965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11466699" y="349407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10954537" y="4103035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Bedienung</a:t>
            </a:r>
            <a:endParaRPr lang="de-DE" sz="1600" b="1" dirty="0"/>
          </a:p>
        </p:txBody>
      </p:sp>
      <p:sp>
        <p:nvSpPr>
          <p:cNvPr id="48" name="Rechteck 47"/>
          <p:cNvSpPr/>
          <p:nvPr/>
        </p:nvSpPr>
        <p:spPr>
          <a:xfrm>
            <a:off x="2052969" y="1412776"/>
            <a:ext cx="8944590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Ellipse 84"/>
          <p:cNvSpPr/>
          <p:nvPr/>
        </p:nvSpPr>
        <p:spPr>
          <a:xfrm>
            <a:off x="2639616" y="1777948"/>
            <a:ext cx="1584176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Etwas bestellen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7" name="Gerader Verbinder 86"/>
          <p:cNvCxnSpPr>
            <a:endCxn id="85" idx="2"/>
          </p:cNvCxnSpPr>
          <p:nvPr/>
        </p:nvCxnSpPr>
        <p:spPr>
          <a:xfrm>
            <a:off x="1475510" y="2048204"/>
            <a:ext cx="1164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/>
          <p:nvPr/>
        </p:nvCxnSpPr>
        <p:spPr>
          <a:xfrm flipH="1">
            <a:off x="11600646" y="4807472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/>
          <p:nvPr/>
        </p:nvCxnSpPr>
        <p:spPr>
          <a:xfrm flipH="1">
            <a:off x="11484876" y="5149138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/>
          <p:nvPr/>
        </p:nvCxnSpPr>
        <p:spPr>
          <a:xfrm>
            <a:off x="11603930" y="5149138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 flipH="1">
            <a:off x="11413666" y="4931780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/>
          <p:nvPr/>
        </p:nvCxnSpPr>
        <p:spPr>
          <a:xfrm>
            <a:off x="11600646" y="4931780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11502705" y="4756198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11304155" y="5376041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Koch</a:t>
            </a:r>
            <a:endParaRPr lang="de-DE" sz="1600" b="1" dirty="0"/>
          </a:p>
        </p:txBody>
      </p:sp>
      <p:sp>
        <p:nvSpPr>
          <p:cNvPr id="114" name="Ellipse 113"/>
          <p:cNvSpPr/>
          <p:nvPr/>
        </p:nvSpPr>
        <p:spPr>
          <a:xfrm>
            <a:off x="5279466" y="1520965"/>
            <a:ext cx="3191517" cy="10581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Bestellung bezahlen</a:t>
            </a:r>
          </a:p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------------------------------------</a:t>
            </a:r>
            <a:r>
              <a:rPr lang="de-DE" sz="1200" b="1" dirty="0" smtClean="0">
                <a:solidFill>
                  <a:srgbClr val="0070C0"/>
                </a:solidFill>
              </a:rPr>
              <a:t>Extension Point:</a:t>
            </a:r>
          </a:p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Rückgeld</a:t>
            </a:r>
            <a:endParaRPr lang="de-DE" sz="1200" dirty="0">
              <a:solidFill>
                <a:srgbClr val="0070C0"/>
              </a:solidFill>
            </a:endParaRPr>
          </a:p>
        </p:txBody>
      </p:sp>
      <p:cxnSp>
        <p:nvCxnSpPr>
          <p:cNvPr id="116" name="Gerade Verbindung mit Pfeil 115"/>
          <p:cNvCxnSpPr>
            <a:stCxn id="85" idx="6"/>
            <a:endCxn id="114" idx="2"/>
          </p:cNvCxnSpPr>
          <p:nvPr/>
        </p:nvCxnSpPr>
        <p:spPr>
          <a:xfrm>
            <a:off x="4223792" y="2048205"/>
            <a:ext cx="1055674" cy="18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/>
          <p:cNvSpPr txBox="1"/>
          <p:nvPr/>
        </p:nvSpPr>
        <p:spPr>
          <a:xfrm>
            <a:off x="4225556" y="1716114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&lt;&lt;include&gt;&gt;</a:t>
            </a:r>
            <a:endParaRPr lang="de-DE" sz="1200" dirty="0"/>
          </a:p>
        </p:txBody>
      </p:sp>
      <p:sp>
        <p:nvSpPr>
          <p:cNvPr id="122" name="Ellipse 121"/>
          <p:cNvSpPr/>
          <p:nvPr/>
        </p:nvSpPr>
        <p:spPr>
          <a:xfrm>
            <a:off x="6195936" y="3270663"/>
            <a:ext cx="2097933" cy="6239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Rückgeld auszahlen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52" name="Gerade Verbindung mit Pfeil 151"/>
          <p:cNvCxnSpPr>
            <a:endCxn id="114" idx="4"/>
          </p:cNvCxnSpPr>
          <p:nvPr/>
        </p:nvCxnSpPr>
        <p:spPr>
          <a:xfrm flipH="1" flipV="1">
            <a:off x="6875225" y="2579130"/>
            <a:ext cx="219160" cy="7092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feld 153"/>
          <p:cNvSpPr txBox="1"/>
          <p:nvPr/>
        </p:nvSpPr>
        <p:spPr>
          <a:xfrm>
            <a:off x="7038378" y="2884245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&lt;&lt;extend&gt;&gt;</a:t>
            </a:r>
            <a:endParaRPr lang="de-DE" sz="1200" dirty="0"/>
          </a:p>
        </p:txBody>
      </p:sp>
      <p:sp>
        <p:nvSpPr>
          <p:cNvPr id="155" name="Gefaltete Ecke 154"/>
          <p:cNvSpPr/>
          <p:nvPr/>
        </p:nvSpPr>
        <p:spPr>
          <a:xfrm flipV="1">
            <a:off x="4059291" y="2232795"/>
            <a:ext cx="1366201" cy="78828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6" name="Ellipse 155"/>
          <p:cNvSpPr/>
          <p:nvPr/>
        </p:nvSpPr>
        <p:spPr>
          <a:xfrm>
            <a:off x="6892216" y="2755051"/>
            <a:ext cx="130394" cy="127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8" name="Gerader Verbinder 157"/>
          <p:cNvCxnSpPr>
            <a:stCxn id="155" idx="3"/>
            <a:endCxn id="156" idx="2"/>
          </p:cNvCxnSpPr>
          <p:nvPr/>
        </p:nvCxnSpPr>
        <p:spPr>
          <a:xfrm>
            <a:off x="5425492" y="2626937"/>
            <a:ext cx="1466724" cy="19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4056407" y="2208279"/>
            <a:ext cx="1982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/>
              <a:t>Condition: </a:t>
            </a:r>
          </a:p>
          <a:p>
            <a:r>
              <a:rPr lang="de-DE" sz="1000" dirty="0" smtClean="0"/>
              <a:t>falls Barzahlung und </a:t>
            </a:r>
          </a:p>
          <a:p>
            <a:r>
              <a:rPr lang="de-DE" sz="1000" dirty="0" smtClean="0"/>
              <a:t>Zahlung nicht passend</a:t>
            </a:r>
          </a:p>
          <a:p>
            <a:r>
              <a:rPr lang="de-DE" sz="1000" b="1" dirty="0" smtClean="0">
                <a:solidFill>
                  <a:srgbClr val="0070C0"/>
                </a:solidFill>
              </a:rPr>
              <a:t>Extension Point:</a:t>
            </a:r>
          </a:p>
          <a:p>
            <a:r>
              <a:rPr lang="de-DE" sz="1000" dirty="0" smtClean="0">
                <a:solidFill>
                  <a:srgbClr val="0070C0"/>
                </a:solidFill>
              </a:rPr>
              <a:t>Rückgeld</a:t>
            </a:r>
          </a:p>
          <a:p>
            <a:endParaRPr lang="de-DE" sz="1000" dirty="0"/>
          </a:p>
        </p:txBody>
      </p:sp>
      <p:cxnSp>
        <p:nvCxnSpPr>
          <p:cNvPr id="165" name="Gerader Verbinder 164"/>
          <p:cNvCxnSpPr/>
          <p:nvPr/>
        </p:nvCxnSpPr>
        <p:spPr>
          <a:xfrm flipH="1">
            <a:off x="11486562" y="208572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/>
          <p:cNvCxnSpPr/>
          <p:nvPr/>
        </p:nvCxnSpPr>
        <p:spPr>
          <a:xfrm flipH="1">
            <a:off x="11370792" y="242739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/>
          <p:cNvCxnSpPr/>
          <p:nvPr/>
        </p:nvCxnSpPr>
        <p:spPr>
          <a:xfrm>
            <a:off x="11489846" y="242739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/>
          <p:cNvCxnSpPr/>
          <p:nvPr/>
        </p:nvCxnSpPr>
        <p:spPr>
          <a:xfrm flipH="1">
            <a:off x="11299582" y="221003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11486562" y="221003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/>
          <p:cNvSpPr/>
          <p:nvPr/>
        </p:nvSpPr>
        <p:spPr>
          <a:xfrm>
            <a:off x="11388621" y="203445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1" name="Textfeld 170"/>
          <p:cNvSpPr txBox="1"/>
          <p:nvPr/>
        </p:nvSpPr>
        <p:spPr>
          <a:xfrm>
            <a:off x="10998071" y="2653991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Lesegerät</a:t>
            </a:r>
            <a:endParaRPr lang="de-DE" sz="1600" b="1" dirty="0"/>
          </a:p>
        </p:txBody>
      </p:sp>
      <p:sp>
        <p:nvSpPr>
          <p:cNvPr id="88" name="Rechteck 87"/>
          <p:cNvSpPr/>
          <p:nvPr/>
        </p:nvSpPr>
        <p:spPr>
          <a:xfrm>
            <a:off x="3116179" y="4142617"/>
            <a:ext cx="7046079" cy="85907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9" name="Textfeld 88"/>
          <p:cNvSpPr txBox="1"/>
          <p:nvPr/>
        </p:nvSpPr>
        <p:spPr>
          <a:xfrm>
            <a:off x="3143672" y="4170693"/>
            <a:ext cx="7099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Jede Extension erhält einen </a:t>
            </a:r>
            <a:r>
              <a:rPr lang="de-DE" sz="1200" b="1" dirty="0" smtClean="0">
                <a:solidFill>
                  <a:srgbClr val="0070C0"/>
                </a:solidFill>
              </a:rPr>
              <a:t>Titel</a:t>
            </a:r>
            <a:r>
              <a:rPr lang="de-DE" sz="1200" dirty="0" smtClean="0">
                <a:solidFill>
                  <a:srgbClr val="0070C0"/>
                </a:solidFill>
              </a:rPr>
              <a:t> (hier: „Rückgeld“)</a:t>
            </a:r>
          </a:p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Dieser Titel erscheint im Textfeld und im eventuell zu ergänzenden Anwendungsfall.</a:t>
            </a:r>
          </a:p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(In beiden Fällen unter der Überschrift „Extension Point“)</a:t>
            </a:r>
          </a:p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Im eventuell ergänzten Anwendungsfall wird dieser Hinweis unter einer gestrichelten Linie notiert.</a:t>
            </a:r>
          </a:p>
        </p:txBody>
      </p:sp>
    </p:spTree>
    <p:extLst>
      <p:ext uri="{BB962C8B-B14F-4D97-AF65-F5344CB8AC3E}">
        <p14:creationId xmlns:p14="http://schemas.microsoft.com/office/powerpoint/2010/main" val="386096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416" y="1181673"/>
            <a:ext cx="11137237" cy="4032449"/>
          </a:xfrm>
        </p:spPr>
        <p:txBody>
          <a:bodyPr/>
          <a:lstStyle/>
          <a:p>
            <a:r>
              <a:rPr lang="de-DE" sz="2000" b="1" dirty="0"/>
              <a:t>Modulo-Operator</a:t>
            </a:r>
          </a:p>
          <a:p>
            <a:pPr lvl="1"/>
            <a:r>
              <a:rPr lang="de-DE" dirty="0"/>
              <a:t>Definition</a:t>
            </a:r>
          </a:p>
          <a:p>
            <a:pPr lvl="1"/>
            <a:r>
              <a:rPr lang="de-DE" dirty="0"/>
              <a:t>Beispielaufgabe im PAP, Struktogramm, Pseudocode und ANSI C</a:t>
            </a:r>
          </a:p>
          <a:p>
            <a:r>
              <a:rPr lang="de-DE" sz="2000" b="1" dirty="0" smtClean="0"/>
              <a:t>USE CASE Diagramme</a:t>
            </a:r>
            <a:endParaRPr lang="de-DE" sz="1600" i="1" dirty="0" smtClean="0"/>
          </a:p>
          <a:p>
            <a:pPr lvl="1"/>
            <a:r>
              <a:rPr lang="de-DE" dirty="0" smtClean="0"/>
              <a:t>Einordnung und Motivation</a:t>
            </a:r>
          </a:p>
          <a:p>
            <a:pPr lvl="1"/>
            <a:r>
              <a:rPr lang="de-DE" dirty="0" smtClean="0"/>
              <a:t>Beispielaufgabe</a:t>
            </a:r>
          </a:p>
          <a:p>
            <a:pPr lvl="2"/>
            <a:r>
              <a:rPr lang="de-DE" dirty="0" smtClean="0"/>
              <a:t>Akteur</a:t>
            </a:r>
          </a:p>
          <a:p>
            <a:pPr lvl="2"/>
            <a:r>
              <a:rPr lang="de-DE" dirty="0" smtClean="0"/>
              <a:t>Anwendungsfall (Darstellung, Auslösung)</a:t>
            </a:r>
          </a:p>
          <a:p>
            <a:pPr lvl="2"/>
            <a:r>
              <a:rPr lang="de-DE" dirty="0" smtClean="0"/>
              <a:t>System Boundary</a:t>
            </a:r>
          </a:p>
          <a:p>
            <a:pPr lvl="2"/>
            <a:r>
              <a:rPr lang="de-DE" dirty="0" smtClean="0"/>
              <a:t>Inklusion</a:t>
            </a:r>
          </a:p>
          <a:p>
            <a:pPr lvl="2"/>
            <a:r>
              <a:rPr lang="de-DE" dirty="0" smtClean="0"/>
              <a:t>Extension (Extension Point)</a:t>
            </a:r>
          </a:p>
          <a:p>
            <a:pPr lvl="2"/>
            <a:r>
              <a:rPr lang="de-DE" dirty="0" smtClean="0"/>
              <a:t>Generalisierung (Akteur, Anwendungsfall)</a:t>
            </a:r>
          </a:p>
          <a:p>
            <a:pPr marL="457200" lvl="1" indent="0">
              <a:buNone/>
            </a:pPr>
            <a:endParaRPr lang="de-DE" sz="800" b="1" dirty="0" smtClean="0"/>
          </a:p>
          <a:p>
            <a:pPr lvl="0">
              <a:buClr>
                <a:srgbClr val="0071B2"/>
              </a:buClr>
            </a:pPr>
            <a:r>
              <a:rPr lang="de-DE" sz="2000" dirty="0" smtClean="0">
                <a:solidFill>
                  <a:srgbClr val="00204B"/>
                </a:solidFill>
              </a:rPr>
              <a:t>Ausführliches Training + Ergebnisbesprechung</a:t>
            </a:r>
          </a:p>
          <a:p>
            <a:pPr lvl="0">
              <a:buClr>
                <a:srgbClr val="0071B2"/>
              </a:buClr>
            </a:pPr>
            <a:r>
              <a:rPr lang="de-DE" sz="2000" dirty="0" smtClean="0">
                <a:solidFill>
                  <a:srgbClr val="00204B"/>
                </a:solidFill>
              </a:rPr>
              <a:t>Fachpraktische Anwendungen</a:t>
            </a:r>
            <a:endParaRPr lang="de-DE" sz="2000" dirty="0" smtClean="0"/>
          </a:p>
          <a:p>
            <a:pPr lvl="1"/>
            <a:endParaRPr lang="de-DE" b="1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34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20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extend =&gt; </a:t>
            </a:r>
            <a:r>
              <a:rPr lang="de-DE" sz="2800" dirty="0" smtClean="0">
                <a:solidFill>
                  <a:srgbClr val="00B0F0"/>
                </a:solidFill>
              </a:rPr>
              <a:t>mehrere Extensionen möglich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1222838" y="1820414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1114999" y="2116636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1234053" y="2116636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1043789" y="1899278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1230769" y="1899278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1132828" y="1741876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825850" y="2343539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Kunde</a:t>
            </a:r>
            <a:endParaRPr lang="de-DE" sz="1600" b="1" dirty="0"/>
          </a:p>
        </p:txBody>
      </p:sp>
      <p:cxnSp>
        <p:nvCxnSpPr>
          <p:cNvPr id="41" name="Gerader Verbinder 40"/>
          <p:cNvCxnSpPr/>
          <p:nvPr/>
        </p:nvCxnSpPr>
        <p:spPr>
          <a:xfrm flipH="1">
            <a:off x="11564640" y="354534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>
            <a:off x="11448870" y="388701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11567924" y="388701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H="1">
            <a:off x="11377660" y="366965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11564640" y="366965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11466699" y="349407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10954537" y="4103035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Bedienung</a:t>
            </a:r>
            <a:endParaRPr lang="de-DE" sz="1600" b="1" dirty="0"/>
          </a:p>
        </p:txBody>
      </p:sp>
      <p:sp>
        <p:nvSpPr>
          <p:cNvPr id="48" name="Rechteck 47"/>
          <p:cNvSpPr/>
          <p:nvPr/>
        </p:nvSpPr>
        <p:spPr>
          <a:xfrm>
            <a:off x="2052969" y="1412776"/>
            <a:ext cx="8944590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Ellipse 84"/>
          <p:cNvSpPr/>
          <p:nvPr/>
        </p:nvSpPr>
        <p:spPr>
          <a:xfrm>
            <a:off x="2639616" y="1777948"/>
            <a:ext cx="1584176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Etwas bestellen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7" name="Gerader Verbinder 86"/>
          <p:cNvCxnSpPr>
            <a:endCxn id="85" idx="2"/>
          </p:cNvCxnSpPr>
          <p:nvPr/>
        </p:nvCxnSpPr>
        <p:spPr>
          <a:xfrm>
            <a:off x="1475510" y="2048204"/>
            <a:ext cx="1164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/>
          <p:nvPr/>
        </p:nvCxnSpPr>
        <p:spPr>
          <a:xfrm flipH="1">
            <a:off x="11600646" y="4807472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/>
          <p:nvPr/>
        </p:nvCxnSpPr>
        <p:spPr>
          <a:xfrm flipH="1">
            <a:off x="11484876" y="5149138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/>
          <p:nvPr/>
        </p:nvCxnSpPr>
        <p:spPr>
          <a:xfrm>
            <a:off x="11603930" y="5149138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 flipH="1">
            <a:off x="11413666" y="4931780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/>
          <p:nvPr/>
        </p:nvCxnSpPr>
        <p:spPr>
          <a:xfrm>
            <a:off x="11600646" y="4931780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11502705" y="4756198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11304155" y="5376041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Koch</a:t>
            </a:r>
            <a:endParaRPr lang="de-DE" sz="1600" b="1" dirty="0"/>
          </a:p>
        </p:txBody>
      </p:sp>
      <p:sp>
        <p:nvSpPr>
          <p:cNvPr id="114" name="Ellipse 113"/>
          <p:cNvSpPr/>
          <p:nvPr/>
        </p:nvSpPr>
        <p:spPr>
          <a:xfrm>
            <a:off x="5279466" y="1520965"/>
            <a:ext cx="3191517" cy="10581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Bestellung bezahlen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------------------------------------</a:t>
            </a:r>
            <a:r>
              <a:rPr lang="de-DE" sz="1200" b="1" dirty="0" smtClean="0">
                <a:solidFill>
                  <a:schemeClr val="tx1"/>
                </a:solidFill>
              </a:rPr>
              <a:t>Extension Point</a:t>
            </a:r>
            <a:r>
              <a:rPr lang="de-DE" sz="1200" b="1" dirty="0" smtClean="0">
                <a:solidFill>
                  <a:srgbClr val="0070C0"/>
                </a:solidFill>
              </a:rPr>
              <a:t>s</a:t>
            </a:r>
            <a:r>
              <a:rPr lang="de-DE" sz="12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Rückgeld</a:t>
            </a:r>
            <a:endParaRPr lang="de-DE" sz="1200" dirty="0">
              <a:solidFill>
                <a:schemeClr val="tx1"/>
              </a:solidFill>
            </a:endParaRPr>
          </a:p>
          <a:p>
            <a:pPr algn="ctr"/>
            <a:r>
              <a:rPr lang="de-DE" sz="1200" b="1" dirty="0" smtClean="0">
                <a:solidFill>
                  <a:srgbClr val="0070C0"/>
                </a:solidFill>
              </a:rPr>
              <a:t>Kartenzahlung</a:t>
            </a:r>
            <a:endParaRPr lang="de-DE" sz="1200" b="1" dirty="0">
              <a:solidFill>
                <a:srgbClr val="0070C0"/>
              </a:solidFill>
            </a:endParaRPr>
          </a:p>
        </p:txBody>
      </p:sp>
      <p:cxnSp>
        <p:nvCxnSpPr>
          <p:cNvPr id="116" name="Gerade Verbindung mit Pfeil 115"/>
          <p:cNvCxnSpPr>
            <a:stCxn id="85" idx="6"/>
            <a:endCxn id="114" idx="2"/>
          </p:cNvCxnSpPr>
          <p:nvPr/>
        </p:nvCxnSpPr>
        <p:spPr>
          <a:xfrm>
            <a:off x="4223792" y="2048205"/>
            <a:ext cx="1055674" cy="18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/>
          <p:cNvSpPr txBox="1"/>
          <p:nvPr/>
        </p:nvSpPr>
        <p:spPr>
          <a:xfrm>
            <a:off x="4225556" y="1716114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&lt;&lt;include&gt;&gt;</a:t>
            </a:r>
            <a:endParaRPr lang="de-DE" sz="1200" dirty="0"/>
          </a:p>
        </p:txBody>
      </p:sp>
      <p:sp>
        <p:nvSpPr>
          <p:cNvPr id="122" name="Ellipse 121"/>
          <p:cNvSpPr/>
          <p:nvPr/>
        </p:nvSpPr>
        <p:spPr>
          <a:xfrm>
            <a:off x="6195936" y="3270663"/>
            <a:ext cx="2097933" cy="6239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Rückgeld auszahlen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52" name="Gerade Verbindung mit Pfeil 151"/>
          <p:cNvCxnSpPr>
            <a:endCxn id="114" idx="4"/>
          </p:cNvCxnSpPr>
          <p:nvPr/>
        </p:nvCxnSpPr>
        <p:spPr>
          <a:xfrm flipH="1" flipV="1">
            <a:off x="6875225" y="2579130"/>
            <a:ext cx="219160" cy="7092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feld 153"/>
          <p:cNvSpPr txBox="1"/>
          <p:nvPr/>
        </p:nvSpPr>
        <p:spPr>
          <a:xfrm>
            <a:off x="7038378" y="2884245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&lt;&lt;extend&gt;&gt;</a:t>
            </a:r>
            <a:endParaRPr lang="de-DE" sz="1200" dirty="0"/>
          </a:p>
        </p:txBody>
      </p:sp>
      <p:sp>
        <p:nvSpPr>
          <p:cNvPr id="155" name="Gefaltete Ecke 154"/>
          <p:cNvSpPr/>
          <p:nvPr/>
        </p:nvSpPr>
        <p:spPr>
          <a:xfrm flipV="1">
            <a:off x="4059291" y="2232795"/>
            <a:ext cx="1366201" cy="78828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6" name="Ellipse 155"/>
          <p:cNvSpPr/>
          <p:nvPr/>
        </p:nvSpPr>
        <p:spPr>
          <a:xfrm>
            <a:off x="6892216" y="2755051"/>
            <a:ext cx="130394" cy="127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8" name="Gerader Verbinder 157"/>
          <p:cNvCxnSpPr>
            <a:stCxn id="155" idx="3"/>
            <a:endCxn id="156" idx="2"/>
          </p:cNvCxnSpPr>
          <p:nvPr/>
        </p:nvCxnSpPr>
        <p:spPr>
          <a:xfrm>
            <a:off x="5425492" y="2626937"/>
            <a:ext cx="1466724" cy="19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4056407" y="2208279"/>
            <a:ext cx="1982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/>
              <a:t>Condition: </a:t>
            </a:r>
          </a:p>
          <a:p>
            <a:r>
              <a:rPr lang="de-DE" sz="1000" dirty="0" smtClean="0"/>
              <a:t>falls Barzahlung und </a:t>
            </a:r>
          </a:p>
          <a:p>
            <a:r>
              <a:rPr lang="de-DE" sz="1000" dirty="0" smtClean="0"/>
              <a:t>Zahlung nicht passend</a:t>
            </a:r>
          </a:p>
          <a:p>
            <a:r>
              <a:rPr lang="de-DE" sz="1000" b="1" dirty="0" smtClean="0"/>
              <a:t>Extension Point:</a:t>
            </a:r>
          </a:p>
          <a:p>
            <a:r>
              <a:rPr lang="de-DE" sz="1000" dirty="0" smtClean="0"/>
              <a:t>Rückgeld</a:t>
            </a:r>
          </a:p>
          <a:p>
            <a:endParaRPr lang="de-DE" sz="1000" dirty="0"/>
          </a:p>
        </p:txBody>
      </p:sp>
      <p:cxnSp>
        <p:nvCxnSpPr>
          <p:cNvPr id="165" name="Gerader Verbinder 164"/>
          <p:cNvCxnSpPr/>
          <p:nvPr/>
        </p:nvCxnSpPr>
        <p:spPr>
          <a:xfrm flipH="1">
            <a:off x="11486562" y="208572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/>
          <p:cNvCxnSpPr/>
          <p:nvPr/>
        </p:nvCxnSpPr>
        <p:spPr>
          <a:xfrm flipH="1">
            <a:off x="11370792" y="242739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/>
          <p:cNvCxnSpPr/>
          <p:nvPr/>
        </p:nvCxnSpPr>
        <p:spPr>
          <a:xfrm>
            <a:off x="11489846" y="242739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/>
          <p:cNvCxnSpPr/>
          <p:nvPr/>
        </p:nvCxnSpPr>
        <p:spPr>
          <a:xfrm flipH="1">
            <a:off x="11299582" y="221003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11486562" y="221003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/>
          <p:cNvSpPr/>
          <p:nvPr/>
        </p:nvSpPr>
        <p:spPr>
          <a:xfrm>
            <a:off x="11388621" y="203445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1" name="Textfeld 170"/>
          <p:cNvSpPr txBox="1"/>
          <p:nvPr/>
        </p:nvSpPr>
        <p:spPr>
          <a:xfrm>
            <a:off x="10998071" y="2653991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Lesegerät</a:t>
            </a:r>
            <a:endParaRPr lang="de-DE" sz="1600" b="1" dirty="0"/>
          </a:p>
        </p:txBody>
      </p:sp>
      <p:sp>
        <p:nvSpPr>
          <p:cNvPr id="172" name="Ellipse 171"/>
          <p:cNvSpPr/>
          <p:nvPr/>
        </p:nvSpPr>
        <p:spPr>
          <a:xfrm>
            <a:off x="9446227" y="1749867"/>
            <a:ext cx="1522061" cy="63613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Karte einlesen</a:t>
            </a:r>
            <a:endParaRPr lang="de-DE" sz="1200" dirty="0">
              <a:solidFill>
                <a:srgbClr val="0070C0"/>
              </a:solidFill>
            </a:endParaRPr>
          </a:p>
        </p:txBody>
      </p:sp>
      <p:cxnSp>
        <p:nvCxnSpPr>
          <p:cNvPr id="177" name="Gerade Verbindung mit Pfeil 176"/>
          <p:cNvCxnSpPr>
            <a:stCxn id="172" idx="2"/>
            <a:endCxn id="114" idx="6"/>
          </p:cNvCxnSpPr>
          <p:nvPr/>
        </p:nvCxnSpPr>
        <p:spPr>
          <a:xfrm flipH="1" flipV="1">
            <a:off x="8470983" y="2050048"/>
            <a:ext cx="975244" cy="17887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feld 178"/>
          <p:cNvSpPr txBox="1"/>
          <p:nvPr/>
        </p:nvSpPr>
        <p:spPr>
          <a:xfrm>
            <a:off x="8483371" y="1690859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0070C0"/>
                </a:solidFill>
              </a:rPr>
              <a:t>&lt;&lt;extend&gt;&gt;</a:t>
            </a:r>
            <a:endParaRPr lang="de-DE" sz="1200" b="1" dirty="0">
              <a:solidFill>
                <a:srgbClr val="0070C0"/>
              </a:solidFill>
            </a:endParaRPr>
          </a:p>
        </p:txBody>
      </p:sp>
      <p:sp>
        <p:nvSpPr>
          <p:cNvPr id="186" name="Gefaltete Ecke 185"/>
          <p:cNvSpPr/>
          <p:nvPr/>
        </p:nvSpPr>
        <p:spPr>
          <a:xfrm flipV="1">
            <a:off x="9280316" y="2584034"/>
            <a:ext cx="1231404" cy="787656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9317955" y="2615880"/>
            <a:ext cx="12788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solidFill>
                  <a:srgbClr val="0070C0"/>
                </a:solidFill>
              </a:rPr>
              <a:t>Condition: </a:t>
            </a:r>
          </a:p>
          <a:p>
            <a:r>
              <a:rPr lang="de-DE" sz="1000" dirty="0" smtClean="0">
                <a:solidFill>
                  <a:srgbClr val="0070C0"/>
                </a:solidFill>
              </a:rPr>
              <a:t>falls Kartenzahlung</a:t>
            </a:r>
          </a:p>
          <a:p>
            <a:r>
              <a:rPr lang="de-DE" sz="1000" b="1" dirty="0" smtClean="0">
                <a:solidFill>
                  <a:srgbClr val="0070C0"/>
                </a:solidFill>
              </a:rPr>
              <a:t>Extension Point:</a:t>
            </a:r>
          </a:p>
          <a:p>
            <a:r>
              <a:rPr lang="de-DE" sz="1000" dirty="0" smtClean="0">
                <a:solidFill>
                  <a:srgbClr val="0070C0"/>
                </a:solidFill>
              </a:rPr>
              <a:t>Kartenzahlung</a:t>
            </a:r>
          </a:p>
          <a:p>
            <a:endParaRPr lang="de-DE" sz="1000" dirty="0"/>
          </a:p>
        </p:txBody>
      </p:sp>
      <p:sp>
        <p:nvSpPr>
          <p:cNvPr id="188" name="Ellipse 187"/>
          <p:cNvSpPr/>
          <p:nvPr/>
        </p:nvSpPr>
        <p:spPr>
          <a:xfrm>
            <a:off x="8822627" y="2001935"/>
            <a:ext cx="130394" cy="12719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0" name="Gerader Verbinder 189"/>
          <p:cNvCxnSpPr>
            <a:stCxn id="188" idx="4"/>
            <a:endCxn id="186" idx="1"/>
          </p:cNvCxnSpPr>
          <p:nvPr/>
        </p:nvCxnSpPr>
        <p:spPr>
          <a:xfrm>
            <a:off x="8887824" y="2129128"/>
            <a:ext cx="392492" cy="8490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/>
          <p:cNvCxnSpPr>
            <a:endCxn id="172" idx="5"/>
          </p:cNvCxnSpPr>
          <p:nvPr/>
        </p:nvCxnSpPr>
        <p:spPr>
          <a:xfrm flipH="1" flipV="1">
            <a:off x="10745387" y="2292843"/>
            <a:ext cx="545090" cy="16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3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21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extend =&gt; Zuweisung des Akteurs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1222838" y="1820414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1114999" y="2116636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1234053" y="2116636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1043789" y="1899278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1230769" y="1899278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1132828" y="1741876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825850" y="2343539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Kunde</a:t>
            </a:r>
            <a:endParaRPr lang="de-DE" sz="1600" b="1" dirty="0"/>
          </a:p>
        </p:txBody>
      </p:sp>
      <p:cxnSp>
        <p:nvCxnSpPr>
          <p:cNvPr id="41" name="Gerader Verbinder 40"/>
          <p:cNvCxnSpPr/>
          <p:nvPr/>
        </p:nvCxnSpPr>
        <p:spPr>
          <a:xfrm flipH="1">
            <a:off x="11564640" y="354534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>
            <a:off x="11448870" y="388701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11567924" y="388701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H="1">
            <a:off x="11377660" y="366965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11564640" y="366965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11466699" y="349407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10954537" y="4103035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Bedienung</a:t>
            </a:r>
            <a:endParaRPr lang="de-DE" sz="1600" b="1" dirty="0"/>
          </a:p>
        </p:txBody>
      </p:sp>
      <p:sp>
        <p:nvSpPr>
          <p:cNvPr id="48" name="Rechteck 47"/>
          <p:cNvSpPr/>
          <p:nvPr/>
        </p:nvSpPr>
        <p:spPr>
          <a:xfrm>
            <a:off x="2052969" y="1412776"/>
            <a:ext cx="8944590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Ellipse 84"/>
          <p:cNvSpPr/>
          <p:nvPr/>
        </p:nvSpPr>
        <p:spPr>
          <a:xfrm>
            <a:off x="2639616" y="1777948"/>
            <a:ext cx="1584176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Etwas bestellen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7" name="Gerader Verbinder 86"/>
          <p:cNvCxnSpPr>
            <a:endCxn id="85" idx="2"/>
          </p:cNvCxnSpPr>
          <p:nvPr/>
        </p:nvCxnSpPr>
        <p:spPr>
          <a:xfrm>
            <a:off x="1475510" y="2048204"/>
            <a:ext cx="1164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/>
          <p:nvPr/>
        </p:nvCxnSpPr>
        <p:spPr>
          <a:xfrm flipH="1">
            <a:off x="11600646" y="4807472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/>
          <p:nvPr/>
        </p:nvCxnSpPr>
        <p:spPr>
          <a:xfrm flipH="1">
            <a:off x="11484876" y="5149138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/>
          <p:nvPr/>
        </p:nvCxnSpPr>
        <p:spPr>
          <a:xfrm>
            <a:off x="11603930" y="5149138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 flipH="1">
            <a:off x="11413666" y="4931780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/>
          <p:nvPr/>
        </p:nvCxnSpPr>
        <p:spPr>
          <a:xfrm>
            <a:off x="11600646" y="4931780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11502705" y="4756198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11304155" y="5376041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Koch</a:t>
            </a:r>
            <a:endParaRPr lang="de-DE" sz="1600" b="1" dirty="0"/>
          </a:p>
        </p:txBody>
      </p:sp>
      <p:sp>
        <p:nvSpPr>
          <p:cNvPr id="114" name="Ellipse 113"/>
          <p:cNvSpPr/>
          <p:nvPr/>
        </p:nvSpPr>
        <p:spPr>
          <a:xfrm>
            <a:off x="5279466" y="1520965"/>
            <a:ext cx="3191517" cy="10581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Bestellung bezahlen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------------------------------------</a:t>
            </a:r>
            <a:r>
              <a:rPr lang="de-DE" sz="1200" b="1" dirty="0" smtClean="0">
                <a:solidFill>
                  <a:schemeClr val="tx1"/>
                </a:solidFill>
              </a:rPr>
              <a:t>Extension Points: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Rückgeld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Kartenzahlung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6" name="Gerade Verbindung mit Pfeil 115"/>
          <p:cNvCxnSpPr>
            <a:stCxn id="85" idx="6"/>
            <a:endCxn id="114" idx="2"/>
          </p:cNvCxnSpPr>
          <p:nvPr/>
        </p:nvCxnSpPr>
        <p:spPr>
          <a:xfrm>
            <a:off x="4223792" y="2048205"/>
            <a:ext cx="1055674" cy="18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/>
          <p:cNvSpPr txBox="1"/>
          <p:nvPr/>
        </p:nvSpPr>
        <p:spPr>
          <a:xfrm>
            <a:off x="4225556" y="1716114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&lt;&lt;include&gt;&gt;</a:t>
            </a:r>
            <a:endParaRPr lang="de-DE" sz="1200" dirty="0"/>
          </a:p>
        </p:txBody>
      </p:sp>
      <p:sp>
        <p:nvSpPr>
          <p:cNvPr id="122" name="Ellipse 121"/>
          <p:cNvSpPr/>
          <p:nvPr/>
        </p:nvSpPr>
        <p:spPr>
          <a:xfrm>
            <a:off x="6195936" y="3270663"/>
            <a:ext cx="2097933" cy="6239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Rückgeld auszahlen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45" name="Gerader Verbinder 144"/>
          <p:cNvCxnSpPr>
            <a:endCxn id="122" idx="6"/>
          </p:cNvCxnSpPr>
          <p:nvPr/>
        </p:nvCxnSpPr>
        <p:spPr>
          <a:xfrm flipH="1" flipV="1">
            <a:off x="8293869" y="3582661"/>
            <a:ext cx="2996608" cy="26182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/>
          <p:cNvCxnSpPr>
            <a:endCxn id="114" idx="4"/>
          </p:cNvCxnSpPr>
          <p:nvPr/>
        </p:nvCxnSpPr>
        <p:spPr>
          <a:xfrm flipH="1" flipV="1">
            <a:off x="6875225" y="2579130"/>
            <a:ext cx="219160" cy="7092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feld 153"/>
          <p:cNvSpPr txBox="1"/>
          <p:nvPr/>
        </p:nvSpPr>
        <p:spPr>
          <a:xfrm>
            <a:off x="7038378" y="2884245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&lt;&lt;extend&gt;&gt;</a:t>
            </a:r>
            <a:endParaRPr lang="de-DE" sz="1200" dirty="0"/>
          </a:p>
        </p:txBody>
      </p:sp>
      <p:sp>
        <p:nvSpPr>
          <p:cNvPr id="155" name="Gefaltete Ecke 154"/>
          <p:cNvSpPr/>
          <p:nvPr/>
        </p:nvSpPr>
        <p:spPr>
          <a:xfrm flipV="1">
            <a:off x="4059291" y="2232795"/>
            <a:ext cx="1366201" cy="78828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6" name="Ellipse 155"/>
          <p:cNvSpPr/>
          <p:nvPr/>
        </p:nvSpPr>
        <p:spPr>
          <a:xfrm>
            <a:off x="6892216" y="2755051"/>
            <a:ext cx="130394" cy="127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8" name="Gerader Verbinder 157"/>
          <p:cNvCxnSpPr>
            <a:stCxn id="155" idx="3"/>
            <a:endCxn id="156" idx="2"/>
          </p:cNvCxnSpPr>
          <p:nvPr/>
        </p:nvCxnSpPr>
        <p:spPr>
          <a:xfrm>
            <a:off x="5425492" y="2626937"/>
            <a:ext cx="1466724" cy="19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4056407" y="2208279"/>
            <a:ext cx="1982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/>
              <a:t>Condition: </a:t>
            </a:r>
          </a:p>
          <a:p>
            <a:r>
              <a:rPr lang="de-DE" sz="1000" dirty="0" smtClean="0"/>
              <a:t>falls Barzahlung und </a:t>
            </a:r>
          </a:p>
          <a:p>
            <a:r>
              <a:rPr lang="de-DE" sz="1000" dirty="0" smtClean="0"/>
              <a:t>Zahlung nicht passend</a:t>
            </a:r>
          </a:p>
          <a:p>
            <a:r>
              <a:rPr lang="de-DE" sz="1000" b="1" dirty="0" smtClean="0"/>
              <a:t>Extension Point:</a:t>
            </a:r>
          </a:p>
          <a:p>
            <a:r>
              <a:rPr lang="de-DE" sz="1000" dirty="0" smtClean="0"/>
              <a:t>Rückgeld</a:t>
            </a:r>
          </a:p>
          <a:p>
            <a:endParaRPr lang="de-DE" sz="1000" dirty="0"/>
          </a:p>
        </p:txBody>
      </p:sp>
      <p:cxnSp>
        <p:nvCxnSpPr>
          <p:cNvPr id="165" name="Gerader Verbinder 164"/>
          <p:cNvCxnSpPr/>
          <p:nvPr/>
        </p:nvCxnSpPr>
        <p:spPr>
          <a:xfrm flipH="1">
            <a:off x="11486562" y="208572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/>
          <p:cNvCxnSpPr/>
          <p:nvPr/>
        </p:nvCxnSpPr>
        <p:spPr>
          <a:xfrm flipH="1">
            <a:off x="11370792" y="242739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/>
          <p:cNvCxnSpPr/>
          <p:nvPr/>
        </p:nvCxnSpPr>
        <p:spPr>
          <a:xfrm>
            <a:off x="11489846" y="242739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/>
          <p:cNvCxnSpPr/>
          <p:nvPr/>
        </p:nvCxnSpPr>
        <p:spPr>
          <a:xfrm flipH="1">
            <a:off x="11299582" y="221003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11486562" y="221003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/>
          <p:cNvSpPr/>
          <p:nvPr/>
        </p:nvSpPr>
        <p:spPr>
          <a:xfrm>
            <a:off x="11388621" y="203445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1" name="Textfeld 170"/>
          <p:cNvSpPr txBox="1"/>
          <p:nvPr/>
        </p:nvSpPr>
        <p:spPr>
          <a:xfrm>
            <a:off x="10998071" y="2653991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Lesegerät</a:t>
            </a:r>
            <a:endParaRPr lang="de-DE" sz="1600" b="1" dirty="0"/>
          </a:p>
        </p:txBody>
      </p:sp>
      <p:sp>
        <p:nvSpPr>
          <p:cNvPr id="172" name="Ellipse 171"/>
          <p:cNvSpPr/>
          <p:nvPr/>
        </p:nvSpPr>
        <p:spPr>
          <a:xfrm>
            <a:off x="9446227" y="1749867"/>
            <a:ext cx="1522061" cy="636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Karte einlesen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>
            <a:stCxn id="172" idx="2"/>
            <a:endCxn id="114" idx="6"/>
          </p:cNvCxnSpPr>
          <p:nvPr/>
        </p:nvCxnSpPr>
        <p:spPr>
          <a:xfrm flipH="1" flipV="1">
            <a:off x="8470983" y="2050048"/>
            <a:ext cx="975244" cy="178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feld 178"/>
          <p:cNvSpPr txBox="1"/>
          <p:nvPr/>
        </p:nvSpPr>
        <p:spPr>
          <a:xfrm>
            <a:off x="8483371" y="1690859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&lt;&lt;extend&gt;&gt;</a:t>
            </a:r>
            <a:endParaRPr lang="de-DE" sz="1200" dirty="0"/>
          </a:p>
        </p:txBody>
      </p:sp>
      <p:sp>
        <p:nvSpPr>
          <p:cNvPr id="186" name="Gefaltete Ecke 185"/>
          <p:cNvSpPr/>
          <p:nvPr/>
        </p:nvSpPr>
        <p:spPr>
          <a:xfrm flipV="1">
            <a:off x="9280316" y="2584034"/>
            <a:ext cx="1231404" cy="78828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9317955" y="2615880"/>
            <a:ext cx="12788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/>
              <a:t>Condition: </a:t>
            </a:r>
          </a:p>
          <a:p>
            <a:r>
              <a:rPr lang="de-DE" sz="1000" dirty="0" smtClean="0"/>
              <a:t>falls Kartenzahlung</a:t>
            </a:r>
          </a:p>
          <a:p>
            <a:r>
              <a:rPr lang="de-DE" sz="1000" b="1" dirty="0" smtClean="0"/>
              <a:t>Extension Point:</a:t>
            </a:r>
          </a:p>
          <a:p>
            <a:r>
              <a:rPr lang="de-DE" sz="1000" dirty="0" smtClean="0"/>
              <a:t>Kartenzahlung</a:t>
            </a:r>
          </a:p>
          <a:p>
            <a:endParaRPr lang="de-DE" sz="1000" dirty="0"/>
          </a:p>
        </p:txBody>
      </p:sp>
      <p:sp>
        <p:nvSpPr>
          <p:cNvPr id="188" name="Ellipse 187"/>
          <p:cNvSpPr/>
          <p:nvPr/>
        </p:nvSpPr>
        <p:spPr>
          <a:xfrm>
            <a:off x="8822627" y="2001935"/>
            <a:ext cx="130394" cy="127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0" name="Gerader Verbinder 189"/>
          <p:cNvCxnSpPr>
            <a:stCxn id="188" idx="4"/>
            <a:endCxn id="186" idx="1"/>
          </p:cNvCxnSpPr>
          <p:nvPr/>
        </p:nvCxnSpPr>
        <p:spPr>
          <a:xfrm>
            <a:off x="8887824" y="2129128"/>
            <a:ext cx="392492" cy="849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/>
          <p:cNvCxnSpPr>
            <a:endCxn id="172" idx="5"/>
          </p:cNvCxnSpPr>
          <p:nvPr/>
        </p:nvCxnSpPr>
        <p:spPr>
          <a:xfrm flipH="1" flipV="1">
            <a:off x="10745387" y="2292843"/>
            <a:ext cx="545090" cy="16457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0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22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extend =&gt; Zuweisung des Akteurs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1222838" y="1820414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1114999" y="2116636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1234053" y="2116636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1043789" y="1899278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1230769" y="1899278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1132828" y="1741876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825850" y="2343539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Kunde</a:t>
            </a:r>
            <a:endParaRPr lang="de-DE" sz="1600" b="1" dirty="0"/>
          </a:p>
        </p:txBody>
      </p:sp>
      <p:cxnSp>
        <p:nvCxnSpPr>
          <p:cNvPr id="41" name="Gerader Verbinder 40"/>
          <p:cNvCxnSpPr/>
          <p:nvPr/>
        </p:nvCxnSpPr>
        <p:spPr>
          <a:xfrm flipH="1">
            <a:off x="11564640" y="354534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>
            <a:off x="11448870" y="388701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11567924" y="388701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H="1">
            <a:off x="11377660" y="366965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11564640" y="366965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11466699" y="349407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10954537" y="4103035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Bedienung</a:t>
            </a:r>
            <a:endParaRPr lang="de-DE" sz="1600" b="1" dirty="0"/>
          </a:p>
        </p:txBody>
      </p:sp>
      <p:sp>
        <p:nvSpPr>
          <p:cNvPr id="48" name="Rechteck 47"/>
          <p:cNvSpPr/>
          <p:nvPr/>
        </p:nvSpPr>
        <p:spPr>
          <a:xfrm>
            <a:off x="2052969" y="1412776"/>
            <a:ext cx="8944590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Ellipse 84"/>
          <p:cNvSpPr/>
          <p:nvPr/>
        </p:nvSpPr>
        <p:spPr>
          <a:xfrm>
            <a:off x="2639616" y="1777948"/>
            <a:ext cx="1584176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Etwas bestellen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7" name="Gerader Verbinder 86"/>
          <p:cNvCxnSpPr>
            <a:endCxn id="85" idx="2"/>
          </p:cNvCxnSpPr>
          <p:nvPr/>
        </p:nvCxnSpPr>
        <p:spPr>
          <a:xfrm>
            <a:off x="1475510" y="2048204"/>
            <a:ext cx="1164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/>
          <p:nvPr/>
        </p:nvCxnSpPr>
        <p:spPr>
          <a:xfrm flipH="1">
            <a:off x="11600646" y="4807472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/>
          <p:nvPr/>
        </p:nvCxnSpPr>
        <p:spPr>
          <a:xfrm flipH="1">
            <a:off x="11484876" y="5149138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/>
          <p:nvPr/>
        </p:nvCxnSpPr>
        <p:spPr>
          <a:xfrm>
            <a:off x="11603930" y="5149138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 flipH="1">
            <a:off x="11413666" y="4931780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/>
          <p:nvPr/>
        </p:nvCxnSpPr>
        <p:spPr>
          <a:xfrm>
            <a:off x="11600646" y="4931780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11502705" y="4756198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11304155" y="5376041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Koch</a:t>
            </a:r>
            <a:endParaRPr lang="de-DE" sz="1600" b="1" dirty="0"/>
          </a:p>
        </p:txBody>
      </p:sp>
      <p:sp>
        <p:nvSpPr>
          <p:cNvPr id="114" name="Ellipse 113"/>
          <p:cNvSpPr/>
          <p:nvPr/>
        </p:nvSpPr>
        <p:spPr>
          <a:xfrm>
            <a:off x="5279466" y="1520965"/>
            <a:ext cx="3191517" cy="10581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Bestellung bezahlen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------------------------------------</a:t>
            </a:r>
            <a:r>
              <a:rPr lang="de-DE" sz="1200" b="1" dirty="0" smtClean="0">
                <a:solidFill>
                  <a:schemeClr val="tx1"/>
                </a:solidFill>
              </a:rPr>
              <a:t>Extension Points: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Rückgeld</a:t>
            </a:r>
            <a:endParaRPr lang="de-DE" sz="1200" dirty="0">
              <a:solidFill>
                <a:schemeClr val="tx1"/>
              </a:solidFill>
            </a:endParaRP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Kartenzahlung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6" name="Gerade Verbindung mit Pfeil 115"/>
          <p:cNvCxnSpPr>
            <a:stCxn id="85" idx="6"/>
            <a:endCxn id="114" idx="2"/>
          </p:cNvCxnSpPr>
          <p:nvPr/>
        </p:nvCxnSpPr>
        <p:spPr>
          <a:xfrm>
            <a:off x="4223792" y="2048205"/>
            <a:ext cx="1055674" cy="18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/>
          <p:cNvSpPr txBox="1"/>
          <p:nvPr/>
        </p:nvSpPr>
        <p:spPr>
          <a:xfrm>
            <a:off x="4225556" y="1716114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&lt;&lt;include&gt;&gt;</a:t>
            </a:r>
            <a:endParaRPr lang="de-DE" sz="1200" dirty="0"/>
          </a:p>
        </p:txBody>
      </p:sp>
      <p:sp>
        <p:nvSpPr>
          <p:cNvPr id="122" name="Ellipse 121"/>
          <p:cNvSpPr/>
          <p:nvPr/>
        </p:nvSpPr>
        <p:spPr>
          <a:xfrm>
            <a:off x="6195936" y="3270663"/>
            <a:ext cx="2097933" cy="6239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Rückgeld auszahlen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45" name="Gerader Verbinder 144"/>
          <p:cNvCxnSpPr>
            <a:endCxn id="122" idx="6"/>
          </p:cNvCxnSpPr>
          <p:nvPr/>
        </p:nvCxnSpPr>
        <p:spPr>
          <a:xfrm flipH="1" flipV="1">
            <a:off x="8293869" y="3582661"/>
            <a:ext cx="2996608" cy="26182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/>
          <p:cNvCxnSpPr>
            <a:endCxn id="114" idx="4"/>
          </p:cNvCxnSpPr>
          <p:nvPr/>
        </p:nvCxnSpPr>
        <p:spPr>
          <a:xfrm flipH="1" flipV="1">
            <a:off x="6875225" y="2579130"/>
            <a:ext cx="219160" cy="7092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feld 153"/>
          <p:cNvSpPr txBox="1"/>
          <p:nvPr/>
        </p:nvSpPr>
        <p:spPr>
          <a:xfrm>
            <a:off x="7038378" y="2884245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&lt;&lt;extend&gt;&gt;</a:t>
            </a:r>
            <a:endParaRPr lang="de-DE" sz="1200" dirty="0"/>
          </a:p>
        </p:txBody>
      </p:sp>
      <p:sp>
        <p:nvSpPr>
          <p:cNvPr id="155" name="Gefaltete Ecke 154"/>
          <p:cNvSpPr/>
          <p:nvPr/>
        </p:nvSpPr>
        <p:spPr>
          <a:xfrm flipV="1">
            <a:off x="4059291" y="2232795"/>
            <a:ext cx="1366201" cy="78828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6" name="Ellipse 155"/>
          <p:cNvSpPr/>
          <p:nvPr/>
        </p:nvSpPr>
        <p:spPr>
          <a:xfrm>
            <a:off x="6892216" y="2755051"/>
            <a:ext cx="130394" cy="127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8" name="Gerader Verbinder 157"/>
          <p:cNvCxnSpPr>
            <a:stCxn id="155" idx="3"/>
            <a:endCxn id="156" idx="2"/>
          </p:cNvCxnSpPr>
          <p:nvPr/>
        </p:nvCxnSpPr>
        <p:spPr>
          <a:xfrm>
            <a:off x="5425492" y="2626937"/>
            <a:ext cx="1466724" cy="19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4056407" y="2208279"/>
            <a:ext cx="1982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/>
              <a:t>Condition: </a:t>
            </a:r>
          </a:p>
          <a:p>
            <a:r>
              <a:rPr lang="de-DE" sz="1000" dirty="0" smtClean="0"/>
              <a:t>falls Barzahlung und </a:t>
            </a:r>
          </a:p>
          <a:p>
            <a:r>
              <a:rPr lang="de-DE" sz="1000" dirty="0" smtClean="0"/>
              <a:t>Zahlung nicht passend</a:t>
            </a:r>
          </a:p>
          <a:p>
            <a:r>
              <a:rPr lang="de-DE" sz="1000" b="1" dirty="0" smtClean="0"/>
              <a:t>Extension Point:</a:t>
            </a:r>
          </a:p>
          <a:p>
            <a:r>
              <a:rPr lang="de-DE" sz="1000" dirty="0" smtClean="0"/>
              <a:t>Rückgeld</a:t>
            </a:r>
          </a:p>
          <a:p>
            <a:endParaRPr lang="de-DE" sz="1000" dirty="0"/>
          </a:p>
        </p:txBody>
      </p:sp>
      <p:cxnSp>
        <p:nvCxnSpPr>
          <p:cNvPr id="165" name="Gerader Verbinder 164"/>
          <p:cNvCxnSpPr/>
          <p:nvPr/>
        </p:nvCxnSpPr>
        <p:spPr>
          <a:xfrm flipH="1">
            <a:off x="11486562" y="208572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/>
          <p:cNvCxnSpPr/>
          <p:nvPr/>
        </p:nvCxnSpPr>
        <p:spPr>
          <a:xfrm flipH="1">
            <a:off x="11370792" y="242739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/>
          <p:cNvCxnSpPr/>
          <p:nvPr/>
        </p:nvCxnSpPr>
        <p:spPr>
          <a:xfrm>
            <a:off x="11489846" y="242739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/>
          <p:cNvCxnSpPr/>
          <p:nvPr/>
        </p:nvCxnSpPr>
        <p:spPr>
          <a:xfrm flipH="1">
            <a:off x="11299582" y="221003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11486562" y="221003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/>
          <p:cNvSpPr/>
          <p:nvPr/>
        </p:nvSpPr>
        <p:spPr>
          <a:xfrm>
            <a:off x="11388621" y="203445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1" name="Textfeld 170"/>
          <p:cNvSpPr txBox="1"/>
          <p:nvPr/>
        </p:nvSpPr>
        <p:spPr>
          <a:xfrm>
            <a:off x="10998071" y="2653991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Lesegerät</a:t>
            </a:r>
            <a:endParaRPr lang="de-DE" sz="1600" b="1" dirty="0"/>
          </a:p>
        </p:txBody>
      </p:sp>
      <p:sp>
        <p:nvSpPr>
          <p:cNvPr id="172" name="Ellipse 171"/>
          <p:cNvSpPr/>
          <p:nvPr/>
        </p:nvSpPr>
        <p:spPr>
          <a:xfrm>
            <a:off x="9446227" y="1749867"/>
            <a:ext cx="1522061" cy="636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Karte einlesen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>
            <a:stCxn id="172" idx="2"/>
            <a:endCxn id="114" idx="6"/>
          </p:cNvCxnSpPr>
          <p:nvPr/>
        </p:nvCxnSpPr>
        <p:spPr>
          <a:xfrm flipH="1" flipV="1">
            <a:off x="8470983" y="2050048"/>
            <a:ext cx="975244" cy="178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feld 178"/>
          <p:cNvSpPr txBox="1"/>
          <p:nvPr/>
        </p:nvSpPr>
        <p:spPr>
          <a:xfrm>
            <a:off x="8483371" y="1690859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&lt;&lt;extend&gt;&gt;</a:t>
            </a:r>
            <a:endParaRPr lang="de-DE" sz="1200" dirty="0"/>
          </a:p>
        </p:txBody>
      </p:sp>
      <p:sp>
        <p:nvSpPr>
          <p:cNvPr id="186" name="Gefaltete Ecke 185"/>
          <p:cNvSpPr/>
          <p:nvPr/>
        </p:nvSpPr>
        <p:spPr>
          <a:xfrm flipV="1">
            <a:off x="9280316" y="2584034"/>
            <a:ext cx="1231404" cy="78828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9317955" y="2615880"/>
            <a:ext cx="12788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/>
              <a:t>Condition: </a:t>
            </a:r>
          </a:p>
          <a:p>
            <a:r>
              <a:rPr lang="de-DE" sz="1000" dirty="0" smtClean="0"/>
              <a:t>falls Kartenzahlung</a:t>
            </a:r>
          </a:p>
          <a:p>
            <a:r>
              <a:rPr lang="de-DE" sz="1000" b="1" dirty="0" smtClean="0"/>
              <a:t>Extension Point:</a:t>
            </a:r>
          </a:p>
          <a:p>
            <a:r>
              <a:rPr lang="de-DE" sz="1000" dirty="0" smtClean="0"/>
              <a:t>Kartenzahlung</a:t>
            </a:r>
          </a:p>
          <a:p>
            <a:endParaRPr lang="de-DE" sz="1000" dirty="0"/>
          </a:p>
        </p:txBody>
      </p:sp>
      <p:sp>
        <p:nvSpPr>
          <p:cNvPr id="188" name="Ellipse 187"/>
          <p:cNvSpPr/>
          <p:nvPr/>
        </p:nvSpPr>
        <p:spPr>
          <a:xfrm>
            <a:off x="8822627" y="2001935"/>
            <a:ext cx="130394" cy="127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0" name="Gerader Verbinder 189"/>
          <p:cNvCxnSpPr>
            <a:stCxn id="188" idx="4"/>
            <a:endCxn id="186" idx="1"/>
          </p:cNvCxnSpPr>
          <p:nvPr/>
        </p:nvCxnSpPr>
        <p:spPr>
          <a:xfrm>
            <a:off x="8887824" y="2129128"/>
            <a:ext cx="392492" cy="849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/>
          <p:cNvCxnSpPr>
            <a:endCxn id="172" idx="5"/>
          </p:cNvCxnSpPr>
          <p:nvPr/>
        </p:nvCxnSpPr>
        <p:spPr>
          <a:xfrm flipH="1" flipV="1">
            <a:off x="10745387" y="2292843"/>
            <a:ext cx="545090" cy="16457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5944439" y="4291960"/>
            <a:ext cx="4403727" cy="116008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Textfeld 54"/>
          <p:cNvSpPr txBox="1"/>
          <p:nvPr/>
        </p:nvSpPr>
        <p:spPr>
          <a:xfrm>
            <a:off x="5941693" y="4363960"/>
            <a:ext cx="4482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Anwendungsfälle, die durch include- oder extend-Beziehungen</a:t>
            </a:r>
          </a:p>
          <a:p>
            <a:pPr algn="ctr"/>
            <a:r>
              <a:rPr lang="de-DE" sz="1200" dirty="0">
                <a:solidFill>
                  <a:srgbClr val="0070C0"/>
                </a:solidFill>
              </a:rPr>
              <a:t>h</a:t>
            </a:r>
            <a:r>
              <a:rPr lang="de-DE" sz="1200" dirty="0" smtClean="0">
                <a:solidFill>
                  <a:srgbClr val="0070C0"/>
                </a:solidFill>
              </a:rPr>
              <a:t>inzukommen, können sich auf andere Akteure beziehen.</a:t>
            </a:r>
          </a:p>
          <a:p>
            <a:pPr algn="ctr"/>
            <a:endParaRPr lang="de-DE" sz="1200" dirty="0" smtClean="0">
              <a:solidFill>
                <a:srgbClr val="0070C0"/>
              </a:solidFill>
            </a:endParaRPr>
          </a:p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Ist dies der Fall, so wird dies durch die bereits bekannte Verbindungslinie (ohne Pfeilspitze) dargestellt.</a:t>
            </a:r>
          </a:p>
        </p:txBody>
      </p:sp>
    </p:spTree>
    <p:extLst>
      <p:ext uri="{BB962C8B-B14F-4D97-AF65-F5344CB8AC3E}">
        <p14:creationId xmlns:p14="http://schemas.microsoft.com/office/powerpoint/2010/main" val="8557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23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Generalisierung (1)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1222838" y="1820414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1114999" y="2116636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1234053" y="2116636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1043789" y="1899278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1230769" y="1899278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1132828" y="1741876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825850" y="2343539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Kunde</a:t>
            </a:r>
            <a:endParaRPr lang="de-DE" sz="1600" b="1" dirty="0"/>
          </a:p>
        </p:txBody>
      </p:sp>
      <p:cxnSp>
        <p:nvCxnSpPr>
          <p:cNvPr id="41" name="Gerader Verbinder 40"/>
          <p:cNvCxnSpPr/>
          <p:nvPr/>
        </p:nvCxnSpPr>
        <p:spPr>
          <a:xfrm flipH="1">
            <a:off x="11564640" y="354534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>
            <a:off x="11448870" y="388701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11567924" y="388701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H="1">
            <a:off x="11377660" y="366965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11564640" y="366965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11466699" y="349407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10954537" y="4103035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Bedienung</a:t>
            </a:r>
            <a:endParaRPr lang="de-DE" sz="1600" b="1" dirty="0"/>
          </a:p>
        </p:txBody>
      </p:sp>
      <p:sp>
        <p:nvSpPr>
          <p:cNvPr id="48" name="Rechteck 47"/>
          <p:cNvSpPr/>
          <p:nvPr/>
        </p:nvSpPr>
        <p:spPr>
          <a:xfrm>
            <a:off x="2052969" y="1412776"/>
            <a:ext cx="8944590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Ellipse 84"/>
          <p:cNvSpPr/>
          <p:nvPr/>
        </p:nvSpPr>
        <p:spPr>
          <a:xfrm>
            <a:off x="2639616" y="1777948"/>
            <a:ext cx="1584176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Etwas bestellen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7" name="Gerader Verbinder 86"/>
          <p:cNvCxnSpPr>
            <a:endCxn id="85" idx="2"/>
          </p:cNvCxnSpPr>
          <p:nvPr/>
        </p:nvCxnSpPr>
        <p:spPr>
          <a:xfrm>
            <a:off x="1475510" y="2048204"/>
            <a:ext cx="1164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/>
          <p:nvPr/>
        </p:nvCxnSpPr>
        <p:spPr>
          <a:xfrm flipH="1">
            <a:off x="11600646" y="4807472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/>
          <p:nvPr/>
        </p:nvCxnSpPr>
        <p:spPr>
          <a:xfrm flipH="1">
            <a:off x="11484876" y="5149138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/>
          <p:nvPr/>
        </p:nvCxnSpPr>
        <p:spPr>
          <a:xfrm>
            <a:off x="11603930" y="5149138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 flipH="1">
            <a:off x="11413666" y="4931780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/>
          <p:nvPr/>
        </p:nvCxnSpPr>
        <p:spPr>
          <a:xfrm>
            <a:off x="11600646" y="4931780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11502705" y="4756198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11304155" y="5376041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Koch</a:t>
            </a:r>
            <a:endParaRPr lang="de-DE" sz="1600" b="1" dirty="0"/>
          </a:p>
        </p:txBody>
      </p:sp>
      <p:sp>
        <p:nvSpPr>
          <p:cNvPr id="114" name="Ellipse 113"/>
          <p:cNvSpPr/>
          <p:nvPr/>
        </p:nvSpPr>
        <p:spPr>
          <a:xfrm>
            <a:off x="5279466" y="1520965"/>
            <a:ext cx="3191517" cy="10581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Bestellung bezahlen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------------------------------------</a:t>
            </a:r>
            <a:r>
              <a:rPr lang="de-DE" sz="1200" b="1" dirty="0" smtClean="0">
                <a:solidFill>
                  <a:schemeClr val="tx1"/>
                </a:solidFill>
              </a:rPr>
              <a:t>Extension Points: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Rückgeld</a:t>
            </a:r>
            <a:endParaRPr lang="de-DE" sz="1200" dirty="0">
              <a:solidFill>
                <a:schemeClr val="tx1"/>
              </a:solidFill>
            </a:endParaRP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Kartenzahlung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6" name="Gerade Verbindung mit Pfeil 115"/>
          <p:cNvCxnSpPr>
            <a:stCxn id="85" idx="6"/>
            <a:endCxn id="114" idx="2"/>
          </p:cNvCxnSpPr>
          <p:nvPr/>
        </p:nvCxnSpPr>
        <p:spPr>
          <a:xfrm>
            <a:off x="4223792" y="2048205"/>
            <a:ext cx="1055674" cy="18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/>
          <p:cNvSpPr txBox="1"/>
          <p:nvPr/>
        </p:nvSpPr>
        <p:spPr>
          <a:xfrm>
            <a:off x="4225556" y="1716114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&lt;&lt;include&gt;&gt;</a:t>
            </a:r>
            <a:endParaRPr lang="de-DE" sz="1200" dirty="0"/>
          </a:p>
        </p:txBody>
      </p:sp>
      <p:sp>
        <p:nvSpPr>
          <p:cNvPr id="122" name="Ellipse 121"/>
          <p:cNvSpPr/>
          <p:nvPr/>
        </p:nvSpPr>
        <p:spPr>
          <a:xfrm>
            <a:off x="6195936" y="3270663"/>
            <a:ext cx="2097933" cy="6239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Rückgeld auszahlen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45" name="Gerader Verbinder 144"/>
          <p:cNvCxnSpPr>
            <a:endCxn id="122" idx="6"/>
          </p:cNvCxnSpPr>
          <p:nvPr/>
        </p:nvCxnSpPr>
        <p:spPr>
          <a:xfrm flipH="1" flipV="1">
            <a:off x="8293869" y="3582661"/>
            <a:ext cx="2996608" cy="2618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/>
          <p:cNvCxnSpPr>
            <a:endCxn id="114" idx="4"/>
          </p:cNvCxnSpPr>
          <p:nvPr/>
        </p:nvCxnSpPr>
        <p:spPr>
          <a:xfrm flipH="1" flipV="1">
            <a:off x="6875225" y="2579130"/>
            <a:ext cx="219160" cy="7092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feld 153"/>
          <p:cNvSpPr txBox="1"/>
          <p:nvPr/>
        </p:nvSpPr>
        <p:spPr>
          <a:xfrm>
            <a:off x="7038378" y="2884245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&lt;&lt;extend&gt;&gt;</a:t>
            </a:r>
            <a:endParaRPr lang="de-DE" sz="1200" dirty="0"/>
          </a:p>
        </p:txBody>
      </p:sp>
      <p:sp>
        <p:nvSpPr>
          <p:cNvPr id="155" name="Gefaltete Ecke 154"/>
          <p:cNvSpPr/>
          <p:nvPr/>
        </p:nvSpPr>
        <p:spPr>
          <a:xfrm flipV="1">
            <a:off x="4059291" y="2232795"/>
            <a:ext cx="1366201" cy="78828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6" name="Ellipse 155"/>
          <p:cNvSpPr/>
          <p:nvPr/>
        </p:nvSpPr>
        <p:spPr>
          <a:xfrm>
            <a:off x="6892216" y="2755051"/>
            <a:ext cx="130394" cy="127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8" name="Gerader Verbinder 157"/>
          <p:cNvCxnSpPr>
            <a:stCxn id="155" idx="3"/>
            <a:endCxn id="156" idx="2"/>
          </p:cNvCxnSpPr>
          <p:nvPr/>
        </p:nvCxnSpPr>
        <p:spPr>
          <a:xfrm>
            <a:off x="5425492" y="2626937"/>
            <a:ext cx="1466724" cy="19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4056407" y="2208279"/>
            <a:ext cx="1982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/>
              <a:t>Condition: </a:t>
            </a:r>
          </a:p>
          <a:p>
            <a:r>
              <a:rPr lang="de-DE" sz="1000" dirty="0" smtClean="0"/>
              <a:t>falls Barzahlung und </a:t>
            </a:r>
          </a:p>
          <a:p>
            <a:r>
              <a:rPr lang="de-DE" sz="1000" dirty="0" smtClean="0"/>
              <a:t>Zahlung nicht passend</a:t>
            </a:r>
          </a:p>
          <a:p>
            <a:r>
              <a:rPr lang="de-DE" sz="1000" b="1" dirty="0" smtClean="0"/>
              <a:t>Extension Point:</a:t>
            </a:r>
          </a:p>
          <a:p>
            <a:r>
              <a:rPr lang="de-DE" sz="1000" dirty="0" smtClean="0"/>
              <a:t>Rückgeld</a:t>
            </a:r>
          </a:p>
          <a:p>
            <a:endParaRPr lang="de-DE" sz="1000" dirty="0"/>
          </a:p>
        </p:txBody>
      </p:sp>
      <p:cxnSp>
        <p:nvCxnSpPr>
          <p:cNvPr id="165" name="Gerader Verbinder 164"/>
          <p:cNvCxnSpPr/>
          <p:nvPr/>
        </p:nvCxnSpPr>
        <p:spPr>
          <a:xfrm flipH="1">
            <a:off x="11486562" y="208572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/>
          <p:cNvCxnSpPr/>
          <p:nvPr/>
        </p:nvCxnSpPr>
        <p:spPr>
          <a:xfrm flipH="1">
            <a:off x="11370792" y="242739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/>
          <p:cNvCxnSpPr/>
          <p:nvPr/>
        </p:nvCxnSpPr>
        <p:spPr>
          <a:xfrm>
            <a:off x="11489846" y="242739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/>
          <p:cNvCxnSpPr/>
          <p:nvPr/>
        </p:nvCxnSpPr>
        <p:spPr>
          <a:xfrm flipH="1">
            <a:off x="11299582" y="221003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11486562" y="221003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/>
          <p:cNvSpPr/>
          <p:nvPr/>
        </p:nvSpPr>
        <p:spPr>
          <a:xfrm>
            <a:off x="11388621" y="203445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1" name="Textfeld 170"/>
          <p:cNvSpPr txBox="1"/>
          <p:nvPr/>
        </p:nvSpPr>
        <p:spPr>
          <a:xfrm>
            <a:off x="10998071" y="2653991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Lesegerät</a:t>
            </a:r>
            <a:endParaRPr lang="de-DE" sz="1600" b="1" dirty="0"/>
          </a:p>
        </p:txBody>
      </p:sp>
      <p:sp>
        <p:nvSpPr>
          <p:cNvPr id="172" name="Ellipse 171"/>
          <p:cNvSpPr/>
          <p:nvPr/>
        </p:nvSpPr>
        <p:spPr>
          <a:xfrm>
            <a:off x="9446227" y="1749867"/>
            <a:ext cx="1522061" cy="636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Karte einlesen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>
            <a:stCxn id="172" idx="2"/>
            <a:endCxn id="114" idx="6"/>
          </p:cNvCxnSpPr>
          <p:nvPr/>
        </p:nvCxnSpPr>
        <p:spPr>
          <a:xfrm flipH="1" flipV="1">
            <a:off x="8470983" y="2050048"/>
            <a:ext cx="975244" cy="178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feld 178"/>
          <p:cNvSpPr txBox="1"/>
          <p:nvPr/>
        </p:nvSpPr>
        <p:spPr>
          <a:xfrm>
            <a:off x="8483371" y="1690859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&lt;&lt;extend&gt;&gt;</a:t>
            </a:r>
            <a:endParaRPr lang="de-DE" sz="1200" dirty="0"/>
          </a:p>
        </p:txBody>
      </p:sp>
      <p:sp>
        <p:nvSpPr>
          <p:cNvPr id="186" name="Gefaltete Ecke 185"/>
          <p:cNvSpPr/>
          <p:nvPr/>
        </p:nvSpPr>
        <p:spPr>
          <a:xfrm flipV="1">
            <a:off x="9280316" y="2584034"/>
            <a:ext cx="1231404" cy="78828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9317955" y="2615880"/>
            <a:ext cx="12788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/>
              <a:t>Condition: </a:t>
            </a:r>
          </a:p>
          <a:p>
            <a:r>
              <a:rPr lang="de-DE" sz="1000" dirty="0" smtClean="0"/>
              <a:t>falls Kartenzahlung</a:t>
            </a:r>
          </a:p>
          <a:p>
            <a:r>
              <a:rPr lang="de-DE" sz="1000" b="1" dirty="0" smtClean="0"/>
              <a:t>Extension Point:</a:t>
            </a:r>
          </a:p>
          <a:p>
            <a:r>
              <a:rPr lang="de-DE" sz="1000" dirty="0" smtClean="0"/>
              <a:t>Kartenzahlung</a:t>
            </a:r>
          </a:p>
          <a:p>
            <a:endParaRPr lang="de-DE" sz="1000" dirty="0"/>
          </a:p>
        </p:txBody>
      </p:sp>
      <p:sp>
        <p:nvSpPr>
          <p:cNvPr id="188" name="Ellipse 187"/>
          <p:cNvSpPr/>
          <p:nvPr/>
        </p:nvSpPr>
        <p:spPr>
          <a:xfrm>
            <a:off x="8822627" y="2001935"/>
            <a:ext cx="130394" cy="127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0" name="Gerader Verbinder 189"/>
          <p:cNvCxnSpPr>
            <a:stCxn id="188" idx="4"/>
            <a:endCxn id="186" idx="1"/>
          </p:cNvCxnSpPr>
          <p:nvPr/>
        </p:nvCxnSpPr>
        <p:spPr>
          <a:xfrm>
            <a:off x="8887824" y="2129128"/>
            <a:ext cx="392492" cy="849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/>
          <p:cNvCxnSpPr>
            <a:endCxn id="172" idx="5"/>
          </p:cNvCxnSpPr>
          <p:nvPr/>
        </p:nvCxnSpPr>
        <p:spPr>
          <a:xfrm flipH="1" flipV="1">
            <a:off x="10745387" y="2292843"/>
            <a:ext cx="545090" cy="1645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leichschenkliges Dreieck 55"/>
          <p:cNvSpPr/>
          <p:nvPr/>
        </p:nvSpPr>
        <p:spPr>
          <a:xfrm>
            <a:off x="1147237" y="2667568"/>
            <a:ext cx="161489" cy="20312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7" name="Gewinkelter Verbinder 56"/>
          <p:cNvCxnSpPr/>
          <p:nvPr/>
        </p:nvCxnSpPr>
        <p:spPr>
          <a:xfrm rot="16200000" flipH="1">
            <a:off x="1186145" y="2927179"/>
            <a:ext cx="387466" cy="299501"/>
          </a:xfrm>
          <a:prstGeom prst="bentConnector3">
            <a:avLst>
              <a:gd name="adj1" fmla="val 54538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winkelter Verbinder 57"/>
          <p:cNvCxnSpPr/>
          <p:nvPr/>
        </p:nvCxnSpPr>
        <p:spPr>
          <a:xfrm rot="5400000">
            <a:off x="43812" y="3791120"/>
            <a:ext cx="1895573" cy="477462"/>
          </a:xfrm>
          <a:prstGeom prst="bentConnector3">
            <a:avLst>
              <a:gd name="adj1" fmla="val 838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1072106" y="4109102"/>
            <a:ext cx="9027289" cy="6692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983432" y="4125150"/>
            <a:ext cx="927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Ein </a:t>
            </a:r>
            <a:r>
              <a:rPr lang="de-DE" sz="1200" b="1" dirty="0" smtClean="0">
                <a:solidFill>
                  <a:srgbClr val="0070C0"/>
                </a:solidFill>
              </a:rPr>
              <a:t>Pfeil mit durchgezogener Linie und dreieckiger (nicht ausgefüllter) Spitze </a:t>
            </a:r>
            <a:r>
              <a:rPr lang="de-DE" sz="1200" dirty="0" smtClean="0">
                <a:solidFill>
                  <a:srgbClr val="0070C0"/>
                </a:solidFill>
              </a:rPr>
              <a:t>weist auf eine Verallgemeinerung (Generalisierung).</a:t>
            </a:r>
          </a:p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Generalisierungen können in der UML an vielen Stellen zur Anwendung kommen. </a:t>
            </a:r>
          </a:p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In diesem ersten Beispiel geht es um die Verallgemeinerung auf den Oberbegriff Kunde, also um eine </a:t>
            </a:r>
            <a:r>
              <a:rPr lang="de-DE" sz="1200" b="1" dirty="0" smtClean="0">
                <a:solidFill>
                  <a:srgbClr val="0070C0"/>
                </a:solidFill>
              </a:rPr>
              <a:t>Generalisierung von Akteuren</a:t>
            </a:r>
            <a:r>
              <a:rPr lang="de-DE" sz="1200" dirty="0" smtClean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873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24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Generalisierung (1)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1222838" y="1820414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1114999" y="2116636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1234053" y="2116636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1043789" y="1899278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1230769" y="1899278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1132828" y="1741876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825850" y="2343539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Kunde</a:t>
            </a:r>
            <a:endParaRPr lang="de-DE" sz="1600" b="1" dirty="0"/>
          </a:p>
        </p:txBody>
      </p:sp>
      <p:cxnSp>
        <p:nvCxnSpPr>
          <p:cNvPr id="41" name="Gerader Verbinder 40"/>
          <p:cNvCxnSpPr/>
          <p:nvPr/>
        </p:nvCxnSpPr>
        <p:spPr>
          <a:xfrm flipH="1">
            <a:off x="11564640" y="354534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>
            <a:off x="11448870" y="388701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11567924" y="388701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H="1">
            <a:off x="11377660" y="366965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11564640" y="366965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11466699" y="349407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10954537" y="4103035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Bedienung</a:t>
            </a:r>
            <a:endParaRPr lang="de-DE" sz="1600" b="1" dirty="0"/>
          </a:p>
        </p:txBody>
      </p:sp>
      <p:sp>
        <p:nvSpPr>
          <p:cNvPr id="48" name="Rechteck 47"/>
          <p:cNvSpPr/>
          <p:nvPr/>
        </p:nvSpPr>
        <p:spPr>
          <a:xfrm>
            <a:off x="2052969" y="1412776"/>
            <a:ext cx="8944590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Ellipse 84"/>
          <p:cNvSpPr/>
          <p:nvPr/>
        </p:nvSpPr>
        <p:spPr>
          <a:xfrm>
            <a:off x="2639616" y="1777948"/>
            <a:ext cx="1584176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Etwas bestellen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7" name="Gerader Verbinder 86"/>
          <p:cNvCxnSpPr>
            <a:endCxn id="85" idx="2"/>
          </p:cNvCxnSpPr>
          <p:nvPr/>
        </p:nvCxnSpPr>
        <p:spPr>
          <a:xfrm>
            <a:off x="1475510" y="2048204"/>
            <a:ext cx="1164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/>
          <p:nvPr/>
        </p:nvCxnSpPr>
        <p:spPr>
          <a:xfrm flipH="1">
            <a:off x="11600646" y="4807472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/>
          <p:nvPr/>
        </p:nvCxnSpPr>
        <p:spPr>
          <a:xfrm flipH="1">
            <a:off x="11484876" y="5149138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/>
          <p:nvPr/>
        </p:nvCxnSpPr>
        <p:spPr>
          <a:xfrm>
            <a:off x="11603930" y="5149138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 flipH="1">
            <a:off x="11413666" y="4931780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/>
          <p:nvPr/>
        </p:nvCxnSpPr>
        <p:spPr>
          <a:xfrm>
            <a:off x="11600646" y="4931780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11502705" y="4756198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11304155" y="5376041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Koch</a:t>
            </a:r>
            <a:endParaRPr lang="de-DE" sz="1600" b="1" dirty="0"/>
          </a:p>
        </p:txBody>
      </p:sp>
      <p:sp>
        <p:nvSpPr>
          <p:cNvPr id="114" name="Ellipse 113"/>
          <p:cNvSpPr/>
          <p:nvPr/>
        </p:nvSpPr>
        <p:spPr>
          <a:xfrm>
            <a:off x="5279466" y="1520965"/>
            <a:ext cx="3191517" cy="10581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Bestellung bezahlen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------------------------------------</a:t>
            </a:r>
            <a:r>
              <a:rPr lang="de-DE" sz="1200" b="1" dirty="0" smtClean="0">
                <a:solidFill>
                  <a:schemeClr val="tx1"/>
                </a:solidFill>
              </a:rPr>
              <a:t>Extension Points: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Rückgeld</a:t>
            </a:r>
            <a:endParaRPr lang="de-DE" sz="1200" dirty="0">
              <a:solidFill>
                <a:schemeClr val="tx1"/>
              </a:solidFill>
            </a:endParaRP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Kartenzahlung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6" name="Gerade Verbindung mit Pfeil 115"/>
          <p:cNvCxnSpPr>
            <a:stCxn id="85" idx="6"/>
            <a:endCxn id="114" idx="2"/>
          </p:cNvCxnSpPr>
          <p:nvPr/>
        </p:nvCxnSpPr>
        <p:spPr>
          <a:xfrm>
            <a:off x="4223792" y="2048205"/>
            <a:ext cx="1055674" cy="18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/>
          <p:cNvSpPr txBox="1"/>
          <p:nvPr/>
        </p:nvSpPr>
        <p:spPr>
          <a:xfrm>
            <a:off x="4225556" y="1716114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&lt;&lt;include&gt;&gt;</a:t>
            </a:r>
            <a:endParaRPr lang="de-DE" sz="1200" dirty="0"/>
          </a:p>
        </p:txBody>
      </p:sp>
      <p:sp>
        <p:nvSpPr>
          <p:cNvPr id="122" name="Ellipse 121"/>
          <p:cNvSpPr/>
          <p:nvPr/>
        </p:nvSpPr>
        <p:spPr>
          <a:xfrm>
            <a:off x="6195936" y="3270663"/>
            <a:ext cx="2097933" cy="6239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Rückgeld auszahlen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45" name="Gerader Verbinder 144"/>
          <p:cNvCxnSpPr>
            <a:endCxn id="122" idx="6"/>
          </p:cNvCxnSpPr>
          <p:nvPr/>
        </p:nvCxnSpPr>
        <p:spPr>
          <a:xfrm flipH="1" flipV="1">
            <a:off x="8293869" y="3582661"/>
            <a:ext cx="2996608" cy="2618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/>
          <p:cNvCxnSpPr>
            <a:endCxn id="114" idx="4"/>
          </p:cNvCxnSpPr>
          <p:nvPr/>
        </p:nvCxnSpPr>
        <p:spPr>
          <a:xfrm flipH="1" flipV="1">
            <a:off x="6875225" y="2579130"/>
            <a:ext cx="219160" cy="7092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feld 153"/>
          <p:cNvSpPr txBox="1"/>
          <p:nvPr/>
        </p:nvSpPr>
        <p:spPr>
          <a:xfrm>
            <a:off x="7038378" y="2884245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&lt;&lt;extend&gt;&gt;</a:t>
            </a:r>
            <a:endParaRPr lang="de-DE" sz="1200" dirty="0"/>
          </a:p>
        </p:txBody>
      </p:sp>
      <p:sp>
        <p:nvSpPr>
          <p:cNvPr id="155" name="Gefaltete Ecke 154"/>
          <p:cNvSpPr/>
          <p:nvPr/>
        </p:nvSpPr>
        <p:spPr>
          <a:xfrm flipV="1">
            <a:off x="4059291" y="2232795"/>
            <a:ext cx="1366201" cy="78828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6" name="Ellipse 155"/>
          <p:cNvSpPr/>
          <p:nvPr/>
        </p:nvSpPr>
        <p:spPr>
          <a:xfrm>
            <a:off x="6892216" y="2755051"/>
            <a:ext cx="130394" cy="127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8" name="Gerader Verbinder 157"/>
          <p:cNvCxnSpPr>
            <a:stCxn id="155" idx="3"/>
            <a:endCxn id="156" idx="2"/>
          </p:cNvCxnSpPr>
          <p:nvPr/>
        </p:nvCxnSpPr>
        <p:spPr>
          <a:xfrm>
            <a:off x="5425492" y="2626937"/>
            <a:ext cx="1466724" cy="19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4056407" y="2208279"/>
            <a:ext cx="1982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/>
              <a:t>Condition: </a:t>
            </a:r>
          </a:p>
          <a:p>
            <a:r>
              <a:rPr lang="de-DE" sz="1000" dirty="0" smtClean="0"/>
              <a:t>falls Barzahlung und </a:t>
            </a:r>
          </a:p>
          <a:p>
            <a:r>
              <a:rPr lang="de-DE" sz="1000" dirty="0" smtClean="0"/>
              <a:t>Zahlung nicht passend</a:t>
            </a:r>
          </a:p>
          <a:p>
            <a:r>
              <a:rPr lang="de-DE" sz="1000" b="1" dirty="0" smtClean="0"/>
              <a:t>Extension Point:</a:t>
            </a:r>
          </a:p>
          <a:p>
            <a:r>
              <a:rPr lang="de-DE" sz="1000" dirty="0" smtClean="0"/>
              <a:t>Rückgeld</a:t>
            </a:r>
          </a:p>
          <a:p>
            <a:endParaRPr lang="de-DE" sz="1000" dirty="0"/>
          </a:p>
        </p:txBody>
      </p:sp>
      <p:cxnSp>
        <p:nvCxnSpPr>
          <p:cNvPr id="165" name="Gerader Verbinder 164"/>
          <p:cNvCxnSpPr/>
          <p:nvPr/>
        </p:nvCxnSpPr>
        <p:spPr>
          <a:xfrm flipH="1">
            <a:off x="11486562" y="208572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/>
          <p:cNvCxnSpPr/>
          <p:nvPr/>
        </p:nvCxnSpPr>
        <p:spPr>
          <a:xfrm flipH="1">
            <a:off x="11370792" y="242739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/>
          <p:cNvCxnSpPr/>
          <p:nvPr/>
        </p:nvCxnSpPr>
        <p:spPr>
          <a:xfrm>
            <a:off x="11489846" y="242739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/>
          <p:cNvCxnSpPr/>
          <p:nvPr/>
        </p:nvCxnSpPr>
        <p:spPr>
          <a:xfrm flipH="1">
            <a:off x="11299582" y="221003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11486562" y="221003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/>
          <p:cNvSpPr/>
          <p:nvPr/>
        </p:nvSpPr>
        <p:spPr>
          <a:xfrm>
            <a:off x="11388621" y="203445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1" name="Textfeld 170"/>
          <p:cNvSpPr txBox="1"/>
          <p:nvPr/>
        </p:nvSpPr>
        <p:spPr>
          <a:xfrm>
            <a:off x="10998071" y="2653991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Lesegerät</a:t>
            </a:r>
            <a:endParaRPr lang="de-DE" sz="1600" b="1" dirty="0"/>
          </a:p>
        </p:txBody>
      </p:sp>
      <p:sp>
        <p:nvSpPr>
          <p:cNvPr id="172" name="Ellipse 171"/>
          <p:cNvSpPr/>
          <p:nvPr/>
        </p:nvSpPr>
        <p:spPr>
          <a:xfrm>
            <a:off x="9446227" y="1749867"/>
            <a:ext cx="1522061" cy="636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Karte einlesen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>
            <a:stCxn id="172" idx="2"/>
            <a:endCxn id="114" idx="6"/>
          </p:cNvCxnSpPr>
          <p:nvPr/>
        </p:nvCxnSpPr>
        <p:spPr>
          <a:xfrm flipH="1" flipV="1">
            <a:off x="8470983" y="2050048"/>
            <a:ext cx="975244" cy="178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feld 178"/>
          <p:cNvSpPr txBox="1"/>
          <p:nvPr/>
        </p:nvSpPr>
        <p:spPr>
          <a:xfrm>
            <a:off x="8483371" y="1690859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&lt;&lt;extend&gt;&gt;</a:t>
            </a:r>
            <a:endParaRPr lang="de-DE" sz="1200" dirty="0"/>
          </a:p>
        </p:txBody>
      </p:sp>
      <p:sp>
        <p:nvSpPr>
          <p:cNvPr id="186" name="Gefaltete Ecke 185"/>
          <p:cNvSpPr/>
          <p:nvPr/>
        </p:nvSpPr>
        <p:spPr>
          <a:xfrm flipV="1">
            <a:off x="9280316" y="2584034"/>
            <a:ext cx="1231404" cy="78828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9317955" y="2615880"/>
            <a:ext cx="12788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/>
              <a:t>Condition: </a:t>
            </a:r>
          </a:p>
          <a:p>
            <a:r>
              <a:rPr lang="de-DE" sz="1000" dirty="0" smtClean="0"/>
              <a:t>falls Kartenzahlung</a:t>
            </a:r>
          </a:p>
          <a:p>
            <a:r>
              <a:rPr lang="de-DE" sz="1000" b="1" dirty="0" smtClean="0"/>
              <a:t>Extension Point:</a:t>
            </a:r>
          </a:p>
          <a:p>
            <a:r>
              <a:rPr lang="de-DE" sz="1000" dirty="0" smtClean="0"/>
              <a:t>Kartenzahlung</a:t>
            </a:r>
          </a:p>
          <a:p>
            <a:endParaRPr lang="de-DE" sz="1000" dirty="0"/>
          </a:p>
        </p:txBody>
      </p:sp>
      <p:sp>
        <p:nvSpPr>
          <p:cNvPr id="188" name="Ellipse 187"/>
          <p:cNvSpPr/>
          <p:nvPr/>
        </p:nvSpPr>
        <p:spPr>
          <a:xfrm>
            <a:off x="8822627" y="2001935"/>
            <a:ext cx="130394" cy="127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0" name="Gerader Verbinder 189"/>
          <p:cNvCxnSpPr>
            <a:stCxn id="188" idx="4"/>
            <a:endCxn id="186" idx="1"/>
          </p:cNvCxnSpPr>
          <p:nvPr/>
        </p:nvCxnSpPr>
        <p:spPr>
          <a:xfrm>
            <a:off x="8887824" y="2129128"/>
            <a:ext cx="392492" cy="849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/>
          <p:cNvCxnSpPr>
            <a:endCxn id="172" idx="5"/>
          </p:cNvCxnSpPr>
          <p:nvPr/>
        </p:nvCxnSpPr>
        <p:spPr>
          <a:xfrm flipH="1" flipV="1">
            <a:off x="10745387" y="2292843"/>
            <a:ext cx="545090" cy="1645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leichschenkliges Dreieck 55"/>
          <p:cNvSpPr/>
          <p:nvPr/>
        </p:nvSpPr>
        <p:spPr>
          <a:xfrm>
            <a:off x="1147237" y="2667568"/>
            <a:ext cx="161489" cy="2031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7" name="Gewinkelter Verbinder 56"/>
          <p:cNvCxnSpPr/>
          <p:nvPr/>
        </p:nvCxnSpPr>
        <p:spPr>
          <a:xfrm rot="16200000" flipH="1">
            <a:off x="1186145" y="2927179"/>
            <a:ext cx="387466" cy="299501"/>
          </a:xfrm>
          <a:prstGeom prst="bentConnector3">
            <a:avLst>
              <a:gd name="adj1" fmla="val 5453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winkelter Verbinder 57"/>
          <p:cNvCxnSpPr/>
          <p:nvPr/>
        </p:nvCxnSpPr>
        <p:spPr>
          <a:xfrm rot="5400000">
            <a:off x="43812" y="3791120"/>
            <a:ext cx="1895573" cy="477462"/>
          </a:xfrm>
          <a:prstGeom prst="bentConnector3">
            <a:avLst>
              <a:gd name="adj1" fmla="val 83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761098" y="5068940"/>
            <a:ext cx="7931" cy="2948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 flipH="1">
            <a:off x="653259" y="5365162"/>
            <a:ext cx="119054" cy="21602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>
            <a:off x="772313" y="5365162"/>
            <a:ext cx="132974" cy="21602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/>
          <p:nvPr/>
        </p:nvCxnSpPr>
        <p:spPr>
          <a:xfrm flipH="1">
            <a:off x="582049" y="5147804"/>
            <a:ext cx="180020" cy="21602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>
            <a:off x="769029" y="5147804"/>
            <a:ext cx="180020" cy="22690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>
            <a:off x="671088" y="4990402"/>
            <a:ext cx="180020" cy="11797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199001" y="5576538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0070C0"/>
                </a:solidFill>
              </a:rPr>
              <a:t>Stammkunde</a:t>
            </a:r>
            <a:endParaRPr lang="de-DE" sz="1200" b="1" dirty="0">
              <a:solidFill>
                <a:srgbClr val="0070C0"/>
              </a:solidFill>
            </a:endParaRPr>
          </a:p>
        </p:txBody>
      </p:sp>
      <p:cxnSp>
        <p:nvCxnSpPr>
          <p:cNvPr id="68" name="Gerader Verbinder 67"/>
          <p:cNvCxnSpPr/>
          <p:nvPr/>
        </p:nvCxnSpPr>
        <p:spPr>
          <a:xfrm>
            <a:off x="1532352" y="3366967"/>
            <a:ext cx="7931" cy="2948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 flipH="1">
            <a:off x="1424513" y="3663189"/>
            <a:ext cx="119054" cy="21602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543567" y="3663189"/>
            <a:ext cx="132974" cy="21602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/>
          <p:nvPr/>
        </p:nvCxnSpPr>
        <p:spPr>
          <a:xfrm flipH="1">
            <a:off x="1353303" y="3445831"/>
            <a:ext cx="180020" cy="21602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>
            <a:off x="1540283" y="3445831"/>
            <a:ext cx="180020" cy="22690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1442342" y="3288429"/>
            <a:ext cx="180020" cy="11797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Textfeld 73"/>
          <p:cNvSpPr txBox="1"/>
          <p:nvPr/>
        </p:nvSpPr>
        <p:spPr>
          <a:xfrm>
            <a:off x="1067623" y="386522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0070C0"/>
                </a:solidFill>
              </a:rPr>
              <a:t>Neukunde</a:t>
            </a:r>
            <a:endParaRPr lang="de-DE" sz="1200" b="1" dirty="0">
              <a:solidFill>
                <a:srgbClr val="0070C0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2135560" y="4266552"/>
            <a:ext cx="7272808" cy="54092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Textfeld 75"/>
          <p:cNvSpPr txBox="1"/>
          <p:nvPr/>
        </p:nvSpPr>
        <p:spPr>
          <a:xfrm>
            <a:off x="1147227" y="4282600"/>
            <a:ext cx="9278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Die</a:t>
            </a:r>
            <a:r>
              <a:rPr lang="de-DE" sz="1200" b="1" dirty="0" smtClean="0">
                <a:solidFill>
                  <a:srgbClr val="0070C0"/>
                </a:solidFill>
              </a:rPr>
              <a:t> Spezialfälle „Stammkunde“ und „Neukunde“ </a:t>
            </a:r>
            <a:r>
              <a:rPr lang="de-DE" sz="1200" dirty="0" smtClean="0">
                <a:solidFill>
                  <a:srgbClr val="0070C0"/>
                </a:solidFill>
              </a:rPr>
              <a:t>werden hier zum Oberbegriff „Kunde“ verallgemeinert.</a:t>
            </a:r>
          </a:p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Dies macht Sinn, sofern für den Oberbegriff Anwendungsfälle gelten, die auch für alle Spezialfälle gültig sind.</a:t>
            </a:r>
          </a:p>
        </p:txBody>
      </p:sp>
    </p:spTree>
    <p:extLst>
      <p:ext uri="{BB962C8B-B14F-4D97-AF65-F5344CB8AC3E}">
        <p14:creationId xmlns:p14="http://schemas.microsoft.com/office/powerpoint/2010/main" val="321081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25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Generalisierung (1)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1222838" y="1820414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1114999" y="2116636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1234053" y="2116636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1043789" y="1899278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1230769" y="1899278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1132828" y="1741876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825850" y="2343539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Kunde</a:t>
            </a:r>
            <a:endParaRPr lang="de-DE" sz="1600" b="1" dirty="0"/>
          </a:p>
        </p:txBody>
      </p:sp>
      <p:cxnSp>
        <p:nvCxnSpPr>
          <p:cNvPr id="41" name="Gerader Verbinder 40"/>
          <p:cNvCxnSpPr/>
          <p:nvPr/>
        </p:nvCxnSpPr>
        <p:spPr>
          <a:xfrm flipH="1">
            <a:off x="11564640" y="354534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>
            <a:off x="11448870" y="388701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11567924" y="388701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H="1">
            <a:off x="11377660" y="366965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11564640" y="366965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11466699" y="349407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10954537" y="4103035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Bedienung</a:t>
            </a:r>
            <a:endParaRPr lang="de-DE" sz="1600" b="1" dirty="0"/>
          </a:p>
        </p:txBody>
      </p:sp>
      <p:sp>
        <p:nvSpPr>
          <p:cNvPr id="48" name="Rechteck 47"/>
          <p:cNvSpPr/>
          <p:nvPr/>
        </p:nvSpPr>
        <p:spPr>
          <a:xfrm>
            <a:off x="2052969" y="1412776"/>
            <a:ext cx="8944590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Ellipse 84"/>
          <p:cNvSpPr/>
          <p:nvPr/>
        </p:nvSpPr>
        <p:spPr>
          <a:xfrm>
            <a:off x="2639616" y="1777948"/>
            <a:ext cx="1584176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Etwas bestellen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7" name="Gerader Verbinder 86"/>
          <p:cNvCxnSpPr>
            <a:endCxn id="85" idx="2"/>
          </p:cNvCxnSpPr>
          <p:nvPr/>
        </p:nvCxnSpPr>
        <p:spPr>
          <a:xfrm>
            <a:off x="1475510" y="2048204"/>
            <a:ext cx="1164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/>
          <p:nvPr/>
        </p:nvCxnSpPr>
        <p:spPr>
          <a:xfrm flipH="1">
            <a:off x="11600646" y="4807472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/>
          <p:nvPr/>
        </p:nvCxnSpPr>
        <p:spPr>
          <a:xfrm flipH="1">
            <a:off x="11484876" y="5149138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/>
          <p:nvPr/>
        </p:nvCxnSpPr>
        <p:spPr>
          <a:xfrm>
            <a:off x="11603930" y="5149138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 flipH="1">
            <a:off x="11413666" y="4931780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/>
          <p:nvPr/>
        </p:nvCxnSpPr>
        <p:spPr>
          <a:xfrm>
            <a:off x="11600646" y="4931780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11502705" y="4756198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11304155" y="5376041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Koch</a:t>
            </a:r>
            <a:endParaRPr lang="de-DE" sz="1600" b="1" dirty="0"/>
          </a:p>
        </p:txBody>
      </p:sp>
      <p:sp>
        <p:nvSpPr>
          <p:cNvPr id="114" name="Ellipse 113"/>
          <p:cNvSpPr/>
          <p:nvPr/>
        </p:nvSpPr>
        <p:spPr>
          <a:xfrm>
            <a:off x="5279466" y="1520965"/>
            <a:ext cx="3191517" cy="10581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Bestellung bezahlen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------------------------------------</a:t>
            </a:r>
            <a:r>
              <a:rPr lang="de-DE" sz="1200" b="1" dirty="0" smtClean="0">
                <a:solidFill>
                  <a:schemeClr val="tx1"/>
                </a:solidFill>
              </a:rPr>
              <a:t>Extension Points: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Rückgeld</a:t>
            </a:r>
            <a:endParaRPr lang="de-DE" sz="1200" dirty="0">
              <a:solidFill>
                <a:schemeClr val="tx1"/>
              </a:solidFill>
            </a:endParaRP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Kartenzahlung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6" name="Gerade Verbindung mit Pfeil 115"/>
          <p:cNvCxnSpPr>
            <a:stCxn id="85" idx="6"/>
            <a:endCxn id="114" idx="2"/>
          </p:cNvCxnSpPr>
          <p:nvPr/>
        </p:nvCxnSpPr>
        <p:spPr>
          <a:xfrm>
            <a:off x="4223792" y="2048205"/>
            <a:ext cx="1055674" cy="18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/>
          <p:cNvSpPr txBox="1"/>
          <p:nvPr/>
        </p:nvSpPr>
        <p:spPr>
          <a:xfrm>
            <a:off x="4225556" y="1716114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&lt;&lt;include&gt;&gt;</a:t>
            </a:r>
            <a:endParaRPr lang="de-DE" sz="1200" dirty="0"/>
          </a:p>
        </p:txBody>
      </p:sp>
      <p:sp>
        <p:nvSpPr>
          <p:cNvPr id="122" name="Ellipse 121"/>
          <p:cNvSpPr/>
          <p:nvPr/>
        </p:nvSpPr>
        <p:spPr>
          <a:xfrm>
            <a:off x="6195936" y="3270663"/>
            <a:ext cx="2097933" cy="6239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Rückgeld auszahlen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45" name="Gerader Verbinder 144"/>
          <p:cNvCxnSpPr>
            <a:endCxn id="122" idx="6"/>
          </p:cNvCxnSpPr>
          <p:nvPr/>
        </p:nvCxnSpPr>
        <p:spPr>
          <a:xfrm flipH="1" flipV="1">
            <a:off x="8293869" y="3582661"/>
            <a:ext cx="2996608" cy="2618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/>
          <p:cNvCxnSpPr>
            <a:endCxn id="114" idx="4"/>
          </p:cNvCxnSpPr>
          <p:nvPr/>
        </p:nvCxnSpPr>
        <p:spPr>
          <a:xfrm flipH="1" flipV="1">
            <a:off x="6875225" y="2579130"/>
            <a:ext cx="219160" cy="7092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feld 153"/>
          <p:cNvSpPr txBox="1"/>
          <p:nvPr/>
        </p:nvSpPr>
        <p:spPr>
          <a:xfrm>
            <a:off x="7038378" y="2884245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&lt;&lt;extend&gt;&gt;</a:t>
            </a:r>
            <a:endParaRPr lang="de-DE" sz="1200" dirty="0"/>
          </a:p>
        </p:txBody>
      </p:sp>
      <p:sp>
        <p:nvSpPr>
          <p:cNvPr id="155" name="Gefaltete Ecke 154"/>
          <p:cNvSpPr/>
          <p:nvPr/>
        </p:nvSpPr>
        <p:spPr>
          <a:xfrm flipV="1">
            <a:off x="4059291" y="2232795"/>
            <a:ext cx="1366201" cy="78828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6" name="Ellipse 155"/>
          <p:cNvSpPr/>
          <p:nvPr/>
        </p:nvSpPr>
        <p:spPr>
          <a:xfrm>
            <a:off x="6892216" y="2755051"/>
            <a:ext cx="130394" cy="127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8" name="Gerader Verbinder 157"/>
          <p:cNvCxnSpPr>
            <a:stCxn id="155" idx="3"/>
            <a:endCxn id="156" idx="2"/>
          </p:cNvCxnSpPr>
          <p:nvPr/>
        </p:nvCxnSpPr>
        <p:spPr>
          <a:xfrm>
            <a:off x="5425492" y="2626937"/>
            <a:ext cx="1466724" cy="19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4056407" y="2208279"/>
            <a:ext cx="1982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/>
              <a:t>Condition: </a:t>
            </a:r>
          </a:p>
          <a:p>
            <a:r>
              <a:rPr lang="de-DE" sz="1000" dirty="0" smtClean="0"/>
              <a:t>falls Barzahlung und </a:t>
            </a:r>
          </a:p>
          <a:p>
            <a:r>
              <a:rPr lang="de-DE" sz="1000" dirty="0" smtClean="0"/>
              <a:t>Zahlung nicht passend</a:t>
            </a:r>
          </a:p>
          <a:p>
            <a:r>
              <a:rPr lang="de-DE" sz="1000" b="1" dirty="0" smtClean="0"/>
              <a:t>Extension Point:</a:t>
            </a:r>
          </a:p>
          <a:p>
            <a:r>
              <a:rPr lang="de-DE" sz="1000" dirty="0" smtClean="0"/>
              <a:t>Rückgeld</a:t>
            </a:r>
          </a:p>
          <a:p>
            <a:endParaRPr lang="de-DE" sz="1000" dirty="0"/>
          </a:p>
        </p:txBody>
      </p:sp>
      <p:cxnSp>
        <p:nvCxnSpPr>
          <p:cNvPr id="165" name="Gerader Verbinder 164"/>
          <p:cNvCxnSpPr/>
          <p:nvPr/>
        </p:nvCxnSpPr>
        <p:spPr>
          <a:xfrm flipH="1">
            <a:off x="11486562" y="208572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/>
          <p:cNvCxnSpPr/>
          <p:nvPr/>
        </p:nvCxnSpPr>
        <p:spPr>
          <a:xfrm flipH="1">
            <a:off x="11370792" y="242739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/>
          <p:cNvCxnSpPr/>
          <p:nvPr/>
        </p:nvCxnSpPr>
        <p:spPr>
          <a:xfrm>
            <a:off x="11489846" y="242739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/>
          <p:cNvCxnSpPr/>
          <p:nvPr/>
        </p:nvCxnSpPr>
        <p:spPr>
          <a:xfrm flipH="1">
            <a:off x="11299582" y="221003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11486562" y="221003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/>
          <p:cNvSpPr/>
          <p:nvPr/>
        </p:nvSpPr>
        <p:spPr>
          <a:xfrm>
            <a:off x="11388621" y="203445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1" name="Textfeld 170"/>
          <p:cNvSpPr txBox="1"/>
          <p:nvPr/>
        </p:nvSpPr>
        <p:spPr>
          <a:xfrm>
            <a:off x="10998071" y="2653991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Lesegerät</a:t>
            </a:r>
            <a:endParaRPr lang="de-DE" sz="1600" b="1" dirty="0"/>
          </a:p>
        </p:txBody>
      </p:sp>
      <p:sp>
        <p:nvSpPr>
          <p:cNvPr id="172" name="Ellipse 171"/>
          <p:cNvSpPr/>
          <p:nvPr/>
        </p:nvSpPr>
        <p:spPr>
          <a:xfrm>
            <a:off x="9446227" y="1749867"/>
            <a:ext cx="1522061" cy="636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Karte einlesen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>
            <a:stCxn id="172" idx="2"/>
            <a:endCxn id="114" idx="6"/>
          </p:cNvCxnSpPr>
          <p:nvPr/>
        </p:nvCxnSpPr>
        <p:spPr>
          <a:xfrm flipH="1" flipV="1">
            <a:off x="8470983" y="2050048"/>
            <a:ext cx="975244" cy="178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feld 178"/>
          <p:cNvSpPr txBox="1"/>
          <p:nvPr/>
        </p:nvSpPr>
        <p:spPr>
          <a:xfrm>
            <a:off x="8483371" y="1690859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&lt;&lt;extend&gt;&gt;</a:t>
            </a:r>
            <a:endParaRPr lang="de-DE" sz="1200" dirty="0"/>
          </a:p>
        </p:txBody>
      </p:sp>
      <p:sp>
        <p:nvSpPr>
          <p:cNvPr id="186" name="Gefaltete Ecke 185"/>
          <p:cNvSpPr/>
          <p:nvPr/>
        </p:nvSpPr>
        <p:spPr>
          <a:xfrm flipV="1">
            <a:off x="9280316" y="2584034"/>
            <a:ext cx="1231404" cy="78828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9317955" y="2615880"/>
            <a:ext cx="12788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/>
              <a:t>Condition: </a:t>
            </a:r>
          </a:p>
          <a:p>
            <a:r>
              <a:rPr lang="de-DE" sz="1000" dirty="0" smtClean="0"/>
              <a:t>falls Kartenzahlung</a:t>
            </a:r>
          </a:p>
          <a:p>
            <a:r>
              <a:rPr lang="de-DE" sz="1000" b="1" dirty="0" smtClean="0"/>
              <a:t>Extension Point:</a:t>
            </a:r>
          </a:p>
          <a:p>
            <a:r>
              <a:rPr lang="de-DE" sz="1000" dirty="0" smtClean="0"/>
              <a:t>Kartenzahlung</a:t>
            </a:r>
          </a:p>
          <a:p>
            <a:endParaRPr lang="de-DE" sz="1000" dirty="0"/>
          </a:p>
        </p:txBody>
      </p:sp>
      <p:sp>
        <p:nvSpPr>
          <p:cNvPr id="188" name="Ellipse 187"/>
          <p:cNvSpPr/>
          <p:nvPr/>
        </p:nvSpPr>
        <p:spPr>
          <a:xfrm>
            <a:off x="8822627" y="2001935"/>
            <a:ext cx="130394" cy="127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0" name="Gerader Verbinder 189"/>
          <p:cNvCxnSpPr>
            <a:stCxn id="188" idx="4"/>
            <a:endCxn id="186" idx="1"/>
          </p:cNvCxnSpPr>
          <p:nvPr/>
        </p:nvCxnSpPr>
        <p:spPr>
          <a:xfrm>
            <a:off x="8887824" y="2129128"/>
            <a:ext cx="392492" cy="849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/>
          <p:cNvCxnSpPr>
            <a:endCxn id="172" idx="5"/>
          </p:cNvCxnSpPr>
          <p:nvPr/>
        </p:nvCxnSpPr>
        <p:spPr>
          <a:xfrm flipH="1" flipV="1">
            <a:off x="10745387" y="2292843"/>
            <a:ext cx="545090" cy="1645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199001" y="5576538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0070C0"/>
                </a:solidFill>
              </a:rPr>
              <a:t>Stammkunde</a:t>
            </a:r>
            <a:endParaRPr lang="de-DE" sz="1200" b="1" dirty="0">
              <a:solidFill>
                <a:srgbClr val="0070C0"/>
              </a:solidFill>
            </a:endParaRPr>
          </a:p>
        </p:txBody>
      </p:sp>
      <p:cxnSp>
        <p:nvCxnSpPr>
          <p:cNvPr id="77" name="Gerader Verbinder 76"/>
          <p:cNvCxnSpPr/>
          <p:nvPr/>
        </p:nvCxnSpPr>
        <p:spPr>
          <a:xfrm>
            <a:off x="761098" y="5068940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/>
          <p:nvPr/>
        </p:nvCxnSpPr>
        <p:spPr>
          <a:xfrm flipH="1">
            <a:off x="653259" y="5365162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/>
          <p:nvPr/>
        </p:nvCxnSpPr>
        <p:spPr>
          <a:xfrm>
            <a:off x="772313" y="5365162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/>
          <p:nvPr/>
        </p:nvCxnSpPr>
        <p:spPr>
          <a:xfrm flipH="1">
            <a:off x="582049" y="5147804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/>
          <p:nvPr/>
        </p:nvCxnSpPr>
        <p:spPr>
          <a:xfrm>
            <a:off x="769029" y="5147804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671088" y="4990402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3" name="Textfeld 82"/>
          <p:cNvSpPr txBox="1"/>
          <p:nvPr/>
        </p:nvSpPr>
        <p:spPr>
          <a:xfrm>
            <a:off x="199001" y="5576538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Stammkunde</a:t>
            </a:r>
            <a:endParaRPr lang="de-DE" sz="1200" b="1" dirty="0"/>
          </a:p>
        </p:txBody>
      </p:sp>
      <p:cxnSp>
        <p:nvCxnSpPr>
          <p:cNvPr id="84" name="Gerader Verbinder 83"/>
          <p:cNvCxnSpPr/>
          <p:nvPr/>
        </p:nvCxnSpPr>
        <p:spPr>
          <a:xfrm>
            <a:off x="1532352" y="3366967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/>
          <p:cNvCxnSpPr/>
          <p:nvPr/>
        </p:nvCxnSpPr>
        <p:spPr>
          <a:xfrm flipH="1">
            <a:off x="1424513" y="3663189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1543567" y="3663189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/>
          <p:cNvCxnSpPr/>
          <p:nvPr/>
        </p:nvCxnSpPr>
        <p:spPr>
          <a:xfrm flipH="1">
            <a:off x="1353303" y="3445831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/>
          <p:nvPr/>
        </p:nvCxnSpPr>
        <p:spPr>
          <a:xfrm>
            <a:off x="1540283" y="3445831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lipse 90"/>
          <p:cNvSpPr/>
          <p:nvPr/>
        </p:nvSpPr>
        <p:spPr>
          <a:xfrm>
            <a:off x="1442342" y="3288429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Textfeld 91"/>
          <p:cNvSpPr txBox="1"/>
          <p:nvPr/>
        </p:nvSpPr>
        <p:spPr>
          <a:xfrm>
            <a:off x="1067623" y="386522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Neukunde</a:t>
            </a:r>
            <a:endParaRPr lang="de-DE" sz="1200" b="1" dirty="0"/>
          </a:p>
        </p:txBody>
      </p:sp>
      <p:sp>
        <p:nvSpPr>
          <p:cNvPr id="93" name="Gleichschenkliges Dreieck 92"/>
          <p:cNvSpPr/>
          <p:nvPr/>
        </p:nvSpPr>
        <p:spPr>
          <a:xfrm>
            <a:off x="1147237" y="2667568"/>
            <a:ext cx="161489" cy="203121"/>
          </a:xfrm>
          <a:prstGeom prst="triangl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4" name="Gewinkelter Verbinder 93"/>
          <p:cNvCxnSpPr/>
          <p:nvPr/>
        </p:nvCxnSpPr>
        <p:spPr>
          <a:xfrm rot="16200000" flipH="1">
            <a:off x="1186145" y="2927179"/>
            <a:ext cx="387466" cy="299501"/>
          </a:xfrm>
          <a:prstGeom prst="bentConnector3">
            <a:avLst>
              <a:gd name="adj1" fmla="val 54538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r Verbinder 94"/>
          <p:cNvCxnSpPr/>
          <p:nvPr/>
        </p:nvCxnSpPr>
        <p:spPr>
          <a:xfrm rot="5400000">
            <a:off x="43812" y="3791120"/>
            <a:ext cx="1895573" cy="477462"/>
          </a:xfrm>
          <a:prstGeom prst="bentConnector3">
            <a:avLst>
              <a:gd name="adj1" fmla="val 838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/>
          <p:nvPr/>
        </p:nvCxnSpPr>
        <p:spPr>
          <a:xfrm>
            <a:off x="761098" y="5068940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/>
          <p:cNvCxnSpPr/>
          <p:nvPr/>
        </p:nvCxnSpPr>
        <p:spPr>
          <a:xfrm flipH="1">
            <a:off x="653259" y="5365162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772313" y="5365162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 flipH="1">
            <a:off x="582049" y="5147804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769029" y="5147804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671088" y="4990402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2" name="Gerader Verbinder 101"/>
          <p:cNvCxnSpPr/>
          <p:nvPr/>
        </p:nvCxnSpPr>
        <p:spPr>
          <a:xfrm flipH="1">
            <a:off x="1424513" y="3663189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/>
          <p:cNvCxnSpPr/>
          <p:nvPr/>
        </p:nvCxnSpPr>
        <p:spPr>
          <a:xfrm>
            <a:off x="1543567" y="3663189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1067623" y="386522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Neukunde</a:t>
            </a:r>
            <a:endParaRPr lang="de-DE" sz="1200" b="1" dirty="0"/>
          </a:p>
        </p:txBody>
      </p:sp>
      <p:sp>
        <p:nvSpPr>
          <p:cNvPr id="105" name="Ellipse 104"/>
          <p:cNvSpPr/>
          <p:nvPr/>
        </p:nvSpPr>
        <p:spPr>
          <a:xfrm>
            <a:off x="2637532" y="4743245"/>
            <a:ext cx="4057768" cy="5405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n</a:t>
            </a:r>
            <a:r>
              <a:rPr lang="de-DE" sz="1200" dirty="0" smtClean="0">
                <a:solidFill>
                  <a:schemeClr val="tx1"/>
                </a:solidFill>
              </a:rPr>
              <a:t>immt sich Info-Material für Neukunden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06" name="Gerader Verbinder 105"/>
          <p:cNvCxnSpPr>
            <a:endCxn id="105" idx="1"/>
          </p:cNvCxnSpPr>
          <p:nvPr/>
        </p:nvCxnSpPr>
        <p:spPr>
          <a:xfrm>
            <a:off x="1759364" y="3754329"/>
            <a:ext cx="1472414" cy="106807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lipse 114"/>
          <p:cNvSpPr/>
          <p:nvPr/>
        </p:nvSpPr>
        <p:spPr>
          <a:xfrm>
            <a:off x="2609083" y="5480915"/>
            <a:ext cx="4057768" cy="5405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r>
              <a:rPr lang="de-DE" sz="1200" dirty="0" smtClean="0">
                <a:solidFill>
                  <a:schemeClr val="tx1"/>
                </a:solidFill>
              </a:rPr>
              <a:t>etritt Ehrenloge für Stammgäste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7" name="Gerader Verbinder 116"/>
          <p:cNvCxnSpPr>
            <a:endCxn id="115" idx="2"/>
          </p:cNvCxnSpPr>
          <p:nvPr/>
        </p:nvCxnSpPr>
        <p:spPr>
          <a:xfrm>
            <a:off x="1043789" y="5388449"/>
            <a:ext cx="1565294" cy="36272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hteck 118"/>
          <p:cNvSpPr/>
          <p:nvPr/>
        </p:nvSpPr>
        <p:spPr>
          <a:xfrm>
            <a:off x="4059290" y="4045647"/>
            <a:ext cx="5997149" cy="54092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0" name="Textfeld 119"/>
          <p:cNvSpPr txBox="1"/>
          <p:nvPr/>
        </p:nvSpPr>
        <p:spPr>
          <a:xfrm>
            <a:off x="2447166" y="4088431"/>
            <a:ext cx="9278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Spezialfälle können natürlich auch selbst Anwendungsfälle auslösen.</a:t>
            </a:r>
          </a:p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Dies macht Sinn, sofern diese Anwendungsfälle nicht auch für den Oberbegriff gültig sind.</a:t>
            </a:r>
          </a:p>
        </p:txBody>
      </p:sp>
    </p:spTree>
    <p:extLst>
      <p:ext uri="{BB962C8B-B14F-4D97-AF65-F5344CB8AC3E}">
        <p14:creationId xmlns:p14="http://schemas.microsoft.com/office/powerpoint/2010/main" val="20978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26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Generalisierung (2)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1222838" y="1820414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1114999" y="2116636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1234053" y="2116636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1043789" y="1899278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1230769" y="1899278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1132828" y="1741876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825850" y="2343539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Kunde</a:t>
            </a:r>
            <a:endParaRPr lang="de-DE" sz="1600" b="1" dirty="0"/>
          </a:p>
        </p:txBody>
      </p:sp>
      <p:cxnSp>
        <p:nvCxnSpPr>
          <p:cNvPr id="41" name="Gerader Verbinder 40"/>
          <p:cNvCxnSpPr/>
          <p:nvPr/>
        </p:nvCxnSpPr>
        <p:spPr>
          <a:xfrm flipH="1">
            <a:off x="11564640" y="354534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>
            <a:off x="11448870" y="388701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11567924" y="388701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H="1">
            <a:off x="11377660" y="366965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11564640" y="366965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11466699" y="349407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10954537" y="4103035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Bedienung</a:t>
            </a:r>
            <a:endParaRPr lang="de-DE" sz="1600" b="1" dirty="0"/>
          </a:p>
        </p:txBody>
      </p:sp>
      <p:sp>
        <p:nvSpPr>
          <p:cNvPr id="48" name="Rechteck 47"/>
          <p:cNvSpPr/>
          <p:nvPr/>
        </p:nvSpPr>
        <p:spPr>
          <a:xfrm>
            <a:off x="2052969" y="1412776"/>
            <a:ext cx="8944590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Ellipse 84"/>
          <p:cNvSpPr/>
          <p:nvPr/>
        </p:nvSpPr>
        <p:spPr>
          <a:xfrm>
            <a:off x="2639616" y="1777948"/>
            <a:ext cx="1584176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Etwas bestellen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7" name="Gerader Verbinder 86"/>
          <p:cNvCxnSpPr>
            <a:endCxn id="85" idx="2"/>
          </p:cNvCxnSpPr>
          <p:nvPr/>
        </p:nvCxnSpPr>
        <p:spPr>
          <a:xfrm>
            <a:off x="1475510" y="2048204"/>
            <a:ext cx="1164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/>
          <p:nvPr/>
        </p:nvCxnSpPr>
        <p:spPr>
          <a:xfrm flipH="1">
            <a:off x="11600646" y="4807472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/>
          <p:nvPr/>
        </p:nvCxnSpPr>
        <p:spPr>
          <a:xfrm flipH="1">
            <a:off x="11484876" y="5149138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/>
          <p:nvPr/>
        </p:nvCxnSpPr>
        <p:spPr>
          <a:xfrm>
            <a:off x="11603930" y="5149138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 flipH="1">
            <a:off x="11413666" y="4931780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/>
          <p:nvPr/>
        </p:nvCxnSpPr>
        <p:spPr>
          <a:xfrm>
            <a:off x="11600646" y="4931780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11502705" y="4756198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11304155" y="5376041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Koch</a:t>
            </a:r>
            <a:endParaRPr lang="de-DE" sz="1600" b="1" dirty="0"/>
          </a:p>
        </p:txBody>
      </p:sp>
      <p:sp>
        <p:nvSpPr>
          <p:cNvPr id="114" name="Ellipse 113"/>
          <p:cNvSpPr/>
          <p:nvPr/>
        </p:nvSpPr>
        <p:spPr>
          <a:xfrm>
            <a:off x="5279466" y="1520965"/>
            <a:ext cx="3191517" cy="10581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Bestellung bezahlen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------------------------------------</a:t>
            </a:r>
            <a:r>
              <a:rPr lang="de-DE" sz="1200" b="1" dirty="0" smtClean="0">
                <a:solidFill>
                  <a:schemeClr val="tx1"/>
                </a:solidFill>
              </a:rPr>
              <a:t>Extension Points: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Rückgeld</a:t>
            </a:r>
            <a:endParaRPr lang="de-DE" sz="1200" dirty="0">
              <a:solidFill>
                <a:schemeClr val="tx1"/>
              </a:solidFill>
            </a:endParaRP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Kartenzahlung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6" name="Gerade Verbindung mit Pfeil 115"/>
          <p:cNvCxnSpPr>
            <a:stCxn id="85" idx="6"/>
            <a:endCxn id="114" idx="2"/>
          </p:cNvCxnSpPr>
          <p:nvPr/>
        </p:nvCxnSpPr>
        <p:spPr>
          <a:xfrm>
            <a:off x="4223792" y="2048205"/>
            <a:ext cx="1055674" cy="18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/>
          <p:cNvSpPr txBox="1"/>
          <p:nvPr/>
        </p:nvSpPr>
        <p:spPr>
          <a:xfrm>
            <a:off x="4225556" y="1716114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&lt;&lt;include&gt;&gt;</a:t>
            </a:r>
            <a:endParaRPr lang="de-DE" sz="1200" dirty="0"/>
          </a:p>
        </p:txBody>
      </p:sp>
      <p:sp>
        <p:nvSpPr>
          <p:cNvPr id="122" name="Ellipse 121"/>
          <p:cNvSpPr/>
          <p:nvPr/>
        </p:nvSpPr>
        <p:spPr>
          <a:xfrm>
            <a:off x="6195936" y="3270663"/>
            <a:ext cx="2097933" cy="6239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Rückgeld auszahlen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45" name="Gerader Verbinder 144"/>
          <p:cNvCxnSpPr>
            <a:endCxn id="122" idx="6"/>
          </p:cNvCxnSpPr>
          <p:nvPr/>
        </p:nvCxnSpPr>
        <p:spPr>
          <a:xfrm flipH="1" flipV="1">
            <a:off x="8293869" y="3582661"/>
            <a:ext cx="2996608" cy="2618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/>
          <p:cNvCxnSpPr>
            <a:endCxn id="114" idx="4"/>
          </p:cNvCxnSpPr>
          <p:nvPr/>
        </p:nvCxnSpPr>
        <p:spPr>
          <a:xfrm flipH="1" flipV="1">
            <a:off x="6875225" y="2579130"/>
            <a:ext cx="219160" cy="7092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feld 153"/>
          <p:cNvSpPr txBox="1"/>
          <p:nvPr/>
        </p:nvSpPr>
        <p:spPr>
          <a:xfrm>
            <a:off x="7038378" y="2884245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&lt;&lt;extend&gt;&gt;</a:t>
            </a:r>
            <a:endParaRPr lang="de-DE" sz="1200" dirty="0"/>
          </a:p>
        </p:txBody>
      </p:sp>
      <p:sp>
        <p:nvSpPr>
          <p:cNvPr id="155" name="Gefaltete Ecke 154"/>
          <p:cNvSpPr/>
          <p:nvPr/>
        </p:nvSpPr>
        <p:spPr>
          <a:xfrm flipV="1">
            <a:off x="4059291" y="2232795"/>
            <a:ext cx="1366201" cy="78828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6" name="Ellipse 155"/>
          <p:cNvSpPr/>
          <p:nvPr/>
        </p:nvSpPr>
        <p:spPr>
          <a:xfrm>
            <a:off x="6892216" y="2755051"/>
            <a:ext cx="130394" cy="127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8" name="Gerader Verbinder 157"/>
          <p:cNvCxnSpPr>
            <a:stCxn id="155" idx="3"/>
            <a:endCxn id="156" idx="2"/>
          </p:cNvCxnSpPr>
          <p:nvPr/>
        </p:nvCxnSpPr>
        <p:spPr>
          <a:xfrm>
            <a:off x="5425492" y="2626937"/>
            <a:ext cx="1466724" cy="19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4056407" y="2208279"/>
            <a:ext cx="1982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/>
              <a:t>Condition: </a:t>
            </a:r>
          </a:p>
          <a:p>
            <a:r>
              <a:rPr lang="de-DE" sz="1000" dirty="0" smtClean="0"/>
              <a:t>falls Barzahlung und </a:t>
            </a:r>
          </a:p>
          <a:p>
            <a:r>
              <a:rPr lang="de-DE" sz="1000" dirty="0" smtClean="0"/>
              <a:t>Zahlung nicht passend</a:t>
            </a:r>
          </a:p>
          <a:p>
            <a:r>
              <a:rPr lang="de-DE" sz="1000" b="1" dirty="0" smtClean="0"/>
              <a:t>Extension Point:</a:t>
            </a:r>
          </a:p>
          <a:p>
            <a:r>
              <a:rPr lang="de-DE" sz="1000" dirty="0" smtClean="0"/>
              <a:t>Rückgeld</a:t>
            </a:r>
          </a:p>
          <a:p>
            <a:endParaRPr lang="de-DE" sz="1000" dirty="0"/>
          </a:p>
        </p:txBody>
      </p:sp>
      <p:cxnSp>
        <p:nvCxnSpPr>
          <p:cNvPr id="165" name="Gerader Verbinder 164"/>
          <p:cNvCxnSpPr/>
          <p:nvPr/>
        </p:nvCxnSpPr>
        <p:spPr>
          <a:xfrm flipH="1">
            <a:off x="11486562" y="208572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/>
          <p:cNvCxnSpPr/>
          <p:nvPr/>
        </p:nvCxnSpPr>
        <p:spPr>
          <a:xfrm flipH="1">
            <a:off x="11370792" y="242739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/>
          <p:cNvCxnSpPr/>
          <p:nvPr/>
        </p:nvCxnSpPr>
        <p:spPr>
          <a:xfrm>
            <a:off x="11489846" y="242739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/>
          <p:cNvCxnSpPr/>
          <p:nvPr/>
        </p:nvCxnSpPr>
        <p:spPr>
          <a:xfrm flipH="1">
            <a:off x="11299582" y="221003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11486562" y="221003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/>
          <p:cNvSpPr/>
          <p:nvPr/>
        </p:nvSpPr>
        <p:spPr>
          <a:xfrm>
            <a:off x="11388621" y="203445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1" name="Textfeld 170"/>
          <p:cNvSpPr txBox="1"/>
          <p:nvPr/>
        </p:nvSpPr>
        <p:spPr>
          <a:xfrm>
            <a:off x="10998071" y="2653991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Lesegerät</a:t>
            </a:r>
            <a:endParaRPr lang="de-DE" sz="1600" b="1" dirty="0"/>
          </a:p>
        </p:txBody>
      </p:sp>
      <p:sp>
        <p:nvSpPr>
          <p:cNvPr id="172" name="Ellipse 171"/>
          <p:cNvSpPr/>
          <p:nvPr/>
        </p:nvSpPr>
        <p:spPr>
          <a:xfrm>
            <a:off x="9446227" y="1749867"/>
            <a:ext cx="1522061" cy="636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Karte einlesen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>
            <a:stCxn id="172" idx="2"/>
            <a:endCxn id="114" idx="6"/>
          </p:cNvCxnSpPr>
          <p:nvPr/>
        </p:nvCxnSpPr>
        <p:spPr>
          <a:xfrm flipH="1" flipV="1">
            <a:off x="8470983" y="2050048"/>
            <a:ext cx="975244" cy="178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feld 178"/>
          <p:cNvSpPr txBox="1"/>
          <p:nvPr/>
        </p:nvSpPr>
        <p:spPr>
          <a:xfrm>
            <a:off x="8483371" y="1690859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&lt;&lt;extend&gt;&gt;</a:t>
            </a:r>
            <a:endParaRPr lang="de-DE" sz="1200" dirty="0"/>
          </a:p>
        </p:txBody>
      </p:sp>
      <p:sp>
        <p:nvSpPr>
          <p:cNvPr id="186" name="Gefaltete Ecke 185"/>
          <p:cNvSpPr/>
          <p:nvPr/>
        </p:nvSpPr>
        <p:spPr>
          <a:xfrm flipV="1">
            <a:off x="9280316" y="2584034"/>
            <a:ext cx="1231404" cy="78828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9317955" y="2615880"/>
            <a:ext cx="12788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/>
              <a:t>Condition: </a:t>
            </a:r>
          </a:p>
          <a:p>
            <a:r>
              <a:rPr lang="de-DE" sz="1000" dirty="0" smtClean="0"/>
              <a:t>falls Kartenzahlung</a:t>
            </a:r>
          </a:p>
          <a:p>
            <a:r>
              <a:rPr lang="de-DE" sz="1000" b="1" dirty="0" smtClean="0"/>
              <a:t>Extension Point:</a:t>
            </a:r>
          </a:p>
          <a:p>
            <a:r>
              <a:rPr lang="de-DE" sz="1000" dirty="0" smtClean="0"/>
              <a:t>Kartenzahlung</a:t>
            </a:r>
          </a:p>
          <a:p>
            <a:endParaRPr lang="de-DE" sz="1000" dirty="0"/>
          </a:p>
        </p:txBody>
      </p:sp>
      <p:sp>
        <p:nvSpPr>
          <p:cNvPr id="188" name="Ellipse 187"/>
          <p:cNvSpPr/>
          <p:nvPr/>
        </p:nvSpPr>
        <p:spPr>
          <a:xfrm>
            <a:off x="8822627" y="2001935"/>
            <a:ext cx="130394" cy="127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0" name="Gerader Verbinder 189"/>
          <p:cNvCxnSpPr>
            <a:stCxn id="188" idx="4"/>
            <a:endCxn id="186" idx="1"/>
          </p:cNvCxnSpPr>
          <p:nvPr/>
        </p:nvCxnSpPr>
        <p:spPr>
          <a:xfrm>
            <a:off x="8887824" y="2129128"/>
            <a:ext cx="392492" cy="849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/>
          <p:cNvCxnSpPr>
            <a:endCxn id="172" idx="5"/>
          </p:cNvCxnSpPr>
          <p:nvPr/>
        </p:nvCxnSpPr>
        <p:spPr>
          <a:xfrm flipH="1" flipV="1">
            <a:off x="10745387" y="2292843"/>
            <a:ext cx="545090" cy="1645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199001" y="5576538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0070C0"/>
                </a:solidFill>
              </a:rPr>
              <a:t>Stammkunde</a:t>
            </a:r>
            <a:endParaRPr lang="de-DE" sz="1200" b="1" dirty="0">
              <a:solidFill>
                <a:srgbClr val="0070C0"/>
              </a:solidFill>
            </a:endParaRPr>
          </a:p>
        </p:txBody>
      </p:sp>
      <p:cxnSp>
        <p:nvCxnSpPr>
          <p:cNvPr id="77" name="Gerader Verbinder 76"/>
          <p:cNvCxnSpPr/>
          <p:nvPr/>
        </p:nvCxnSpPr>
        <p:spPr>
          <a:xfrm>
            <a:off x="761098" y="5068940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/>
          <p:nvPr/>
        </p:nvCxnSpPr>
        <p:spPr>
          <a:xfrm flipH="1">
            <a:off x="653259" y="5365162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/>
          <p:nvPr/>
        </p:nvCxnSpPr>
        <p:spPr>
          <a:xfrm>
            <a:off x="772313" y="5365162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/>
          <p:nvPr/>
        </p:nvCxnSpPr>
        <p:spPr>
          <a:xfrm flipH="1">
            <a:off x="582049" y="5147804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/>
          <p:nvPr/>
        </p:nvCxnSpPr>
        <p:spPr>
          <a:xfrm>
            <a:off x="769029" y="5147804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671088" y="4990402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3" name="Textfeld 82"/>
          <p:cNvSpPr txBox="1"/>
          <p:nvPr/>
        </p:nvSpPr>
        <p:spPr>
          <a:xfrm>
            <a:off x="199001" y="5576538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Stammkunde</a:t>
            </a:r>
            <a:endParaRPr lang="de-DE" sz="1200" b="1" dirty="0"/>
          </a:p>
        </p:txBody>
      </p:sp>
      <p:cxnSp>
        <p:nvCxnSpPr>
          <p:cNvPr id="84" name="Gerader Verbinder 83"/>
          <p:cNvCxnSpPr/>
          <p:nvPr/>
        </p:nvCxnSpPr>
        <p:spPr>
          <a:xfrm>
            <a:off x="1532352" y="3366967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/>
          <p:cNvCxnSpPr/>
          <p:nvPr/>
        </p:nvCxnSpPr>
        <p:spPr>
          <a:xfrm flipH="1">
            <a:off x="1424513" y="3663189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1543567" y="3663189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/>
          <p:cNvCxnSpPr/>
          <p:nvPr/>
        </p:nvCxnSpPr>
        <p:spPr>
          <a:xfrm flipH="1">
            <a:off x="1353303" y="3445831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/>
          <p:nvPr/>
        </p:nvCxnSpPr>
        <p:spPr>
          <a:xfrm>
            <a:off x="1540283" y="3445831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lipse 90"/>
          <p:cNvSpPr/>
          <p:nvPr/>
        </p:nvSpPr>
        <p:spPr>
          <a:xfrm>
            <a:off x="1442342" y="3288429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Textfeld 91"/>
          <p:cNvSpPr txBox="1"/>
          <p:nvPr/>
        </p:nvSpPr>
        <p:spPr>
          <a:xfrm>
            <a:off x="1067623" y="386522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Neukunde</a:t>
            </a:r>
            <a:endParaRPr lang="de-DE" sz="1200" b="1" dirty="0"/>
          </a:p>
        </p:txBody>
      </p:sp>
      <p:sp>
        <p:nvSpPr>
          <p:cNvPr id="93" name="Gleichschenkliges Dreieck 92"/>
          <p:cNvSpPr/>
          <p:nvPr/>
        </p:nvSpPr>
        <p:spPr>
          <a:xfrm>
            <a:off x="1147237" y="2667568"/>
            <a:ext cx="161489" cy="203121"/>
          </a:xfrm>
          <a:prstGeom prst="triangl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4" name="Gewinkelter Verbinder 93"/>
          <p:cNvCxnSpPr/>
          <p:nvPr/>
        </p:nvCxnSpPr>
        <p:spPr>
          <a:xfrm rot="16200000" flipH="1">
            <a:off x="1186145" y="2927179"/>
            <a:ext cx="387466" cy="299501"/>
          </a:xfrm>
          <a:prstGeom prst="bentConnector3">
            <a:avLst>
              <a:gd name="adj1" fmla="val 54538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r Verbinder 94"/>
          <p:cNvCxnSpPr/>
          <p:nvPr/>
        </p:nvCxnSpPr>
        <p:spPr>
          <a:xfrm rot="5400000">
            <a:off x="43812" y="3791120"/>
            <a:ext cx="1895573" cy="477462"/>
          </a:xfrm>
          <a:prstGeom prst="bentConnector3">
            <a:avLst>
              <a:gd name="adj1" fmla="val 838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/>
          <p:nvPr/>
        </p:nvCxnSpPr>
        <p:spPr>
          <a:xfrm>
            <a:off x="761098" y="5068940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/>
          <p:cNvCxnSpPr/>
          <p:nvPr/>
        </p:nvCxnSpPr>
        <p:spPr>
          <a:xfrm flipH="1">
            <a:off x="653259" y="5365162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772313" y="5365162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 flipH="1">
            <a:off x="582049" y="5147804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769029" y="5147804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671088" y="4990402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2" name="Gerader Verbinder 101"/>
          <p:cNvCxnSpPr/>
          <p:nvPr/>
        </p:nvCxnSpPr>
        <p:spPr>
          <a:xfrm flipH="1">
            <a:off x="1424513" y="3663189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1067623" y="386522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Neukunde</a:t>
            </a:r>
            <a:endParaRPr lang="de-DE" sz="1200" b="1" dirty="0"/>
          </a:p>
        </p:txBody>
      </p:sp>
      <p:sp>
        <p:nvSpPr>
          <p:cNvPr id="121" name="Ellipse 120"/>
          <p:cNvSpPr/>
          <p:nvPr/>
        </p:nvSpPr>
        <p:spPr>
          <a:xfrm>
            <a:off x="2637532" y="4743245"/>
            <a:ext cx="4057768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n</a:t>
            </a:r>
            <a:r>
              <a:rPr lang="de-DE" sz="1200" dirty="0" smtClean="0">
                <a:solidFill>
                  <a:schemeClr val="tx1"/>
                </a:solidFill>
              </a:rPr>
              <a:t>immt sich Info-Material für Neukunden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23" name="Gerader Verbinder 122"/>
          <p:cNvCxnSpPr>
            <a:endCxn id="121" idx="1"/>
          </p:cNvCxnSpPr>
          <p:nvPr/>
        </p:nvCxnSpPr>
        <p:spPr>
          <a:xfrm>
            <a:off x="1759364" y="3754329"/>
            <a:ext cx="1472414" cy="106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2609083" y="5480915"/>
            <a:ext cx="4057768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r>
              <a:rPr lang="de-DE" sz="1200" dirty="0" smtClean="0">
                <a:solidFill>
                  <a:schemeClr val="tx1"/>
                </a:solidFill>
              </a:rPr>
              <a:t>etritt Ehrenloge für Stammgäste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25" name="Gerader Verbinder 124"/>
          <p:cNvCxnSpPr>
            <a:endCxn id="124" idx="2"/>
          </p:cNvCxnSpPr>
          <p:nvPr/>
        </p:nvCxnSpPr>
        <p:spPr>
          <a:xfrm>
            <a:off x="1043789" y="5388449"/>
            <a:ext cx="1565294" cy="36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Gleichschenkliges Dreieck 125"/>
          <p:cNvSpPr/>
          <p:nvPr/>
        </p:nvSpPr>
        <p:spPr>
          <a:xfrm>
            <a:off x="3359520" y="2355858"/>
            <a:ext cx="161489" cy="20312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7" name="Gewinkelter Verbinder 126"/>
          <p:cNvCxnSpPr/>
          <p:nvPr/>
        </p:nvCxnSpPr>
        <p:spPr>
          <a:xfrm rot="16200000" flipH="1">
            <a:off x="3431445" y="2582453"/>
            <a:ext cx="507238" cy="485304"/>
          </a:xfrm>
          <a:prstGeom prst="bentConnector3">
            <a:avLst>
              <a:gd name="adj1" fmla="val 4825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winkelter Verbinder 127"/>
          <p:cNvCxnSpPr/>
          <p:nvPr/>
        </p:nvCxnSpPr>
        <p:spPr>
          <a:xfrm rot="10800000" flipV="1">
            <a:off x="2962835" y="2823268"/>
            <a:ext cx="477434" cy="255453"/>
          </a:xfrm>
          <a:prstGeom prst="bentConnector3">
            <a:avLst>
              <a:gd name="adj1" fmla="val 99722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2186777" y="3083837"/>
            <a:ext cx="1134831" cy="5405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Essen bestellen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0" name="Ellipse 129"/>
          <p:cNvSpPr/>
          <p:nvPr/>
        </p:nvSpPr>
        <p:spPr>
          <a:xfrm>
            <a:off x="3557037" y="3078722"/>
            <a:ext cx="1134831" cy="5405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Getränk bestellen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27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Generalisierung (2)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1222838" y="1820414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1114999" y="2116636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1234053" y="2116636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1043789" y="1899278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1230769" y="1899278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1132828" y="1741876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825850" y="2343539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Kunde</a:t>
            </a:r>
            <a:endParaRPr lang="de-DE" sz="1600" b="1" dirty="0"/>
          </a:p>
        </p:txBody>
      </p:sp>
      <p:cxnSp>
        <p:nvCxnSpPr>
          <p:cNvPr id="41" name="Gerader Verbinder 40"/>
          <p:cNvCxnSpPr/>
          <p:nvPr/>
        </p:nvCxnSpPr>
        <p:spPr>
          <a:xfrm flipH="1">
            <a:off x="11564640" y="354534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>
            <a:off x="11448870" y="388701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11567924" y="388701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H="1">
            <a:off x="11377660" y="366965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11564640" y="366965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11466699" y="349407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10954537" y="4103035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Bedienung</a:t>
            </a:r>
            <a:endParaRPr lang="de-DE" sz="1600" b="1" dirty="0"/>
          </a:p>
        </p:txBody>
      </p:sp>
      <p:sp>
        <p:nvSpPr>
          <p:cNvPr id="48" name="Rechteck 47"/>
          <p:cNvSpPr/>
          <p:nvPr/>
        </p:nvSpPr>
        <p:spPr>
          <a:xfrm>
            <a:off x="2052969" y="1412776"/>
            <a:ext cx="8944590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Ellipse 84"/>
          <p:cNvSpPr/>
          <p:nvPr/>
        </p:nvSpPr>
        <p:spPr>
          <a:xfrm>
            <a:off x="2639616" y="1777948"/>
            <a:ext cx="1584176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Etwas bestellen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7" name="Gerader Verbinder 86"/>
          <p:cNvCxnSpPr>
            <a:endCxn id="85" idx="2"/>
          </p:cNvCxnSpPr>
          <p:nvPr/>
        </p:nvCxnSpPr>
        <p:spPr>
          <a:xfrm>
            <a:off x="1475510" y="2048204"/>
            <a:ext cx="1164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/>
          <p:nvPr/>
        </p:nvCxnSpPr>
        <p:spPr>
          <a:xfrm flipH="1">
            <a:off x="11600646" y="4807472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/>
          <p:nvPr/>
        </p:nvCxnSpPr>
        <p:spPr>
          <a:xfrm flipH="1">
            <a:off x="11484876" y="5149138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/>
          <p:nvPr/>
        </p:nvCxnSpPr>
        <p:spPr>
          <a:xfrm>
            <a:off x="11603930" y="5149138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 flipH="1">
            <a:off x="11413666" y="4931780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/>
          <p:nvPr/>
        </p:nvCxnSpPr>
        <p:spPr>
          <a:xfrm>
            <a:off x="11600646" y="4931780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11502705" y="4756198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11304155" y="5376041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Koch</a:t>
            </a:r>
            <a:endParaRPr lang="de-DE" sz="1600" b="1" dirty="0"/>
          </a:p>
        </p:txBody>
      </p:sp>
      <p:sp>
        <p:nvSpPr>
          <p:cNvPr id="114" name="Ellipse 113"/>
          <p:cNvSpPr/>
          <p:nvPr/>
        </p:nvSpPr>
        <p:spPr>
          <a:xfrm>
            <a:off x="5279466" y="1520965"/>
            <a:ext cx="3191517" cy="10581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Bestellung bezahlen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------------------------------------</a:t>
            </a:r>
            <a:r>
              <a:rPr lang="de-DE" sz="1200" b="1" dirty="0" smtClean="0">
                <a:solidFill>
                  <a:schemeClr val="tx1"/>
                </a:solidFill>
              </a:rPr>
              <a:t>Extension Points: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Rückgeld</a:t>
            </a:r>
            <a:endParaRPr lang="de-DE" sz="1200" dirty="0">
              <a:solidFill>
                <a:schemeClr val="tx1"/>
              </a:solidFill>
            </a:endParaRP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Kartenzahlung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6" name="Gerade Verbindung mit Pfeil 115"/>
          <p:cNvCxnSpPr>
            <a:stCxn id="85" idx="6"/>
            <a:endCxn id="114" idx="2"/>
          </p:cNvCxnSpPr>
          <p:nvPr/>
        </p:nvCxnSpPr>
        <p:spPr>
          <a:xfrm>
            <a:off x="4223792" y="2048205"/>
            <a:ext cx="1055674" cy="18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/>
          <p:cNvSpPr txBox="1"/>
          <p:nvPr/>
        </p:nvSpPr>
        <p:spPr>
          <a:xfrm>
            <a:off x="4225556" y="1716114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&lt;&lt;include&gt;&gt;</a:t>
            </a:r>
            <a:endParaRPr lang="de-DE" sz="1200" dirty="0"/>
          </a:p>
        </p:txBody>
      </p:sp>
      <p:sp>
        <p:nvSpPr>
          <p:cNvPr id="122" name="Ellipse 121"/>
          <p:cNvSpPr/>
          <p:nvPr/>
        </p:nvSpPr>
        <p:spPr>
          <a:xfrm>
            <a:off x="6195936" y="3270663"/>
            <a:ext cx="2097933" cy="6239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Rückgeld auszahlen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45" name="Gerader Verbinder 144"/>
          <p:cNvCxnSpPr>
            <a:endCxn id="122" idx="6"/>
          </p:cNvCxnSpPr>
          <p:nvPr/>
        </p:nvCxnSpPr>
        <p:spPr>
          <a:xfrm flipH="1" flipV="1">
            <a:off x="8293869" y="3582661"/>
            <a:ext cx="2996608" cy="2618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/>
          <p:cNvCxnSpPr>
            <a:endCxn id="114" idx="4"/>
          </p:cNvCxnSpPr>
          <p:nvPr/>
        </p:nvCxnSpPr>
        <p:spPr>
          <a:xfrm flipH="1" flipV="1">
            <a:off x="6875225" y="2579130"/>
            <a:ext cx="219160" cy="7092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feld 153"/>
          <p:cNvSpPr txBox="1"/>
          <p:nvPr/>
        </p:nvSpPr>
        <p:spPr>
          <a:xfrm>
            <a:off x="7038378" y="2884245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&lt;&lt;extend&gt;&gt;</a:t>
            </a:r>
            <a:endParaRPr lang="de-DE" sz="1200" dirty="0"/>
          </a:p>
        </p:txBody>
      </p:sp>
      <p:sp>
        <p:nvSpPr>
          <p:cNvPr id="155" name="Gefaltete Ecke 154"/>
          <p:cNvSpPr/>
          <p:nvPr/>
        </p:nvSpPr>
        <p:spPr>
          <a:xfrm flipV="1">
            <a:off x="4059291" y="2232795"/>
            <a:ext cx="1366201" cy="78828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6" name="Ellipse 155"/>
          <p:cNvSpPr/>
          <p:nvPr/>
        </p:nvSpPr>
        <p:spPr>
          <a:xfrm>
            <a:off x="6892216" y="2755051"/>
            <a:ext cx="130394" cy="127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8" name="Gerader Verbinder 157"/>
          <p:cNvCxnSpPr>
            <a:stCxn id="155" idx="3"/>
            <a:endCxn id="156" idx="2"/>
          </p:cNvCxnSpPr>
          <p:nvPr/>
        </p:nvCxnSpPr>
        <p:spPr>
          <a:xfrm>
            <a:off x="5425492" y="2626937"/>
            <a:ext cx="1466724" cy="19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4056407" y="2208279"/>
            <a:ext cx="1982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/>
              <a:t>Condition: </a:t>
            </a:r>
          </a:p>
          <a:p>
            <a:r>
              <a:rPr lang="de-DE" sz="1000" dirty="0" smtClean="0"/>
              <a:t>falls Barzahlung und </a:t>
            </a:r>
          </a:p>
          <a:p>
            <a:r>
              <a:rPr lang="de-DE" sz="1000" dirty="0" smtClean="0"/>
              <a:t>Zahlung nicht passend</a:t>
            </a:r>
          </a:p>
          <a:p>
            <a:r>
              <a:rPr lang="de-DE" sz="1000" b="1" dirty="0" smtClean="0"/>
              <a:t>Extension Point:</a:t>
            </a:r>
          </a:p>
          <a:p>
            <a:r>
              <a:rPr lang="de-DE" sz="1000" dirty="0" smtClean="0"/>
              <a:t>Rückgeld</a:t>
            </a:r>
          </a:p>
          <a:p>
            <a:endParaRPr lang="de-DE" sz="1000" dirty="0"/>
          </a:p>
        </p:txBody>
      </p:sp>
      <p:cxnSp>
        <p:nvCxnSpPr>
          <p:cNvPr id="165" name="Gerader Verbinder 164"/>
          <p:cNvCxnSpPr/>
          <p:nvPr/>
        </p:nvCxnSpPr>
        <p:spPr>
          <a:xfrm flipH="1">
            <a:off x="11486562" y="208572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/>
          <p:cNvCxnSpPr/>
          <p:nvPr/>
        </p:nvCxnSpPr>
        <p:spPr>
          <a:xfrm flipH="1">
            <a:off x="11370792" y="242739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/>
          <p:cNvCxnSpPr/>
          <p:nvPr/>
        </p:nvCxnSpPr>
        <p:spPr>
          <a:xfrm>
            <a:off x="11489846" y="242739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/>
          <p:cNvCxnSpPr/>
          <p:nvPr/>
        </p:nvCxnSpPr>
        <p:spPr>
          <a:xfrm flipH="1">
            <a:off x="11299582" y="221003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11486562" y="221003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/>
          <p:cNvSpPr/>
          <p:nvPr/>
        </p:nvSpPr>
        <p:spPr>
          <a:xfrm>
            <a:off x="11388621" y="203445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1" name="Textfeld 170"/>
          <p:cNvSpPr txBox="1"/>
          <p:nvPr/>
        </p:nvSpPr>
        <p:spPr>
          <a:xfrm>
            <a:off x="10998071" y="2653991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Lesegerät</a:t>
            </a:r>
            <a:endParaRPr lang="de-DE" sz="1600" b="1" dirty="0"/>
          </a:p>
        </p:txBody>
      </p:sp>
      <p:sp>
        <p:nvSpPr>
          <p:cNvPr id="172" name="Ellipse 171"/>
          <p:cNvSpPr/>
          <p:nvPr/>
        </p:nvSpPr>
        <p:spPr>
          <a:xfrm>
            <a:off x="9446227" y="1749867"/>
            <a:ext cx="1522061" cy="636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Karte einlesen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>
            <a:stCxn id="172" idx="2"/>
            <a:endCxn id="114" idx="6"/>
          </p:cNvCxnSpPr>
          <p:nvPr/>
        </p:nvCxnSpPr>
        <p:spPr>
          <a:xfrm flipH="1" flipV="1">
            <a:off x="8470983" y="2050048"/>
            <a:ext cx="975244" cy="178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feld 178"/>
          <p:cNvSpPr txBox="1"/>
          <p:nvPr/>
        </p:nvSpPr>
        <p:spPr>
          <a:xfrm>
            <a:off x="8483371" y="1690859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&lt;&lt;extend&gt;&gt;</a:t>
            </a:r>
            <a:endParaRPr lang="de-DE" sz="1200" dirty="0"/>
          </a:p>
        </p:txBody>
      </p:sp>
      <p:sp>
        <p:nvSpPr>
          <p:cNvPr id="186" name="Gefaltete Ecke 185"/>
          <p:cNvSpPr/>
          <p:nvPr/>
        </p:nvSpPr>
        <p:spPr>
          <a:xfrm flipV="1">
            <a:off x="9280316" y="2584034"/>
            <a:ext cx="1231404" cy="78828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9317955" y="2615880"/>
            <a:ext cx="12788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/>
              <a:t>Condition: </a:t>
            </a:r>
          </a:p>
          <a:p>
            <a:r>
              <a:rPr lang="de-DE" sz="1000" dirty="0" smtClean="0"/>
              <a:t>falls Kartenzahlung</a:t>
            </a:r>
          </a:p>
          <a:p>
            <a:r>
              <a:rPr lang="de-DE" sz="1000" b="1" dirty="0" smtClean="0"/>
              <a:t>Extension Point:</a:t>
            </a:r>
          </a:p>
          <a:p>
            <a:r>
              <a:rPr lang="de-DE" sz="1000" dirty="0" smtClean="0"/>
              <a:t>Kartenzahlung</a:t>
            </a:r>
          </a:p>
          <a:p>
            <a:endParaRPr lang="de-DE" sz="1000" dirty="0"/>
          </a:p>
        </p:txBody>
      </p:sp>
      <p:sp>
        <p:nvSpPr>
          <p:cNvPr id="188" name="Ellipse 187"/>
          <p:cNvSpPr/>
          <p:nvPr/>
        </p:nvSpPr>
        <p:spPr>
          <a:xfrm>
            <a:off x="8822627" y="2001935"/>
            <a:ext cx="130394" cy="127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0" name="Gerader Verbinder 189"/>
          <p:cNvCxnSpPr>
            <a:stCxn id="188" idx="4"/>
            <a:endCxn id="186" idx="1"/>
          </p:cNvCxnSpPr>
          <p:nvPr/>
        </p:nvCxnSpPr>
        <p:spPr>
          <a:xfrm>
            <a:off x="8887824" y="2129128"/>
            <a:ext cx="392492" cy="849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/>
          <p:cNvCxnSpPr>
            <a:endCxn id="172" idx="5"/>
          </p:cNvCxnSpPr>
          <p:nvPr/>
        </p:nvCxnSpPr>
        <p:spPr>
          <a:xfrm flipH="1" flipV="1">
            <a:off x="10745387" y="2292843"/>
            <a:ext cx="545090" cy="1645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199001" y="5576538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0070C0"/>
                </a:solidFill>
              </a:rPr>
              <a:t>Stammkunde</a:t>
            </a:r>
            <a:endParaRPr lang="de-DE" sz="1200" b="1" dirty="0">
              <a:solidFill>
                <a:srgbClr val="0070C0"/>
              </a:solidFill>
            </a:endParaRPr>
          </a:p>
        </p:txBody>
      </p:sp>
      <p:cxnSp>
        <p:nvCxnSpPr>
          <p:cNvPr id="77" name="Gerader Verbinder 76"/>
          <p:cNvCxnSpPr/>
          <p:nvPr/>
        </p:nvCxnSpPr>
        <p:spPr>
          <a:xfrm>
            <a:off x="761098" y="5068940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/>
          <p:nvPr/>
        </p:nvCxnSpPr>
        <p:spPr>
          <a:xfrm flipH="1">
            <a:off x="653259" y="5365162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/>
          <p:nvPr/>
        </p:nvCxnSpPr>
        <p:spPr>
          <a:xfrm>
            <a:off x="772313" y="5365162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/>
          <p:nvPr/>
        </p:nvCxnSpPr>
        <p:spPr>
          <a:xfrm flipH="1">
            <a:off x="582049" y="5147804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/>
          <p:nvPr/>
        </p:nvCxnSpPr>
        <p:spPr>
          <a:xfrm>
            <a:off x="769029" y="5147804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671088" y="4990402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3" name="Textfeld 82"/>
          <p:cNvSpPr txBox="1"/>
          <p:nvPr/>
        </p:nvSpPr>
        <p:spPr>
          <a:xfrm>
            <a:off x="199001" y="5576538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Stammkunde</a:t>
            </a:r>
            <a:endParaRPr lang="de-DE" sz="1200" b="1" dirty="0"/>
          </a:p>
        </p:txBody>
      </p:sp>
      <p:cxnSp>
        <p:nvCxnSpPr>
          <p:cNvPr id="84" name="Gerader Verbinder 83"/>
          <p:cNvCxnSpPr/>
          <p:nvPr/>
        </p:nvCxnSpPr>
        <p:spPr>
          <a:xfrm>
            <a:off x="1532352" y="3366967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/>
          <p:cNvCxnSpPr/>
          <p:nvPr/>
        </p:nvCxnSpPr>
        <p:spPr>
          <a:xfrm flipH="1">
            <a:off x="1424513" y="3663189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1543567" y="3663189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/>
          <p:cNvCxnSpPr/>
          <p:nvPr/>
        </p:nvCxnSpPr>
        <p:spPr>
          <a:xfrm flipH="1">
            <a:off x="1353303" y="3445831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/>
          <p:nvPr/>
        </p:nvCxnSpPr>
        <p:spPr>
          <a:xfrm>
            <a:off x="1540283" y="3445831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lipse 90"/>
          <p:cNvSpPr/>
          <p:nvPr/>
        </p:nvSpPr>
        <p:spPr>
          <a:xfrm>
            <a:off x="1442342" y="3288429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Textfeld 91"/>
          <p:cNvSpPr txBox="1"/>
          <p:nvPr/>
        </p:nvSpPr>
        <p:spPr>
          <a:xfrm>
            <a:off x="1067623" y="386522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Neukunde</a:t>
            </a:r>
            <a:endParaRPr lang="de-DE" sz="1200" b="1" dirty="0"/>
          </a:p>
        </p:txBody>
      </p:sp>
      <p:sp>
        <p:nvSpPr>
          <p:cNvPr id="93" name="Gleichschenkliges Dreieck 92"/>
          <p:cNvSpPr/>
          <p:nvPr/>
        </p:nvSpPr>
        <p:spPr>
          <a:xfrm>
            <a:off x="1147237" y="2667568"/>
            <a:ext cx="161489" cy="203121"/>
          </a:xfrm>
          <a:prstGeom prst="triangl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4" name="Gewinkelter Verbinder 93"/>
          <p:cNvCxnSpPr/>
          <p:nvPr/>
        </p:nvCxnSpPr>
        <p:spPr>
          <a:xfrm rot="16200000" flipH="1">
            <a:off x="1186145" y="2927179"/>
            <a:ext cx="387466" cy="299501"/>
          </a:xfrm>
          <a:prstGeom prst="bentConnector3">
            <a:avLst>
              <a:gd name="adj1" fmla="val 54538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r Verbinder 94"/>
          <p:cNvCxnSpPr/>
          <p:nvPr/>
        </p:nvCxnSpPr>
        <p:spPr>
          <a:xfrm rot="5400000">
            <a:off x="43812" y="3791120"/>
            <a:ext cx="1895573" cy="477462"/>
          </a:xfrm>
          <a:prstGeom prst="bentConnector3">
            <a:avLst>
              <a:gd name="adj1" fmla="val 838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/>
          <p:nvPr/>
        </p:nvCxnSpPr>
        <p:spPr>
          <a:xfrm>
            <a:off x="761098" y="5068940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/>
          <p:cNvCxnSpPr/>
          <p:nvPr/>
        </p:nvCxnSpPr>
        <p:spPr>
          <a:xfrm flipH="1">
            <a:off x="653259" y="5365162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772313" y="5365162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 flipH="1">
            <a:off x="582049" y="5147804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769029" y="5147804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671088" y="4990402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2" name="Gerader Verbinder 101"/>
          <p:cNvCxnSpPr/>
          <p:nvPr/>
        </p:nvCxnSpPr>
        <p:spPr>
          <a:xfrm flipH="1">
            <a:off x="1424513" y="3663189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1067623" y="386522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Neukunde</a:t>
            </a:r>
            <a:endParaRPr lang="de-DE" sz="1200" b="1" dirty="0"/>
          </a:p>
        </p:txBody>
      </p:sp>
      <p:sp>
        <p:nvSpPr>
          <p:cNvPr id="121" name="Ellipse 120"/>
          <p:cNvSpPr/>
          <p:nvPr/>
        </p:nvSpPr>
        <p:spPr>
          <a:xfrm>
            <a:off x="2637532" y="4743245"/>
            <a:ext cx="4057768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n</a:t>
            </a:r>
            <a:r>
              <a:rPr lang="de-DE" sz="1200" dirty="0" smtClean="0">
                <a:solidFill>
                  <a:schemeClr val="tx1"/>
                </a:solidFill>
              </a:rPr>
              <a:t>immt sich Info-Material für Neukunden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23" name="Gerader Verbinder 122"/>
          <p:cNvCxnSpPr>
            <a:endCxn id="121" idx="1"/>
          </p:cNvCxnSpPr>
          <p:nvPr/>
        </p:nvCxnSpPr>
        <p:spPr>
          <a:xfrm>
            <a:off x="1759364" y="3754329"/>
            <a:ext cx="1472414" cy="106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2609083" y="5480915"/>
            <a:ext cx="4057768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r>
              <a:rPr lang="de-DE" sz="1200" dirty="0" smtClean="0">
                <a:solidFill>
                  <a:schemeClr val="tx1"/>
                </a:solidFill>
              </a:rPr>
              <a:t>etritt Ehrenloge für Stammgäste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25" name="Gerader Verbinder 124"/>
          <p:cNvCxnSpPr>
            <a:endCxn id="124" idx="2"/>
          </p:cNvCxnSpPr>
          <p:nvPr/>
        </p:nvCxnSpPr>
        <p:spPr>
          <a:xfrm>
            <a:off x="1043789" y="5388449"/>
            <a:ext cx="1565294" cy="36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Gleichschenkliges Dreieck 125"/>
          <p:cNvSpPr/>
          <p:nvPr/>
        </p:nvSpPr>
        <p:spPr>
          <a:xfrm>
            <a:off x="3359520" y="2355858"/>
            <a:ext cx="161489" cy="20312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7" name="Gewinkelter Verbinder 126"/>
          <p:cNvCxnSpPr/>
          <p:nvPr/>
        </p:nvCxnSpPr>
        <p:spPr>
          <a:xfrm rot="16200000" flipH="1">
            <a:off x="3431445" y="2582453"/>
            <a:ext cx="507238" cy="485304"/>
          </a:xfrm>
          <a:prstGeom prst="bentConnector3">
            <a:avLst>
              <a:gd name="adj1" fmla="val 4825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winkelter Verbinder 127"/>
          <p:cNvCxnSpPr/>
          <p:nvPr/>
        </p:nvCxnSpPr>
        <p:spPr>
          <a:xfrm rot="10800000" flipV="1">
            <a:off x="2962835" y="2823268"/>
            <a:ext cx="477434" cy="255453"/>
          </a:xfrm>
          <a:prstGeom prst="bentConnector3">
            <a:avLst>
              <a:gd name="adj1" fmla="val 99722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2186777" y="3083837"/>
            <a:ext cx="1134831" cy="5405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Essen bestellen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0" name="Ellipse 129"/>
          <p:cNvSpPr/>
          <p:nvPr/>
        </p:nvSpPr>
        <p:spPr>
          <a:xfrm>
            <a:off x="3557037" y="3078722"/>
            <a:ext cx="1134831" cy="5405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Getränk bestellen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03" name="Gerader Verbinder 102"/>
          <p:cNvCxnSpPr/>
          <p:nvPr/>
        </p:nvCxnSpPr>
        <p:spPr>
          <a:xfrm flipH="1">
            <a:off x="2988521" y="4648186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/>
          <p:cNvSpPr/>
          <p:nvPr/>
        </p:nvSpPr>
        <p:spPr>
          <a:xfrm>
            <a:off x="2637532" y="4743245"/>
            <a:ext cx="4057768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n</a:t>
            </a:r>
            <a:r>
              <a:rPr lang="de-DE" sz="1200" dirty="0" smtClean="0">
                <a:solidFill>
                  <a:schemeClr val="tx1"/>
                </a:solidFill>
              </a:rPr>
              <a:t>immt sich Info-Material für Neukunden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06" name="Gerader Verbinder 105"/>
          <p:cNvCxnSpPr>
            <a:endCxn id="105" idx="1"/>
          </p:cNvCxnSpPr>
          <p:nvPr/>
        </p:nvCxnSpPr>
        <p:spPr>
          <a:xfrm>
            <a:off x="1759364" y="3754329"/>
            <a:ext cx="1472414" cy="106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/>
          <p:nvPr/>
        </p:nvCxnSpPr>
        <p:spPr>
          <a:xfrm>
            <a:off x="1759364" y="3754329"/>
            <a:ext cx="1472414" cy="106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eck 116"/>
          <p:cNvSpPr/>
          <p:nvPr/>
        </p:nvSpPr>
        <p:spPr>
          <a:xfrm>
            <a:off x="1475510" y="3764859"/>
            <a:ext cx="9761420" cy="138294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9" name="Textfeld 118"/>
          <p:cNvSpPr txBox="1"/>
          <p:nvPr/>
        </p:nvSpPr>
        <p:spPr>
          <a:xfrm>
            <a:off x="1454195" y="3860131"/>
            <a:ext cx="977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Auch Anwendungsfälle können generalisiert werden. </a:t>
            </a:r>
          </a:p>
          <a:p>
            <a:pPr algn="ctr"/>
            <a:endParaRPr lang="de-DE" sz="1200" dirty="0" smtClean="0">
              <a:solidFill>
                <a:srgbClr val="0070C0"/>
              </a:solidFill>
            </a:endParaRPr>
          </a:p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Hier wurden die</a:t>
            </a:r>
            <a:r>
              <a:rPr lang="de-DE" sz="1200" b="1" dirty="0" smtClean="0">
                <a:solidFill>
                  <a:srgbClr val="0070C0"/>
                </a:solidFill>
              </a:rPr>
              <a:t> Spezialfälle „Essen bestellen“ und „Getränk bestellen“ </a:t>
            </a:r>
            <a:r>
              <a:rPr lang="de-DE" sz="1200" dirty="0" smtClean="0">
                <a:solidFill>
                  <a:srgbClr val="0070C0"/>
                </a:solidFill>
              </a:rPr>
              <a:t>zum Oberbegriff „Etwas bestellen“ verallgemeinert.</a:t>
            </a:r>
          </a:p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Dies macht Sinn, sofern für den Oberbegriff include- oder extend-Beziehungen gelten, die auch für jeden Spezialfall gelten.</a:t>
            </a:r>
          </a:p>
          <a:p>
            <a:pPr algn="ctr"/>
            <a:endParaRPr lang="de-DE" sz="1200" dirty="0" smtClean="0">
              <a:solidFill>
                <a:srgbClr val="0070C0"/>
              </a:solidFill>
            </a:endParaRPr>
          </a:p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Sofern die Spezialfälle von den selben Akteuren wie der Oberbegriff ausgeführt werden, muss diese Beziehung nicht erneut eingezeichnet werden</a:t>
            </a:r>
          </a:p>
        </p:txBody>
      </p:sp>
    </p:spTree>
    <p:extLst>
      <p:ext uri="{BB962C8B-B14F-4D97-AF65-F5344CB8AC3E}">
        <p14:creationId xmlns:p14="http://schemas.microsoft.com/office/powerpoint/2010/main" val="34660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28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Generalisierung (2)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1222838" y="1820414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1114999" y="2116636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1234053" y="2116636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1043789" y="1899278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1230769" y="1899278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1132828" y="1741876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825850" y="2343539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Kunde</a:t>
            </a:r>
            <a:endParaRPr lang="de-DE" sz="1600" b="1" dirty="0"/>
          </a:p>
        </p:txBody>
      </p:sp>
      <p:cxnSp>
        <p:nvCxnSpPr>
          <p:cNvPr id="41" name="Gerader Verbinder 40"/>
          <p:cNvCxnSpPr/>
          <p:nvPr/>
        </p:nvCxnSpPr>
        <p:spPr>
          <a:xfrm flipH="1">
            <a:off x="11564640" y="354534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>
            <a:off x="11448870" y="388701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11567924" y="388701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H="1">
            <a:off x="11377660" y="366965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11564640" y="366965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11466699" y="349407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10954537" y="4103035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Bedienung</a:t>
            </a:r>
            <a:endParaRPr lang="de-DE" sz="1600" b="1" dirty="0"/>
          </a:p>
        </p:txBody>
      </p:sp>
      <p:sp>
        <p:nvSpPr>
          <p:cNvPr id="48" name="Rechteck 47"/>
          <p:cNvSpPr/>
          <p:nvPr/>
        </p:nvSpPr>
        <p:spPr>
          <a:xfrm>
            <a:off x="2052969" y="1412776"/>
            <a:ext cx="8944590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Ellipse 84"/>
          <p:cNvSpPr/>
          <p:nvPr/>
        </p:nvSpPr>
        <p:spPr>
          <a:xfrm>
            <a:off x="2639616" y="1777948"/>
            <a:ext cx="1584176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Etwas bestellen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7" name="Gerader Verbinder 86"/>
          <p:cNvCxnSpPr>
            <a:endCxn id="85" idx="2"/>
          </p:cNvCxnSpPr>
          <p:nvPr/>
        </p:nvCxnSpPr>
        <p:spPr>
          <a:xfrm>
            <a:off x="1475510" y="2048204"/>
            <a:ext cx="1164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/>
          <p:nvPr/>
        </p:nvCxnSpPr>
        <p:spPr>
          <a:xfrm flipH="1">
            <a:off x="11600646" y="4807472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/>
          <p:nvPr/>
        </p:nvCxnSpPr>
        <p:spPr>
          <a:xfrm flipH="1">
            <a:off x="11484876" y="5149138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/>
          <p:nvPr/>
        </p:nvCxnSpPr>
        <p:spPr>
          <a:xfrm>
            <a:off x="11603930" y="5149138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 flipH="1">
            <a:off x="11413666" y="4931780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/>
          <p:nvPr/>
        </p:nvCxnSpPr>
        <p:spPr>
          <a:xfrm>
            <a:off x="11600646" y="4931780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11502705" y="4756198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11304155" y="5376041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Koch</a:t>
            </a:r>
            <a:endParaRPr lang="de-DE" sz="1600" b="1" dirty="0"/>
          </a:p>
        </p:txBody>
      </p:sp>
      <p:sp>
        <p:nvSpPr>
          <p:cNvPr id="114" name="Ellipse 113"/>
          <p:cNvSpPr/>
          <p:nvPr/>
        </p:nvSpPr>
        <p:spPr>
          <a:xfrm>
            <a:off x="5279466" y="1520965"/>
            <a:ext cx="3191517" cy="10581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Bestellung bezahlen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------------------------------------</a:t>
            </a:r>
            <a:r>
              <a:rPr lang="de-DE" sz="1200" b="1" dirty="0" smtClean="0">
                <a:solidFill>
                  <a:schemeClr val="tx1"/>
                </a:solidFill>
              </a:rPr>
              <a:t>Extension Points: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Rückgeld</a:t>
            </a:r>
            <a:endParaRPr lang="de-DE" sz="1200" dirty="0">
              <a:solidFill>
                <a:schemeClr val="tx1"/>
              </a:solidFill>
            </a:endParaRP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Kartenzahlung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6" name="Gerade Verbindung mit Pfeil 115"/>
          <p:cNvCxnSpPr>
            <a:stCxn id="85" idx="6"/>
            <a:endCxn id="114" idx="2"/>
          </p:cNvCxnSpPr>
          <p:nvPr/>
        </p:nvCxnSpPr>
        <p:spPr>
          <a:xfrm>
            <a:off x="4223792" y="2048205"/>
            <a:ext cx="1055674" cy="18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/>
          <p:cNvSpPr txBox="1"/>
          <p:nvPr/>
        </p:nvSpPr>
        <p:spPr>
          <a:xfrm>
            <a:off x="4225556" y="1716114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&lt;&lt;include&gt;&gt;</a:t>
            </a:r>
            <a:endParaRPr lang="de-DE" sz="1200" dirty="0"/>
          </a:p>
        </p:txBody>
      </p:sp>
      <p:sp>
        <p:nvSpPr>
          <p:cNvPr id="122" name="Ellipse 121"/>
          <p:cNvSpPr/>
          <p:nvPr/>
        </p:nvSpPr>
        <p:spPr>
          <a:xfrm>
            <a:off x="6195936" y="3270663"/>
            <a:ext cx="2097933" cy="6239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Rückgeld auszahlen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45" name="Gerader Verbinder 144"/>
          <p:cNvCxnSpPr>
            <a:endCxn id="122" idx="6"/>
          </p:cNvCxnSpPr>
          <p:nvPr/>
        </p:nvCxnSpPr>
        <p:spPr>
          <a:xfrm flipH="1" flipV="1">
            <a:off x="8293869" y="3582661"/>
            <a:ext cx="2996608" cy="2618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/>
          <p:cNvCxnSpPr>
            <a:endCxn id="114" idx="4"/>
          </p:cNvCxnSpPr>
          <p:nvPr/>
        </p:nvCxnSpPr>
        <p:spPr>
          <a:xfrm flipH="1" flipV="1">
            <a:off x="6875225" y="2579130"/>
            <a:ext cx="219160" cy="7092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feld 153"/>
          <p:cNvSpPr txBox="1"/>
          <p:nvPr/>
        </p:nvSpPr>
        <p:spPr>
          <a:xfrm>
            <a:off x="7038378" y="2884245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&lt;&lt;extend&gt;&gt;</a:t>
            </a:r>
            <a:endParaRPr lang="de-DE" sz="1200" dirty="0"/>
          </a:p>
        </p:txBody>
      </p:sp>
      <p:sp>
        <p:nvSpPr>
          <p:cNvPr id="155" name="Gefaltete Ecke 154"/>
          <p:cNvSpPr/>
          <p:nvPr/>
        </p:nvSpPr>
        <p:spPr>
          <a:xfrm flipV="1">
            <a:off x="4059291" y="2232795"/>
            <a:ext cx="1366201" cy="78828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6" name="Ellipse 155"/>
          <p:cNvSpPr/>
          <p:nvPr/>
        </p:nvSpPr>
        <p:spPr>
          <a:xfrm>
            <a:off x="6892216" y="2755051"/>
            <a:ext cx="130394" cy="127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8" name="Gerader Verbinder 157"/>
          <p:cNvCxnSpPr>
            <a:stCxn id="155" idx="3"/>
            <a:endCxn id="156" idx="2"/>
          </p:cNvCxnSpPr>
          <p:nvPr/>
        </p:nvCxnSpPr>
        <p:spPr>
          <a:xfrm>
            <a:off x="5425492" y="2626937"/>
            <a:ext cx="1466724" cy="19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4056407" y="2208279"/>
            <a:ext cx="1982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/>
              <a:t>Condition: </a:t>
            </a:r>
          </a:p>
          <a:p>
            <a:r>
              <a:rPr lang="de-DE" sz="1000" dirty="0" smtClean="0"/>
              <a:t>falls Barzahlung und </a:t>
            </a:r>
          </a:p>
          <a:p>
            <a:r>
              <a:rPr lang="de-DE" sz="1000" dirty="0" smtClean="0"/>
              <a:t>Zahlung nicht passend</a:t>
            </a:r>
          </a:p>
          <a:p>
            <a:r>
              <a:rPr lang="de-DE" sz="1000" b="1" dirty="0" smtClean="0"/>
              <a:t>Extension Point:</a:t>
            </a:r>
          </a:p>
          <a:p>
            <a:r>
              <a:rPr lang="de-DE" sz="1000" dirty="0" smtClean="0"/>
              <a:t>Rückgeld</a:t>
            </a:r>
          </a:p>
          <a:p>
            <a:endParaRPr lang="de-DE" sz="1000" dirty="0"/>
          </a:p>
        </p:txBody>
      </p:sp>
      <p:cxnSp>
        <p:nvCxnSpPr>
          <p:cNvPr id="165" name="Gerader Verbinder 164"/>
          <p:cNvCxnSpPr/>
          <p:nvPr/>
        </p:nvCxnSpPr>
        <p:spPr>
          <a:xfrm flipH="1">
            <a:off x="11486562" y="208572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/>
          <p:cNvCxnSpPr/>
          <p:nvPr/>
        </p:nvCxnSpPr>
        <p:spPr>
          <a:xfrm flipH="1">
            <a:off x="11370792" y="242739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/>
          <p:cNvCxnSpPr/>
          <p:nvPr/>
        </p:nvCxnSpPr>
        <p:spPr>
          <a:xfrm>
            <a:off x="11489846" y="242739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/>
          <p:cNvCxnSpPr/>
          <p:nvPr/>
        </p:nvCxnSpPr>
        <p:spPr>
          <a:xfrm flipH="1">
            <a:off x="11299582" y="221003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11486562" y="221003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/>
          <p:cNvSpPr/>
          <p:nvPr/>
        </p:nvSpPr>
        <p:spPr>
          <a:xfrm>
            <a:off x="11388621" y="203445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1" name="Textfeld 170"/>
          <p:cNvSpPr txBox="1"/>
          <p:nvPr/>
        </p:nvSpPr>
        <p:spPr>
          <a:xfrm>
            <a:off x="10998071" y="2653991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Lesegerät</a:t>
            </a:r>
            <a:endParaRPr lang="de-DE" sz="1600" b="1" dirty="0"/>
          </a:p>
        </p:txBody>
      </p:sp>
      <p:sp>
        <p:nvSpPr>
          <p:cNvPr id="172" name="Ellipse 171"/>
          <p:cNvSpPr/>
          <p:nvPr/>
        </p:nvSpPr>
        <p:spPr>
          <a:xfrm>
            <a:off x="9446227" y="1749867"/>
            <a:ext cx="1522061" cy="636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Karte einlesen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>
            <a:stCxn id="172" idx="2"/>
            <a:endCxn id="114" idx="6"/>
          </p:cNvCxnSpPr>
          <p:nvPr/>
        </p:nvCxnSpPr>
        <p:spPr>
          <a:xfrm flipH="1" flipV="1">
            <a:off x="8470983" y="2050048"/>
            <a:ext cx="975244" cy="178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feld 178"/>
          <p:cNvSpPr txBox="1"/>
          <p:nvPr/>
        </p:nvSpPr>
        <p:spPr>
          <a:xfrm>
            <a:off x="8483371" y="1690859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&lt;&lt;extend&gt;&gt;</a:t>
            </a:r>
            <a:endParaRPr lang="de-DE" sz="1200" dirty="0"/>
          </a:p>
        </p:txBody>
      </p:sp>
      <p:sp>
        <p:nvSpPr>
          <p:cNvPr id="186" name="Gefaltete Ecke 185"/>
          <p:cNvSpPr/>
          <p:nvPr/>
        </p:nvSpPr>
        <p:spPr>
          <a:xfrm flipV="1">
            <a:off x="9280316" y="2584034"/>
            <a:ext cx="1231404" cy="78828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9317955" y="2615880"/>
            <a:ext cx="12788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/>
              <a:t>Condition: </a:t>
            </a:r>
          </a:p>
          <a:p>
            <a:r>
              <a:rPr lang="de-DE" sz="1000" dirty="0" smtClean="0"/>
              <a:t>falls Kartenzahlung</a:t>
            </a:r>
          </a:p>
          <a:p>
            <a:r>
              <a:rPr lang="de-DE" sz="1000" b="1" dirty="0" smtClean="0"/>
              <a:t>Extension Point:</a:t>
            </a:r>
          </a:p>
          <a:p>
            <a:r>
              <a:rPr lang="de-DE" sz="1000" dirty="0" smtClean="0"/>
              <a:t>Kartenzahlung</a:t>
            </a:r>
          </a:p>
          <a:p>
            <a:endParaRPr lang="de-DE" sz="1000" dirty="0"/>
          </a:p>
        </p:txBody>
      </p:sp>
      <p:sp>
        <p:nvSpPr>
          <p:cNvPr id="188" name="Ellipse 187"/>
          <p:cNvSpPr/>
          <p:nvPr/>
        </p:nvSpPr>
        <p:spPr>
          <a:xfrm>
            <a:off x="8822627" y="2001935"/>
            <a:ext cx="130394" cy="127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0" name="Gerader Verbinder 189"/>
          <p:cNvCxnSpPr>
            <a:stCxn id="188" idx="4"/>
            <a:endCxn id="186" idx="1"/>
          </p:cNvCxnSpPr>
          <p:nvPr/>
        </p:nvCxnSpPr>
        <p:spPr>
          <a:xfrm>
            <a:off x="8887824" y="2129128"/>
            <a:ext cx="392492" cy="849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/>
          <p:cNvCxnSpPr>
            <a:endCxn id="172" idx="5"/>
          </p:cNvCxnSpPr>
          <p:nvPr/>
        </p:nvCxnSpPr>
        <p:spPr>
          <a:xfrm flipH="1" flipV="1">
            <a:off x="10745387" y="2292843"/>
            <a:ext cx="545090" cy="1645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199001" y="5576538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0070C0"/>
                </a:solidFill>
              </a:rPr>
              <a:t>Stammkunde</a:t>
            </a:r>
            <a:endParaRPr lang="de-DE" sz="1200" b="1" dirty="0">
              <a:solidFill>
                <a:srgbClr val="0070C0"/>
              </a:solidFill>
            </a:endParaRPr>
          </a:p>
        </p:txBody>
      </p:sp>
      <p:cxnSp>
        <p:nvCxnSpPr>
          <p:cNvPr id="77" name="Gerader Verbinder 76"/>
          <p:cNvCxnSpPr/>
          <p:nvPr/>
        </p:nvCxnSpPr>
        <p:spPr>
          <a:xfrm>
            <a:off x="761098" y="5068940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/>
          <p:nvPr/>
        </p:nvCxnSpPr>
        <p:spPr>
          <a:xfrm flipH="1">
            <a:off x="653259" y="5365162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/>
          <p:nvPr/>
        </p:nvCxnSpPr>
        <p:spPr>
          <a:xfrm>
            <a:off x="772313" y="5365162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/>
          <p:nvPr/>
        </p:nvCxnSpPr>
        <p:spPr>
          <a:xfrm flipH="1">
            <a:off x="582049" y="5147804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/>
          <p:nvPr/>
        </p:nvCxnSpPr>
        <p:spPr>
          <a:xfrm>
            <a:off x="769029" y="5147804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671088" y="4990402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3" name="Textfeld 82"/>
          <p:cNvSpPr txBox="1"/>
          <p:nvPr/>
        </p:nvSpPr>
        <p:spPr>
          <a:xfrm>
            <a:off x="199001" y="5576538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Stammkunde</a:t>
            </a:r>
            <a:endParaRPr lang="de-DE" sz="1200" b="1" dirty="0"/>
          </a:p>
        </p:txBody>
      </p:sp>
      <p:cxnSp>
        <p:nvCxnSpPr>
          <p:cNvPr id="84" name="Gerader Verbinder 83"/>
          <p:cNvCxnSpPr/>
          <p:nvPr/>
        </p:nvCxnSpPr>
        <p:spPr>
          <a:xfrm>
            <a:off x="1532352" y="3366967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/>
          <p:cNvCxnSpPr/>
          <p:nvPr/>
        </p:nvCxnSpPr>
        <p:spPr>
          <a:xfrm flipH="1">
            <a:off x="1424513" y="3663189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1543567" y="3663189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/>
          <p:cNvCxnSpPr/>
          <p:nvPr/>
        </p:nvCxnSpPr>
        <p:spPr>
          <a:xfrm flipH="1">
            <a:off x="1353303" y="3445831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/>
          <p:nvPr/>
        </p:nvCxnSpPr>
        <p:spPr>
          <a:xfrm>
            <a:off x="1540283" y="3445831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lipse 90"/>
          <p:cNvSpPr/>
          <p:nvPr/>
        </p:nvSpPr>
        <p:spPr>
          <a:xfrm>
            <a:off x="1442342" y="3288429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Textfeld 91"/>
          <p:cNvSpPr txBox="1"/>
          <p:nvPr/>
        </p:nvSpPr>
        <p:spPr>
          <a:xfrm>
            <a:off x="1067623" y="386522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Neukunde</a:t>
            </a:r>
            <a:endParaRPr lang="de-DE" sz="1200" b="1" dirty="0"/>
          </a:p>
        </p:txBody>
      </p:sp>
      <p:sp>
        <p:nvSpPr>
          <p:cNvPr id="93" name="Gleichschenkliges Dreieck 92"/>
          <p:cNvSpPr/>
          <p:nvPr/>
        </p:nvSpPr>
        <p:spPr>
          <a:xfrm>
            <a:off x="1147237" y="2667568"/>
            <a:ext cx="161489" cy="203121"/>
          </a:xfrm>
          <a:prstGeom prst="triangl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4" name="Gewinkelter Verbinder 93"/>
          <p:cNvCxnSpPr/>
          <p:nvPr/>
        </p:nvCxnSpPr>
        <p:spPr>
          <a:xfrm rot="16200000" flipH="1">
            <a:off x="1186145" y="2927179"/>
            <a:ext cx="387466" cy="299501"/>
          </a:xfrm>
          <a:prstGeom prst="bentConnector3">
            <a:avLst>
              <a:gd name="adj1" fmla="val 54538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r Verbinder 94"/>
          <p:cNvCxnSpPr/>
          <p:nvPr/>
        </p:nvCxnSpPr>
        <p:spPr>
          <a:xfrm rot="5400000">
            <a:off x="43812" y="3791120"/>
            <a:ext cx="1895573" cy="477462"/>
          </a:xfrm>
          <a:prstGeom prst="bentConnector3">
            <a:avLst>
              <a:gd name="adj1" fmla="val 838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/>
          <p:nvPr/>
        </p:nvCxnSpPr>
        <p:spPr>
          <a:xfrm>
            <a:off x="761098" y="5068940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/>
          <p:cNvCxnSpPr/>
          <p:nvPr/>
        </p:nvCxnSpPr>
        <p:spPr>
          <a:xfrm flipH="1">
            <a:off x="653259" y="5365162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772313" y="5365162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 flipH="1">
            <a:off x="582049" y="5147804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769029" y="5147804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671088" y="4990402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2" name="Gerader Verbinder 101"/>
          <p:cNvCxnSpPr/>
          <p:nvPr/>
        </p:nvCxnSpPr>
        <p:spPr>
          <a:xfrm flipH="1">
            <a:off x="1424513" y="3663189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1067623" y="386522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Neukunde</a:t>
            </a:r>
            <a:endParaRPr lang="de-DE" sz="1200" b="1" dirty="0"/>
          </a:p>
        </p:txBody>
      </p:sp>
      <p:sp>
        <p:nvSpPr>
          <p:cNvPr id="121" name="Ellipse 120"/>
          <p:cNvSpPr/>
          <p:nvPr/>
        </p:nvSpPr>
        <p:spPr>
          <a:xfrm>
            <a:off x="2637532" y="4743245"/>
            <a:ext cx="4057768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n</a:t>
            </a:r>
            <a:r>
              <a:rPr lang="de-DE" sz="1200" dirty="0" smtClean="0">
                <a:solidFill>
                  <a:schemeClr val="tx1"/>
                </a:solidFill>
              </a:rPr>
              <a:t>immt sich Info-Material für Neukunden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23" name="Gerader Verbinder 122"/>
          <p:cNvCxnSpPr>
            <a:endCxn id="121" idx="1"/>
          </p:cNvCxnSpPr>
          <p:nvPr/>
        </p:nvCxnSpPr>
        <p:spPr>
          <a:xfrm>
            <a:off x="1759364" y="3754329"/>
            <a:ext cx="1472414" cy="106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2609083" y="5480915"/>
            <a:ext cx="4057768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r>
              <a:rPr lang="de-DE" sz="1200" dirty="0" smtClean="0">
                <a:solidFill>
                  <a:schemeClr val="tx1"/>
                </a:solidFill>
              </a:rPr>
              <a:t>etritt Ehrenloge für Stammgäste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25" name="Gerader Verbinder 124"/>
          <p:cNvCxnSpPr>
            <a:endCxn id="124" idx="2"/>
          </p:cNvCxnSpPr>
          <p:nvPr/>
        </p:nvCxnSpPr>
        <p:spPr>
          <a:xfrm>
            <a:off x="1043789" y="5388449"/>
            <a:ext cx="1565294" cy="36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Gleichschenkliges Dreieck 125"/>
          <p:cNvSpPr/>
          <p:nvPr/>
        </p:nvSpPr>
        <p:spPr>
          <a:xfrm>
            <a:off x="3359520" y="2355858"/>
            <a:ext cx="161489" cy="203121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7" name="Gewinkelter Verbinder 126"/>
          <p:cNvCxnSpPr/>
          <p:nvPr/>
        </p:nvCxnSpPr>
        <p:spPr>
          <a:xfrm rot="16200000" flipH="1">
            <a:off x="3431445" y="2582453"/>
            <a:ext cx="507238" cy="485304"/>
          </a:xfrm>
          <a:prstGeom prst="bentConnector3">
            <a:avLst>
              <a:gd name="adj1" fmla="val 4825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winkelter Verbinder 127"/>
          <p:cNvCxnSpPr/>
          <p:nvPr/>
        </p:nvCxnSpPr>
        <p:spPr>
          <a:xfrm rot="10800000" flipV="1">
            <a:off x="2962835" y="2823268"/>
            <a:ext cx="477434" cy="255453"/>
          </a:xfrm>
          <a:prstGeom prst="bentConnector3">
            <a:avLst>
              <a:gd name="adj1" fmla="val 99722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2186777" y="3083837"/>
            <a:ext cx="1134831" cy="54051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Essen bestellen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0" name="Ellipse 129"/>
          <p:cNvSpPr/>
          <p:nvPr/>
        </p:nvSpPr>
        <p:spPr>
          <a:xfrm>
            <a:off x="3557037" y="3078722"/>
            <a:ext cx="1134831" cy="54051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Getränk bestellen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3321608" y="4003721"/>
            <a:ext cx="1268235" cy="5405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Essen zubereiten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2970601" y="363645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0070C0"/>
                </a:solidFill>
              </a:rPr>
              <a:t>&lt;&lt;include&gt;&gt;</a:t>
            </a:r>
            <a:endParaRPr lang="de-DE" sz="1200" b="1" dirty="0">
              <a:solidFill>
                <a:srgbClr val="0070C0"/>
              </a:solidFill>
            </a:endParaRPr>
          </a:p>
        </p:txBody>
      </p:sp>
      <p:cxnSp>
        <p:nvCxnSpPr>
          <p:cNvPr id="106" name="Gerade Verbindung mit Pfeil 105"/>
          <p:cNvCxnSpPr>
            <a:endCxn id="103" idx="1"/>
          </p:cNvCxnSpPr>
          <p:nvPr/>
        </p:nvCxnSpPr>
        <p:spPr>
          <a:xfrm>
            <a:off x="2754193" y="3624350"/>
            <a:ext cx="753144" cy="458527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lipse 114"/>
          <p:cNvSpPr/>
          <p:nvPr/>
        </p:nvSpPr>
        <p:spPr>
          <a:xfrm>
            <a:off x="5017423" y="3975984"/>
            <a:ext cx="1438617" cy="5405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Getränk einschenken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4666416" y="360872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0070C0"/>
                </a:solidFill>
              </a:rPr>
              <a:t>&lt;&lt;include&gt;&gt;</a:t>
            </a:r>
            <a:endParaRPr lang="de-DE" sz="1200" b="1" dirty="0">
              <a:solidFill>
                <a:srgbClr val="0070C0"/>
              </a:solidFill>
            </a:endParaRPr>
          </a:p>
        </p:txBody>
      </p:sp>
      <p:cxnSp>
        <p:nvCxnSpPr>
          <p:cNvPr id="119" name="Gerade Verbindung mit Pfeil 118"/>
          <p:cNvCxnSpPr>
            <a:endCxn id="115" idx="1"/>
          </p:cNvCxnSpPr>
          <p:nvPr/>
        </p:nvCxnSpPr>
        <p:spPr>
          <a:xfrm>
            <a:off x="4450008" y="3596613"/>
            <a:ext cx="778096" cy="458527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6527250" y="4115555"/>
            <a:ext cx="4403727" cy="117426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1" name="Textfeld 130"/>
          <p:cNvSpPr txBox="1"/>
          <p:nvPr/>
        </p:nvSpPr>
        <p:spPr>
          <a:xfrm>
            <a:off x="6505226" y="4212105"/>
            <a:ext cx="4482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Auch Sonderfälle können natürlich durch include- und/oder extend-Beziehungen ergänzt werden.</a:t>
            </a:r>
          </a:p>
          <a:p>
            <a:pPr algn="ctr"/>
            <a:endParaRPr lang="de-DE" sz="1200" dirty="0" smtClean="0">
              <a:solidFill>
                <a:srgbClr val="0070C0"/>
              </a:solidFill>
            </a:endParaRPr>
          </a:p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Dies macht Sinn, sofern es Beziehungen gibt, die sich nur auf</a:t>
            </a:r>
          </a:p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einzelne Sonderfälle, nicht aber auf die Generalisierung beziehen. </a:t>
            </a:r>
          </a:p>
        </p:txBody>
      </p:sp>
    </p:spTree>
    <p:extLst>
      <p:ext uri="{BB962C8B-B14F-4D97-AF65-F5344CB8AC3E}">
        <p14:creationId xmlns:p14="http://schemas.microsoft.com/office/powerpoint/2010/main" val="163609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29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Generalisierung (2)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1222838" y="1820414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1114999" y="2116636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1234053" y="2116636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1043789" y="1899278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1230769" y="1899278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1132828" y="1741876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825850" y="2343539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Kunde</a:t>
            </a:r>
            <a:endParaRPr lang="de-DE" sz="1600" b="1" dirty="0"/>
          </a:p>
        </p:txBody>
      </p:sp>
      <p:cxnSp>
        <p:nvCxnSpPr>
          <p:cNvPr id="41" name="Gerader Verbinder 40"/>
          <p:cNvCxnSpPr/>
          <p:nvPr/>
        </p:nvCxnSpPr>
        <p:spPr>
          <a:xfrm flipH="1">
            <a:off x="11564640" y="354534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>
            <a:off x="11448870" y="388701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11567924" y="388701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H="1">
            <a:off x="11377660" y="366965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11564640" y="366965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11466699" y="349407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10954537" y="4103035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Bedienung</a:t>
            </a:r>
            <a:endParaRPr lang="de-DE" sz="1600" b="1" dirty="0"/>
          </a:p>
        </p:txBody>
      </p:sp>
      <p:sp>
        <p:nvSpPr>
          <p:cNvPr id="48" name="Rechteck 47"/>
          <p:cNvSpPr/>
          <p:nvPr/>
        </p:nvSpPr>
        <p:spPr>
          <a:xfrm>
            <a:off x="2052969" y="1412776"/>
            <a:ext cx="8944590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Ellipse 84"/>
          <p:cNvSpPr/>
          <p:nvPr/>
        </p:nvSpPr>
        <p:spPr>
          <a:xfrm>
            <a:off x="2639616" y="1777948"/>
            <a:ext cx="1584176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Etwas bestellen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7" name="Gerader Verbinder 86"/>
          <p:cNvCxnSpPr>
            <a:endCxn id="85" idx="2"/>
          </p:cNvCxnSpPr>
          <p:nvPr/>
        </p:nvCxnSpPr>
        <p:spPr>
          <a:xfrm>
            <a:off x="1475510" y="2048204"/>
            <a:ext cx="1164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/>
          <p:nvPr/>
        </p:nvCxnSpPr>
        <p:spPr>
          <a:xfrm flipH="1">
            <a:off x="11600646" y="4807472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/>
          <p:nvPr/>
        </p:nvCxnSpPr>
        <p:spPr>
          <a:xfrm flipH="1">
            <a:off x="11484876" y="5149138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/>
          <p:nvPr/>
        </p:nvCxnSpPr>
        <p:spPr>
          <a:xfrm>
            <a:off x="11603930" y="5149138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 flipH="1">
            <a:off x="11413666" y="4931780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/>
          <p:nvPr/>
        </p:nvCxnSpPr>
        <p:spPr>
          <a:xfrm>
            <a:off x="11600646" y="4931780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11502705" y="4756198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11304155" y="5376041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Koch</a:t>
            </a:r>
            <a:endParaRPr lang="de-DE" sz="1600" b="1" dirty="0"/>
          </a:p>
        </p:txBody>
      </p:sp>
      <p:sp>
        <p:nvSpPr>
          <p:cNvPr id="114" name="Ellipse 113"/>
          <p:cNvSpPr/>
          <p:nvPr/>
        </p:nvSpPr>
        <p:spPr>
          <a:xfrm>
            <a:off x="5279466" y="1520965"/>
            <a:ext cx="3191517" cy="10581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Bestellung bezahlen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------------------------------------</a:t>
            </a:r>
            <a:r>
              <a:rPr lang="de-DE" sz="1200" b="1" dirty="0" smtClean="0">
                <a:solidFill>
                  <a:schemeClr val="tx1"/>
                </a:solidFill>
              </a:rPr>
              <a:t>Extension Points: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Rückgeld</a:t>
            </a:r>
            <a:endParaRPr lang="de-DE" sz="1200" dirty="0">
              <a:solidFill>
                <a:schemeClr val="tx1"/>
              </a:solidFill>
            </a:endParaRP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Kartenzahlung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6" name="Gerade Verbindung mit Pfeil 115"/>
          <p:cNvCxnSpPr>
            <a:stCxn id="85" idx="6"/>
            <a:endCxn id="114" idx="2"/>
          </p:cNvCxnSpPr>
          <p:nvPr/>
        </p:nvCxnSpPr>
        <p:spPr>
          <a:xfrm>
            <a:off x="4223792" y="2048205"/>
            <a:ext cx="1055674" cy="18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/>
          <p:cNvSpPr txBox="1"/>
          <p:nvPr/>
        </p:nvSpPr>
        <p:spPr>
          <a:xfrm>
            <a:off x="4225556" y="1716114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&lt;&lt;include&gt;&gt;</a:t>
            </a:r>
            <a:endParaRPr lang="de-DE" sz="1200" dirty="0"/>
          </a:p>
        </p:txBody>
      </p:sp>
      <p:sp>
        <p:nvSpPr>
          <p:cNvPr id="122" name="Ellipse 121"/>
          <p:cNvSpPr/>
          <p:nvPr/>
        </p:nvSpPr>
        <p:spPr>
          <a:xfrm>
            <a:off x="6195936" y="3270663"/>
            <a:ext cx="2097933" cy="6239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Rückgeld auszahlen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45" name="Gerader Verbinder 144"/>
          <p:cNvCxnSpPr>
            <a:endCxn id="122" idx="6"/>
          </p:cNvCxnSpPr>
          <p:nvPr/>
        </p:nvCxnSpPr>
        <p:spPr>
          <a:xfrm flipH="1" flipV="1">
            <a:off x="8293869" y="3582661"/>
            <a:ext cx="2996608" cy="2618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/>
          <p:cNvCxnSpPr>
            <a:endCxn id="114" idx="4"/>
          </p:cNvCxnSpPr>
          <p:nvPr/>
        </p:nvCxnSpPr>
        <p:spPr>
          <a:xfrm flipH="1" flipV="1">
            <a:off x="6875225" y="2579130"/>
            <a:ext cx="219160" cy="7092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feld 153"/>
          <p:cNvSpPr txBox="1"/>
          <p:nvPr/>
        </p:nvSpPr>
        <p:spPr>
          <a:xfrm>
            <a:off x="7038378" y="2884245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&lt;&lt;extend&gt;&gt;</a:t>
            </a:r>
            <a:endParaRPr lang="de-DE" sz="1200" dirty="0"/>
          </a:p>
        </p:txBody>
      </p:sp>
      <p:sp>
        <p:nvSpPr>
          <p:cNvPr id="155" name="Gefaltete Ecke 154"/>
          <p:cNvSpPr/>
          <p:nvPr/>
        </p:nvSpPr>
        <p:spPr>
          <a:xfrm flipV="1">
            <a:off x="4059291" y="2232795"/>
            <a:ext cx="1366201" cy="78828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6" name="Ellipse 155"/>
          <p:cNvSpPr/>
          <p:nvPr/>
        </p:nvSpPr>
        <p:spPr>
          <a:xfrm>
            <a:off x="6892216" y="2755051"/>
            <a:ext cx="130394" cy="127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8" name="Gerader Verbinder 157"/>
          <p:cNvCxnSpPr>
            <a:stCxn id="155" idx="3"/>
            <a:endCxn id="156" idx="2"/>
          </p:cNvCxnSpPr>
          <p:nvPr/>
        </p:nvCxnSpPr>
        <p:spPr>
          <a:xfrm>
            <a:off x="5425492" y="2626937"/>
            <a:ext cx="1466724" cy="19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4056407" y="2208279"/>
            <a:ext cx="1982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/>
              <a:t>Condition: </a:t>
            </a:r>
          </a:p>
          <a:p>
            <a:r>
              <a:rPr lang="de-DE" sz="1000" dirty="0" smtClean="0"/>
              <a:t>falls Barzahlung und </a:t>
            </a:r>
          </a:p>
          <a:p>
            <a:r>
              <a:rPr lang="de-DE" sz="1000" dirty="0" smtClean="0"/>
              <a:t>Zahlung nicht passend</a:t>
            </a:r>
          </a:p>
          <a:p>
            <a:r>
              <a:rPr lang="de-DE" sz="1000" b="1" dirty="0" smtClean="0"/>
              <a:t>Extension Point:</a:t>
            </a:r>
          </a:p>
          <a:p>
            <a:r>
              <a:rPr lang="de-DE" sz="1000" dirty="0" smtClean="0"/>
              <a:t>Rückgeld</a:t>
            </a:r>
          </a:p>
          <a:p>
            <a:endParaRPr lang="de-DE" sz="1000" dirty="0"/>
          </a:p>
        </p:txBody>
      </p:sp>
      <p:cxnSp>
        <p:nvCxnSpPr>
          <p:cNvPr id="165" name="Gerader Verbinder 164"/>
          <p:cNvCxnSpPr/>
          <p:nvPr/>
        </p:nvCxnSpPr>
        <p:spPr>
          <a:xfrm flipH="1">
            <a:off x="11486562" y="208572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/>
          <p:cNvCxnSpPr/>
          <p:nvPr/>
        </p:nvCxnSpPr>
        <p:spPr>
          <a:xfrm flipH="1">
            <a:off x="11370792" y="242739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/>
          <p:cNvCxnSpPr/>
          <p:nvPr/>
        </p:nvCxnSpPr>
        <p:spPr>
          <a:xfrm>
            <a:off x="11489846" y="242739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/>
          <p:cNvCxnSpPr/>
          <p:nvPr/>
        </p:nvCxnSpPr>
        <p:spPr>
          <a:xfrm flipH="1">
            <a:off x="11299582" y="221003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11486562" y="221003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/>
          <p:cNvSpPr/>
          <p:nvPr/>
        </p:nvSpPr>
        <p:spPr>
          <a:xfrm>
            <a:off x="11388621" y="203445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1" name="Textfeld 170"/>
          <p:cNvSpPr txBox="1"/>
          <p:nvPr/>
        </p:nvSpPr>
        <p:spPr>
          <a:xfrm>
            <a:off x="10998071" y="2653991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Lesegerät</a:t>
            </a:r>
            <a:endParaRPr lang="de-DE" sz="1600" b="1" dirty="0"/>
          </a:p>
        </p:txBody>
      </p:sp>
      <p:sp>
        <p:nvSpPr>
          <p:cNvPr id="172" name="Ellipse 171"/>
          <p:cNvSpPr/>
          <p:nvPr/>
        </p:nvSpPr>
        <p:spPr>
          <a:xfrm>
            <a:off x="9446227" y="1749867"/>
            <a:ext cx="1522061" cy="636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Karte einlesen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>
            <a:stCxn id="172" idx="2"/>
            <a:endCxn id="114" idx="6"/>
          </p:cNvCxnSpPr>
          <p:nvPr/>
        </p:nvCxnSpPr>
        <p:spPr>
          <a:xfrm flipH="1" flipV="1">
            <a:off x="8470983" y="2050048"/>
            <a:ext cx="975244" cy="178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feld 178"/>
          <p:cNvSpPr txBox="1"/>
          <p:nvPr/>
        </p:nvSpPr>
        <p:spPr>
          <a:xfrm>
            <a:off x="8483371" y="1690859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&lt;&lt;extend&gt;&gt;</a:t>
            </a:r>
            <a:endParaRPr lang="de-DE" sz="1200" dirty="0"/>
          </a:p>
        </p:txBody>
      </p:sp>
      <p:sp>
        <p:nvSpPr>
          <p:cNvPr id="186" name="Gefaltete Ecke 185"/>
          <p:cNvSpPr/>
          <p:nvPr/>
        </p:nvSpPr>
        <p:spPr>
          <a:xfrm flipV="1">
            <a:off x="9280316" y="2584034"/>
            <a:ext cx="1231404" cy="78828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9317955" y="2615880"/>
            <a:ext cx="12788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/>
              <a:t>Condition: </a:t>
            </a:r>
          </a:p>
          <a:p>
            <a:r>
              <a:rPr lang="de-DE" sz="1000" dirty="0" smtClean="0"/>
              <a:t>falls Kartenzahlung</a:t>
            </a:r>
          </a:p>
          <a:p>
            <a:r>
              <a:rPr lang="de-DE" sz="1000" b="1" dirty="0" smtClean="0"/>
              <a:t>Extension Point:</a:t>
            </a:r>
          </a:p>
          <a:p>
            <a:r>
              <a:rPr lang="de-DE" sz="1000" dirty="0" smtClean="0"/>
              <a:t>Kartenzahlung</a:t>
            </a:r>
          </a:p>
          <a:p>
            <a:endParaRPr lang="de-DE" sz="1000" dirty="0"/>
          </a:p>
        </p:txBody>
      </p:sp>
      <p:sp>
        <p:nvSpPr>
          <p:cNvPr id="188" name="Ellipse 187"/>
          <p:cNvSpPr/>
          <p:nvPr/>
        </p:nvSpPr>
        <p:spPr>
          <a:xfrm>
            <a:off x="8822627" y="2001935"/>
            <a:ext cx="130394" cy="127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0" name="Gerader Verbinder 189"/>
          <p:cNvCxnSpPr>
            <a:stCxn id="188" idx="4"/>
            <a:endCxn id="186" idx="1"/>
          </p:cNvCxnSpPr>
          <p:nvPr/>
        </p:nvCxnSpPr>
        <p:spPr>
          <a:xfrm>
            <a:off x="8887824" y="2129128"/>
            <a:ext cx="392492" cy="849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/>
          <p:cNvCxnSpPr>
            <a:endCxn id="172" idx="5"/>
          </p:cNvCxnSpPr>
          <p:nvPr/>
        </p:nvCxnSpPr>
        <p:spPr>
          <a:xfrm flipH="1" flipV="1">
            <a:off x="10745387" y="2292843"/>
            <a:ext cx="545090" cy="1645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199001" y="5576538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0070C0"/>
                </a:solidFill>
              </a:rPr>
              <a:t>Stammkunde</a:t>
            </a:r>
            <a:endParaRPr lang="de-DE" sz="1200" b="1" dirty="0">
              <a:solidFill>
                <a:srgbClr val="0070C0"/>
              </a:solidFill>
            </a:endParaRPr>
          </a:p>
        </p:txBody>
      </p:sp>
      <p:cxnSp>
        <p:nvCxnSpPr>
          <p:cNvPr id="77" name="Gerader Verbinder 76"/>
          <p:cNvCxnSpPr/>
          <p:nvPr/>
        </p:nvCxnSpPr>
        <p:spPr>
          <a:xfrm>
            <a:off x="761098" y="5068940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/>
          <p:nvPr/>
        </p:nvCxnSpPr>
        <p:spPr>
          <a:xfrm flipH="1">
            <a:off x="653259" y="5365162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/>
          <p:nvPr/>
        </p:nvCxnSpPr>
        <p:spPr>
          <a:xfrm>
            <a:off x="772313" y="5365162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/>
          <p:nvPr/>
        </p:nvCxnSpPr>
        <p:spPr>
          <a:xfrm flipH="1">
            <a:off x="582049" y="5147804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/>
          <p:nvPr/>
        </p:nvCxnSpPr>
        <p:spPr>
          <a:xfrm>
            <a:off x="769029" y="5147804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671088" y="4990402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3" name="Textfeld 82"/>
          <p:cNvSpPr txBox="1"/>
          <p:nvPr/>
        </p:nvSpPr>
        <p:spPr>
          <a:xfrm>
            <a:off x="199001" y="5576538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Stammkunde</a:t>
            </a:r>
            <a:endParaRPr lang="de-DE" sz="1200" b="1" dirty="0"/>
          </a:p>
        </p:txBody>
      </p:sp>
      <p:cxnSp>
        <p:nvCxnSpPr>
          <p:cNvPr id="84" name="Gerader Verbinder 83"/>
          <p:cNvCxnSpPr/>
          <p:nvPr/>
        </p:nvCxnSpPr>
        <p:spPr>
          <a:xfrm>
            <a:off x="1532352" y="3366967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/>
          <p:cNvCxnSpPr/>
          <p:nvPr/>
        </p:nvCxnSpPr>
        <p:spPr>
          <a:xfrm flipH="1">
            <a:off x="1424513" y="3663189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1543567" y="3663189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/>
          <p:cNvCxnSpPr/>
          <p:nvPr/>
        </p:nvCxnSpPr>
        <p:spPr>
          <a:xfrm flipH="1">
            <a:off x="1353303" y="3445831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/>
          <p:nvPr/>
        </p:nvCxnSpPr>
        <p:spPr>
          <a:xfrm>
            <a:off x="1540283" y="3445831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lipse 90"/>
          <p:cNvSpPr/>
          <p:nvPr/>
        </p:nvSpPr>
        <p:spPr>
          <a:xfrm>
            <a:off x="1442342" y="3288429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Textfeld 91"/>
          <p:cNvSpPr txBox="1"/>
          <p:nvPr/>
        </p:nvSpPr>
        <p:spPr>
          <a:xfrm>
            <a:off x="1067623" y="386522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Neukunde</a:t>
            </a:r>
            <a:endParaRPr lang="de-DE" sz="1200" b="1" dirty="0"/>
          </a:p>
        </p:txBody>
      </p:sp>
      <p:sp>
        <p:nvSpPr>
          <p:cNvPr id="93" name="Gleichschenkliges Dreieck 92"/>
          <p:cNvSpPr/>
          <p:nvPr/>
        </p:nvSpPr>
        <p:spPr>
          <a:xfrm>
            <a:off x="1147237" y="2667568"/>
            <a:ext cx="161489" cy="203121"/>
          </a:xfrm>
          <a:prstGeom prst="triangl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4" name="Gewinkelter Verbinder 93"/>
          <p:cNvCxnSpPr/>
          <p:nvPr/>
        </p:nvCxnSpPr>
        <p:spPr>
          <a:xfrm rot="16200000" flipH="1">
            <a:off x="1186145" y="2927179"/>
            <a:ext cx="387466" cy="299501"/>
          </a:xfrm>
          <a:prstGeom prst="bentConnector3">
            <a:avLst>
              <a:gd name="adj1" fmla="val 54538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r Verbinder 94"/>
          <p:cNvCxnSpPr/>
          <p:nvPr/>
        </p:nvCxnSpPr>
        <p:spPr>
          <a:xfrm rot="5400000">
            <a:off x="43812" y="3791120"/>
            <a:ext cx="1895573" cy="477462"/>
          </a:xfrm>
          <a:prstGeom prst="bentConnector3">
            <a:avLst>
              <a:gd name="adj1" fmla="val 838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/>
          <p:nvPr/>
        </p:nvCxnSpPr>
        <p:spPr>
          <a:xfrm>
            <a:off x="761098" y="5068940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/>
          <p:cNvCxnSpPr/>
          <p:nvPr/>
        </p:nvCxnSpPr>
        <p:spPr>
          <a:xfrm flipH="1">
            <a:off x="653259" y="5365162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772313" y="5365162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 flipH="1">
            <a:off x="582049" y="5147804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769029" y="5147804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671088" y="4990402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2" name="Gerader Verbinder 101"/>
          <p:cNvCxnSpPr/>
          <p:nvPr/>
        </p:nvCxnSpPr>
        <p:spPr>
          <a:xfrm flipH="1">
            <a:off x="1424513" y="3663189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1067623" y="386522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Neukunde</a:t>
            </a:r>
            <a:endParaRPr lang="de-DE" sz="1200" b="1" dirty="0"/>
          </a:p>
        </p:txBody>
      </p:sp>
      <p:sp>
        <p:nvSpPr>
          <p:cNvPr id="121" name="Ellipse 120"/>
          <p:cNvSpPr/>
          <p:nvPr/>
        </p:nvSpPr>
        <p:spPr>
          <a:xfrm>
            <a:off x="2637532" y="4743245"/>
            <a:ext cx="4057768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n</a:t>
            </a:r>
            <a:r>
              <a:rPr lang="de-DE" sz="1200" dirty="0" smtClean="0">
                <a:solidFill>
                  <a:schemeClr val="tx1"/>
                </a:solidFill>
              </a:rPr>
              <a:t>immt sich Info-Material für Neukunden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23" name="Gerader Verbinder 122"/>
          <p:cNvCxnSpPr>
            <a:endCxn id="121" idx="1"/>
          </p:cNvCxnSpPr>
          <p:nvPr/>
        </p:nvCxnSpPr>
        <p:spPr>
          <a:xfrm>
            <a:off x="1759364" y="3754329"/>
            <a:ext cx="1472414" cy="106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2609083" y="5480915"/>
            <a:ext cx="4057768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r>
              <a:rPr lang="de-DE" sz="1200" dirty="0" smtClean="0">
                <a:solidFill>
                  <a:schemeClr val="tx1"/>
                </a:solidFill>
              </a:rPr>
              <a:t>etritt Ehrenloge für Stammgäste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25" name="Gerader Verbinder 124"/>
          <p:cNvCxnSpPr>
            <a:endCxn id="124" idx="2"/>
          </p:cNvCxnSpPr>
          <p:nvPr/>
        </p:nvCxnSpPr>
        <p:spPr>
          <a:xfrm>
            <a:off x="1043789" y="5388449"/>
            <a:ext cx="1565294" cy="36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Gleichschenkliges Dreieck 125"/>
          <p:cNvSpPr/>
          <p:nvPr/>
        </p:nvSpPr>
        <p:spPr>
          <a:xfrm>
            <a:off x="3359520" y="2355858"/>
            <a:ext cx="161489" cy="203121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7" name="Gewinkelter Verbinder 126"/>
          <p:cNvCxnSpPr/>
          <p:nvPr/>
        </p:nvCxnSpPr>
        <p:spPr>
          <a:xfrm rot="16200000" flipH="1">
            <a:off x="3431445" y="2582453"/>
            <a:ext cx="507238" cy="485304"/>
          </a:xfrm>
          <a:prstGeom prst="bentConnector3">
            <a:avLst>
              <a:gd name="adj1" fmla="val 4825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winkelter Verbinder 127"/>
          <p:cNvCxnSpPr/>
          <p:nvPr/>
        </p:nvCxnSpPr>
        <p:spPr>
          <a:xfrm rot="10800000" flipV="1">
            <a:off x="2962835" y="2823268"/>
            <a:ext cx="477434" cy="255453"/>
          </a:xfrm>
          <a:prstGeom prst="bentConnector3">
            <a:avLst>
              <a:gd name="adj1" fmla="val 99722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2186777" y="3083837"/>
            <a:ext cx="1134831" cy="54051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Essen bestellen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0" name="Ellipse 129"/>
          <p:cNvSpPr/>
          <p:nvPr/>
        </p:nvSpPr>
        <p:spPr>
          <a:xfrm>
            <a:off x="3557037" y="3078722"/>
            <a:ext cx="1134831" cy="54051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Getränk bestellen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2" name="Ellipse 131"/>
          <p:cNvSpPr/>
          <p:nvPr/>
        </p:nvSpPr>
        <p:spPr>
          <a:xfrm>
            <a:off x="3321608" y="4003721"/>
            <a:ext cx="1268235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Essen zubereiten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3" name="Textfeld 132"/>
          <p:cNvSpPr txBox="1"/>
          <p:nvPr/>
        </p:nvSpPr>
        <p:spPr>
          <a:xfrm>
            <a:off x="2970601" y="3636458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&lt;&lt;include&gt;&gt;</a:t>
            </a:r>
            <a:endParaRPr lang="de-DE" sz="1200" dirty="0"/>
          </a:p>
        </p:txBody>
      </p:sp>
      <p:cxnSp>
        <p:nvCxnSpPr>
          <p:cNvPr id="134" name="Gerade Verbindung mit Pfeil 133"/>
          <p:cNvCxnSpPr>
            <a:endCxn id="132" idx="1"/>
          </p:cNvCxnSpPr>
          <p:nvPr/>
        </p:nvCxnSpPr>
        <p:spPr>
          <a:xfrm>
            <a:off x="2754193" y="3624350"/>
            <a:ext cx="753144" cy="4585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Ellipse 134"/>
          <p:cNvSpPr/>
          <p:nvPr/>
        </p:nvSpPr>
        <p:spPr>
          <a:xfrm>
            <a:off x="5017423" y="3975984"/>
            <a:ext cx="1438617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Getränk einschenken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6" name="Textfeld 135"/>
          <p:cNvSpPr txBox="1"/>
          <p:nvPr/>
        </p:nvSpPr>
        <p:spPr>
          <a:xfrm>
            <a:off x="4666416" y="3608721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&lt;&lt;include&gt;&gt;</a:t>
            </a:r>
            <a:endParaRPr lang="de-DE" sz="1200" dirty="0"/>
          </a:p>
        </p:txBody>
      </p:sp>
      <p:cxnSp>
        <p:nvCxnSpPr>
          <p:cNvPr id="137" name="Gerade Verbindung mit Pfeil 136"/>
          <p:cNvCxnSpPr>
            <a:endCxn id="135" idx="1"/>
          </p:cNvCxnSpPr>
          <p:nvPr/>
        </p:nvCxnSpPr>
        <p:spPr>
          <a:xfrm>
            <a:off x="4450008" y="3596613"/>
            <a:ext cx="778096" cy="4585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/>
          <p:cNvCxnSpPr/>
          <p:nvPr/>
        </p:nvCxnSpPr>
        <p:spPr>
          <a:xfrm flipH="1" flipV="1">
            <a:off x="4404114" y="4465078"/>
            <a:ext cx="6931269" cy="69360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/>
          <p:cNvCxnSpPr/>
          <p:nvPr/>
        </p:nvCxnSpPr>
        <p:spPr>
          <a:xfrm flipH="1">
            <a:off x="6456040" y="3956162"/>
            <a:ext cx="4843542" cy="29007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7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3</a:t>
            </a:fld>
            <a:endParaRPr lang="de-DE" sz="1200" dirty="0"/>
          </a:p>
        </p:txBody>
      </p:sp>
      <p:sp>
        <p:nvSpPr>
          <p:cNvPr id="6" name="Textfeld 5"/>
          <p:cNvSpPr txBox="1"/>
          <p:nvPr/>
        </p:nvSpPr>
        <p:spPr>
          <a:xfrm>
            <a:off x="672350" y="1268760"/>
            <a:ext cx="11519650" cy="2160239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e-DE" sz="2000" dirty="0" smtClean="0"/>
              <a:t>Der Modulo-Operator ermittelt den Rest beim ganzzahligen Teilen … </a:t>
            </a:r>
            <a:r>
              <a:rPr lang="de-DE" sz="2000" b="1" dirty="0" smtClean="0"/>
              <a:t>Beispiele</a:t>
            </a:r>
            <a:r>
              <a:rPr lang="de-DE" sz="2000" dirty="0" smtClean="0"/>
              <a:t>:</a:t>
            </a:r>
          </a:p>
          <a:p>
            <a:pPr lvl="1"/>
            <a:r>
              <a:rPr lang="de-DE" sz="1600" dirty="0"/>
              <a:t> 5 </a:t>
            </a:r>
            <a:r>
              <a:rPr lang="de-DE" sz="1600" dirty="0" smtClean="0"/>
              <a:t>  modulo   3 </a:t>
            </a:r>
            <a:r>
              <a:rPr lang="de-DE" sz="1600" dirty="0"/>
              <a:t>= </a:t>
            </a:r>
            <a:r>
              <a:rPr lang="de-DE" sz="1600" b="1" dirty="0"/>
              <a:t>2</a:t>
            </a:r>
            <a:r>
              <a:rPr lang="de-DE" sz="1600" dirty="0"/>
              <a:t>, </a:t>
            </a:r>
            <a:r>
              <a:rPr lang="de-DE" sz="1600" dirty="0" smtClean="0"/>
              <a:t>denn     </a:t>
            </a:r>
            <a:r>
              <a:rPr lang="de-DE" sz="1600" dirty="0"/>
              <a:t>5: 3 = 1 Rest </a:t>
            </a:r>
            <a:r>
              <a:rPr lang="de-DE" sz="1600" b="1" dirty="0"/>
              <a:t>2</a:t>
            </a:r>
            <a:r>
              <a:rPr lang="de-DE" sz="1600" dirty="0"/>
              <a:t> </a:t>
            </a:r>
          </a:p>
          <a:p>
            <a:pPr lvl="1"/>
            <a:r>
              <a:rPr lang="de-DE" sz="1600" dirty="0" smtClean="0"/>
              <a:t>25  </a:t>
            </a:r>
            <a:r>
              <a:rPr lang="de-DE" sz="1600" dirty="0"/>
              <a:t>modulo </a:t>
            </a:r>
            <a:r>
              <a:rPr lang="de-DE" sz="1600" dirty="0" smtClean="0"/>
              <a:t>  </a:t>
            </a:r>
            <a:r>
              <a:rPr lang="de-DE" sz="1600" dirty="0"/>
              <a:t>7 = </a:t>
            </a:r>
            <a:r>
              <a:rPr lang="de-DE" sz="1600" b="1" dirty="0"/>
              <a:t>4</a:t>
            </a:r>
            <a:r>
              <a:rPr lang="de-DE" sz="1600" dirty="0"/>
              <a:t>, </a:t>
            </a:r>
            <a:r>
              <a:rPr lang="de-DE" sz="1600" dirty="0" smtClean="0"/>
              <a:t>denn   25</a:t>
            </a:r>
            <a:r>
              <a:rPr lang="de-DE" sz="1600" dirty="0"/>
              <a:t>: 7 = 3 Rest </a:t>
            </a:r>
            <a:r>
              <a:rPr lang="de-DE" sz="1600" b="1" dirty="0"/>
              <a:t>4</a:t>
            </a:r>
          </a:p>
          <a:p>
            <a:pPr lvl="1"/>
            <a:r>
              <a:rPr lang="de-DE" sz="1600" dirty="0"/>
              <a:t>33 </a:t>
            </a:r>
            <a:r>
              <a:rPr lang="de-DE" sz="1600" dirty="0" smtClean="0"/>
              <a:t> modulo  11</a:t>
            </a:r>
            <a:r>
              <a:rPr lang="de-DE" sz="1600" dirty="0"/>
              <a:t>= </a:t>
            </a:r>
            <a:r>
              <a:rPr lang="de-DE" sz="1600" b="1" dirty="0"/>
              <a:t>0</a:t>
            </a:r>
            <a:r>
              <a:rPr lang="de-DE" sz="1600" dirty="0"/>
              <a:t>, denn </a:t>
            </a:r>
            <a:r>
              <a:rPr lang="de-DE" sz="1600" dirty="0" smtClean="0"/>
              <a:t> 33:11 </a:t>
            </a:r>
            <a:r>
              <a:rPr lang="de-DE" sz="1600" dirty="0"/>
              <a:t>= 3 Rest </a:t>
            </a:r>
            <a:r>
              <a:rPr lang="de-DE" sz="1600" b="1" dirty="0" smtClean="0"/>
              <a:t>0</a:t>
            </a:r>
          </a:p>
          <a:p>
            <a:pPr marL="457200" lvl="1" indent="0">
              <a:buNone/>
            </a:pPr>
            <a:endParaRPr lang="de-DE" sz="2000" dirty="0" smtClean="0"/>
          </a:p>
          <a:p>
            <a:r>
              <a:rPr lang="de-DE" sz="2000" dirty="0" smtClean="0"/>
              <a:t>Der Modulo-Operator bzgl. </a:t>
            </a:r>
            <a:r>
              <a:rPr lang="de-DE" sz="2000" b="1" dirty="0" smtClean="0"/>
              <a:t>n</a:t>
            </a:r>
            <a:r>
              <a:rPr lang="de-DE" sz="2000" dirty="0" smtClean="0"/>
              <a:t> ergibt einen Wert zwischen </a:t>
            </a:r>
            <a:r>
              <a:rPr lang="de-DE" sz="2000" b="1" dirty="0" smtClean="0"/>
              <a:t>0</a:t>
            </a:r>
            <a:r>
              <a:rPr lang="de-DE" sz="2000" dirty="0" smtClean="0"/>
              <a:t> und </a:t>
            </a:r>
            <a:r>
              <a:rPr lang="de-DE" sz="2000" b="1" dirty="0" smtClean="0"/>
              <a:t>n-1 </a:t>
            </a:r>
            <a:r>
              <a:rPr lang="de-DE" sz="2000" dirty="0" smtClean="0"/>
              <a:t>… </a:t>
            </a:r>
            <a:r>
              <a:rPr lang="de-DE" sz="2000" b="1" dirty="0" smtClean="0"/>
              <a:t>Beispiel (für n=3)</a:t>
            </a:r>
            <a:r>
              <a:rPr lang="de-DE" sz="2000" dirty="0" smtClean="0"/>
              <a:t>:</a:t>
            </a:r>
          </a:p>
          <a:p>
            <a:pPr lvl="1"/>
            <a:r>
              <a:rPr lang="de-DE" sz="1600" dirty="0" smtClean="0"/>
              <a:t>0 modulo 3 = 0</a:t>
            </a:r>
          </a:p>
          <a:p>
            <a:pPr lvl="1"/>
            <a:r>
              <a:rPr lang="de-DE" sz="1600" dirty="0" smtClean="0"/>
              <a:t>1 modulo 3 = 1</a:t>
            </a:r>
          </a:p>
          <a:p>
            <a:pPr lvl="1"/>
            <a:r>
              <a:rPr lang="de-DE" sz="1600" dirty="0" smtClean="0"/>
              <a:t>2 modulo 3 = 2</a:t>
            </a:r>
          </a:p>
          <a:p>
            <a:pPr lvl="1"/>
            <a:r>
              <a:rPr lang="de-DE" sz="1600" dirty="0" smtClean="0"/>
              <a:t>3 modulo 3 = 0</a:t>
            </a:r>
          </a:p>
          <a:p>
            <a:pPr lvl="1"/>
            <a:r>
              <a:rPr lang="de-DE" sz="1600" dirty="0" smtClean="0"/>
              <a:t>4 modulo 3 = 1</a:t>
            </a:r>
          </a:p>
          <a:p>
            <a:pPr lvl="1"/>
            <a:r>
              <a:rPr lang="de-DE" sz="1600" dirty="0"/>
              <a:t>5</a:t>
            </a:r>
            <a:r>
              <a:rPr lang="de-DE" sz="1600" dirty="0" smtClean="0"/>
              <a:t> modulo 3 = 2</a:t>
            </a:r>
          </a:p>
          <a:p>
            <a:pPr lvl="1"/>
            <a:r>
              <a:rPr lang="de-DE" sz="1600" dirty="0"/>
              <a:t>6</a:t>
            </a:r>
            <a:r>
              <a:rPr lang="de-DE" sz="1600" dirty="0" smtClean="0"/>
              <a:t> modulo 3 = 0</a:t>
            </a:r>
          </a:p>
          <a:p>
            <a:pPr lvl="1"/>
            <a:r>
              <a:rPr lang="de-DE" sz="1600" dirty="0"/>
              <a:t>7</a:t>
            </a:r>
            <a:r>
              <a:rPr lang="de-DE" sz="1600" smtClean="0"/>
              <a:t> </a:t>
            </a:r>
            <a:r>
              <a:rPr lang="de-DE" sz="1600" dirty="0" smtClean="0"/>
              <a:t>modulo 3 = 1</a:t>
            </a:r>
          </a:p>
          <a:p>
            <a:pPr lvl="1"/>
            <a:r>
              <a:rPr lang="de-DE" sz="1600" dirty="0" smtClean="0"/>
              <a:t>…</a:t>
            </a:r>
          </a:p>
          <a:p>
            <a:pPr lvl="1"/>
            <a:endParaRPr lang="de-DE" sz="1600" dirty="0"/>
          </a:p>
          <a:p>
            <a:endParaRPr lang="de-DE" sz="2000" b="1" dirty="0" smtClean="0"/>
          </a:p>
          <a:p>
            <a:pPr lvl="1"/>
            <a:endParaRPr lang="de-DE" sz="1600" dirty="0"/>
          </a:p>
          <a:p>
            <a:pPr lvl="1"/>
            <a:endParaRPr lang="de-DE" sz="1600" dirty="0" smtClean="0"/>
          </a:p>
          <a:p>
            <a:pPr marL="0" indent="0">
              <a:buNone/>
            </a:pPr>
            <a:endParaRPr lang="de-DE" sz="2000" dirty="0" smtClean="0"/>
          </a:p>
          <a:p>
            <a:endParaRPr lang="de-DE" sz="1800" dirty="0" smtClean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Modulo-Operator – </a:t>
            </a:r>
            <a:r>
              <a:rPr lang="de-DE" dirty="0" smtClean="0">
                <a:solidFill>
                  <a:srgbClr val="00B0F0"/>
                </a:solidFill>
              </a:rPr>
              <a:t>Definition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2" name="Geschweifte Klammer rechts 1"/>
          <p:cNvSpPr/>
          <p:nvPr/>
        </p:nvSpPr>
        <p:spPr>
          <a:xfrm>
            <a:off x="2855640" y="3284984"/>
            <a:ext cx="144016" cy="792088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2855640" y="4149080"/>
            <a:ext cx="144016" cy="792088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Geschweifte Klammer rechts 8"/>
          <p:cNvSpPr/>
          <p:nvPr/>
        </p:nvSpPr>
        <p:spPr>
          <a:xfrm>
            <a:off x="2855640" y="5049179"/>
            <a:ext cx="144016" cy="792088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4079776" y="3969058"/>
            <a:ext cx="6624736" cy="108012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Achtung:</a:t>
            </a:r>
          </a:p>
          <a:p>
            <a:pPr algn="ctr"/>
            <a:r>
              <a:rPr lang="de-DE" dirty="0" smtClean="0">
                <a:solidFill>
                  <a:srgbClr val="0071B2"/>
                </a:solidFill>
              </a:rPr>
              <a:t>Für beliebige ganze Zahlen x ist </a:t>
            </a:r>
            <a:r>
              <a:rPr lang="de-DE" b="1" dirty="0" smtClean="0">
                <a:solidFill>
                  <a:srgbClr val="0071B2"/>
                </a:solidFill>
              </a:rPr>
              <a:t>x modulo 0 </a:t>
            </a:r>
            <a:r>
              <a:rPr lang="de-DE" u="sng" dirty="0" smtClean="0">
                <a:solidFill>
                  <a:srgbClr val="0071B2"/>
                </a:solidFill>
              </a:rPr>
              <a:t>nicht</a:t>
            </a:r>
            <a:r>
              <a:rPr lang="de-DE" dirty="0" smtClean="0">
                <a:solidFill>
                  <a:srgbClr val="0071B2"/>
                </a:solidFill>
              </a:rPr>
              <a:t> zulässig!</a:t>
            </a:r>
          </a:p>
          <a:p>
            <a:pPr algn="ctr"/>
            <a:r>
              <a:rPr lang="de-DE" dirty="0" smtClean="0">
                <a:solidFill>
                  <a:srgbClr val="0071B2"/>
                </a:solidFill>
              </a:rPr>
              <a:t>(dies entspräche dem ebenfalls unzulässigen Teilen durch 0)</a:t>
            </a:r>
            <a:endParaRPr lang="de-DE" dirty="0">
              <a:solidFill>
                <a:srgbClr val="0071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1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30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Generalisierung (2)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1222838" y="1820414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1114999" y="2116636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1234053" y="2116636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1043789" y="1899278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1230769" y="1899278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1132828" y="1741876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825850" y="2343539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Kunde</a:t>
            </a:r>
            <a:endParaRPr lang="de-DE" sz="1600" b="1" dirty="0"/>
          </a:p>
        </p:txBody>
      </p:sp>
      <p:cxnSp>
        <p:nvCxnSpPr>
          <p:cNvPr id="41" name="Gerader Verbinder 40"/>
          <p:cNvCxnSpPr/>
          <p:nvPr/>
        </p:nvCxnSpPr>
        <p:spPr>
          <a:xfrm flipH="1">
            <a:off x="11564640" y="354534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>
            <a:off x="11448870" y="388701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11567924" y="388701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H="1">
            <a:off x="11377660" y="366965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11564640" y="366965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11466699" y="349407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10954537" y="4103035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Bedienung</a:t>
            </a:r>
            <a:endParaRPr lang="de-DE" sz="1600" b="1" dirty="0"/>
          </a:p>
        </p:txBody>
      </p:sp>
      <p:sp>
        <p:nvSpPr>
          <p:cNvPr id="48" name="Rechteck 47"/>
          <p:cNvSpPr/>
          <p:nvPr/>
        </p:nvSpPr>
        <p:spPr>
          <a:xfrm>
            <a:off x="2052969" y="1412776"/>
            <a:ext cx="8944590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Ellipse 84"/>
          <p:cNvSpPr/>
          <p:nvPr/>
        </p:nvSpPr>
        <p:spPr>
          <a:xfrm>
            <a:off x="2639616" y="1777948"/>
            <a:ext cx="1584176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Etwas bestellen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7" name="Gerader Verbinder 86"/>
          <p:cNvCxnSpPr>
            <a:endCxn id="85" idx="2"/>
          </p:cNvCxnSpPr>
          <p:nvPr/>
        </p:nvCxnSpPr>
        <p:spPr>
          <a:xfrm>
            <a:off x="1475510" y="2048204"/>
            <a:ext cx="1164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/>
          <p:nvPr/>
        </p:nvCxnSpPr>
        <p:spPr>
          <a:xfrm flipH="1">
            <a:off x="11600646" y="4807472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/>
          <p:nvPr/>
        </p:nvCxnSpPr>
        <p:spPr>
          <a:xfrm flipH="1">
            <a:off x="11484876" y="5149138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/>
          <p:nvPr/>
        </p:nvCxnSpPr>
        <p:spPr>
          <a:xfrm>
            <a:off x="11603930" y="5149138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 flipH="1">
            <a:off x="11413666" y="4931780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/>
          <p:nvPr/>
        </p:nvCxnSpPr>
        <p:spPr>
          <a:xfrm>
            <a:off x="11600646" y="4931780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11502705" y="4756198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11304155" y="5376041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Koch</a:t>
            </a:r>
            <a:endParaRPr lang="de-DE" sz="1600" b="1" dirty="0"/>
          </a:p>
        </p:txBody>
      </p:sp>
      <p:sp>
        <p:nvSpPr>
          <p:cNvPr id="114" name="Ellipse 113"/>
          <p:cNvSpPr/>
          <p:nvPr/>
        </p:nvSpPr>
        <p:spPr>
          <a:xfrm>
            <a:off x="5279466" y="1520965"/>
            <a:ext cx="3191517" cy="10581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Bestellung bezahlen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------------------------------------</a:t>
            </a:r>
            <a:r>
              <a:rPr lang="de-DE" sz="1200" b="1" dirty="0" smtClean="0">
                <a:solidFill>
                  <a:schemeClr val="tx1"/>
                </a:solidFill>
              </a:rPr>
              <a:t>Extension Points: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Rückgeld</a:t>
            </a:r>
            <a:endParaRPr lang="de-DE" sz="1200" dirty="0">
              <a:solidFill>
                <a:schemeClr val="tx1"/>
              </a:solidFill>
            </a:endParaRP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Kartenzahlung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6" name="Gerade Verbindung mit Pfeil 115"/>
          <p:cNvCxnSpPr>
            <a:stCxn id="85" idx="6"/>
            <a:endCxn id="114" idx="2"/>
          </p:cNvCxnSpPr>
          <p:nvPr/>
        </p:nvCxnSpPr>
        <p:spPr>
          <a:xfrm>
            <a:off x="4223792" y="2048205"/>
            <a:ext cx="1055674" cy="18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/>
          <p:cNvSpPr txBox="1"/>
          <p:nvPr/>
        </p:nvSpPr>
        <p:spPr>
          <a:xfrm>
            <a:off x="4225556" y="1716114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&lt;&lt;include&gt;&gt;</a:t>
            </a:r>
            <a:endParaRPr lang="de-DE" sz="1200" dirty="0"/>
          </a:p>
        </p:txBody>
      </p:sp>
      <p:sp>
        <p:nvSpPr>
          <p:cNvPr id="122" name="Ellipse 121"/>
          <p:cNvSpPr/>
          <p:nvPr/>
        </p:nvSpPr>
        <p:spPr>
          <a:xfrm>
            <a:off x="6195936" y="3270663"/>
            <a:ext cx="2097933" cy="6239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Rückgeld auszahlen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45" name="Gerader Verbinder 144"/>
          <p:cNvCxnSpPr>
            <a:endCxn id="122" idx="6"/>
          </p:cNvCxnSpPr>
          <p:nvPr/>
        </p:nvCxnSpPr>
        <p:spPr>
          <a:xfrm flipH="1" flipV="1">
            <a:off x="8293869" y="3582661"/>
            <a:ext cx="2996608" cy="2618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/>
          <p:cNvCxnSpPr>
            <a:endCxn id="114" idx="4"/>
          </p:cNvCxnSpPr>
          <p:nvPr/>
        </p:nvCxnSpPr>
        <p:spPr>
          <a:xfrm flipH="1" flipV="1">
            <a:off x="6875225" y="2579130"/>
            <a:ext cx="219160" cy="7092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feld 153"/>
          <p:cNvSpPr txBox="1"/>
          <p:nvPr/>
        </p:nvSpPr>
        <p:spPr>
          <a:xfrm>
            <a:off x="7038378" y="2884245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&lt;&lt;extend&gt;&gt;</a:t>
            </a:r>
            <a:endParaRPr lang="de-DE" sz="1200" dirty="0"/>
          </a:p>
        </p:txBody>
      </p:sp>
      <p:sp>
        <p:nvSpPr>
          <p:cNvPr id="155" name="Gefaltete Ecke 154"/>
          <p:cNvSpPr/>
          <p:nvPr/>
        </p:nvSpPr>
        <p:spPr>
          <a:xfrm flipV="1">
            <a:off x="4059291" y="2232795"/>
            <a:ext cx="1366201" cy="78828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6" name="Ellipse 155"/>
          <p:cNvSpPr/>
          <p:nvPr/>
        </p:nvSpPr>
        <p:spPr>
          <a:xfrm>
            <a:off x="6892216" y="2755051"/>
            <a:ext cx="130394" cy="127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8" name="Gerader Verbinder 157"/>
          <p:cNvCxnSpPr>
            <a:stCxn id="155" idx="3"/>
            <a:endCxn id="156" idx="2"/>
          </p:cNvCxnSpPr>
          <p:nvPr/>
        </p:nvCxnSpPr>
        <p:spPr>
          <a:xfrm>
            <a:off x="5425492" y="2626937"/>
            <a:ext cx="1466724" cy="19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4056407" y="2208279"/>
            <a:ext cx="1982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/>
              <a:t>Condition: </a:t>
            </a:r>
          </a:p>
          <a:p>
            <a:r>
              <a:rPr lang="de-DE" sz="1000" dirty="0" smtClean="0"/>
              <a:t>falls Barzahlung und </a:t>
            </a:r>
          </a:p>
          <a:p>
            <a:r>
              <a:rPr lang="de-DE" sz="1000" dirty="0" smtClean="0"/>
              <a:t>Zahlung nicht passend</a:t>
            </a:r>
          </a:p>
          <a:p>
            <a:r>
              <a:rPr lang="de-DE" sz="1000" b="1" dirty="0" smtClean="0"/>
              <a:t>Extension Point:</a:t>
            </a:r>
          </a:p>
          <a:p>
            <a:r>
              <a:rPr lang="de-DE" sz="1000" dirty="0" smtClean="0"/>
              <a:t>Rückgeld</a:t>
            </a:r>
          </a:p>
          <a:p>
            <a:endParaRPr lang="de-DE" sz="1000" dirty="0"/>
          </a:p>
        </p:txBody>
      </p:sp>
      <p:cxnSp>
        <p:nvCxnSpPr>
          <p:cNvPr id="165" name="Gerader Verbinder 164"/>
          <p:cNvCxnSpPr/>
          <p:nvPr/>
        </p:nvCxnSpPr>
        <p:spPr>
          <a:xfrm flipH="1">
            <a:off x="11486562" y="208572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/>
          <p:cNvCxnSpPr/>
          <p:nvPr/>
        </p:nvCxnSpPr>
        <p:spPr>
          <a:xfrm flipH="1">
            <a:off x="11370792" y="242739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/>
          <p:cNvCxnSpPr/>
          <p:nvPr/>
        </p:nvCxnSpPr>
        <p:spPr>
          <a:xfrm>
            <a:off x="11489846" y="242739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/>
          <p:cNvCxnSpPr/>
          <p:nvPr/>
        </p:nvCxnSpPr>
        <p:spPr>
          <a:xfrm flipH="1">
            <a:off x="11299582" y="221003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11486562" y="221003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/>
          <p:cNvSpPr/>
          <p:nvPr/>
        </p:nvSpPr>
        <p:spPr>
          <a:xfrm>
            <a:off x="11388621" y="203445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1" name="Textfeld 170"/>
          <p:cNvSpPr txBox="1"/>
          <p:nvPr/>
        </p:nvSpPr>
        <p:spPr>
          <a:xfrm>
            <a:off x="10998071" y="2653991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Lesegerät</a:t>
            </a:r>
            <a:endParaRPr lang="de-DE" sz="1600" b="1" dirty="0"/>
          </a:p>
        </p:txBody>
      </p:sp>
      <p:sp>
        <p:nvSpPr>
          <p:cNvPr id="172" name="Ellipse 171"/>
          <p:cNvSpPr/>
          <p:nvPr/>
        </p:nvSpPr>
        <p:spPr>
          <a:xfrm>
            <a:off x="9446227" y="1749867"/>
            <a:ext cx="1522061" cy="636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Karte einlesen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>
            <a:stCxn id="172" idx="2"/>
            <a:endCxn id="114" idx="6"/>
          </p:cNvCxnSpPr>
          <p:nvPr/>
        </p:nvCxnSpPr>
        <p:spPr>
          <a:xfrm flipH="1" flipV="1">
            <a:off x="8470983" y="2050048"/>
            <a:ext cx="975244" cy="178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feld 178"/>
          <p:cNvSpPr txBox="1"/>
          <p:nvPr/>
        </p:nvSpPr>
        <p:spPr>
          <a:xfrm>
            <a:off x="8483371" y="1690859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&lt;&lt;extend&gt;&gt;</a:t>
            </a:r>
            <a:endParaRPr lang="de-DE" sz="1200" dirty="0"/>
          </a:p>
        </p:txBody>
      </p:sp>
      <p:sp>
        <p:nvSpPr>
          <p:cNvPr id="186" name="Gefaltete Ecke 185"/>
          <p:cNvSpPr/>
          <p:nvPr/>
        </p:nvSpPr>
        <p:spPr>
          <a:xfrm flipV="1">
            <a:off x="9280316" y="2584034"/>
            <a:ext cx="1231404" cy="78828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9317955" y="2615880"/>
            <a:ext cx="12788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/>
              <a:t>Condition: </a:t>
            </a:r>
          </a:p>
          <a:p>
            <a:r>
              <a:rPr lang="de-DE" sz="1000" dirty="0" smtClean="0"/>
              <a:t>falls Kartenzahlung</a:t>
            </a:r>
          </a:p>
          <a:p>
            <a:r>
              <a:rPr lang="de-DE" sz="1000" b="1" dirty="0" smtClean="0"/>
              <a:t>Extension Point:</a:t>
            </a:r>
          </a:p>
          <a:p>
            <a:r>
              <a:rPr lang="de-DE" sz="1000" dirty="0" smtClean="0"/>
              <a:t>Kartenzahlung</a:t>
            </a:r>
          </a:p>
          <a:p>
            <a:endParaRPr lang="de-DE" sz="1000" dirty="0"/>
          </a:p>
        </p:txBody>
      </p:sp>
      <p:sp>
        <p:nvSpPr>
          <p:cNvPr id="188" name="Ellipse 187"/>
          <p:cNvSpPr/>
          <p:nvPr/>
        </p:nvSpPr>
        <p:spPr>
          <a:xfrm>
            <a:off x="8822627" y="2001935"/>
            <a:ext cx="130394" cy="127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0" name="Gerader Verbinder 189"/>
          <p:cNvCxnSpPr>
            <a:stCxn id="188" idx="4"/>
            <a:endCxn id="186" idx="1"/>
          </p:cNvCxnSpPr>
          <p:nvPr/>
        </p:nvCxnSpPr>
        <p:spPr>
          <a:xfrm>
            <a:off x="8887824" y="2129128"/>
            <a:ext cx="392492" cy="849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/>
          <p:cNvCxnSpPr>
            <a:endCxn id="172" idx="5"/>
          </p:cNvCxnSpPr>
          <p:nvPr/>
        </p:nvCxnSpPr>
        <p:spPr>
          <a:xfrm flipH="1" flipV="1">
            <a:off x="10745387" y="2292843"/>
            <a:ext cx="545090" cy="1645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199001" y="5576538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0070C0"/>
                </a:solidFill>
              </a:rPr>
              <a:t>Stammkunde</a:t>
            </a:r>
            <a:endParaRPr lang="de-DE" sz="1200" b="1" dirty="0">
              <a:solidFill>
                <a:srgbClr val="0070C0"/>
              </a:solidFill>
            </a:endParaRPr>
          </a:p>
        </p:txBody>
      </p:sp>
      <p:cxnSp>
        <p:nvCxnSpPr>
          <p:cNvPr id="77" name="Gerader Verbinder 76"/>
          <p:cNvCxnSpPr/>
          <p:nvPr/>
        </p:nvCxnSpPr>
        <p:spPr>
          <a:xfrm>
            <a:off x="761098" y="5068940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/>
          <p:nvPr/>
        </p:nvCxnSpPr>
        <p:spPr>
          <a:xfrm flipH="1">
            <a:off x="653259" y="5365162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/>
          <p:nvPr/>
        </p:nvCxnSpPr>
        <p:spPr>
          <a:xfrm>
            <a:off x="772313" y="5365162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/>
          <p:nvPr/>
        </p:nvCxnSpPr>
        <p:spPr>
          <a:xfrm flipH="1">
            <a:off x="582049" y="5147804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/>
          <p:nvPr/>
        </p:nvCxnSpPr>
        <p:spPr>
          <a:xfrm>
            <a:off x="769029" y="5147804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671088" y="4990402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3" name="Textfeld 82"/>
          <p:cNvSpPr txBox="1"/>
          <p:nvPr/>
        </p:nvSpPr>
        <p:spPr>
          <a:xfrm>
            <a:off x="199001" y="5576538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Stammkunde</a:t>
            </a:r>
            <a:endParaRPr lang="de-DE" sz="1200" b="1" dirty="0"/>
          </a:p>
        </p:txBody>
      </p:sp>
      <p:cxnSp>
        <p:nvCxnSpPr>
          <p:cNvPr id="84" name="Gerader Verbinder 83"/>
          <p:cNvCxnSpPr/>
          <p:nvPr/>
        </p:nvCxnSpPr>
        <p:spPr>
          <a:xfrm>
            <a:off x="1532352" y="3366967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/>
          <p:cNvCxnSpPr/>
          <p:nvPr/>
        </p:nvCxnSpPr>
        <p:spPr>
          <a:xfrm flipH="1">
            <a:off x="1424513" y="3663189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1543567" y="3663189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/>
          <p:cNvCxnSpPr/>
          <p:nvPr/>
        </p:nvCxnSpPr>
        <p:spPr>
          <a:xfrm flipH="1">
            <a:off x="1353303" y="3445831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/>
          <p:nvPr/>
        </p:nvCxnSpPr>
        <p:spPr>
          <a:xfrm>
            <a:off x="1540283" y="3445831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lipse 90"/>
          <p:cNvSpPr/>
          <p:nvPr/>
        </p:nvSpPr>
        <p:spPr>
          <a:xfrm>
            <a:off x="1442342" y="3288429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Textfeld 91"/>
          <p:cNvSpPr txBox="1"/>
          <p:nvPr/>
        </p:nvSpPr>
        <p:spPr>
          <a:xfrm>
            <a:off x="1067623" y="386522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Neukunde</a:t>
            </a:r>
            <a:endParaRPr lang="de-DE" sz="1200" b="1" dirty="0"/>
          </a:p>
        </p:txBody>
      </p:sp>
      <p:sp>
        <p:nvSpPr>
          <p:cNvPr id="93" name="Gleichschenkliges Dreieck 92"/>
          <p:cNvSpPr/>
          <p:nvPr/>
        </p:nvSpPr>
        <p:spPr>
          <a:xfrm>
            <a:off x="1147237" y="2667568"/>
            <a:ext cx="161489" cy="203121"/>
          </a:xfrm>
          <a:prstGeom prst="triangl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4" name="Gewinkelter Verbinder 93"/>
          <p:cNvCxnSpPr/>
          <p:nvPr/>
        </p:nvCxnSpPr>
        <p:spPr>
          <a:xfrm rot="16200000" flipH="1">
            <a:off x="1186145" y="2927179"/>
            <a:ext cx="387466" cy="299501"/>
          </a:xfrm>
          <a:prstGeom prst="bentConnector3">
            <a:avLst>
              <a:gd name="adj1" fmla="val 54538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r Verbinder 94"/>
          <p:cNvCxnSpPr/>
          <p:nvPr/>
        </p:nvCxnSpPr>
        <p:spPr>
          <a:xfrm rot="5400000">
            <a:off x="43812" y="3791120"/>
            <a:ext cx="1895573" cy="477462"/>
          </a:xfrm>
          <a:prstGeom prst="bentConnector3">
            <a:avLst>
              <a:gd name="adj1" fmla="val 838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/>
          <p:nvPr/>
        </p:nvCxnSpPr>
        <p:spPr>
          <a:xfrm>
            <a:off x="761098" y="5068940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/>
          <p:cNvCxnSpPr/>
          <p:nvPr/>
        </p:nvCxnSpPr>
        <p:spPr>
          <a:xfrm flipH="1">
            <a:off x="653259" y="5365162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772313" y="5365162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 flipH="1">
            <a:off x="582049" y="5147804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769029" y="5147804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671088" y="4990402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2" name="Gerader Verbinder 101"/>
          <p:cNvCxnSpPr/>
          <p:nvPr/>
        </p:nvCxnSpPr>
        <p:spPr>
          <a:xfrm flipH="1">
            <a:off x="1424513" y="3663189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1067623" y="386522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Neukunde</a:t>
            </a:r>
            <a:endParaRPr lang="de-DE" sz="1200" b="1" dirty="0"/>
          </a:p>
        </p:txBody>
      </p:sp>
      <p:sp>
        <p:nvSpPr>
          <p:cNvPr id="121" name="Ellipse 120"/>
          <p:cNvSpPr/>
          <p:nvPr/>
        </p:nvSpPr>
        <p:spPr>
          <a:xfrm>
            <a:off x="2637532" y="4743245"/>
            <a:ext cx="4057768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n</a:t>
            </a:r>
            <a:r>
              <a:rPr lang="de-DE" sz="1200" dirty="0" smtClean="0">
                <a:solidFill>
                  <a:schemeClr val="tx1"/>
                </a:solidFill>
              </a:rPr>
              <a:t>immt sich Info-Material für Neukunden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23" name="Gerader Verbinder 122"/>
          <p:cNvCxnSpPr>
            <a:endCxn id="121" idx="1"/>
          </p:cNvCxnSpPr>
          <p:nvPr/>
        </p:nvCxnSpPr>
        <p:spPr>
          <a:xfrm>
            <a:off x="1759364" y="3754329"/>
            <a:ext cx="1472414" cy="106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2609083" y="5480915"/>
            <a:ext cx="4057768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r>
              <a:rPr lang="de-DE" sz="1200" dirty="0" smtClean="0">
                <a:solidFill>
                  <a:schemeClr val="tx1"/>
                </a:solidFill>
              </a:rPr>
              <a:t>etritt Ehrenloge für Stammgäste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25" name="Gerader Verbinder 124"/>
          <p:cNvCxnSpPr>
            <a:endCxn id="124" idx="2"/>
          </p:cNvCxnSpPr>
          <p:nvPr/>
        </p:nvCxnSpPr>
        <p:spPr>
          <a:xfrm>
            <a:off x="1043789" y="5388449"/>
            <a:ext cx="1565294" cy="36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Gleichschenkliges Dreieck 125"/>
          <p:cNvSpPr/>
          <p:nvPr/>
        </p:nvSpPr>
        <p:spPr>
          <a:xfrm>
            <a:off x="3359520" y="2355858"/>
            <a:ext cx="161489" cy="203121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7" name="Gewinkelter Verbinder 126"/>
          <p:cNvCxnSpPr/>
          <p:nvPr/>
        </p:nvCxnSpPr>
        <p:spPr>
          <a:xfrm rot="16200000" flipH="1">
            <a:off x="3431445" y="2582453"/>
            <a:ext cx="507238" cy="485304"/>
          </a:xfrm>
          <a:prstGeom prst="bentConnector3">
            <a:avLst>
              <a:gd name="adj1" fmla="val 4825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winkelter Verbinder 127"/>
          <p:cNvCxnSpPr/>
          <p:nvPr/>
        </p:nvCxnSpPr>
        <p:spPr>
          <a:xfrm rot="10800000" flipV="1">
            <a:off x="2962835" y="2823268"/>
            <a:ext cx="477434" cy="255453"/>
          </a:xfrm>
          <a:prstGeom prst="bentConnector3">
            <a:avLst>
              <a:gd name="adj1" fmla="val 99722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2186777" y="3083837"/>
            <a:ext cx="1134831" cy="54051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Essen bestellen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0" name="Ellipse 129"/>
          <p:cNvSpPr/>
          <p:nvPr/>
        </p:nvSpPr>
        <p:spPr>
          <a:xfrm>
            <a:off x="3557037" y="3078722"/>
            <a:ext cx="1134831" cy="54051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Getränk bestellen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2" name="Ellipse 131"/>
          <p:cNvSpPr/>
          <p:nvPr/>
        </p:nvSpPr>
        <p:spPr>
          <a:xfrm>
            <a:off x="3321608" y="4003721"/>
            <a:ext cx="1268235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Essen zubereiten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3" name="Textfeld 132"/>
          <p:cNvSpPr txBox="1"/>
          <p:nvPr/>
        </p:nvSpPr>
        <p:spPr>
          <a:xfrm>
            <a:off x="2970601" y="3636458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&lt;&lt;include&gt;&gt;</a:t>
            </a:r>
            <a:endParaRPr lang="de-DE" sz="1200" dirty="0"/>
          </a:p>
        </p:txBody>
      </p:sp>
      <p:cxnSp>
        <p:nvCxnSpPr>
          <p:cNvPr id="134" name="Gerade Verbindung mit Pfeil 133"/>
          <p:cNvCxnSpPr>
            <a:endCxn id="132" idx="1"/>
          </p:cNvCxnSpPr>
          <p:nvPr/>
        </p:nvCxnSpPr>
        <p:spPr>
          <a:xfrm>
            <a:off x="2754193" y="3624350"/>
            <a:ext cx="753144" cy="4585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Ellipse 134"/>
          <p:cNvSpPr/>
          <p:nvPr/>
        </p:nvSpPr>
        <p:spPr>
          <a:xfrm>
            <a:off x="5017423" y="3975984"/>
            <a:ext cx="1438617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Getränk einschenken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6" name="Textfeld 135"/>
          <p:cNvSpPr txBox="1"/>
          <p:nvPr/>
        </p:nvSpPr>
        <p:spPr>
          <a:xfrm>
            <a:off x="4666416" y="3608721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&lt;&lt;include&gt;&gt;</a:t>
            </a:r>
            <a:endParaRPr lang="de-DE" sz="1200" dirty="0"/>
          </a:p>
        </p:txBody>
      </p:sp>
      <p:cxnSp>
        <p:nvCxnSpPr>
          <p:cNvPr id="137" name="Gerade Verbindung mit Pfeil 136"/>
          <p:cNvCxnSpPr>
            <a:endCxn id="135" idx="1"/>
          </p:cNvCxnSpPr>
          <p:nvPr/>
        </p:nvCxnSpPr>
        <p:spPr>
          <a:xfrm>
            <a:off x="4450008" y="3596613"/>
            <a:ext cx="778096" cy="4585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/>
          <p:cNvCxnSpPr/>
          <p:nvPr/>
        </p:nvCxnSpPr>
        <p:spPr>
          <a:xfrm flipH="1" flipV="1">
            <a:off x="4404114" y="4465078"/>
            <a:ext cx="6931269" cy="69360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/>
          <p:cNvCxnSpPr/>
          <p:nvPr/>
        </p:nvCxnSpPr>
        <p:spPr>
          <a:xfrm flipH="1">
            <a:off x="6456040" y="3956162"/>
            <a:ext cx="4843542" cy="29007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6721278" y="5219890"/>
            <a:ext cx="4403727" cy="138439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5" name="Textfeld 104"/>
          <p:cNvSpPr txBox="1"/>
          <p:nvPr/>
        </p:nvSpPr>
        <p:spPr>
          <a:xfrm>
            <a:off x="6716014" y="5217488"/>
            <a:ext cx="44826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rgbClr val="0070C0"/>
                </a:solidFill>
              </a:rPr>
              <a:t>E</a:t>
            </a:r>
            <a:r>
              <a:rPr lang="de-DE" sz="1200" b="1" dirty="0" smtClean="0">
                <a:solidFill>
                  <a:srgbClr val="0070C0"/>
                </a:solidFill>
              </a:rPr>
              <a:t>rneut gilt:</a:t>
            </a:r>
          </a:p>
          <a:p>
            <a:pPr algn="ctr"/>
            <a:endParaRPr lang="de-DE" sz="1200" dirty="0" smtClean="0">
              <a:solidFill>
                <a:srgbClr val="0070C0"/>
              </a:solidFill>
            </a:endParaRPr>
          </a:p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Anwendungsfälle, die durch include- oder extend-Beziehungen</a:t>
            </a:r>
          </a:p>
          <a:p>
            <a:pPr algn="ctr"/>
            <a:r>
              <a:rPr lang="de-DE" sz="1200" dirty="0">
                <a:solidFill>
                  <a:srgbClr val="0070C0"/>
                </a:solidFill>
              </a:rPr>
              <a:t>h</a:t>
            </a:r>
            <a:r>
              <a:rPr lang="de-DE" sz="1200" dirty="0" smtClean="0">
                <a:solidFill>
                  <a:srgbClr val="0070C0"/>
                </a:solidFill>
              </a:rPr>
              <a:t>inzukommen, können sich auf andere Akteure beziehen.</a:t>
            </a:r>
          </a:p>
          <a:p>
            <a:pPr algn="ctr"/>
            <a:endParaRPr lang="de-DE" sz="1200" dirty="0" smtClean="0">
              <a:solidFill>
                <a:srgbClr val="0070C0"/>
              </a:solidFill>
            </a:endParaRPr>
          </a:p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Ist dies der Fall, so wird dies durch die bereits bekannte Verbindungslinie (ohne Pfeilspitze) dargestellt.</a:t>
            </a:r>
          </a:p>
        </p:txBody>
      </p:sp>
    </p:spTree>
    <p:extLst>
      <p:ext uri="{BB962C8B-B14F-4D97-AF65-F5344CB8AC3E}">
        <p14:creationId xmlns:p14="http://schemas.microsoft.com/office/powerpoint/2010/main" val="309598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31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Endergebnis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1222838" y="1820414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1114999" y="2116636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1234053" y="2116636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1043789" y="1899278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1230769" y="1899278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1132828" y="1741876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825850" y="2343539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Kunde</a:t>
            </a:r>
            <a:endParaRPr lang="de-DE" sz="1600" b="1" dirty="0"/>
          </a:p>
        </p:txBody>
      </p:sp>
      <p:cxnSp>
        <p:nvCxnSpPr>
          <p:cNvPr id="41" name="Gerader Verbinder 40"/>
          <p:cNvCxnSpPr/>
          <p:nvPr/>
        </p:nvCxnSpPr>
        <p:spPr>
          <a:xfrm flipH="1">
            <a:off x="11564640" y="354534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>
            <a:off x="11448870" y="388701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11567924" y="388701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H="1">
            <a:off x="11377660" y="366965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11564640" y="366965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11466699" y="349407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10954537" y="4103035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Bedienung</a:t>
            </a:r>
            <a:endParaRPr lang="de-DE" sz="1600" b="1" dirty="0"/>
          </a:p>
        </p:txBody>
      </p:sp>
      <p:sp>
        <p:nvSpPr>
          <p:cNvPr id="48" name="Rechteck 47"/>
          <p:cNvSpPr/>
          <p:nvPr/>
        </p:nvSpPr>
        <p:spPr>
          <a:xfrm>
            <a:off x="2052969" y="1412776"/>
            <a:ext cx="8944590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4" name="Gerader Verbinder 53"/>
          <p:cNvCxnSpPr/>
          <p:nvPr/>
        </p:nvCxnSpPr>
        <p:spPr>
          <a:xfrm>
            <a:off x="761098" y="5068940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 flipH="1">
            <a:off x="653259" y="5365162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>
            <a:off x="772313" y="5365162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 flipH="1">
            <a:off x="582049" y="5147804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>
            <a:off x="769029" y="5147804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/>
          <p:cNvSpPr/>
          <p:nvPr/>
        </p:nvSpPr>
        <p:spPr>
          <a:xfrm>
            <a:off x="671088" y="4990402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Textfeld 59"/>
          <p:cNvSpPr txBox="1"/>
          <p:nvPr/>
        </p:nvSpPr>
        <p:spPr>
          <a:xfrm>
            <a:off x="199001" y="5576538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Stammkunde</a:t>
            </a:r>
            <a:endParaRPr lang="de-DE" sz="1200" b="1" dirty="0"/>
          </a:p>
        </p:txBody>
      </p:sp>
      <p:cxnSp>
        <p:nvCxnSpPr>
          <p:cNvPr id="61" name="Gerader Verbinder 60"/>
          <p:cNvCxnSpPr/>
          <p:nvPr/>
        </p:nvCxnSpPr>
        <p:spPr>
          <a:xfrm>
            <a:off x="1532352" y="3366967"/>
            <a:ext cx="7931" cy="294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/>
          <p:nvPr/>
        </p:nvCxnSpPr>
        <p:spPr>
          <a:xfrm flipH="1">
            <a:off x="1424513" y="3663189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>
            <a:off x="1543567" y="3663189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/>
          <p:nvPr/>
        </p:nvCxnSpPr>
        <p:spPr>
          <a:xfrm flipH="1">
            <a:off x="1353303" y="3445831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>
            <a:off x="1540283" y="3445831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>
            <a:off x="1442342" y="3288429"/>
            <a:ext cx="180020" cy="1179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1067623" y="386522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Neukunde</a:t>
            </a:r>
            <a:endParaRPr lang="de-DE" sz="1200" b="1" dirty="0"/>
          </a:p>
        </p:txBody>
      </p:sp>
      <p:sp>
        <p:nvSpPr>
          <p:cNvPr id="68" name="Gleichschenkliges Dreieck 67"/>
          <p:cNvSpPr/>
          <p:nvPr/>
        </p:nvSpPr>
        <p:spPr>
          <a:xfrm>
            <a:off x="1147237" y="2667568"/>
            <a:ext cx="161489" cy="203121"/>
          </a:xfrm>
          <a:prstGeom prst="triangl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0" name="Gewinkelter Verbinder 69"/>
          <p:cNvCxnSpPr/>
          <p:nvPr/>
        </p:nvCxnSpPr>
        <p:spPr>
          <a:xfrm rot="16200000" flipH="1">
            <a:off x="1186145" y="2927179"/>
            <a:ext cx="387466" cy="299501"/>
          </a:xfrm>
          <a:prstGeom prst="bentConnector3">
            <a:avLst>
              <a:gd name="adj1" fmla="val 54538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winkelter Verbinder 77"/>
          <p:cNvCxnSpPr/>
          <p:nvPr/>
        </p:nvCxnSpPr>
        <p:spPr>
          <a:xfrm rot="5400000">
            <a:off x="43812" y="3791120"/>
            <a:ext cx="1895573" cy="477462"/>
          </a:xfrm>
          <a:prstGeom prst="bentConnector3">
            <a:avLst>
              <a:gd name="adj1" fmla="val 838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2639616" y="1777948"/>
            <a:ext cx="1584176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Etwas bestellen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7" name="Gerader Verbinder 86"/>
          <p:cNvCxnSpPr>
            <a:endCxn id="85" idx="2"/>
          </p:cNvCxnSpPr>
          <p:nvPr/>
        </p:nvCxnSpPr>
        <p:spPr>
          <a:xfrm>
            <a:off x="1475510" y="2048204"/>
            <a:ext cx="1164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Gleichschenkliges Dreieck 93"/>
          <p:cNvSpPr/>
          <p:nvPr/>
        </p:nvSpPr>
        <p:spPr>
          <a:xfrm>
            <a:off x="3359520" y="2355858"/>
            <a:ext cx="161489" cy="20312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5" name="Gewinkelter Verbinder 94"/>
          <p:cNvCxnSpPr/>
          <p:nvPr/>
        </p:nvCxnSpPr>
        <p:spPr>
          <a:xfrm rot="16200000" flipH="1">
            <a:off x="3431445" y="2582453"/>
            <a:ext cx="507238" cy="485304"/>
          </a:xfrm>
          <a:prstGeom prst="bentConnector3">
            <a:avLst>
              <a:gd name="adj1" fmla="val 482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winkelter Verbinder 95"/>
          <p:cNvCxnSpPr/>
          <p:nvPr/>
        </p:nvCxnSpPr>
        <p:spPr>
          <a:xfrm rot="10800000" flipV="1">
            <a:off x="2962835" y="2823268"/>
            <a:ext cx="477434" cy="255453"/>
          </a:xfrm>
          <a:prstGeom prst="bentConnector3">
            <a:avLst>
              <a:gd name="adj1" fmla="val 99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/>
          <p:cNvSpPr/>
          <p:nvPr/>
        </p:nvSpPr>
        <p:spPr>
          <a:xfrm>
            <a:off x="2186777" y="3083837"/>
            <a:ext cx="1134831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Essen bestellen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6" name="Ellipse 105"/>
          <p:cNvSpPr/>
          <p:nvPr/>
        </p:nvSpPr>
        <p:spPr>
          <a:xfrm>
            <a:off x="3557037" y="3078722"/>
            <a:ext cx="1134831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Getränk bestellen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07" name="Gerader Verbinder 106"/>
          <p:cNvCxnSpPr/>
          <p:nvPr/>
        </p:nvCxnSpPr>
        <p:spPr>
          <a:xfrm flipH="1">
            <a:off x="11600646" y="4807472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/>
          <p:nvPr/>
        </p:nvCxnSpPr>
        <p:spPr>
          <a:xfrm flipH="1">
            <a:off x="11484876" y="5149138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/>
          <p:nvPr/>
        </p:nvCxnSpPr>
        <p:spPr>
          <a:xfrm>
            <a:off x="11603930" y="5149138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 flipH="1">
            <a:off x="11413666" y="4931780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/>
          <p:nvPr/>
        </p:nvCxnSpPr>
        <p:spPr>
          <a:xfrm>
            <a:off x="11600646" y="4931780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11502705" y="4756198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11304155" y="5376041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Koch</a:t>
            </a:r>
            <a:endParaRPr lang="de-DE" sz="1600" b="1" dirty="0"/>
          </a:p>
        </p:txBody>
      </p:sp>
      <p:sp>
        <p:nvSpPr>
          <p:cNvPr id="114" name="Ellipse 113"/>
          <p:cNvSpPr/>
          <p:nvPr/>
        </p:nvSpPr>
        <p:spPr>
          <a:xfrm>
            <a:off x="5279466" y="1520965"/>
            <a:ext cx="3191517" cy="10581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Bestellung bezahlen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------------------------------------</a:t>
            </a:r>
            <a:r>
              <a:rPr lang="de-DE" sz="1200" b="1" dirty="0" smtClean="0">
                <a:solidFill>
                  <a:schemeClr val="tx1"/>
                </a:solidFill>
              </a:rPr>
              <a:t>Extension Points: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Rückgeld</a:t>
            </a:r>
            <a:endParaRPr lang="de-DE" sz="1200" dirty="0">
              <a:solidFill>
                <a:schemeClr val="tx1"/>
              </a:solidFill>
            </a:endParaRP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Kartenzahlung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6" name="Gerade Verbindung mit Pfeil 115"/>
          <p:cNvCxnSpPr>
            <a:stCxn id="85" idx="6"/>
            <a:endCxn id="114" idx="2"/>
          </p:cNvCxnSpPr>
          <p:nvPr/>
        </p:nvCxnSpPr>
        <p:spPr>
          <a:xfrm>
            <a:off x="4223792" y="2048205"/>
            <a:ext cx="1055674" cy="18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/>
          <p:cNvSpPr txBox="1"/>
          <p:nvPr/>
        </p:nvSpPr>
        <p:spPr>
          <a:xfrm>
            <a:off x="4225556" y="1716114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&lt;&lt;include&gt;&gt;</a:t>
            </a:r>
            <a:endParaRPr lang="de-DE" sz="1200" dirty="0"/>
          </a:p>
        </p:txBody>
      </p:sp>
      <p:sp>
        <p:nvSpPr>
          <p:cNvPr id="122" name="Ellipse 121"/>
          <p:cNvSpPr/>
          <p:nvPr/>
        </p:nvSpPr>
        <p:spPr>
          <a:xfrm>
            <a:off x="6195936" y="3270663"/>
            <a:ext cx="2097933" cy="6239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Rückgeld auszahlen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26" name="Ellipse 125"/>
          <p:cNvSpPr/>
          <p:nvPr/>
        </p:nvSpPr>
        <p:spPr>
          <a:xfrm>
            <a:off x="3321608" y="4003721"/>
            <a:ext cx="1268235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Essen zubereiten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27" name="Textfeld 126"/>
          <p:cNvSpPr txBox="1"/>
          <p:nvPr/>
        </p:nvSpPr>
        <p:spPr>
          <a:xfrm>
            <a:off x="2970601" y="3636458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&lt;&lt;include&gt;&gt;</a:t>
            </a:r>
            <a:endParaRPr lang="de-DE" sz="1200" dirty="0"/>
          </a:p>
        </p:txBody>
      </p:sp>
      <p:cxnSp>
        <p:nvCxnSpPr>
          <p:cNvPr id="128" name="Gerade Verbindung mit Pfeil 127"/>
          <p:cNvCxnSpPr>
            <a:stCxn id="105" idx="4"/>
            <a:endCxn id="126" idx="1"/>
          </p:cNvCxnSpPr>
          <p:nvPr/>
        </p:nvCxnSpPr>
        <p:spPr>
          <a:xfrm>
            <a:off x="2754193" y="3624350"/>
            <a:ext cx="753144" cy="4585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5017423" y="3975984"/>
            <a:ext cx="1438617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Getränk einschenken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4666416" y="3608721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&lt;&lt;include&gt;&gt;</a:t>
            </a:r>
            <a:endParaRPr lang="de-DE" sz="1200" dirty="0"/>
          </a:p>
        </p:txBody>
      </p:sp>
      <p:cxnSp>
        <p:nvCxnSpPr>
          <p:cNvPr id="136" name="Gerade Verbindung mit Pfeil 135"/>
          <p:cNvCxnSpPr>
            <a:endCxn id="134" idx="1"/>
          </p:cNvCxnSpPr>
          <p:nvPr/>
        </p:nvCxnSpPr>
        <p:spPr>
          <a:xfrm>
            <a:off x="4450008" y="3596613"/>
            <a:ext cx="778096" cy="4585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/>
          <p:cNvCxnSpPr>
            <a:endCxn id="126" idx="5"/>
          </p:cNvCxnSpPr>
          <p:nvPr/>
        </p:nvCxnSpPr>
        <p:spPr>
          <a:xfrm flipH="1" flipV="1">
            <a:off x="4404114" y="4465078"/>
            <a:ext cx="6931269" cy="6936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/>
          <p:cNvCxnSpPr>
            <a:endCxn id="134" idx="6"/>
          </p:cNvCxnSpPr>
          <p:nvPr/>
        </p:nvCxnSpPr>
        <p:spPr>
          <a:xfrm flipH="1">
            <a:off x="6456040" y="3956162"/>
            <a:ext cx="4843542" cy="2900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r Verbinder 144"/>
          <p:cNvCxnSpPr>
            <a:endCxn id="122" idx="6"/>
          </p:cNvCxnSpPr>
          <p:nvPr/>
        </p:nvCxnSpPr>
        <p:spPr>
          <a:xfrm flipH="1" flipV="1">
            <a:off x="8293869" y="3582661"/>
            <a:ext cx="2996608" cy="26182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/>
          <p:cNvCxnSpPr>
            <a:endCxn id="114" idx="4"/>
          </p:cNvCxnSpPr>
          <p:nvPr/>
        </p:nvCxnSpPr>
        <p:spPr>
          <a:xfrm flipH="1" flipV="1">
            <a:off x="6875225" y="2579130"/>
            <a:ext cx="219160" cy="7092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feld 153"/>
          <p:cNvSpPr txBox="1"/>
          <p:nvPr/>
        </p:nvSpPr>
        <p:spPr>
          <a:xfrm>
            <a:off x="7038378" y="2884245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&lt;&lt;extend&gt;&gt;</a:t>
            </a:r>
            <a:endParaRPr lang="de-DE" sz="1200" dirty="0"/>
          </a:p>
        </p:txBody>
      </p:sp>
      <p:sp>
        <p:nvSpPr>
          <p:cNvPr id="155" name="Gefaltete Ecke 154"/>
          <p:cNvSpPr/>
          <p:nvPr/>
        </p:nvSpPr>
        <p:spPr>
          <a:xfrm flipV="1">
            <a:off x="4059291" y="2232795"/>
            <a:ext cx="1366201" cy="78828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6" name="Ellipse 155"/>
          <p:cNvSpPr/>
          <p:nvPr/>
        </p:nvSpPr>
        <p:spPr>
          <a:xfrm>
            <a:off x="6892216" y="2755051"/>
            <a:ext cx="130394" cy="127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8" name="Gerader Verbinder 157"/>
          <p:cNvCxnSpPr>
            <a:stCxn id="155" idx="3"/>
            <a:endCxn id="156" idx="2"/>
          </p:cNvCxnSpPr>
          <p:nvPr/>
        </p:nvCxnSpPr>
        <p:spPr>
          <a:xfrm>
            <a:off x="5425492" y="2626937"/>
            <a:ext cx="1466724" cy="19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4056407" y="2208279"/>
            <a:ext cx="1982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/>
              <a:t>Condition: </a:t>
            </a:r>
          </a:p>
          <a:p>
            <a:r>
              <a:rPr lang="de-DE" sz="1000" dirty="0" smtClean="0"/>
              <a:t>falls Barzahlung und </a:t>
            </a:r>
          </a:p>
          <a:p>
            <a:r>
              <a:rPr lang="de-DE" sz="1000" dirty="0" smtClean="0"/>
              <a:t>Zahlung nicht passend</a:t>
            </a:r>
          </a:p>
          <a:p>
            <a:r>
              <a:rPr lang="de-DE" sz="1000" b="1" dirty="0" smtClean="0"/>
              <a:t>Extension Point:</a:t>
            </a:r>
          </a:p>
          <a:p>
            <a:r>
              <a:rPr lang="de-DE" sz="1000" dirty="0" smtClean="0"/>
              <a:t>Rückgeld</a:t>
            </a:r>
          </a:p>
          <a:p>
            <a:endParaRPr lang="de-DE" sz="1000" dirty="0"/>
          </a:p>
        </p:txBody>
      </p:sp>
      <p:cxnSp>
        <p:nvCxnSpPr>
          <p:cNvPr id="165" name="Gerader Verbinder 164"/>
          <p:cNvCxnSpPr/>
          <p:nvPr/>
        </p:nvCxnSpPr>
        <p:spPr>
          <a:xfrm flipH="1">
            <a:off x="11486562" y="2085725"/>
            <a:ext cx="3796" cy="34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/>
          <p:cNvCxnSpPr/>
          <p:nvPr/>
        </p:nvCxnSpPr>
        <p:spPr>
          <a:xfrm flipH="1">
            <a:off x="11370792" y="2427391"/>
            <a:ext cx="11905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/>
          <p:cNvCxnSpPr/>
          <p:nvPr/>
        </p:nvCxnSpPr>
        <p:spPr>
          <a:xfrm>
            <a:off x="11489846" y="2427391"/>
            <a:ext cx="132974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/>
          <p:cNvCxnSpPr/>
          <p:nvPr/>
        </p:nvCxnSpPr>
        <p:spPr>
          <a:xfrm flipH="1">
            <a:off x="11299582" y="2210033"/>
            <a:ext cx="18002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11486562" y="2210033"/>
            <a:ext cx="180020" cy="226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/>
          <p:cNvSpPr/>
          <p:nvPr/>
        </p:nvSpPr>
        <p:spPr>
          <a:xfrm>
            <a:off x="11388621" y="2034451"/>
            <a:ext cx="180020" cy="136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1" name="Textfeld 170"/>
          <p:cNvSpPr txBox="1"/>
          <p:nvPr/>
        </p:nvSpPr>
        <p:spPr>
          <a:xfrm>
            <a:off x="10998071" y="2653991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Lesegerät</a:t>
            </a:r>
            <a:endParaRPr lang="de-DE" sz="1600" b="1" dirty="0"/>
          </a:p>
        </p:txBody>
      </p:sp>
      <p:sp>
        <p:nvSpPr>
          <p:cNvPr id="172" name="Ellipse 171"/>
          <p:cNvSpPr/>
          <p:nvPr/>
        </p:nvSpPr>
        <p:spPr>
          <a:xfrm>
            <a:off x="9446227" y="1749867"/>
            <a:ext cx="1522061" cy="636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Karte einlesen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>
            <a:stCxn id="172" idx="2"/>
            <a:endCxn id="114" idx="6"/>
          </p:cNvCxnSpPr>
          <p:nvPr/>
        </p:nvCxnSpPr>
        <p:spPr>
          <a:xfrm flipH="1" flipV="1">
            <a:off x="8470983" y="2050048"/>
            <a:ext cx="975244" cy="178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feld 178"/>
          <p:cNvSpPr txBox="1"/>
          <p:nvPr/>
        </p:nvSpPr>
        <p:spPr>
          <a:xfrm>
            <a:off x="8483371" y="1690859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&lt;&lt;extend&gt;&gt;</a:t>
            </a:r>
            <a:endParaRPr lang="de-DE" sz="1200" dirty="0"/>
          </a:p>
        </p:txBody>
      </p:sp>
      <p:sp>
        <p:nvSpPr>
          <p:cNvPr id="186" name="Gefaltete Ecke 185"/>
          <p:cNvSpPr/>
          <p:nvPr/>
        </p:nvSpPr>
        <p:spPr>
          <a:xfrm flipV="1">
            <a:off x="9280316" y="2584034"/>
            <a:ext cx="1231404" cy="78828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9317955" y="2615880"/>
            <a:ext cx="12788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/>
              <a:t>Condition: </a:t>
            </a:r>
          </a:p>
          <a:p>
            <a:r>
              <a:rPr lang="de-DE" sz="1000" dirty="0" smtClean="0"/>
              <a:t>falls Kartenzahlung</a:t>
            </a:r>
          </a:p>
          <a:p>
            <a:r>
              <a:rPr lang="de-DE" sz="1000" b="1" dirty="0" smtClean="0"/>
              <a:t>Extension Point:</a:t>
            </a:r>
          </a:p>
          <a:p>
            <a:r>
              <a:rPr lang="de-DE" sz="1000" dirty="0" smtClean="0"/>
              <a:t>Kartenzahlung</a:t>
            </a:r>
          </a:p>
          <a:p>
            <a:endParaRPr lang="de-DE" sz="1000" dirty="0"/>
          </a:p>
        </p:txBody>
      </p:sp>
      <p:sp>
        <p:nvSpPr>
          <p:cNvPr id="188" name="Ellipse 187"/>
          <p:cNvSpPr/>
          <p:nvPr/>
        </p:nvSpPr>
        <p:spPr>
          <a:xfrm>
            <a:off x="8822627" y="2001935"/>
            <a:ext cx="130394" cy="127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0" name="Gerader Verbinder 189"/>
          <p:cNvCxnSpPr>
            <a:stCxn id="188" idx="4"/>
            <a:endCxn id="186" idx="1"/>
          </p:cNvCxnSpPr>
          <p:nvPr/>
        </p:nvCxnSpPr>
        <p:spPr>
          <a:xfrm>
            <a:off x="8887824" y="2129128"/>
            <a:ext cx="392492" cy="849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/>
          <p:cNvCxnSpPr>
            <a:endCxn id="172" idx="5"/>
          </p:cNvCxnSpPr>
          <p:nvPr/>
        </p:nvCxnSpPr>
        <p:spPr>
          <a:xfrm flipH="1" flipV="1">
            <a:off x="10745387" y="2292843"/>
            <a:ext cx="545090" cy="164576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Ellipse 195"/>
          <p:cNvSpPr/>
          <p:nvPr/>
        </p:nvSpPr>
        <p:spPr>
          <a:xfrm>
            <a:off x="2637532" y="4743245"/>
            <a:ext cx="4057768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n</a:t>
            </a:r>
            <a:r>
              <a:rPr lang="de-DE" sz="1200" dirty="0" smtClean="0">
                <a:solidFill>
                  <a:schemeClr val="tx1"/>
                </a:solidFill>
              </a:rPr>
              <a:t>immt sich Info-Material für Neukunden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98" name="Gerader Verbinder 197"/>
          <p:cNvCxnSpPr>
            <a:endCxn id="196" idx="1"/>
          </p:cNvCxnSpPr>
          <p:nvPr/>
        </p:nvCxnSpPr>
        <p:spPr>
          <a:xfrm>
            <a:off x="1759364" y="3754329"/>
            <a:ext cx="1472414" cy="106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Ellipse 214"/>
          <p:cNvSpPr/>
          <p:nvPr/>
        </p:nvSpPr>
        <p:spPr>
          <a:xfrm>
            <a:off x="2609083" y="5480915"/>
            <a:ext cx="4057768" cy="540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r>
              <a:rPr lang="de-DE" sz="1200" dirty="0" smtClean="0">
                <a:solidFill>
                  <a:schemeClr val="tx1"/>
                </a:solidFill>
              </a:rPr>
              <a:t>etritt Ehrenloge für Stammgäste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17" name="Gerader Verbinder 216"/>
          <p:cNvCxnSpPr>
            <a:endCxn id="215" idx="2"/>
          </p:cNvCxnSpPr>
          <p:nvPr/>
        </p:nvCxnSpPr>
        <p:spPr>
          <a:xfrm>
            <a:off x="1043789" y="5388449"/>
            <a:ext cx="1565294" cy="36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57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32</a:t>
            </a:fld>
            <a:endParaRPr lang="de-DE" dirty="0"/>
          </a:p>
        </p:txBody>
      </p:sp>
      <p:sp>
        <p:nvSpPr>
          <p:cNvPr id="11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000" dirty="0" smtClean="0"/>
              <a:t>USE CASE Diagramme – </a:t>
            </a:r>
            <a:r>
              <a:rPr lang="de-DE" sz="2000" dirty="0" smtClean="0">
                <a:solidFill>
                  <a:srgbClr val="00B0F0"/>
                </a:solidFill>
              </a:rPr>
              <a:t>Gemeinsame Übung  </a:t>
            </a:r>
            <a:r>
              <a:rPr lang="de-DE" dirty="0" smtClean="0">
                <a:solidFill>
                  <a:srgbClr val="FF0000"/>
                </a:solidFill>
              </a:rPr>
              <a:t>A_02_03_01_USE_CASE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746" y="1248781"/>
            <a:ext cx="3573771" cy="503843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091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9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4</a:t>
            </a:fld>
            <a:endParaRPr lang="de-DE" sz="1200" dirty="0"/>
          </a:p>
        </p:txBody>
      </p:sp>
      <p:sp>
        <p:nvSpPr>
          <p:cNvPr id="6" name="Textfeld 5"/>
          <p:cNvSpPr txBox="1"/>
          <p:nvPr/>
        </p:nvSpPr>
        <p:spPr>
          <a:xfrm>
            <a:off x="767408" y="1268760"/>
            <a:ext cx="11233248" cy="2160239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e-DE" sz="1800" dirty="0" smtClean="0"/>
              <a:t>Wer mit ganzen Zahlen rechnet, der vermeidet Rundungsfehler, die bei Berechnungen mit Kommazahlen in der Regel auftreten.</a:t>
            </a:r>
          </a:p>
          <a:p>
            <a:r>
              <a:rPr lang="de-DE" sz="1800" dirty="0" smtClean="0"/>
              <a:t>Addieren, Subtrahieren und Multiplizieren von ganzen Zahlen ist im wesentlichen unproblematisch. Wer aber zwei ganze Zahlen </a:t>
            </a:r>
            <a:r>
              <a:rPr lang="de-DE" sz="1800" b="1" dirty="0" smtClean="0"/>
              <a:t>dividiert</a:t>
            </a:r>
            <a:r>
              <a:rPr lang="de-DE" sz="1800" dirty="0" smtClean="0"/>
              <a:t> </a:t>
            </a:r>
            <a:r>
              <a:rPr lang="de-DE" sz="1800" u="sng" dirty="0" smtClean="0"/>
              <a:t>und</a:t>
            </a:r>
            <a:r>
              <a:rPr lang="de-DE" sz="1800" dirty="0" smtClean="0"/>
              <a:t> Kommawert-Ergebnisse vermeiden möchte, der muss eine </a:t>
            </a:r>
            <a:r>
              <a:rPr lang="de-DE" sz="1800" b="1" dirty="0" smtClean="0"/>
              <a:t>Division mit Rest </a:t>
            </a:r>
            <a:r>
              <a:rPr lang="de-DE" sz="1800" dirty="0" smtClean="0"/>
              <a:t>durchführen. Die beiden sich hierbei ergebenden Werte müssen auf zwei unterschiedliche Operationen verteilt werden:</a:t>
            </a:r>
          </a:p>
          <a:p>
            <a:pPr lvl="1"/>
            <a:r>
              <a:rPr lang="de-DE" sz="1800" dirty="0" smtClean="0"/>
              <a:t>Die </a:t>
            </a:r>
            <a:r>
              <a:rPr lang="de-DE" sz="1800" b="1" dirty="0" smtClean="0"/>
              <a:t>Division</a:t>
            </a:r>
            <a:r>
              <a:rPr lang="de-DE" sz="1800" dirty="0" smtClean="0"/>
              <a:t> ermittelt nur den </a:t>
            </a:r>
            <a:r>
              <a:rPr lang="de-DE" sz="1800" b="1" dirty="0" smtClean="0"/>
              <a:t>ganzzahligen Wert </a:t>
            </a:r>
            <a:r>
              <a:rPr lang="de-DE" sz="1800" dirty="0" smtClean="0"/>
              <a:t>und ignoriert den Rest: 13 : 4 = </a:t>
            </a:r>
            <a:r>
              <a:rPr lang="de-DE" sz="1800" b="1" dirty="0" smtClean="0"/>
              <a:t>3</a:t>
            </a:r>
          </a:p>
          <a:p>
            <a:pPr lvl="1"/>
            <a:r>
              <a:rPr lang="de-DE" sz="1800" dirty="0" smtClean="0"/>
              <a:t>Der </a:t>
            </a:r>
            <a:r>
              <a:rPr lang="de-DE" sz="1800" b="1" dirty="0" smtClean="0"/>
              <a:t>Modulo</a:t>
            </a:r>
            <a:r>
              <a:rPr lang="de-DE" sz="1800" dirty="0" smtClean="0"/>
              <a:t> ermittelt </a:t>
            </a:r>
            <a:r>
              <a:rPr lang="de-DE" sz="1800" dirty="0"/>
              <a:t>nur den </a:t>
            </a:r>
            <a:r>
              <a:rPr lang="de-DE" sz="1800" b="1" dirty="0" smtClean="0"/>
              <a:t>Rest</a:t>
            </a:r>
            <a:r>
              <a:rPr lang="de-DE" sz="1800" dirty="0" smtClean="0"/>
              <a:t> und </a:t>
            </a:r>
            <a:r>
              <a:rPr lang="de-DE" sz="1800" dirty="0"/>
              <a:t>ignoriert den </a:t>
            </a:r>
            <a:r>
              <a:rPr lang="de-DE" sz="1800" dirty="0" smtClean="0"/>
              <a:t>ganzzahligen Wert: </a:t>
            </a:r>
            <a:r>
              <a:rPr lang="de-DE" sz="1800" dirty="0"/>
              <a:t>13 </a:t>
            </a:r>
            <a:r>
              <a:rPr lang="de-DE" sz="1800" dirty="0" smtClean="0"/>
              <a:t>modulo </a:t>
            </a:r>
            <a:r>
              <a:rPr lang="de-DE" sz="1800" dirty="0"/>
              <a:t>4 = </a:t>
            </a:r>
            <a:r>
              <a:rPr lang="de-DE" sz="1800" b="1" dirty="0" smtClean="0"/>
              <a:t>1</a:t>
            </a:r>
          </a:p>
          <a:p>
            <a:pPr marL="457200" lvl="1" indent="0">
              <a:buNone/>
            </a:pPr>
            <a:endParaRPr lang="de-DE" sz="1800" b="1" dirty="0" smtClean="0"/>
          </a:p>
          <a:p>
            <a:r>
              <a:rPr lang="de-DE" sz="1800" dirty="0" smtClean="0"/>
              <a:t>Tatsächlich gibt es aber auch weitere Motivationen, sich mit dem Modulo zu beschäftigen. Wir wollen zunächst nur die beiden folgenden vorstellen:</a:t>
            </a:r>
          </a:p>
          <a:p>
            <a:pPr lvl="1"/>
            <a:r>
              <a:rPr lang="de-DE" sz="1800" dirty="0" smtClean="0"/>
              <a:t>Ob eine ganze Zahl </a:t>
            </a:r>
            <a:r>
              <a:rPr lang="de-DE" sz="1800" b="1" dirty="0" smtClean="0"/>
              <a:t>n</a:t>
            </a:r>
            <a:r>
              <a:rPr lang="de-DE" sz="1800" dirty="0" smtClean="0"/>
              <a:t> durch einen Wert </a:t>
            </a:r>
            <a:r>
              <a:rPr lang="de-DE" sz="1800" b="1" dirty="0" smtClean="0"/>
              <a:t>t</a:t>
            </a:r>
            <a:r>
              <a:rPr lang="de-DE" sz="1800" dirty="0" smtClean="0"/>
              <a:t> teilbar ist, kann mit dem Modulo-Operator entschieden werden, denn in diesem Fall gilt: </a:t>
            </a:r>
            <a:r>
              <a:rPr lang="de-DE" sz="1800" b="1" dirty="0" smtClean="0"/>
              <a:t>n modulo t == 0</a:t>
            </a:r>
          </a:p>
          <a:p>
            <a:pPr lvl="1"/>
            <a:r>
              <a:rPr lang="de-DE" sz="1800" dirty="0" smtClean="0"/>
              <a:t>Des weiteren werden wir den Modulo-Operator auch beim arbeiten mit Zufallszahlen nutzen können. Mit diesem auf den ersten Blick verblüffenden Zusammenhang beschäftigen wir uns Morgen … Vorfreude ;-)</a:t>
            </a:r>
          </a:p>
          <a:p>
            <a:pPr lvl="1"/>
            <a:endParaRPr lang="de-DE" sz="1800" b="1" dirty="0" smtClean="0"/>
          </a:p>
          <a:p>
            <a:pPr lvl="1"/>
            <a:endParaRPr lang="de-DE" sz="1600" dirty="0"/>
          </a:p>
          <a:p>
            <a:pPr lvl="1"/>
            <a:endParaRPr lang="de-DE" sz="1600" dirty="0" smtClean="0"/>
          </a:p>
          <a:p>
            <a:pPr marL="0" indent="0">
              <a:buNone/>
            </a:pPr>
            <a:endParaRPr lang="de-DE" sz="2000" dirty="0" smtClean="0"/>
          </a:p>
          <a:p>
            <a:endParaRPr lang="de-DE" sz="1800" dirty="0" smtClean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Modulo-Operator – </a:t>
            </a:r>
            <a:r>
              <a:rPr lang="de-DE" dirty="0" smtClean="0">
                <a:solidFill>
                  <a:srgbClr val="00B0F0"/>
                </a:solidFill>
              </a:rPr>
              <a:t>Motivation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</p:spTree>
    <p:extLst>
      <p:ext uri="{BB962C8B-B14F-4D97-AF65-F5344CB8AC3E}">
        <p14:creationId xmlns:p14="http://schemas.microsoft.com/office/powerpoint/2010/main" val="2821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5</a:t>
            </a:fld>
            <a:endParaRPr lang="de-DE" sz="1200" dirty="0"/>
          </a:p>
        </p:txBody>
      </p:sp>
      <p:sp>
        <p:nvSpPr>
          <p:cNvPr id="6" name="Textfeld 5"/>
          <p:cNvSpPr txBox="1"/>
          <p:nvPr/>
        </p:nvSpPr>
        <p:spPr>
          <a:xfrm>
            <a:off x="767408" y="1484784"/>
            <a:ext cx="11233248" cy="2160239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1"/>
            <a:r>
              <a:rPr lang="de-DE" sz="1800" dirty="0" smtClean="0"/>
              <a:t>Vom User wird zunächst eine beliebige ganze Zahl </a:t>
            </a:r>
            <a:r>
              <a:rPr lang="de-DE" sz="1800" b="1" dirty="0" smtClean="0"/>
              <a:t>a</a:t>
            </a:r>
            <a:r>
              <a:rPr lang="de-DE" sz="1800" dirty="0" smtClean="0"/>
              <a:t> abgefragt. Anschließend eine </a:t>
            </a:r>
            <a:r>
              <a:rPr lang="de-DE" sz="1800" dirty="0" smtClean="0"/>
              <a:t>weitere </a:t>
            </a:r>
            <a:r>
              <a:rPr lang="de-DE" sz="1800" dirty="0" smtClean="0"/>
              <a:t>ganze Zahl </a:t>
            </a:r>
            <a:r>
              <a:rPr lang="de-DE" sz="1800" b="1" dirty="0" smtClean="0"/>
              <a:t>b</a:t>
            </a:r>
            <a:r>
              <a:rPr lang="de-DE" sz="1800" dirty="0" smtClean="0"/>
              <a:t>, die ungleich 0 sein muss. (Beide Eingaben werden der Einfachheit halber nicht überprüft). Anschließend soll die folgende Ausgabe erscheinen, bevor das Programm endet:</a:t>
            </a:r>
          </a:p>
          <a:p>
            <a:pPr marL="457200" lvl="1" indent="0">
              <a:buNone/>
            </a:pPr>
            <a:r>
              <a:rPr lang="de-DE" sz="1800" dirty="0"/>
              <a:t>	</a:t>
            </a:r>
            <a:r>
              <a:rPr lang="de-DE" sz="1800" dirty="0" smtClean="0"/>
              <a:t>	</a:t>
            </a:r>
          </a:p>
          <a:p>
            <a:pPr marL="457200" lvl="1" indent="0">
              <a:buNone/>
            </a:pPr>
            <a:r>
              <a:rPr lang="de-DE" sz="1800" dirty="0"/>
              <a:t>	</a:t>
            </a:r>
            <a:r>
              <a:rPr lang="de-DE" sz="1800" dirty="0" smtClean="0"/>
              <a:t>	a „geteilt durch “ b „ergibt:“ a:b „Rest“ a modulo b</a:t>
            </a:r>
          </a:p>
          <a:p>
            <a:pPr marL="457200" lvl="1" indent="0">
              <a:buNone/>
            </a:pPr>
            <a:endParaRPr lang="de-DE" sz="1800" dirty="0"/>
          </a:p>
          <a:p>
            <a:pPr marL="457200" lvl="1" indent="0">
              <a:buNone/>
            </a:pPr>
            <a:r>
              <a:rPr lang="de-DE" sz="1400" b="1" dirty="0" smtClean="0"/>
              <a:t>Hinweis:</a:t>
            </a:r>
          </a:p>
          <a:p>
            <a:pPr marL="457200" lvl="1" indent="0">
              <a:buNone/>
            </a:pPr>
            <a:r>
              <a:rPr lang="de-DE" sz="1400" dirty="0" smtClean="0"/>
              <a:t>Die Modulo-Operation besitzt kein eigenes Symbol in </a:t>
            </a:r>
            <a:r>
              <a:rPr lang="de-DE" sz="1400" b="1" dirty="0" smtClean="0"/>
              <a:t>PAP</a:t>
            </a:r>
            <a:r>
              <a:rPr lang="de-DE" sz="1400" dirty="0" smtClean="0"/>
              <a:t>´s, </a:t>
            </a:r>
            <a:r>
              <a:rPr lang="de-DE" sz="1400" b="1" dirty="0" smtClean="0"/>
              <a:t>Struktogrammen</a:t>
            </a:r>
            <a:r>
              <a:rPr lang="de-DE" sz="1400" dirty="0" smtClean="0"/>
              <a:t> oder </a:t>
            </a:r>
            <a:r>
              <a:rPr lang="de-DE" sz="1400" b="1" dirty="0" smtClean="0"/>
              <a:t>Pseudocodes</a:t>
            </a:r>
            <a:r>
              <a:rPr lang="de-DE" sz="1400" dirty="0" smtClean="0"/>
              <a:t>.</a:t>
            </a:r>
          </a:p>
          <a:p>
            <a:pPr marL="457200" lvl="1" indent="0">
              <a:buNone/>
            </a:pPr>
            <a:r>
              <a:rPr lang="de-DE" sz="1400" dirty="0" smtClean="0"/>
              <a:t>Die jeweiligen Notationsformen werden wir entsprechend auf der folgenden Folie gleichzeitig und ohne Mühe abhandeln können … </a:t>
            </a:r>
          </a:p>
          <a:p>
            <a:pPr marL="457200" lvl="1" indent="0">
              <a:buNone/>
            </a:pPr>
            <a:r>
              <a:rPr lang="de-DE" sz="1400" dirty="0" smtClean="0"/>
              <a:t>… interessant wird daher vor Allem die Syntax in </a:t>
            </a:r>
            <a:r>
              <a:rPr lang="de-DE" sz="1400" b="1" dirty="0" smtClean="0"/>
              <a:t>ANSI C </a:t>
            </a:r>
            <a:r>
              <a:rPr lang="de-DE" sz="1400" dirty="0" smtClean="0"/>
              <a:t>sein.</a:t>
            </a:r>
          </a:p>
          <a:p>
            <a:pPr marL="914400" lvl="2" indent="0">
              <a:buNone/>
            </a:pPr>
            <a:r>
              <a:rPr lang="de-DE" sz="1400" dirty="0"/>
              <a:t>	</a:t>
            </a:r>
            <a:endParaRPr lang="de-DE" sz="1400" dirty="0" smtClean="0"/>
          </a:p>
          <a:p>
            <a:pPr marL="914400" lvl="2" indent="0">
              <a:buNone/>
            </a:pPr>
            <a:r>
              <a:rPr lang="de-DE" sz="1400" dirty="0"/>
              <a:t>	</a:t>
            </a:r>
            <a:endParaRPr lang="de-DE" sz="1600" dirty="0"/>
          </a:p>
          <a:p>
            <a:pPr marL="457200" lvl="1" indent="0">
              <a:buNone/>
            </a:pPr>
            <a:endParaRPr lang="de-DE" sz="16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1800" dirty="0" smtClean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Modulo-Operator – </a:t>
            </a:r>
            <a:r>
              <a:rPr lang="de-DE" dirty="0" smtClean="0">
                <a:solidFill>
                  <a:srgbClr val="00B0F0"/>
                </a:solidFill>
              </a:rPr>
              <a:t>Beispielaufgabe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</p:spTree>
    <p:extLst>
      <p:ext uri="{BB962C8B-B14F-4D97-AF65-F5344CB8AC3E}">
        <p14:creationId xmlns:p14="http://schemas.microsoft.com/office/powerpoint/2010/main" val="79715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6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PAP</a:t>
            </a:r>
            <a:r>
              <a:rPr lang="de-DE" dirty="0" smtClean="0"/>
              <a:t>, </a:t>
            </a:r>
            <a:r>
              <a:rPr lang="de-DE" dirty="0" smtClean="0">
                <a:solidFill>
                  <a:srgbClr val="00B0F0"/>
                </a:solidFill>
              </a:rPr>
              <a:t>Struktogramm</a:t>
            </a:r>
            <a:r>
              <a:rPr lang="de-DE" dirty="0" smtClean="0"/>
              <a:t>, </a:t>
            </a:r>
            <a:r>
              <a:rPr lang="de-DE" dirty="0" smtClean="0">
                <a:solidFill>
                  <a:srgbClr val="00B0F0"/>
                </a:solidFill>
              </a:rPr>
              <a:t>Pseudocode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1412776"/>
            <a:ext cx="6315075" cy="30099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660225" y="4678931"/>
            <a:ext cx="71567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Programm Modulo-Beispiel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	Eingabe: a</a:t>
            </a:r>
          </a:p>
          <a:p>
            <a:r>
              <a:rPr lang="de-DE" dirty="0" smtClean="0"/>
              <a:t>	Eingabe: b</a:t>
            </a:r>
          </a:p>
          <a:p>
            <a:r>
              <a:rPr lang="de-DE" dirty="0" smtClean="0"/>
              <a:t>	Ausgabe: a „geteilt durch“ b „ergibt“ a:b „Rest“ a modulo b</a:t>
            </a:r>
          </a:p>
          <a:p>
            <a:r>
              <a:rPr lang="de-DE" dirty="0" smtClean="0"/>
              <a:t>}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469006"/>
            <a:ext cx="3371850" cy="320992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07368" y="1314378"/>
            <a:ext cx="3528392" cy="348277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2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7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Quellcode </a:t>
            </a:r>
            <a:r>
              <a:rPr lang="de-DE" dirty="0" smtClean="0"/>
              <a:t>–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>
                <a:solidFill>
                  <a:srgbClr val="00B050"/>
                </a:solidFill>
              </a:rPr>
              <a:t>Division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sz="2000" dirty="0" smtClean="0"/>
              <a:t>und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>
                <a:solidFill>
                  <a:srgbClr val="FF0000"/>
                </a:solidFill>
              </a:rPr>
              <a:t>Modulo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2" name="Textfeld 1"/>
          <p:cNvSpPr txBox="1"/>
          <p:nvPr/>
        </p:nvSpPr>
        <p:spPr>
          <a:xfrm>
            <a:off x="2423592" y="1412776"/>
            <a:ext cx="749019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# include&lt;stdio.h&gt;</a:t>
            </a:r>
          </a:p>
          <a:p>
            <a:endParaRPr lang="de-DE" dirty="0"/>
          </a:p>
          <a:p>
            <a:r>
              <a:rPr lang="de-DE" dirty="0"/>
              <a:t>m</a:t>
            </a:r>
            <a:r>
              <a:rPr lang="de-DE" dirty="0" smtClean="0"/>
              <a:t>ain()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	int a,b;</a:t>
            </a:r>
          </a:p>
          <a:p>
            <a:endParaRPr lang="de-DE" dirty="0"/>
          </a:p>
          <a:p>
            <a:r>
              <a:rPr lang="de-DE" dirty="0" smtClean="0"/>
              <a:t>	printf(“Geben Sie bitte eine beliebige ganze Zahl ein: “);</a:t>
            </a:r>
          </a:p>
          <a:p>
            <a:r>
              <a:rPr lang="de-DE" dirty="0" smtClean="0"/>
              <a:t>	fflush(stdin);</a:t>
            </a:r>
          </a:p>
          <a:p>
            <a:r>
              <a:rPr lang="de-DE" dirty="0" smtClean="0"/>
              <a:t>	scanf(“%d“,&amp;a);</a:t>
            </a:r>
          </a:p>
          <a:p>
            <a:endParaRPr lang="de-DE" dirty="0"/>
          </a:p>
          <a:p>
            <a:r>
              <a:rPr lang="de-DE" dirty="0" smtClean="0"/>
              <a:t>	</a:t>
            </a:r>
            <a:r>
              <a:rPr lang="de-DE" dirty="0"/>
              <a:t>printf(“Geben Sie bitte eine </a:t>
            </a:r>
            <a:r>
              <a:rPr lang="de-DE" dirty="0" smtClean="0"/>
              <a:t>ganze </a:t>
            </a:r>
            <a:r>
              <a:rPr lang="de-DE" dirty="0"/>
              <a:t>Zahl </a:t>
            </a:r>
            <a:r>
              <a:rPr lang="de-DE" dirty="0" smtClean="0"/>
              <a:t>ungleich 0 ein</a:t>
            </a:r>
            <a:r>
              <a:rPr lang="de-DE" dirty="0"/>
              <a:t>: “);</a:t>
            </a:r>
          </a:p>
          <a:p>
            <a:r>
              <a:rPr lang="de-DE" dirty="0"/>
              <a:t>	fflush(stdin);</a:t>
            </a:r>
          </a:p>
          <a:p>
            <a:r>
              <a:rPr lang="de-DE" dirty="0"/>
              <a:t>	scanf(“%d</a:t>
            </a:r>
            <a:r>
              <a:rPr lang="de-DE" dirty="0" smtClean="0"/>
              <a:t>“,&amp;b);</a:t>
            </a:r>
          </a:p>
          <a:p>
            <a:endParaRPr lang="de-DE" dirty="0"/>
          </a:p>
          <a:p>
            <a:r>
              <a:rPr lang="de-DE" dirty="0" smtClean="0"/>
              <a:t>	printf(“%d geteilt durch %d ergibt: %d Rest %d“,a,b,a</a:t>
            </a:r>
            <a:r>
              <a:rPr lang="de-DE" b="1" dirty="0" smtClean="0">
                <a:solidFill>
                  <a:srgbClr val="00B050"/>
                </a:solidFill>
              </a:rPr>
              <a:t>/</a:t>
            </a:r>
            <a:r>
              <a:rPr lang="de-DE" dirty="0" smtClean="0"/>
              <a:t>b,a</a:t>
            </a:r>
            <a:r>
              <a:rPr lang="de-DE" b="1" dirty="0" smtClean="0">
                <a:solidFill>
                  <a:srgbClr val="FF0000"/>
                </a:solidFill>
              </a:rPr>
              <a:t>%</a:t>
            </a:r>
            <a:r>
              <a:rPr lang="de-DE" dirty="0" smtClean="0"/>
              <a:t>b);</a:t>
            </a:r>
          </a:p>
          <a:p>
            <a:r>
              <a:rPr lang="de-DE" dirty="0" smtClean="0"/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575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8</a:t>
            </a:fld>
            <a:endParaRPr lang="de-DE" dirty="0"/>
          </a:p>
        </p:txBody>
      </p:sp>
      <p:sp>
        <p:nvSpPr>
          <p:cNvPr id="11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 smtClean="0"/>
              <a:t>Modulo-Operator – </a:t>
            </a:r>
            <a:r>
              <a:rPr lang="de-DE" sz="2800" dirty="0" smtClean="0">
                <a:solidFill>
                  <a:srgbClr val="00B0F0"/>
                </a:solidFill>
              </a:rPr>
              <a:t>Gemeinsame Übung </a:t>
            </a:r>
            <a:r>
              <a:rPr lang="de-DE" dirty="0" smtClean="0">
                <a:solidFill>
                  <a:srgbClr val="FF0000"/>
                </a:solidFill>
              </a:rPr>
              <a:t>A_02_03_01_MODULO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594" y="1205605"/>
            <a:ext cx="3660075" cy="518566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7227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9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USE CASE - Einordnung und Motivation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9416" y="1340768"/>
            <a:ext cx="11233248" cy="4032449"/>
          </a:xfrm>
        </p:spPr>
        <p:txBody>
          <a:bodyPr/>
          <a:lstStyle/>
          <a:p>
            <a:r>
              <a:rPr lang="de-DE" sz="2000" dirty="0" smtClean="0"/>
              <a:t>Anwendungsfall-Diagramme </a:t>
            </a:r>
            <a:r>
              <a:rPr lang="de-DE" sz="1200" b="1" dirty="0" smtClean="0"/>
              <a:t>(Use Case Diagram) </a:t>
            </a:r>
            <a:r>
              <a:rPr lang="de-DE" sz="2000" dirty="0" smtClean="0"/>
              <a:t>gehören zu der graphischen Modellierungssprache UML </a:t>
            </a:r>
            <a:r>
              <a:rPr lang="de-DE" sz="1200" b="1" dirty="0" smtClean="0"/>
              <a:t>(Unified Modeling Language)</a:t>
            </a:r>
            <a:r>
              <a:rPr lang="de-DE" sz="2000" dirty="0" smtClean="0"/>
              <a:t>, von der wir noch weitere Beispiele behandeln werden.</a:t>
            </a:r>
          </a:p>
          <a:p>
            <a:r>
              <a:rPr lang="de-DE" sz="2000" dirty="0" smtClean="0"/>
              <a:t>Anwendungsfall-Diagramme werden zu Beginn des Projektmanagements erstellt, um einen ersten Einblick davon zu gewinnen, was ein zu erstellendes System aus Sicht des Users </a:t>
            </a:r>
            <a:r>
              <a:rPr lang="de-DE" sz="1200" b="1" dirty="0" smtClean="0"/>
              <a:t>(Akteurs) </a:t>
            </a:r>
            <a:r>
              <a:rPr lang="de-DE" sz="2000" dirty="0" smtClean="0"/>
              <a:t>leisten soll.</a:t>
            </a:r>
          </a:p>
          <a:p>
            <a:r>
              <a:rPr lang="de-DE" sz="2000" dirty="0" smtClean="0"/>
              <a:t>Folgende Aspekte des Zusammenspiels zwischen Anwender und Anwendungsfall sollen dargestellt bzw. berücksichtigt werden:</a:t>
            </a:r>
          </a:p>
          <a:p>
            <a:pPr lvl="1"/>
            <a:r>
              <a:rPr lang="de-DE" sz="1600" dirty="0" smtClean="0"/>
              <a:t>Welche Akteure werden das System nutzen?</a:t>
            </a:r>
          </a:p>
          <a:p>
            <a:pPr lvl="1"/>
            <a:r>
              <a:rPr lang="de-DE" sz="1600" dirty="0" smtClean="0"/>
              <a:t>Welche Aktionen werden von welchem Akteur ausgeführt („ausgelöst“)?</a:t>
            </a:r>
          </a:p>
          <a:p>
            <a:pPr lvl="1"/>
            <a:r>
              <a:rPr lang="de-DE" sz="1600" dirty="0" smtClean="0"/>
              <a:t>Welche (Folge)-Aktionen ergeben sich zwingend aus der Aktion eines Akteurs?</a:t>
            </a:r>
          </a:p>
          <a:p>
            <a:pPr lvl="1"/>
            <a:r>
              <a:rPr lang="de-DE" sz="1600" dirty="0" smtClean="0"/>
              <a:t>Welche (Eventual)-Aktionen ergeben sich unter welchen Bedingungen?</a:t>
            </a:r>
          </a:p>
          <a:p>
            <a:pPr lvl="1"/>
            <a:r>
              <a:rPr lang="de-DE" sz="1600" dirty="0" smtClean="0"/>
              <a:t>Wo können Spezialfälle zu einer Verallgemeinerung („Generalisierung“) zusammengefasst werden?</a:t>
            </a:r>
          </a:p>
          <a:p>
            <a:r>
              <a:rPr lang="de-DE" sz="2000" dirty="0" smtClean="0"/>
              <a:t>Anwendungsfall-Diagramme können für sehr unterschiedliche Projekte genutzt werden. Dies können Bauprojekte, IT-Projekte, aber auch die Organisation einer großen Familienfeier sein.</a:t>
            </a:r>
          </a:p>
          <a:p>
            <a:r>
              <a:rPr lang="de-DE" sz="2000" dirty="0" smtClean="0"/>
              <a:t>Unser erstes Beispiel betrachtet die Organisation eines Restaurants. Dabei kommt es uns nicht auf Vollständigkeit an, sondern lediglich darum, alle zu vermittelnde Symbole vorstellen zu können.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567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WBS TRAINING_Farbprofil">
      <a:dk1>
        <a:srgbClr val="00204B"/>
      </a:dk1>
      <a:lt1>
        <a:srgbClr val="FFFFFF"/>
      </a:lt1>
      <a:dk2>
        <a:srgbClr val="0071B2"/>
      </a:dk2>
      <a:lt2>
        <a:srgbClr val="CFCFCF"/>
      </a:lt2>
      <a:accent1>
        <a:srgbClr val="00204B"/>
      </a:accent1>
      <a:accent2>
        <a:srgbClr val="FBC714"/>
      </a:accent2>
      <a:accent3>
        <a:srgbClr val="FB2B55"/>
      </a:accent3>
      <a:accent4>
        <a:srgbClr val="FBC714"/>
      </a:accent4>
      <a:accent5>
        <a:srgbClr val="FBC714"/>
      </a:accent5>
      <a:accent6>
        <a:srgbClr val="FB2B55"/>
      </a:accent6>
      <a:hlink>
        <a:srgbClr val="00204B"/>
      </a:hlink>
      <a:folHlink>
        <a:srgbClr val="00204B"/>
      </a:folHlink>
    </a:clrScheme>
    <a:fontScheme name="WBS-Schrift">
      <a:majorFont>
        <a:latin typeface="Frutiger 55 Roman"/>
        <a:ea typeface=""/>
        <a:cs typeface=""/>
      </a:majorFont>
      <a:minorFont>
        <a:latin typeface="Frutiger 45 Light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E2894E4CF43FC4786D65296C0CD6BF1" ma:contentTypeVersion="14" ma:contentTypeDescription="Ein neues Dokument erstellen." ma:contentTypeScope="" ma:versionID="6ff1d702476644d2b6a4a1979c6f4fde">
  <xsd:schema xmlns:xsd="http://www.w3.org/2001/XMLSchema" xmlns:xs="http://www.w3.org/2001/XMLSchema" xmlns:p="http://schemas.microsoft.com/office/2006/metadata/properties" xmlns:ns2="f22e8a00-551a-48c6-b378-c6ed4955e6ee" xmlns:ns3="8757b47b-59dc-4c9e-8178-d43937388e35" targetNamespace="http://schemas.microsoft.com/office/2006/metadata/properties" ma:root="true" ma:fieldsID="6227e1a780d42de2f2b811f76f3da7e5" ns2:_="" ns3:_="">
    <xsd:import namespace="f22e8a00-551a-48c6-b378-c6ed4955e6ee"/>
    <xsd:import namespace="8757b47b-59dc-4c9e-8178-d43937388e3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e8a00-551a-48c6-b378-c6ed4955e6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559174ce-b004-4f1e-a04d-a197baedd0ca}" ma:internalName="TaxCatchAll" ma:showField="CatchAllData" ma:web="f22e8a00-551a-48c6-b378-c6ed4955e6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57b47b-59dc-4c9e-8178-d43937388e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ecb1af77-71c4-40a4-865f-7f05b01a85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757b47b-59dc-4c9e-8178-d43937388e35">
      <Terms xmlns="http://schemas.microsoft.com/office/infopath/2007/PartnerControls"/>
    </lcf76f155ced4ddcb4097134ff3c332f>
    <TaxCatchAll xmlns="f22e8a00-551a-48c6-b378-c6ed4955e6ee" xsi:nil="true"/>
  </documentManagement>
</p:properties>
</file>

<file path=customXml/itemProps1.xml><?xml version="1.0" encoding="utf-8"?>
<ds:datastoreItem xmlns:ds="http://schemas.openxmlformats.org/officeDocument/2006/customXml" ds:itemID="{EBBBD160-9893-4C07-AFA1-B630E94278A1}"/>
</file>

<file path=customXml/itemProps2.xml><?xml version="1.0" encoding="utf-8"?>
<ds:datastoreItem xmlns:ds="http://schemas.openxmlformats.org/officeDocument/2006/customXml" ds:itemID="{971EBF84-1DBE-44E1-86AA-F7231D3C806B}"/>
</file>

<file path=customXml/itemProps3.xml><?xml version="1.0" encoding="utf-8"?>
<ds:datastoreItem xmlns:ds="http://schemas.openxmlformats.org/officeDocument/2006/customXml" ds:itemID="{BA20D0EB-BBBE-4618-878F-E344F519952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2282</Words>
  <Application>Microsoft Office PowerPoint</Application>
  <PresentationFormat>Breitbild</PresentationFormat>
  <Paragraphs>668</Paragraphs>
  <Slides>33</Slides>
  <Notes>30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Arial</vt:lpstr>
      <vt:lpstr>Calibri</vt:lpstr>
      <vt:lpstr>Frutiger 45 Light</vt:lpstr>
      <vt:lpstr>Frutiger 55 Roman</vt:lpstr>
      <vt:lpstr>Larissa</vt:lpstr>
      <vt:lpstr>Programmierung(1)</vt:lpstr>
      <vt:lpstr>Agenda</vt:lpstr>
      <vt:lpstr>Modulo-Operator – Definition </vt:lpstr>
      <vt:lpstr>Modulo-Operator – Motivation </vt:lpstr>
      <vt:lpstr>Modulo-Operator – Beispielaufgabe </vt:lpstr>
      <vt:lpstr>Beispielaufgabe – PAP, Struktogramm, Pseudocode </vt:lpstr>
      <vt:lpstr>Beispielaufgabe – Quellcode – Division und Modulo </vt:lpstr>
      <vt:lpstr>Modulo-Operator – Gemeinsame Übung A_02_03_01_MODULO</vt:lpstr>
      <vt:lpstr>USE CASE - Einordnung und Motivation </vt:lpstr>
      <vt:lpstr>Beispielaufgabe – Akteur </vt:lpstr>
      <vt:lpstr>Beispielaufgabe – Akteur </vt:lpstr>
      <vt:lpstr>Beispielaufgabe – System Boundary </vt:lpstr>
      <vt:lpstr>Beispielaufgabe – Anwendungsfall </vt:lpstr>
      <vt:lpstr>Beispielaufgabe – Anwendungsfall auslösen </vt:lpstr>
      <vt:lpstr>Beispielaufgabe – include </vt:lpstr>
      <vt:lpstr>Beispielaufgabe – extend </vt:lpstr>
      <vt:lpstr>Beispielaufgabe – extend =&gt; Condition </vt:lpstr>
      <vt:lpstr>Beispielaufgabe – extend =&gt; Verbindungslinie + Kreis </vt:lpstr>
      <vt:lpstr>Beispielaufgabe – extend =&gt; Extension Point </vt:lpstr>
      <vt:lpstr>Beispielaufgabe – extend =&gt; mehrere Extensionen möglich </vt:lpstr>
      <vt:lpstr>Beispielaufgabe – extend =&gt; Zuweisung des Akteurs </vt:lpstr>
      <vt:lpstr>Beispielaufgabe – extend =&gt; Zuweisung des Akteurs </vt:lpstr>
      <vt:lpstr>Beispielaufgabe – Generalisierung (1) </vt:lpstr>
      <vt:lpstr>Beispielaufgabe – Generalisierung (1) </vt:lpstr>
      <vt:lpstr>Beispielaufgabe – Generalisierung (1) </vt:lpstr>
      <vt:lpstr>Beispielaufgabe – Generalisierung (2) </vt:lpstr>
      <vt:lpstr>Beispielaufgabe – Generalisierung (2) </vt:lpstr>
      <vt:lpstr>Beispielaufgabe – Generalisierung (2) </vt:lpstr>
      <vt:lpstr>Beispielaufgabe – Generalisierung (2) </vt:lpstr>
      <vt:lpstr>Beispielaufgabe – Generalisierung (2) </vt:lpstr>
      <vt:lpstr>Beispielaufgabe – Endergebnis </vt:lpstr>
      <vt:lpstr>USE CASE Diagramme – Gemeinsame Übung  A_02_03_01_USE_CASE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Passon</dc:creator>
  <cp:lastModifiedBy>cdMax Muster01</cp:lastModifiedBy>
  <cp:revision>745</cp:revision>
  <dcterms:created xsi:type="dcterms:W3CDTF">2016-07-13T14:25:09Z</dcterms:created>
  <dcterms:modified xsi:type="dcterms:W3CDTF">2023-01-12T11:20:26Z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0x0101002E2894E4CF43FC4786D65296C0CD6BF1</vt:lpwstr>
  </property>
</Properties>
</file>