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4" r:id="rId2"/>
    <p:sldId id="317" r:id="rId3"/>
    <p:sldId id="322" r:id="rId4"/>
    <p:sldId id="389" r:id="rId5"/>
    <p:sldId id="391" r:id="rId6"/>
    <p:sldId id="392" r:id="rId7"/>
    <p:sldId id="393" r:id="rId8"/>
    <p:sldId id="390" r:id="rId9"/>
    <p:sldId id="394" r:id="rId10"/>
    <p:sldId id="395" r:id="rId11"/>
    <p:sldId id="396" r:id="rId12"/>
    <p:sldId id="397" r:id="rId13"/>
    <p:sldId id="398" r:id="rId14"/>
    <p:sldId id="399" r:id="rId15"/>
    <p:sldId id="338" r:id="rId16"/>
    <p:sldId id="31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Rabsch" initials="N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2"/>
    <a:srgbClr val="E73053"/>
    <a:srgbClr val="FBC714"/>
    <a:srgbClr val="002055"/>
    <a:srgbClr val="00204B"/>
    <a:srgbClr val="1E466E"/>
    <a:srgbClr val="FB2B55"/>
    <a:srgbClr val="FFCC00"/>
    <a:srgbClr val="0A3E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p:cViewPr varScale="1">
        <p:scale>
          <a:sx n="105" d="100"/>
          <a:sy n="105" d="100"/>
        </p:scale>
        <p:origin x="714" y="114"/>
      </p:cViewPr>
      <p:guideLst>
        <p:guide orient="horz" pos="2160"/>
        <p:guide pos="3840"/>
      </p:guideLst>
    </p:cSldViewPr>
  </p:slideViewPr>
  <p:outlineViewPr>
    <p:cViewPr>
      <p:scale>
        <a:sx n="33" d="100"/>
        <a:sy n="33" d="100"/>
      </p:scale>
      <p:origin x="0" y="4368"/>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1" d="100"/>
          <a:sy n="71" d="100"/>
        </p:scale>
        <p:origin x="-32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49DB4B-9B0A-465E-9EA9-844F8452970F}" type="datetimeFigureOut">
              <a:rPr lang="de-DE" smtClean="0"/>
              <a:pPr/>
              <a:t>01.06.2022</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36AD08-F6DD-401B-A6DA-FC1A3AB56368}" type="slidenum">
              <a:rPr lang="de-DE" smtClean="0"/>
              <a:pPr/>
              <a:t>‹Nr.›</a:t>
            </a:fld>
            <a:endParaRPr lang="de-DE" dirty="0"/>
          </a:p>
        </p:txBody>
      </p:sp>
    </p:spTree>
    <p:extLst>
      <p:ext uri="{BB962C8B-B14F-4D97-AF65-F5344CB8AC3E}">
        <p14:creationId xmlns:p14="http://schemas.microsoft.com/office/powerpoint/2010/main" val="293260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3</a:t>
            </a:fld>
            <a:endParaRPr lang="de-DE" dirty="0"/>
          </a:p>
        </p:txBody>
      </p:sp>
    </p:spTree>
    <p:extLst>
      <p:ext uri="{BB962C8B-B14F-4D97-AF65-F5344CB8AC3E}">
        <p14:creationId xmlns:p14="http://schemas.microsoft.com/office/powerpoint/2010/main" val="334825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15</a:t>
            </a:fld>
            <a:endParaRPr lang="de-DE" dirty="0"/>
          </a:p>
        </p:txBody>
      </p:sp>
    </p:spTree>
    <p:extLst>
      <p:ext uri="{BB962C8B-B14F-4D97-AF65-F5344CB8AC3E}">
        <p14:creationId xmlns:p14="http://schemas.microsoft.com/office/powerpoint/2010/main" val="5945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4</a:t>
            </a:fld>
            <a:endParaRPr lang="de-DE" dirty="0"/>
          </a:p>
        </p:txBody>
      </p:sp>
    </p:spTree>
    <p:extLst>
      <p:ext uri="{BB962C8B-B14F-4D97-AF65-F5344CB8AC3E}">
        <p14:creationId xmlns:p14="http://schemas.microsoft.com/office/powerpoint/2010/main" val="198843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8</a:t>
            </a:fld>
            <a:endParaRPr lang="de-DE" dirty="0"/>
          </a:p>
        </p:txBody>
      </p:sp>
    </p:spTree>
    <p:extLst>
      <p:ext uri="{BB962C8B-B14F-4D97-AF65-F5344CB8AC3E}">
        <p14:creationId xmlns:p14="http://schemas.microsoft.com/office/powerpoint/2010/main" val="398277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9</a:t>
            </a:fld>
            <a:endParaRPr lang="de-DE" dirty="0"/>
          </a:p>
        </p:txBody>
      </p:sp>
    </p:spTree>
    <p:extLst>
      <p:ext uri="{BB962C8B-B14F-4D97-AF65-F5344CB8AC3E}">
        <p14:creationId xmlns:p14="http://schemas.microsoft.com/office/powerpoint/2010/main" val="3952591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10</a:t>
            </a:fld>
            <a:endParaRPr lang="de-DE" dirty="0"/>
          </a:p>
        </p:txBody>
      </p:sp>
    </p:spTree>
    <p:extLst>
      <p:ext uri="{BB962C8B-B14F-4D97-AF65-F5344CB8AC3E}">
        <p14:creationId xmlns:p14="http://schemas.microsoft.com/office/powerpoint/2010/main" val="2418230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11</a:t>
            </a:fld>
            <a:endParaRPr lang="de-DE" dirty="0"/>
          </a:p>
        </p:txBody>
      </p:sp>
    </p:spTree>
    <p:extLst>
      <p:ext uri="{BB962C8B-B14F-4D97-AF65-F5344CB8AC3E}">
        <p14:creationId xmlns:p14="http://schemas.microsoft.com/office/powerpoint/2010/main" val="1123340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12</a:t>
            </a:fld>
            <a:endParaRPr lang="de-DE" dirty="0"/>
          </a:p>
        </p:txBody>
      </p:sp>
    </p:spTree>
    <p:extLst>
      <p:ext uri="{BB962C8B-B14F-4D97-AF65-F5344CB8AC3E}">
        <p14:creationId xmlns:p14="http://schemas.microsoft.com/office/powerpoint/2010/main" val="493509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13</a:t>
            </a:fld>
            <a:endParaRPr lang="de-DE" dirty="0"/>
          </a:p>
        </p:txBody>
      </p:sp>
    </p:spTree>
    <p:extLst>
      <p:ext uri="{BB962C8B-B14F-4D97-AF65-F5344CB8AC3E}">
        <p14:creationId xmlns:p14="http://schemas.microsoft.com/office/powerpoint/2010/main" val="1408377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B36AD08-F6DD-401B-A6DA-FC1A3AB56368}" type="slidenum">
              <a:rPr lang="de-DE" smtClean="0"/>
              <a:pPr/>
              <a:t>14</a:t>
            </a:fld>
            <a:endParaRPr lang="de-DE" dirty="0"/>
          </a:p>
        </p:txBody>
      </p:sp>
    </p:spTree>
    <p:extLst>
      <p:ext uri="{BB962C8B-B14F-4D97-AF65-F5344CB8AC3E}">
        <p14:creationId xmlns:p14="http://schemas.microsoft.com/office/powerpoint/2010/main" val="312320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spTree>
    <p:extLst>
      <p:ext uri="{BB962C8B-B14F-4D97-AF65-F5344CB8AC3E}">
        <p14:creationId xmlns:p14="http://schemas.microsoft.com/office/powerpoint/2010/main" val="29966312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auptunterseit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13" name="Inhaltsplatzhalter 2"/>
          <p:cNvSpPr>
            <a:spLocks noGrp="1"/>
          </p:cNvSpPr>
          <p:nvPr>
            <p:ph idx="1"/>
          </p:nvPr>
        </p:nvSpPr>
        <p:spPr>
          <a:xfrm>
            <a:off x="553014" y="1715424"/>
            <a:ext cx="11137237"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smtClean="0"/>
              <a:t>Textmasterformat bearbeiten</a:t>
            </a:r>
          </a:p>
          <a:p>
            <a:pPr lvl="1"/>
            <a:r>
              <a:rPr lang="de-DE" dirty="0" smtClean="0"/>
              <a:t>Zweite Ebene</a:t>
            </a:r>
          </a:p>
          <a:p>
            <a:pPr lvl="2"/>
            <a:r>
              <a:rPr lang="de-DE" dirty="0" smtClean="0"/>
              <a:t>Dritte Ebene</a:t>
            </a:r>
          </a:p>
        </p:txBody>
      </p:sp>
      <p:sp>
        <p:nvSpPr>
          <p:cNvPr id="35"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smtClean="0"/>
              <a:t>    </a:t>
            </a:r>
            <a:fld id="{53A7E995-82E8-4418-8944-F18B85142D8B}" type="slidenum">
              <a:rPr lang="de-DE" sz="1200" smtClean="0"/>
              <a:pPr/>
              <a:t>‹Nr.›</a:t>
            </a:fld>
            <a:endParaRPr lang="de-DE" sz="1200" dirty="0"/>
          </a:p>
        </p:txBody>
      </p:sp>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504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nterseite_Text und Bild">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9" name="Inhaltsplatzhalter 2"/>
          <p:cNvSpPr>
            <a:spLocks noGrp="1"/>
          </p:cNvSpPr>
          <p:nvPr>
            <p:ph idx="1"/>
          </p:nvPr>
        </p:nvSpPr>
        <p:spPr>
          <a:xfrm>
            <a:off x="553013" y="1717200"/>
            <a:ext cx="4608512"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smtClean="0"/>
              <a:t>Textmasterformat bearbeiten</a:t>
            </a:r>
          </a:p>
          <a:p>
            <a:pPr lvl="1"/>
            <a:r>
              <a:rPr lang="de-DE" dirty="0" smtClean="0"/>
              <a:t>Zweite Ebene</a:t>
            </a:r>
          </a:p>
          <a:p>
            <a:pPr lvl="2"/>
            <a:r>
              <a:rPr lang="de-DE" dirty="0" smtClean="0"/>
              <a:t>Dritte Ebene</a:t>
            </a:r>
          </a:p>
        </p:txBody>
      </p:sp>
      <p:sp>
        <p:nvSpPr>
          <p:cNvPr id="10" name="Bildplatzhalter 3"/>
          <p:cNvSpPr>
            <a:spLocks noGrp="1"/>
          </p:cNvSpPr>
          <p:nvPr>
            <p:ph type="pic" sz="quarter" idx="13"/>
          </p:nvPr>
        </p:nvSpPr>
        <p:spPr>
          <a:xfrm>
            <a:off x="5338879" y="1717200"/>
            <a:ext cx="6351373" cy="4032449"/>
          </a:xfrm>
          <a:prstGeom prst="rect">
            <a:avLst/>
          </a:prstGeom>
        </p:spPr>
        <p:txBody>
          <a:bodyPr/>
          <a:lstStyle>
            <a:lvl1pPr marL="0" indent="0">
              <a:buNone/>
              <a:defRPr/>
            </a:lvl1pPr>
          </a:lstStyle>
          <a:p>
            <a:endParaRPr lang="de-DE" dirty="0"/>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12"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smtClean="0"/>
              <a:t>    </a:t>
            </a:r>
            <a:fld id="{53A7E995-82E8-4418-8944-F18B85142D8B}" type="slidenum">
              <a:rPr lang="de-DE" sz="1200" smtClean="0">
                <a:solidFill>
                  <a:srgbClr val="00204B"/>
                </a:solidFill>
              </a:rPr>
              <a:pPr/>
              <a:t>‹Nr.›</a:t>
            </a:fld>
            <a:endParaRPr lang="de-DE" sz="1200" dirty="0">
              <a:solidFill>
                <a:srgbClr val="00204B"/>
              </a:solidFill>
            </a:endParaRPr>
          </a:p>
        </p:txBody>
      </p:sp>
    </p:spTree>
    <p:extLst>
      <p:ext uri="{BB962C8B-B14F-4D97-AF65-F5344CB8AC3E}">
        <p14:creationId xmlns:p14="http://schemas.microsoft.com/office/powerpoint/2010/main" val="18572228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Unterseite_Text und Bild">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9" name="Inhaltsplatzhalter 2"/>
          <p:cNvSpPr>
            <a:spLocks noGrp="1"/>
          </p:cNvSpPr>
          <p:nvPr>
            <p:ph idx="1"/>
          </p:nvPr>
        </p:nvSpPr>
        <p:spPr>
          <a:xfrm>
            <a:off x="7081739" y="1717200"/>
            <a:ext cx="4608512" cy="4032449"/>
          </a:xfrm>
          <a:prstGeom prst="rect">
            <a:avLst/>
          </a:prstGeom>
        </p:spPr>
        <p:txBody>
          <a:bodyPr/>
          <a:lstStyle>
            <a:lvl1pPr marL="342900" indent="-342900">
              <a:buClr>
                <a:schemeClr val="tx2"/>
              </a:buClr>
              <a:buSzPct val="85000"/>
              <a:buFontTx/>
              <a:buBlip>
                <a:blip r:embed="rId2"/>
              </a:buBlip>
              <a:defRPr sz="2400">
                <a:latin typeface="+mn-lt"/>
              </a:defRPr>
            </a:lvl1pPr>
            <a:lvl2pPr marL="742950" indent="-285750">
              <a:buClr>
                <a:schemeClr val="tx2"/>
              </a:buClr>
              <a:buSzPct val="85000"/>
              <a:buFontTx/>
              <a:buBlip>
                <a:blip r:embed="rId2"/>
              </a:buBlip>
              <a:defRPr sz="2000"/>
            </a:lvl2pPr>
            <a:lvl3pPr marL="1143000" indent="-228600">
              <a:buClr>
                <a:schemeClr val="tx2"/>
              </a:buClr>
              <a:buSzPct val="85000"/>
              <a:buFontTx/>
              <a:buBlip>
                <a:blip r:embed="rId2"/>
              </a:buBlip>
              <a:defRPr sz="1600"/>
            </a:lvl3pPr>
          </a:lstStyle>
          <a:p>
            <a:pPr lvl="0"/>
            <a:r>
              <a:rPr lang="de-DE" dirty="0" smtClean="0"/>
              <a:t>Textmasterformat bearbeiten</a:t>
            </a:r>
          </a:p>
          <a:p>
            <a:pPr lvl="1"/>
            <a:r>
              <a:rPr lang="de-DE" dirty="0" smtClean="0"/>
              <a:t>Zweite Ebene</a:t>
            </a:r>
          </a:p>
          <a:p>
            <a:pPr lvl="2"/>
            <a:r>
              <a:rPr lang="de-DE" dirty="0" smtClean="0"/>
              <a:t>Dritte Ebene</a:t>
            </a:r>
          </a:p>
        </p:txBody>
      </p:sp>
      <p:sp>
        <p:nvSpPr>
          <p:cNvPr id="10" name="Bildplatzhalter 3"/>
          <p:cNvSpPr>
            <a:spLocks noGrp="1"/>
          </p:cNvSpPr>
          <p:nvPr>
            <p:ph type="pic" sz="quarter" idx="13"/>
          </p:nvPr>
        </p:nvSpPr>
        <p:spPr>
          <a:xfrm>
            <a:off x="553013" y="1717200"/>
            <a:ext cx="6351373" cy="2952328"/>
          </a:xfrm>
          <a:prstGeom prst="rect">
            <a:avLst/>
          </a:prstGeom>
        </p:spPr>
        <p:txBody>
          <a:bodyPr/>
          <a:lstStyle>
            <a:lvl1pPr marL="0" indent="0">
              <a:buNone/>
              <a:defRPr/>
            </a:lvl1pPr>
          </a:lstStyle>
          <a:p>
            <a:endParaRPr lang="de-DE" dirty="0"/>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11" name="Foliennummernplatzhalter 5"/>
          <p:cNvSpPr>
            <a:spLocks noGrp="1"/>
          </p:cNvSpPr>
          <p:nvPr>
            <p:ph type="sldNum" sz="quarter" idx="12"/>
          </p:nvPr>
        </p:nvSpPr>
        <p:spPr>
          <a:xfrm>
            <a:off x="7728181" y="6376243"/>
            <a:ext cx="4088811" cy="365125"/>
          </a:xfrm>
          <a:prstGeom prst="rect">
            <a:avLst/>
          </a:prstGeom>
        </p:spPr>
        <p:txBody>
          <a:bodyPr/>
          <a:lstStyle>
            <a:lvl1pPr algn="r">
              <a:defRPr sz="1400" b="0">
                <a:solidFill>
                  <a:schemeClr val="tx1"/>
                </a:solidFill>
              </a:defRPr>
            </a:lvl1pPr>
          </a:lstStyle>
          <a:p>
            <a:r>
              <a:rPr lang="de-DE" dirty="0" smtClean="0"/>
              <a:t>    </a:t>
            </a:r>
            <a:fld id="{53A7E995-82E8-4418-8944-F18B85142D8B}" type="slidenum">
              <a:rPr lang="de-DE" sz="1200" smtClean="0"/>
              <a:pPr/>
              <a:t>‹Nr.›</a:t>
            </a:fld>
            <a:endParaRPr lang="de-DE" dirty="0"/>
          </a:p>
        </p:txBody>
      </p:sp>
    </p:spTree>
    <p:extLst>
      <p:ext uri="{BB962C8B-B14F-4D97-AF65-F5344CB8AC3E}">
        <p14:creationId xmlns:p14="http://schemas.microsoft.com/office/powerpoint/2010/main" val="14527506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erseite Bild">
    <p:spTree>
      <p:nvGrpSpPr>
        <p:cNvPr id="1" name=""/>
        <p:cNvGrpSpPr/>
        <p:nvPr/>
      </p:nvGrpSpPr>
      <p:grpSpPr>
        <a:xfrm>
          <a:off x="0" y="0"/>
          <a:ext cx="0" cy="0"/>
          <a:chOff x="0" y="0"/>
          <a:chExt cx="0" cy="0"/>
        </a:xfrm>
      </p:grpSpPr>
      <p:sp>
        <p:nvSpPr>
          <p:cNvPr id="5" name="Titel 1"/>
          <p:cNvSpPr>
            <a:spLocks noGrp="1"/>
          </p:cNvSpPr>
          <p:nvPr>
            <p:ph type="ctrTitle" hasCustomPrompt="1"/>
          </p:nvPr>
        </p:nvSpPr>
        <p:spPr>
          <a:xfrm>
            <a:off x="553014" y="439671"/>
            <a:ext cx="11137237" cy="720080"/>
          </a:xfrm>
        </p:spPr>
        <p:txBody>
          <a:bodyPr anchor="t">
            <a:noAutofit/>
          </a:bodyPr>
          <a:lstStyle>
            <a:lvl1pPr algn="l">
              <a:defRPr sz="3200" b="0" baseline="0"/>
            </a:lvl1pPr>
          </a:lstStyle>
          <a:p>
            <a:r>
              <a:rPr lang="de-DE" dirty="0" smtClean="0"/>
              <a:t>Seitenüberschrift</a:t>
            </a:r>
            <a:br>
              <a:rPr lang="de-DE" dirty="0" smtClean="0"/>
            </a:br>
            <a:r>
              <a:rPr lang="de-DE" dirty="0" smtClean="0"/>
              <a:t>Untertitel</a:t>
            </a:r>
            <a:endParaRPr lang="de-DE" dirty="0"/>
          </a:p>
        </p:txBody>
      </p:sp>
      <p:sp>
        <p:nvSpPr>
          <p:cNvPr id="4" name="Bildplatzhalter 3"/>
          <p:cNvSpPr>
            <a:spLocks noGrp="1"/>
          </p:cNvSpPr>
          <p:nvPr>
            <p:ph type="pic" sz="quarter" idx="13"/>
          </p:nvPr>
        </p:nvSpPr>
        <p:spPr>
          <a:xfrm>
            <a:off x="553014" y="1717200"/>
            <a:ext cx="11137237" cy="4104456"/>
          </a:xfrm>
          <a:prstGeom prst="rect">
            <a:avLst/>
          </a:prstGeom>
        </p:spPr>
        <p:txBody>
          <a:bodyPr/>
          <a:lstStyle>
            <a:lvl1pPr marL="0" indent="0">
              <a:buNone/>
              <a:defRPr/>
            </a:lvl1pPr>
          </a:lstStyle>
          <a:p>
            <a:endParaRPr lang="de-DE" dirty="0"/>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1845" y="6237312"/>
            <a:ext cx="1469699" cy="428056"/>
          </a:xfrm>
          <a:prstGeom prst="rect">
            <a:avLst/>
          </a:prstGeom>
          <a:noFill/>
          <a:extLst>
            <a:ext uri="{909E8E84-426E-40DD-AFC4-6F175D3DCCD1}">
              <a14:hiddenFill xmlns:a14="http://schemas.microsoft.com/office/drawing/2010/main">
                <a:solidFill>
                  <a:srgbClr val="FFFFFF"/>
                </a:solidFill>
              </a14:hiddenFill>
            </a:ext>
          </a:extLst>
        </p:spPr>
      </p:pic>
      <p:sp>
        <p:nvSpPr>
          <p:cNvPr id="9" name="Foliennummernplatzhalter 5"/>
          <p:cNvSpPr>
            <a:spLocks noGrp="1"/>
          </p:cNvSpPr>
          <p:nvPr>
            <p:ph type="sldNum" sz="quarter" idx="12"/>
          </p:nvPr>
        </p:nvSpPr>
        <p:spPr>
          <a:xfrm>
            <a:off x="7728181" y="6376243"/>
            <a:ext cx="4088811" cy="365125"/>
          </a:xfrm>
          <a:prstGeom prst="rect">
            <a:avLst/>
          </a:prstGeom>
        </p:spPr>
        <p:txBody>
          <a:bodyPr/>
          <a:lstStyle>
            <a:lvl1pPr algn="r">
              <a:defRPr sz="1200" b="0">
                <a:solidFill>
                  <a:schemeClr val="tx1"/>
                </a:solidFill>
              </a:defRPr>
            </a:lvl1pPr>
          </a:lstStyle>
          <a:p>
            <a:r>
              <a:rPr lang="de-DE" dirty="0" smtClean="0"/>
              <a:t>    </a:t>
            </a:r>
            <a:fld id="{53A7E995-82E8-4418-8944-F18B85142D8B}" type="slidenum">
              <a:rPr lang="de-DE" smtClean="0"/>
              <a:pPr/>
              <a:t>‹Nr.›</a:t>
            </a:fld>
            <a:endParaRPr lang="de-DE" dirty="0"/>
          </a:p>
        </p:txBody>
      </p:sp>
    </p:spTree>
    <p:extLst>
      <p:ext uri="{BB962C8B-B14F-4D97-AF65-F5344CB8AC3E}">
        <p14:creationId xmlns:p14="http://schemas.microsoft.com/office/powerpoint/2010/main" val="27739230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lussfolie_inkl. Kontaktdaten">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pic>
        <p:nvPicPr>
          <p:cNvPr id="2" name="Grafik 1"/>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spTree>
    <p:extLst>
      <p:ext uri="{BB962C8B-B14F-4D97-AF65-F5344CB8AC3E}">
        <p14:creationId xmlns:p14="http://schemas.microsoft.com/office/powerpoint/2010/main" val="3378336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spTree>
    <p:extLst>
      <p:ext uri="{BB962C8B-B14F-4D97-AF65-F5344CB8AC3E}">
        <p14:creationId xmlns:p14="http://schemas.microsoft.com/office/powerpoint/2010/main" val="25655193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bschlussfolie_Freie_Fläche">
    <p:spTree>
      <p:nvGrpSpPr>
        <p:cNvPr id="1" name=""/>
        <p:cNvGrpSpPr/>
        <p:nvPr/>
      </p:nvGrpSpPr>
      <p:grpSpPr>
        <a:xfrm>
          <a:off x="0" y="0"/>
          <a:ext cx="0" cy="0"/>
          <a:chOff x="0" y="0"/>
          <a:chExt cx="0" cy="0"/>
        </a:xfrm>
      </p:grpSpPr>
      <p:sp>
        <p:nvSpPr>
          <p:cNvPr id="4" name="Titel 1"/>
          <p:cNvSpPr>
            <a:spLocks noGrp="1"/>
          </p:cNvSpPr>
          <p:nvPr>
            <p:ph type="ctrTitle" hasCustomPrompt="1"/>
          </p:nvPr>
        </p:nvSpPr>
        <p:spPr>
          <a:xfrm>
            <a:off x="527382" y="5157192"/>
            <a:ext cx="11137237" cy="720080"/>
          </a:xfrm>
        </p:spPr>
        <p:txBody>
          <a:bodyPr anchor="t">
            <a:noAutofit/>
          </a:bodyPr>
          <a:lstStyle>
            <a:lvl1pPr algn="l">
              <a:defRPr sz="3200" b="0" baseline="0"/>
            </a:lvl1pPr>
          </a:lstStyle>
          <a:p>
            <a:r>
              <a:rPr lang="de-DE" dirty="0" smtClean="0"/>
              <a:t>Folientitel</a:t>
            </a:r>
            <a:br>
              <a:rPr lang="de-DE" dirty="0" smtClean="0"/>
            </a:br>
            <a:r>
              <a:rPr lang="de-DE" dirty="0" smtClean="0"/>
              <a:t>Untertitel </a:t>
            </a:r>
            <a:endParaRPr lang="de-DE" dirty="0"/>
          </a:p>
        </p:txBody>
      </p:sp>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b="9051"/>
          <a:stretch/>
        </p:blipFill>
        <p:spPr>
          <a:xfrm>
            <a:off x="0" y="0"/>
            <a:ext cx="12192000" cy="6237312"/>
          </a:xfrm>
          <a:prstGeom prst="rect">
            <a:avLst/>
          </a:prstGeom>
        </p:spPr>
      </p:pic>
      <p:pic>
        <p:nvPicPr>
          <p:cNvPr id="5" name="Grafik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28248" y="6378332"/>
            <a:ext cx="3384376" cy="292687"/>
          </a:xfrm>
          <a:prstGeom prst="rect">
            <a:avLst/>
          </a:prstGeom>
        </p:spPr>
      </p:pic>
      <p:pic>
        <p:nvPicPr>
          <p:cNvPr id="6" name="Grafik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7544" y="6381328"/>
            <a:ext cx="1329033" cy="332656"/>
          </a:xfrm>
          <a:prstGeom prst="rect">
            <a:avLst/>
          </a:prstGeom>
        </p:spPr>
      </p:pic>
    </p:spTree>
    <p:extLst>
      <p:ext uri="{BB962C8B-B14F-4D97-AF65-F5344CB8AC3E}">
        <p14:creationId xmlns:p14="http://schemas.microsoft.com/office/powerpoint/2010/main" val="37602014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0" y="2132856"/>
            <a:ext cx="12192000" cy="1383030"/>
          </a:xfrm>
          <a:prstGeom prst="rect">
            <a:avLst/>
          </a:prstGeom>
        </p:spPr>
        <p:txBody>
          <a:bodyPr vert="horz" lIns="91440" tIns="45720" rIns="91440" bIns="45720" rtlCol="0" anchor="ctr">
            <a:normAutofit/>
          </a:bodyPr>
          <a:lstStyle/>
          <a:p>
            <a:r>
              <a:rPr lang="de-DE" dirty="0" smtClean="0"/>
              <a:t>Titelmasterformat durch </a:t>
            </a:r>
            <a:br>
              <a:rPr lang="de-DE" dirty="0" smtClean="0"/>
            </a:br>
            <a:r>
              <a:rPr lang="de-DE" dirty="0" smtClean="0"/>
              <a:t>Klicken bearbeiten</a:t>
            </a:r>
            <a:endParaRPr lang="de-DE" dirty="0"/>
          </a:p>
        </p:txBody>
      </p:sp>
    </p:spTree>
    <p:extLst>
      <p:ext uri="{BB962C8B-B14F-4D97-AF65-F5344CB8AC3E}">
        <p14:creationId xmlns:p14="http://schemas.microsoft.com/office/powerpoint/2010/main" val="37465585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4" r:id="rId3"/>
    <p:sldLayoutId id="2147483655" r:id="rId4"/>
    <p:sldLayoutId id="2147483653" r:id="rId5"/>
    <p:sldLayoutId id="2147483656" r:id="rId6"/>
    <p:sldLayoutId id="2147483657" r:id="rId7"/>
    <p:sldLayoutId id="2147483658" r:id="rId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Programmierung(1)</a:t>
            </a:r>
            <a:endParaRPr lang="de-DE" dirty="0"/>
          </a:p>
        </p:txBody>
      </p:sp>
    </p:spTree>
    <p:extLst>
      <p:ext uri="{BB962C8B-B14F-4D97-AF65-F5344CB8AC3E}">
        <p14:creationId xmlns:p14="http://schemas.microsoft.com/office/powerpoint/2010/main" val="131164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10</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sz="2000" dirty="0"/>
              <a:t>Notwendige </a:t>
            </a:r>
            <a:r>
              <a:rPr lang="de-DE" sz="2000" dirty="0" smtClean="0"/>
              <a:t>Ergänzungen(1a) – </a:t>
            </a:r>
            <a:r>
              <a:rPr lang="de-DE" dirty="0" smtClean="0">
                <a:solidFill>
                  <a:srgbClr val="00B0F0"/>
                </a:solidFill>
              </a:rPr>
              <a:t>Initialisierung des Zufallsgenerators</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2927648" y="1916832"/>
            <a:ext cx="6169446" cy="3693319"/>
          </a:xfrm>
          <a:prstGeom prst="rect">
            <a:avLst/>
          </a:prstGeom>
          <a:noFill/>
          <a:ln>
            <a:solidFill>
              <a:schemeClr val="tx1"/>
            </a:solidFill>
          </a:ln>
        </p:spPr>
        <p:txBody>
          <a:bodyPr wrap="none" rtlCol="0">
            <a:spAutoFit/>
          </a:bodyPr>
          <a:lstStyle/>
          <a:p>
            <a:r>
              <a:rPr lang="de-DE" dirty="0" smtClean="0"/>
              <a:t># include&lt;stdio.h&gt;</a:t>
            </a:r>
          </a:p>
          <a:p>
            <a:r>
              <a:rPr lang="de-DE" dirty="0" smtClean="0">
                <a:solidFill>
                  <a:srgbClr val="FF0000"/>
                </a:solidFill>
              </a:rPr>
              <a:t># include&lt;stdlib.h&gt;</a:t>
            </a:r>
          </a:p>
          <a:p>
            <a:r>
              <a:rPr lang="de-DE" dirty="0">
                <a:solidFill>
                  <a:srgbClr val="00B050"/>
                </a:solidFill>
              </a:rPr>
              <a:t># </a:t>
            </a:r>
            <a:r>
              <a:rPr lang="de-DE" dirty="0" smtClean="0">
                <a:solidFill>
                  <a:srgbClr val="00B050"/>
                </a:solidFill>
              </a:rPr>
              <a:t>include&lt;time.h</a:t>
            </a:r>
            <a:r>
              <a:rPr lang="de-DE" dirty="0">
                <a:solidFill>
                  <a:srgbClr val="00B050"/>
                </a:solidFill>
              </a:rPr>
              <a:t>&gt;</a:t>
            </a:r>
          </a:p>
          <a:p>
            <a:endParaRPr lang="de-DE" dirty="0" smtClean="0"/>
          </a:p>
          <a:p>
            <a:endParaRPr lang="de-DE" dirty="0"/>
          </a:p>
          <a:p>
            <a:r>
              <a:rPr lang="de-DE" dirty="0"/>
              <a:t>m</a:t>
            </a:r>
            <a:r>
              <a:rPr lang="de-DE" dirty="0" smtClean="0"/>
              <a:t>ain()</a:t>
            </a:r>
          </a:p>
          <a:p>
            <a:r>
              <a:rPr lang="de-DE" dirty="0" smtClean="0"/>
              <a:t>{</a:t>
            </a:r>
          </a:p>
          <a:p>
            <a:r>
              <a:rPr lang="de-DE" dirty="0" smtClean="0"/>
              <a:t>	int x;</a:t>
            </a:r>
            <a:endParaRPr lang="de-DE" dirty="0"/>
          </a:p>
          <a:p>
            <a:endParaRPr lang="de-DE" dirty="0"/>
          </a:p>
          <a:p>
            <a:r>
              <a:rPr lang="de-DE" dirty="0" smtClean="0"/>
              <a:t>	</a:t>
            </a:r>
            <a:r>
              <a:rPr lang="de-DE" dirty="0" smtClean="0">
                <a:solidFill>
                  <a:srgbClr val="FF0000"/>
                </a:solidFill>
              </a:rPr>
              <a:t>srand(</a:t>
            </a:r>
            <a:r>
              <a:rPr lang="de-DE" dirty="0" smtClean="0">
                <a:solidFill>
                  <a:srgbClr val="00B050"/>
                </a:solidFill>
              </a:rPr>
              <a:t>time(</a:t>
            </a:r>
            <a:r>
              <a:rPr lang="de-DE" dirty="0" smtClean="0"/>
              <a:t>NULL</a:t>
            </a:r>
            <a:r>
              <a:rPr lang="de-DE" dirty="0" smtClean="0">
                <a:solidFill>
                  <a:srgbClr val="00B050"/>
                </a:solidFill>
              </a:rPr>
              <a:t>)</a:t>
            </a:r>
            <a:r>
              <a:rPr lang="de-DE" dirty="0" smtClean="0">
                <a:solidFill>
                  <a:srgbClr val="FF0000"/>
                </a:solidFill>
              </a:rPr>
              <a:t>)</a:t>
            </a:r>
            <a:r>
              <a:rPr lang="de-DE" dirty="0" smtClean="0"/>
              <a:t>;</a:t>
            </a:r>
          </a:p>
          <a:p>
            <a:r>
              <a:rPr lang="de-DE" dirty="0"/>
              <a:t>	</a:t>
            </a:r>
            <a:r>
              <a:rPr lang="de-DE" dirty="0" smtClean="0"/>
              <a:t>x= rand();</a:t>
            </a:r>
            <a:endParaRPr lang="de-DE" dirty="0"/>
          </a:p>
          <a:p>
            <a:r>
              <a:rPr lang="de-DE" dirty="0" smtClean="0"/>
              <a:t>	</a:t>
            </a:r>
            <a:r>
              <a:rPr lang="de-DE" dirty="0"/>
              <a:t>printf</a:t>
            </a:r>
            <a:r>
              <a:rPr lang="de-DE" dirty="0" smtClean="0"/>
              <a:t>(“Die Variable x hat aktuell den Wert: %d“,x);</a:t>
            </a:r>
          </a:p>
          <a:p>
            <a:r>
              <a:rPr lang="de-DE" dirty="0" smtClean="0"/>
              <a:t>}</a:t>
            </a:r>
            <a:endParaRPr lang="de-DE" dirty="0"/>
          </a:p>
        </p:txBody>
      </p:sp>
    </p:spTree>
    <p:extLst>
      <p:ext uri="{BB962C8B-B14F-4D97-AF65-F5344CB8AC3E}">
        <p14:creationId xmlns:p14="http://schemas.microsoft.com/office/powerpoint/2010/main" val="4242403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11</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dirty="0" smtClean="0"/>
              <a:t>Quellcode</a:t>
            </a:r>
            <a:r>
              <a:rPr lang="de-DE" dirty="0" smtClean="0">
                <a:solidFill>
                  <a:srgbClr val="00B0F0"/>
                </a:solidFill>
              </a:rPr>
              <a:t> </a:t>
            </a:r>
            <a:r>
              <a:rPr lang="de-DE" dirty="0"/>
              <a:t>– </a:t>
            </a:r>
            <a:r>
              <a:rPr lang="de-DE" dirty="0" smtClean="0">
                <a:solidFill>
                  <a:srgbClr val="00B0F0"/>
                </a:solidFill>
              </a:rPr>
              <a:t>Notwendige Ergänzungen(1b)</a:t>
            </a:r>
            <a:r>
              <a:rPr lang="de-DE" b="1" dirty="0" smtClean="0">
                <a:solidFill>
                  <a:srgbClr val="00B0F0"/>
                </a:solidFill>
              </a:rPr>
              <a:t/>
            </a:r>
            <a:br>
              <a:rPr lang="de-DE" b="1" dirty="0" smtClean="0">
                <a:solidFill>
                  <a:srgbClr val="00B0F0"/>
                </a:solidFill>
              </a:rPr>
            </a:br>
            <a:endParaRPr lang="de-DE" sz="1800" u="sng" dirty="0"/>
          </a:p>
        </p:txBody>
      </p:sp>
      <p:sp>
        <p:nvSpPr>
          <p:cNvPr id="6" name="Textfeld 5"/>
          <p:cNvSpPr txBox="1"/>
          <p:nvPr/>
        </p:nvSpPr>
        <p:spPr>
          <a:xfrm>
            <a:off x="672350" y="1412776"/>
            <a:ext cx="11017901"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de-DE" sz="2000" dirty="0" smtClean="0"/>
              <a:t>Obwohl die Initialisierung des Startgenerators im </a:t>
            </a:r>
            <a:r>
              <a:rPr lang="de-DE" sz="2000" dirty="0"/>
              <a:t>P</a:t>
            </a:r>
            <a:r>
              <a:rPr lang="de-DE" sz="2000" dirty="0" smtClean="0"/>
              <a:t>rinzip bereits ausreichen sollte, zeigt sich bei zwei </a:t>
            </a:r>
            <a:r>
              <a:rPr lang="de-DE" sz="2000" u="sng" dirty="0" smtClean="0"/>
              <a:t>kurz nacheinander</a:t>
            </a:r>
            <a:r>
              <a:rPr lang="de-DE" sz="2000" dirty="0" smtClean="0"/>
              <a:t> stattfindenden Programm-Durchläufen jedoch, dass der </a:t>
            </a:r>
            <a:r>
              <a:rPr lang="de-DE" sz="2000" b="1" dirty="0" smtClean="0"/>
              <a:t>erste</a:t>
            </a:r>
            <a:r>
              <a:rPr lang="de-DE" sz="2000" dirty="0" smtClean="0"/>
              <a:t> ermittelte Zufallswert eines Programm-Durchlaufs nur unwesentlich größer ist, als der erste Zufallswert des vorangegangen Durchlaufs.</a:t>
            </a:r>
          </a:p>
          <a:p>
            <a:r>
              <a:rPr lang="de-DE" sz="2000" dirty="0" smtClean="0"/>
              <a:t>Dies kann dadurch umgangen werden, dass nach der Initialisierung des Zufallsgenerators der erste Aufruf der rand()-Funktion bewusst ungenutzt bleibt. </a:t>
            </a:r>
            <a:r>
              <a:rPr lang="de-DE" sz="1600" dirty="0" smtClean="0"/>
              <a:t>(siehe Musterlösung der kommenden Folie)</a:t>
            </a:r>
          </a:p>
          <a:p>
            <a:pPr marL="0" indent="0">
              <a:buNone/>
            </a:pPr>
            <a:endParaRPr lang="de-DE" sz="1600" dirty="0"/>
          </a:p>
          <a:p>
            <a:pPr marL="0" indent="0">
              <a:buNone/>
            </a:pPr>
            <a:r>
              <a:rPr lang="de-DE" sz="1600" b="1" dirty="0" smtClean="0">
                <a:solidFill>
                  <a:srgbClr val="FF0000"/>
                </a:solidFill>
              </a:rPr>
              <a:t>Wichtiger Hinweis:</a:t>
            </a:r>
          </a:p>
          <a:p>
            <a:pPr marL="0" indent="0">
              <a:buNone/>
            </a:pPr>
            <a:r>
              <a:rPr lang="de-DE" sz="1400" dirty="0" smtClean="0"/>
              <a:t>Die Initialisierung des Startgenerators darf pro Programm </a:t>
            </a:r>
            <a:r>
              <a:rPr lang="de-DE" sz="1400" b="1" dirty="0" smtClean="0"/>
              <a:t>nur einmalig </a:t>
            </a:r>
            <a:r>
              <a:rPr lang="de-DE" sz="1400" dirty="0" smtClean="0"/>
              <a:t>stattfinden (und sollte </a:t>
            </a:r>
            <a:r>
              <a:rPr lang="de-DE" sz="1400" u="sng" dirty="0" smtClean="0"/>
              <a:t>vor</a:t>
            </a:r>
            <a:r>
              <a:rPr lang="de-DE" sz="1400" dirty="0" smtClean="0"/>
              <a:t> dem ersten Aufruf der rand()-Funktion geschehen), da sich in allen anderen Fällen die ermittelten „Zufallswerte“ in der identischen Reihenfolge wiederholen.</a:t>
            </a:r>
          </a:p>
          <a:p>
            <a:pPr marL="0" indent="0">
              <a:buNone/>
            </a:pPr>
            <a:endParaRPr lang="de-DE" sz="800" dirty="0"/>
          </a:p>
          <a:p>
            <a:pPr marL="0" indent="0">
              <a:buNone/>
            </a:pPr>
            <a:endParaRPr lang="de-DE" sz="1600" dirty="0" smtClean="0"/>
          </a:p>
        </p:txBody>
      </p:sp>
    </p:spTree>
    <p:extLst>
      <p:ext uri="{BB962C8B-B14F-4D97-AF65-F5344CB8AC3E}">
        <p14:creationId xmlns:p14="http://schemas.microsoft.com/office/powerpoint/2010/main" val="51768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12</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sz="2000" dirty="0"/>
              <a:t>Notwendige </a:t>
            </a:r>
            <a:r>
              <a:rPr lang="de-DE" sz="2000" dirty="0" smtClean="0"/>
              <a:t>Ergänzungen(1b) – </a:t>
            </a:r>
            <a:r>
              <a:rPr lang="de-DE" dirty="0" smtClean="0">
                <a:solidFill>
                  <a:srgbClr val="00B0F0"/>
                </a:solidFill>
              </a:rPr>
              <a:t>einmalig ungenutzter rand()-Aufruf</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2927648" y="1916832"/>
            <a:ext cx="6169446" cy="3970318"/>
          </a:xfrm>
          <a:prstGeom prst="rect">
            <a:avLst/>
          </a:prstGeom>
          <a:noFill/>
          <a:ln>
            <a:solidFill>
              <a:schemeClr val="tx1"/>
            </a:solidFill>
          </a:ln>
        </p:spPr>
        <p:txBody>
          <a:bodyPr wrap="none" rtlCol="0">
            <a:spAutoFit/>
          </a:bodyPr>
          <a:lstStyle/>
          <a:p>
            <a:r>
              <a:rPr lang="de-DE" dirty="0" smtClean="0"/>
              <a:t># include&lt;stdio.h&gt;</a:t>
            </a:r>
          </a:p>
          <a:p>
            <a:r>
              <a:rPr lang="de-DE" dirty="0" smtClean="0"/>
              <a:t># include&lt;stdlib.h&gt;</a:t>
            </a:r>
          </a:p>
          <a:p>
            <a:r>
              <a:rPr lang="de-DE" dirty="0"/>
              <a:t># include&lt;time.h&gt;</a:t>
            </a:r>
          </a:p>
          <a:p>
            <a:endParaRPr lang="de-DE" dirty="0" smtClean="0"/>
          </a:p>
          <a:p>
            <a:endParaRPr lang="de-DE" dirty="0"/>
          </a:p>
          <a:p>
            <a:r>
              <a:rPr lang="de-DE" dirty="0"/>
              <a:t>m</a:t>
            </a:r>
            <a:r>
              <a:rPr lang="de-DE" dirty="0" smtClean="0"/>
              <a:t>ain()</a:t>
            </a:r>
          </a:p>
          <a:p>
            <a:r>
              <a:rPr lang="de-DE" dirty="0" smtClean="0"/>
              <a:t>{</a:t>
            </a:r>
          </a:p>
          <a:p>
            <a:r>
              <a:rPr lang="de-DE" dirty="0" smtClean="0"/>
              <a:t>	int x;</a:t>
            </a:r>
            <a:endParaRPr lang="de-DE" dirty="0"/>
          </a:p>
          <a:p>
            <a:endParaRPr lang="de-DE" dirty="0"/>
          </a:p>
          <a:p>
            <a:r>
              <a:rPr lang="de-DE" dirty="0" smtClean="0"/>
              <a:t>	srand(time(NULL));</a:t>
            </a:r>
          </a:p>
          <a:p>
            <a:r>
              <a:rPr lang="de-DE" dirty="0"/>
              <a:t>	</a:t>
            </a:r>
            <a:r>
              <a:rPr lang="de-DE" dirty="0" smtClean="0">
                <a:solidFill>
                  <a:srgbClr val="FF0000"/>
                </a:solidFill>
              </a:rPr>
              <a:t>rand()</a:t>
            </a:r>
            <a:r>
              <a:rPr lang="de-DE" dirty="0" smtClean="0"/>
              <a:t>;</a:t>
            </a:r>
          </a:p>
          <a:p>
            <a:r>
              <a:rPr lang="de-DE" dirty="0"/>
              <a:t>	</a:t>
            </a:r>
            <a:r>
              <a:rPr lang="de-DE" dirty="0" smtClean="0"/>
              <a:t>x= rand();</a:t>
            </a:r>
            <a:endParaRPr lang="de-DE" dirty="0"/>
          </a:p>
          <a:p>
            <a:r>
              <a:rPr lang="de-DE" dirty="0" smtClean="0"/>
              <a:t>	</a:t>
            </a:r>
            <a:r>
              <a:rPr lang="de-DE" dirty="0"/>
              <a:t>printf</a:t>
            </a:r>
            <a:r>
              <a:rPr lang="de-DE" dirty="0" smtClean="0"/>
              <a:t>(“Die Variable x hat aktuell den Wert: %d“,x);</a:t>
            </a:r>
          </a:p>
          <a:p>
            <a:r>
              <a:rPr lang="de-DE" dirty="0" smtClean="0"/>
              <a:t>}</a:t>
            </a:r>
            <a:endParaRPr lang="de-DE" dirty="0"/>
          </a:p>
        </p:txBody>
      </p:sp>
    </p:spTree>
    <p:extLst>
      <p:ext uri="{BB962C8B-B14F-4D97-AF65-F5344CB8AC3E}">
        <p14:creationId xmlns:p14="http://schemas.microsoft.com/office/powerpoint/2010/main" val="4092711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13</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dirty="0" smtClean="0"/>
              <a:t>Quellcode</a:t>
            </a:r>
            <a:r>
              <a:rPr lang="de-DE" dirty="0" smtClean="0">
                <a:solidFill>
                  <a:srgbClr val="00B0F0"/>
                </a:solidFill>
              </a:rPr>
              <a:t> </a:t>
            </a:r>
            <a:r>
              <a:rPr lang="de-DE" dirty="0"/>
              <a:t>– </a:t>
            </a:r>
            <a:r>
              <a:rPr lang="de-DE" dirty="0" smtClean="0">
                <a:solidFill>
                  <a:srgbClr val="00B0F0"/>
                </a:solidFill>
              </a:rPr>
              <a:t>Notwendige Ergänzungen(2a)</a:t>
            </a:r>
            <a:r>
              <a:rPr lang="de-DE" b="1" dirty="0" smtClean="0">
                <a:solidFill>
                  <a:srgbClr val="00B0F0"/>
                </a:solidFill>
              </a:rPr>
              <a:t/>
            </a:r>
            <a:br>
              <a:rPr lang="de-DE" b="1" dirty="0" smtClean="0">
                <a:solidFill>
                  <a:srgbClr val="00B0F0"/>
                </a:solidFill>
              </a:rPr>
            </a:br>
            <a:endParaRPr lang="de-DE" sz="1800" u="sng" dirty="0"/>
          </a:p>
        </p:txBody>
      </p:sp>
      <p:sp>
        <p:nvSpPr>
          <p:cNvPr id="6" name="Textfeld 5"/>
          <p:cNvSpPr txBox="1"/>
          <p:nvPr/>
        </p:nvSpPr>
        <p:spPr>
          <a:xfrm>
            <a:off x="672350" y="1412776"/>
            <a:ext cx="11017901"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de-DE" sz="2000" dirty="0" smtClean="0"/>
              <a:t>Wir haben bisher </a:t>
            </a:r>
            <a:r>
              <a:rPr lang="de-DE" sz="1600" dirty="0" smtClean="0"/>
              <a:t>(zumindest dem Anschein nach) </a:t>
            </a:r>
            <a:r>
              <a:rPr lang="de-DE" sz="2000" dirty="0" smtClean="0"/>
              <a:t>„beliebige“ Zufallszahlen ermitteln lassen. </a:t>
            </a:r>
          </a:p>
          <a:p>
            <a:r>
              <a:rPr lang="de-DE" sz="2000" dirty="0" smtClean="0"/>
              <a:t>Tatsächlich lagen diese Werte aber zwischen </a:t>
            </a:r>
            <a:r>
              <a:rPr lang="de-DE" sz="1600" dirty="0" smtClean="0"/>
              <a:t>(beiderseits einschließlich) </a:t>
            </a:r>
            <a:r>
              <a:rPr lang="de-DE" sz="2000" dirty="0" smtClean="0"/>
              <a:t>0 und einem gesetzten „Maximalwert“, den wir mittels der (</a:t>
            </a:r>
            <a:r>
              <a:rPr lang="de-DE" sz="2000" dirty="0" smtClean="0">
                <a:solidFill>
                  <a:srgbClr val="00B050"/>
                </a:solidFill>
              </a:rPr>
              <a:t>Integer</a:t>
            </a:r>
            <a:r>
              <a:rPr lang="de-DE" sz="2000" dirty="0" smtClean="0"/>
              <a:t>)-Konstanten </a:t>
            </a:r>
            <a:r>
              <a:rPr lang="de-DE" sz="2000" dirty="0" smtClean="0">
                <a:solidFill>
                  <a:srgbClr val="FF0000"/>
                </a:solidFill>
              </a:rPr>
              <a:t>RAND_MAX</a:t>
            </a:r>
            <a:r>
              <a:rPr lang="de-DE" sz="2000" dirty="0" smtClean="0"/>
              <a:t> auslesen können:</a:t>
            </a:r>
            <a:endParaRPr lang="de-DE" sz="1400" dirty="0" smtClean="0"/>
          </a:p>
          <a:p>
            <a:pPr marL="0" indent="0">
              <a:buNone/>
            </a:pPr>
            <a:endParaRPr lang="de-DE" sz="800" dirty="0"/>
          </a:p>
          <a:p>
            <a:pPr marL="0" indent="0">
              <a:buNone/>
            </a:pPr>
            <a:endParaRPr lang="de-DE" sz="1600" dirty="0" smtClean="0"/>
          </a:p>
        </p:txBody>
      </p:sp>
      <p:sp>
        <p:nvSpPr>
          <p:cNvPr id="7" name="Textfeld 6"/>
          <p:cNvSpPr txBox="1"/>
          <p:nvPr/>
        </p:nvSpPr>
        <p:spPr>
          <a:xfrm>
            <a:off x="2249269" y="2744432"/>
            <a:ext cx="7635424" cy="2031325"/>
          </a:xfrm>
          <a:prstGeom prst="rect">
            <a:avLst/>
          </a:prstGeom>
          <a:noFill/>
          <a:ln>
            <a:solidFill>
              <a:schemeClr val="tx1"/>
            </a:solidFill>
          </a:ln>
        </p:spPr>
        <p:txBody>
          <a:bodyPr wrap="none" rtlCol="0">
            <a:spAutoFit/>
          </a:bodyPr>
          <a:lstStyle/>
          <a:p>
            <a:r>
              <a:rPr lang="de-DE" dirty="0" smtClean="0"/>
              <a:t># include&lt;stdio.h&gt;</a:t>
            </a:r>
          </a:p>
          <a:p>
            <a:r>
              <a:rPr lang="de-DE" dirty="0" smtClean="0">
                <a:solidFill>
                  <a:srgbClr val="FF0000"/>
                </a:solidFill>
              </a:rPr>
              <a:t># include&lt;stdlib.h&gt;</a:t>
            </a:r>
          </a:p>
          <a:p>
            <a:endParaRPr lang="de-DE" dirty="0"/>
          </a:p>
          <a:p>
            <a:r>
              <a:rPr lang="de-DE" dirty="0"/>
              <a:t>m</a:t>
            </a:r>
            <a:r>
              <a:rPr lang="de-DE" dirty="0" smtClean="0"/>
              <a:t>ain()</a:t>
            </a:r>
          </a:p>
          <a:p>
            <a:r>
              <a:rPr lang="de-DE" dirty="0" smtClean="0"/>
              <a:t>{</a:t>
            </a:r>
          </a:p>
          <a:p>
            <a:r>
              <a:rPr lang="de-DE" dirty="0" smtClean="0"/>
              <a:t>	</a:t>
            </a:r>
            <a:r>
              <a:rPr lang="de-DE" dirty="0"/>
              <a:t>printf</a:t>
            </a:r>
            <a:r>
              <a:rPr lang="de-DE" dirty="0" smtClean="0"/>
              <a:t>(“Der Maximalwert der Zufallsliste lautet: </a:t>
            </a:r>
            <a:r>
              <a:rPr lang="de-DE" dirty="0" smtClean="0">
                <a:solidFill>
                  <a:srgbClr val="00B050"/>
                </a:solidFill>
              </a:rPr>
              <a:t>%d</a:t>
            </a:r>
            <a:r>
              <a:rPr lang="de-DE" dirty="0" smtClean="0"/>
              <a:t>“,</a:t>
            </a:r>
            <a:r>
              <a:rPr lang="de-DE" dirty="0" smtClean="0">
                <a:solidFill>
                  <a:srgbClr val="FF0000"/>
                </a:solidFill>
              </a:rPr>
              <a:t>RAND_MAX</a:t>
            </a:r>
            <a:r>
              <a:rPr lang="de-DE" dirty="0" smtClean="0"/>
              <a:t>);</a:t>
            </a:r>
          </a:p>
          <a:p>
            <a:r>
              <a:rPr lang="de-DE" dirty="0" smtClean="0"/>
              <a:t>}</a:t>
            </a:r>
            <a:endParaRPr lang="de-DE" dirty="0"/>
          </a:p>
        </p:txBody>
      </p:sp>
      <p:pic>
        <p:nvPicPr>
          <p:cNvPr id="2" name="Grafik 1"/>
          <p:cNvPicPr>
            <a:picLocks noChangeAspect="1"/>
          </p:cNvPicPr>
          <p:nvPr/>
        </p:nvPicPr>
        <p:blipFill>
          <a:blip r:embed="rId4"/>
          <a:stretch>
            <a:fillRect/>
          </a:stretch>
        </p:blipFill>
        <p:spPr>
          <a:xfrm>
            <a:off x="3287688" y="5013176"/>
            <a:ext cx="5876925" cy="419100"/>
          </a:xfrm>
          <a:prstGeom prst="rect">
            <a:avLst/>
          </a:prstGeom>
        </p:spPr>
      </p:pic>
    </p:spTree>
    <p:extLst>
      <p:ext uri="{BB962C8B-B14F-4D97-AF65-F5344CB8AC3E}">
        <p14:creationId xmlns:p14="http://schemas.microsoft.com/office/powerpoint/2010/main" val="35450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14</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dirty="0" smtClean="0"/>
              <a:t>Quellcode</a:t>
            </a:r>
            <a:r>
              <a:rPr lang="de-DE" dirty="0" smtClean="0">
                <a:solidFill>
                  <a:srgbClr val="00B0F0"/>
                </a:solidFill>
              </a:rPr>
              <a:t> </a:t>
            </a:r>
            <a:r>
              <a:rPr lang="de-DE" dirty="0"/>
              <a:t>– </a:t>
            </a:r>
            <a:r>
              <a:rPr lang="de-DE" dirty="0" smtClean="0">
                <a:solidFill>
                  <a:srgbClr val="00B0F0"/>
                </a:solidFill>
              </a:rPr>
              <a:t>Notwendige Ergänzungen(2b)</a:t>
            </a:r>
            <a:r>
              <a:rPr lang="de-DE" b="1" dirty="0" smtClean="0">
                <a:solidFill>
                  <a:srgbClr val="00B0F0"/>
                </a:solidFill>
              </a:rPr>
              <a:t/>
            </a:r>
            <a:br>
              <a:rPr lang="de-DE" b="1" dirty="0" smtClean="0">
                <a:solidFill>
                  <a:srgbClr val="00B0F0"/>
                </a:solidFill>
              </a:rPr>
            </a:br>
            <a:endParaRPr lang="de-DE" sz="1800" u="sng" dirty="0"/>
          </a:p>
        </p:txBody>
      </p:sp>
      <p:sp>
        <p:nvSpPr>
          <p:cNvPr id="6" name="Textfeld 5"/>
          <p:cNvSpPr txBox="1"/>
          <p:nvPr/>
        </p:nvSpPr>
        <p:spPr>
          <a:xfrm>
            <a:off x="672350" y="1412776"/>
            <a:ext cx="11017901"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de-DE" sz="2000" dirty="0" smtClean="0"/>
              <a:t>Oft wollen wir allerdings nur eine bestimmte Folge von Zufallszahlen zulassen, Beispiele:</a:t>
            </a:r>
          </a:p>
          <a:p>
            <a:pPr lvl="1"/>
            <a:r>
              <a:rPr lang="de-DE" sz="1600" dirty="0" smtClean="0"/>
              <a:t>Würfeln: ……. Zahl zwischen (beiderseits einschließlich) 1 und 6</a:t>
            </a:r>
          </a:p>
          <a:p>
            <a:pPr lvl="1"/>
            <a:r>
              <a:rPr lang="de-DE" sz="1600" dirty="0" smtClean="0"/>
              <a:t>Lotto</a:t>
            </a:r>
            <a:r>
              <a:rPr lang="de-DE" sz="1600" dirty="0"/>
              <a:t>: </a:t>
            </a:r>
            <a:r>
              <a:rPr lang="de-DE" sz="1600" dirty="0" smtClean="0"/>
              <a:t>……….. Zahl </a:t>
            </a:r>
            <a:r>
              <a:rPr lang="de-DE" sz="1600" dirty="0"/>
              <a:t>zwischen (beiderseits einschließlich) 1 und </a:t>
            </a:r>
            <a:r>
              <a:rPr lang="de-DE" sz="1600" dirty="0" smtClean="0"/>
              <a:t>49</a:t>
            </a:r>
          </a:p>
          <a:p>
            <a:pPr lvl="1"/>
            <a:r>
              <a:rPr lang="de-DE" sz="1600" dirty="0" smtClean="0"/>
              <a:t>Allgemein: ….. Zahl </a:t>
            </a:r>
            <a:r>
              <a:rPr lang="de-DE" sz="1600" dirty="0"/>
              <a:t>zwischen (beiderseits einschließlich) </a:t>
            </a:r>
            <a:r>
              <a:rPr lang="de-DE" sz="1600" dirty="0" smtClean="0"/>
              <a:t>a </a:t>
            </a:r>
            <a:r>
              <a:rPr lang="de-DE" sz="1600" dirty="0"/>
              <a:t>und </a:t>
            </a:r>
            <a:r>
              <a:rPr lang="de-DE" sz="1600" dirty="0" smtClean="0"/>
              <a:t>b</a:t>
            </a:r>
          </a:p>
          <a:p>
            <a:r>
              <a:rPr lang="de-DE" sz="2000" dirty="0" smtClean="0"/>
              <a:t>Diese Einschränkung auf einen Bereich von </a:t>
            </a:r>
            <a:r>
              <a:rPr lang="de-DE" sz="1600" dirty="0" smtClean="0"/>
              <a:t>(unmittelbar aufeinander folgenden, ganzzahligen)  </a:t>
            </a:r>
            <a:r>
              <a:rPr lang="de-DE" sz="2000" dirty="0" smtClean="0"/>
              <a:t>Werten gelingt uns aber relativ leicht mittels des Modulo-Operators:</a:t>
            </a:r>
          </a:p>
          <a:p>
            <a:pPr lvl="1"/>
            <a:r>
              <a:rPr lang="de-DE" sz="1600" dirty="0" smtClean="0"/>
              <a:t>Würfeln: …... rand()%6+1</a:t>
            </a:r>
          </a:p>
          <a:p>
            <a:pPr lvl="1"/>
            <a:r>
              <a:rPr lang="de-DE" sz="1600" dirty="0"/>
              <a:t>Lotto: </a:t>
            </a:r>
            <a:r>
              <a:rPr lang="de-DE" sz="1600" dirty="0" smtClean="0"/>
              <a:t>…….... </a:t>
            </a:r>
            <a:r>
              <a:rPr lang="de-DE" sz="1600" dirty="0"/>
              <a:t>rand</a:t>
            </a:r>
            <a:r>
              <a:rPr lang="de-DE" sz="1600" dirty="0" smtClean="0"/>
              <a:t>()%49+1</a:t>
            </a:r>
          </a:p>
          <a:p>
            <a:pPr lvl="1"/>
            <a:r>
              <a:rPr lang="de-DE" sz="1600" dirty="0" smtClean="0"/>
              <a:t>Allgemein: … rand()%(b-a+1)+a</a:t>
            </a:r>
            <a:endParaRPr lang="de-DE" sz="1600" dirty="0"/>
          </a:p>
          <a:p>
            <a:pPr lvl="1"/>
            <a:endParaRPr lang="de-DE" sz="1600" dirty="0" smtClean="0"/>
          </a:p>
          <a:p>
            <a:pPr marL="0" indent="0">
              <a:buNone/>
            </a:pPr>
            <a:endParaRPr lang="de-DE" sz="1000" dirty="0" smtClean="0"/>
          </a:p>
          <a:p>
            <a:pPr marL="0" indent="0">
              <a:buNone/>
            </a:pPr>
            <a:endParaRPr lang="de-DE" sz="800" dirty="0"/>
          </a:p>
          <a:p>
            <a:pPr marL="0" indent="0">
              <a:buNone/>
            </a:pPr>
            <a:endParaRPr lang="de-DE" sz="1600" dirty="0" smtClean="0"/>
          </a:p>
        </p:txBody>
      </p:sp>
      <p:sp>
        <p:nvSpPr>
          <p:cNvPr id="3" name="Rechteck 2"/>
          <p:cNvSpPr/>
          <p:nvPr/>
        </p:nvSpPr>
        <p:spPr>
          <a:xfrm>
            <a:off x="984246" y="4509120"/>
            <a:ext cx="10274771" cy="1169551"/>
          </a:xfrm>
          <a:prstGeom prst="rect">
            <a:avLst/>
          </a:prstGeom>
        </p:spPr>
        <p:txBody>
          <a:bodyPr wrap="square">
            <a:spAutoFit/>
          </a:bodyPr>
          <a:lstStyle/>
          <a:p>
            <a:r>
              <a:rPr lang="de-DE" sz="1400" b="1" dirty="0" smtClean="0">
                <a:solidFill>
                  <a:srgbClr val="0070C0"/>
                </a:solidFill>
              </a:rPr>
              <a:t>Hinweis</a:t>
            </a:r>
            <a:r>
              <a:rPr lang="de-DE" sz="1400" b="1" dirty="0">
                <a:solidFill>
                  <a:srgbClr val="0070C0"/>
                </a:solidFill>
              </a:rPr>
              <a:t>:</a:t>
            </a:r>
          </a:p>
          <a:p>
            <a:r>
              <a:rPr lang="de-DE" sz="1400" dirty="0" smtClean="0"/>
              <a:t>Gelegentlich könnte es auch von Interesse sein, einen beliebigen Wert aus einer Menge von </a:t>
            </a:r>
            <a:r>
              <a:rPr lang="de-DE" sz="1400" i="1" dirty="0" smtClean="0"/>
              <a:t>nicht</a:t>
            </a:r>
            <a:r>
              <a:rPr lang="de-DE" sz="1400" dirty="0" smtClean="0"/>
              <a:t> unmittelbar aufeinanderfolgenden Werten auszulosen. Also zum Beispiel einen Wert aus der Menge {-13; 5; 77; …}. Um dieses Problem elegant zu lösen, benötigen wir noch Kenntnisse, die wir uns erst im weiteren Verlauf des Kurses aneignen werden. Die Frage, wie dies (weniger elegant) bereits mit unseren aktuellen Kenntnissen gelingt, wird Gegenstand einer Übungsaufgabe sein.</a:t>
            </a:r>
            <a:endParaRPr lang="de-DE" sz="1400" dirty="0"/>
          </a:p>
        </p:txBody>
      </p:sp>
    </p:spTree>
    <p:extLst>
      <p:ext uri="{BB962C8B-B14F-4D97-AF65-F5344CB8AC3E}">
        <p14:creationId xmlns:p14="http://schemas.microsoft.com/office/powerpoint/2010/main" val="84690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r>
              <a:rPr lang="de-DE" dirty="0" smtClean="0"/>
              <a:t>    </a:t>
            </a:r>
            <a:fld id="{53A7E995-82E8-4418-8944-F18B85142D8B}" type="slidenum">
              <a:rPr lang="de-DE" sz="1200" smtClean="0"/>
              <a:pPr/>
              <a:t>15</a:t>
            </a:fld>
            <a:endParaRPr lang="de-DE" dirty="0"/>
          </a:p>
        </p:txBody>
      </p:sp>
      <p:sp>
        <p:nvSpPr>
          <p:cNvPr id="11" name="Titel 2"/>
          <p:cNvSpPr>
            <a:spLocks noGrp="1"/>
          </p:cNvSpPr>
          <p:nvPr>
            <p:ph type="ctrTitle"/>
          </p:nvPr>
        </p:nvSpPr>
        <p:spPr/>
        <p:txBody>
          <a:bodyPr/>
          <a:lstStyle/>
          <a:p>
            <a:r>
              <a:rPr lang="de-DE" dirty="0" smtClean="0"/>
              <a:t>Zufallswerte – </a:t>
            </a:r>
            <a:r>
              <a:rPr lang="de-DE" dirty="0" smtClean="0">
                <a:solidFill>
                  <a:srgbClr val="00B0F0"/>
                </a:solidFill>
              </a:rPr>
              <a:t>Gemeinsame Übung </a:t>
            </a:r>
            <a:r>
              <a:rPr lang="de-DE" dirty="0" smtClean="0">
                <a:solidFill>
                  <a:srgbClr val="FF0000"/>
                </a:solidFill>
              </a:rPr>
              <a:t>A_02_04_01</a:t>
            </a:r>
            <a:endParaRPr lang="de-DE" dirty="0">
              <a:solidFill>
                <a:srgbClr val="FF0000"/>
              </a:solidFill>
            </a:endParaRPr>
          </a:p>
        </p:txBody>
      </p:sp>
      <p:pic>
        <p:nvPicPr>
          <p:cNvPr id="3" name="Grafik 2"/>
          <p:cNvPicPr>
            <a:picLocks noChangeAspect="1"/>
          </p:cNvPicPr>
          <p:nvPr/>
        </p:nvPicPr>
        <p:blipFill>
          <a:blip r:embed="rId3"/>
          <a:stretch>
            <a:fillRect/>
          </a:stretch>
        </p:blipFill>
        <p:spPr>
          <a:xfrm>
            <a:off x="4223792" y="1373203"/>
            <a:ext cx="3361981" cy="4789587"/>
          </a:xfrm>
          <a:prstGeom prst="rect">
            <a:avLst/>
          </a:prstGeom>
          <a:effectLst>
            <a:innerShdw blurRad="114300">
              <a:prstClr val="black"/>
            </a:innerShdw>
          </a:effectLst>
        </p:spPr>
      </p:pic>
    </p:spTree>
    <p:extLst>
      <p:ext uri="{BB962C8B-B14F-4D97-AF65-F5344CB8AC3E}">
        <p14:creationId xmlns:p14="http://schemas.microsoft.com/office/powerpoint/2010/main" val="209187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990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dirty="0" smtClean="0"/>
              <a:t>Agenda</a:t>
            </a:r>
            <a:endParaRPr lang="de-DE" dirty="0"/>
          </a:p>
        </p:txBody>
      </p:sp>
      <p:sp>
        <p:nvSpPr>
          <p:cNvPr id="3" name="Inhaltsplatzhalter 2"/>
          <p:cNvSpPr>
            <a:spLocks noGrp="1"/>
          </p:cNvSpPr>
          <p:nvPr>
            <p:ph idx="1"/>
          </p:nvPr>
        </p:nvSpPr>
        <p:spPr>
          <a:xfrm>
            <a:off x="839416" y="1340768"/>
            <a:ext cx="11137237" cy="4032449"/>
          </a:xfrm>
        </p:spPr>
        <p:txBody>
          <a:bodyPr/>
          <a:lstStyle/>
          <a:p>
            <a:r>
              <a:rPr lang="de-DE" sz="2000" b="1" dirty="0" smtClean="0"/>
              <a:t>Zufallszahlen</a:t>
            </a:r>
          </a:p>
          <a:p>
            <a:pPr lvl="1"/>
            <a:r>
              <a:rPr lang="de-DE" dirty="0" smtClean="0"/>
              <a:t>Motivation</a:t>
            </a:r>
          </a:p>
          <a:p>
            <a:pPr lvl="1"/>
            <a:r>
              <a:rPr lang="de-DE" dirty="0" smtClean="0"/>
              <a:t>Darstellung in PAP, Struktogramm, Pseudocode</a:t>
            </a:r>
          </a:p>
          <a:p>
            <a:pPr lvl="1"/>
            <a:r>
              <a:rPr lang="de-DE" dirty="0" smtClean="0"/>
              <a:t>Syntax in ANSI C </a:t>
            </a:r>
          </a:p>
          <a:p>
            <a:pPr lvl="2"/>
            <a:r>
              <a:rPr lang="de-DE" dirty="0"/>
              <a:t>v</a:t>
            </a:r>
            <a:r>
              <a:rPr lang="de-DE" dirty="0" smtClean="0"/>
              <a:t>orgegebener Zahlenbereich</a:t>
            </a:r>
          </a:p>
          <a:p>
            <a:pPr lvl="2"/>
            <a:r>
              <a:rPr lang="de-DE" dirty="0"/>
              <a:t>s</a:t>
            </a:r>
            <a:r>
              <a:rPr lang="de-DE" dirty="0" smtClean="0"/>
              <a:t>elbstbestimmter Zahlenbereich</a:t>
            </a:r>
          </a:p>
          <a:p>
            <a:pPr lvl="2"/>
            <a:r>
              <a:rPr lang="de-DE" dirty="0" smtClean="0"/>
              <a:t>Initialisierung des Zufallsgenerators</a:t>
            </a:r>
          </a:p>
          <a:p>
            <a:pPr marL="457200" lvl="1" indent="0">
              <a:buNone/>
            </a:pPr>
            <a:endParaRPr lang="de-DE" sz="800" b="1" dirty="0" smtClean="0"/>
          </a:p>
          <a:p>
            <a:pPr lvl="0">
              <a:buClr>
                <a:srgbClr val="0071B2"/>
              </a:buClr>
            </a:pPr>
            <a:r>
              <a:rPr lang="de-DE" sz="2000" dirty="0" smtClean="0">
                <a:solidFill>
                  <a:srgbClr val="00204B"/>
                </a:solidFill>
              </a:rPr>
              <a:t>Ausführliches Training + Ergebnisbesprechung</a:t>
            </a:r>
          </a:p>
          <a:p>
            <a:pPr lvl="0">
              <a:buClr>
                <a:srgbClr val="0071B2"/>
              </a:buClr>
            </a:pPr>
            <a:r>
              <a:rPr lang="de-DE" sz="2000" dirty="0" smtClean="0">
                <a:solidFill>
                  <a:srgbClr val="00204B"/>
                </a:solidFill>
              </a:rPr>
              <a:t>Fachpraktische Anwendungen</a:t>
            </a:r>
            <a:endParaRPr lang="de-DE" sz="2000" dirty="0" smtClean="0"/>
          </a:p>
          <a:p>
            <a:pPr lvl="1"/>
            <a:endParaRPr lang="de-DE" b="1" dirty="0" smtClean="0"/>
          </a:p>
          <a:p>
            <a:pPr marL="0" indent="0">
              <a:buNone/>
            </a:pPr>
            <a:endParaRPr lang="de-DE" dirty="0" smtClean="0"/>
          </a:p>
          <a:p>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r>
              <a:rPr lang="de-DE" dirty="0" smtClean="0"/>
              <a:t>    </a:t>
            </a:r>
            <a:fld id="{53A7E995-82E8-4418-8944-F18B85142D8B}" type="slidenum">
              <a:rPr lang="de-DE" sz="1200" smtClean="0"/>
              <a:pPr/>
              <a:t>2</a:t>
            </a:fld>
            <a:endParaRPr lang="de-DE" dirty="0"/>
          </a:p>
        </p:txBody>
      </p:sp>
    </p:spTree>
    <p:extLst>
      <p:ext uri="{BB962C8B-B14F-4D97-AF65-F5344CB8AC3E}">
        <p14:creationId xmlns:p14="http://schemas.microsoft.com/office/powerpoint/2010/main" val="379334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3</a:t>
            </a:fld>
            <a:endParaRPr lang="de-DE" sz="1200" dirty="0"/>
          </a:p>
        </p:txBody>
      </p:sp>
      <p:sp>
        <p:nvSpPr>
          <p:cNvPr id="3" name="Titel 2"/>
          <p:cNvSpPr>
            <a:spLocks noGrp="1"/>
          </p:cNvSpPr>
          <p:nvPr>
            <p:ph type="ctrTitle"/>
          </p:nvPr>
        </p:nvSpPr>
        <p:spPr/>
        <p:txBody>
          <a:bodyPr/>
          <a:lstStyle/>
          <a:p>
            <a:r>
              <a:rPr lang="de-DE" dirty="0" smtClean="0"/>
              <a:t>Zufallszahlen – </a:t>
            </a:r>
            <a:r>
              <a:rPr lang="de-DE" dirty="0" smtClean="0">
                <a:solidFill>
                  <a:srgbClr val="00B0F0"/>
                </a:solidFill>
              </a:rPr>
              <a:t>Motivation</a:t>
            </a:r>
            <a:r>
              <a:rPr lang="de-DE" b="1" dirty="0" smtClean="0">
                <a:solidFill>
                  <a:srgbClr val="00B0F0"/>
                </a:solidFill>
              </a:rPr>
              <a:t/>
            </a:r>
            <a:br>
              <a:rPr lang="de-DE" b="1" dirty="0" smtClean="0">
                <a:solidFill>
                  <a:srgbClr val="00B0F0"/>
                </a:solidFill>
              </a:rPr>
            </a:br>
            <a:endParaRPr lang="de-DE" sz="1800" u="sng" dirty="0"/>
          </a:p>
        </p:txBody>
      </p:sp>
      <p:sp>
        <p:nvSpPr>
          <p:cNvPr id="6" name="Textfeld 5"/>
          <p:cNvSpPr txBox="1"/>
          <p:nvPr/>
        </p:nvSpPr>
        <p:spPr>
          <a:xfrm>
            <a:off x="672350" y="1412776"/>
            <a:ext cx="11519650"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de-DE" sz="2000" dirty="0" smtClean="0"/>
              <a:t>Programme werden (in der Regel) erst interessant, wenn diese </a:t>
            </a:r>
            <a:r>
              <a:rPr lang="de-DE" sz="2000" b="1" dirty="0" smtClean="0"/>
              <a:t>interaktiv</a:t>
            </a:r>
            <a:r>
              <a:rPr lang="de-DE" sz="2000" dirty="0" smtClean="0"/>
              <a:t> auf (z.B.) User-Eingaben reagieren (und also nicht bei jedem Programmdurchlauf zu den selben Ergebnissen führen).</a:t>
            </a:r>
          </a:p>
          <a:p>
            <a:pPr lvl="1"/>
            <a:r>
              <a:rPr lang="de-DE" sz="1600" dirty="0" smtClean="0"/>
              <a:t>Während der </a:t>
            </a:r>
            <a:r>
              <a:rPr lang="de-DE" sz="1600" dirty="0"/>
              <a:t>T</a:t>
            </a:r>
            <a:r>
              <a:rPr lang="de-DE" sz="1600" dirty="0" smtClean="0"/>
              <a:t>estphase solcher </a:t>
            </a:r>
            <a:r>
              <a:rPr lang="de-DE" sz="1600" dirty="0"/>
              <a:t>P</a:t>
            </a:r>
            <a:r>
              <a:rPr lang="de-DE" sz="1600" dirty="0" smtClean="0"/>
              <a:t>rogramme, muss der Programmierer jedoch </a:t>
            </a:r>
            <a:r>
              <a:rPr lang="de-DE" sz="1600" b="1" dirty="0" smtClean="0"/>
              <a:t>selbst dafür sorgen</a:t>
            </a:r>
            <a:r>
              <a:rPr lang="de-DE" sz="1600" dirty="0" smtClean="0"/>
              <a:t>, dass diese (User)-Eingaben vollständig durchgeführt werden, was im Einzelfall recht zeitaufwendig sein kann.</a:t>
            </a:r>
            <a:endParaRPr lang="de-DE" dirty="0" smtClean="0"/>
          </a:p>
          <a:p>
            <a:r>
              <a:rPr lang="de-DE" sz="2000" dirty="0" smtClean="0"/>
              <a:t>Eine Abhilfe bieten hier </a:t>
            </a:r>
            <a:r>
              <a:rPr lang="de-DE" sz="2000" b="1" dirty="0" smtClean="0"/>
              <a:t>Zufallszahlen</a:t>
            </a:r>
            <a:r>
              <a:rPr lang="de-DE" sz="2000" dirty="0" smtClean="0"/>
              <a:t>, die vom </a:t>
            </a:r>
            <a:r>
              <a:rPr lang="de-DE" sz="2000" dirty="0"/>
              <a:t>P</a:t>
            </a:r>
            <a:r>
              <a:rPr lang="de-DE" sz="2000" dirty="0" smtClean="0"/>
              <a:t>rogramm selbst erzeugt werden und somit die entsprechenden (User)-Eingaben simulieren können.</a:t>
            </a:r>
          </a:p>
          <a:p>
            <a:pPr marL="0" indent="0">
              <a:buNone/>
            </a:pPr>
            <a:endParaRPr lang="de-DE" sz="2000" dirty="0" smtClean="0"/>
          </a:p>
          <a:p>
            <a:pPr marL="0" indent="0">
              <a:buNone/>
            </a:pPr>
            <a:endParaRPr lang="de-DE" sz="800" dirty="0"/>
          </a:p>
          <a:p>
            <a:pPr marL="0" indent="0">
              <a:buNone/>
            </a:pPr>
            <a:r>
              <a:rPr lang="de-DE" sz="2000" b="1" dirty="0" smtClean="0"/>
              <a:t>Hinweise:</a:t>
            </a:r>
          </a:p>
          <a:p>
            <a:pPr>
              <a:buFont typeface="Arial" panose="020B0604020202020204" pitchFamily="34" charset="0"/>
              <a:buChar char="•"/>
            </a:pPr>
            <a:r>
              <a:rPr lang="de-DE" sz="1800" dirty="0" smtClean="0"/>
              <a:t>Auf das Auslosen von einzelnen Zeichen werden wir im Moment noch verzichten, und darauf erst zurückkommen, wenn wir uns näher mit der Darstellung der Character im </a:t>
            </a:r>
            <a:r>
              <a:rPr lang="de-DE" sz="1800" b="1" dirty="0" smtClean="0"/>
              <a:t>ASCII-Code</a:t>
            </a:r>
            <a:r>
              <a:rPr lang="de-DE" sz="1800" dirty="0" smtClean="0"/>
              <a:t> beschäftigt haben.</a:t>
            </a:r>
          </a:p>
          <a:p>
            <a:pPr>
              <a:buFont typeface="Arial" panose="020B0604020202020204" pitchFamily="34" charset="0"/>
              <a:buChar char="•"/>
            </a:pPr>
            <a:r>
              <a:rPr lang="de-DE" sz="1800" dirty="0" smtClean="0"/>
              <a:t>Dies gilt erst Recht für das Auslosen von Wörtern oder Sätzen (Zeichenketten), für die uns noch einige Voraussetzungen fehlen.</a:t>
            </a:r>
          </a:p>
          <a:p>
            <a:pPr>
              <a:buFont typeface="Arial" panose="020B0604020202020204" pitchFamily="34" charset="0"/>
              <a:buChar char="•"/>
            </a:pPr>
            <a:r>
              <a:rPr lang="de-DE" sz="1800" dirty="0" smtClean="0"/>
              <a:t>Technisch betrachtet werden wir zunächst nur in die </a:t>
            </a:r>
            <a:r>
              <a:rPr lang="de-DE" sz="1800" dirty="0"/>
              <a:t>L</a:t>
            </a:r>
            <a:r>
              <a:rPr lang="de-DE" sz="1800" dirty="0" smtClean="0"/>
              <a:t>age gesetzt, </a:t>
            </a:r>
            <a:r>
              <a:rPr lang="de-DE" sz="1800" b="1" dirty="0" smtClean="0"/>
              <a:t>ganze</a:t>
            </a:r>
            <a:r>
              <a:rPr lang="de-DE" sz="1800" dirty="0" smtClean="0"/>
              <a:t> </a:t>
            </a:r>
            <a:r>
              <a:rPr lang="de-DE" sz="1800" b="1" dirty="0" smtClean="0"/>
              <a:t>Zahlen</a:t>
            </a:r>
            <a:r>
              <a:rPr lang="de-DE" sz="1800" dirty="0" smtClean="0"/>
              <a:t> auszulosen. Eine entsprechende Erweiterung auf Kommazahlen wird Gegenstand einer Übungsaufgabe sein.</a:t>
            </a:r>
          </a:p>
          <a:p>
            <a:pPr marL="0" indent="0">
              <a:buNone/>
            </a:pPr>
            <a:endParaRPr lang="de-DE" sz="1600" dirty="0" smtClean="0"/>
          </a:p>
        </p:txBody>
      </p:sp>
    </p:spTree>
    <p:extLst>
      <p:ext uri="{BB962C8B-B14F-4D97-AF65-F5344CB8AC3E}">
        <p14:creationId xmlns:p14="http://schemas.microsoft.com/office/powerpoint/2010/main" val="34570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4</a:t>
            </a:fld>
            <a:endParaRPr lang="de-DE" sz="1200" dirty="0"/>
          </a:p>
        </p:txBody>
      </p:sp>
      <p:sp>
        <p:nvSpPr>
          <p:cNvPr id="3" name="Titel 2"/>
          <p:cNvSpPr>
            <a:spLocks noGrp="1"/>
          </p:cNvSpPr>
          <p:nvPr>
            <p:ph type="ctrTitle"/>
          </p:nvPr>
        </p:nvSpPr>
        <p:spPr/>
        <p:txBody>
          <a:bodyPr/>
          <a:lstStyle/>
          <a:p>
            <a:r>
              <a:rPr lang="de-DE" dirty="0" smtClean="0"/>
              <a:t>Zufallszahlen – </a:t>
            </a:r>
            <a:r>
              <a:rPr lang="de-DE" dirty="0" smtClean="0">
                <a:solidFill>
                  <a:srgbClr val="00B0F0"/>
                </a:solidFill>
              </a:rPr>
              <a:t>Beispielaufgabe</a:t>
            </a:r>
            <a:r>
              <a:rPr lang="de-DE" b="1" dirty="0" smtClean="0">
                <a:solidFill>
                  <a:srgbClr val="00B0F0"/>
                </a:solidFill>
              </a:rPr>
              <a:t/>
            </a:r>
            <a:br>
              <a:rPr lang="de-DE" b="1" dirty="0" smtClean="0">
                <a:solidFill>
                  <a:srgbClr val="00B0F0"/>
                </a:solidFill>
              </a:rPr>
            </a:br>
            <a:endParaRPr lang="de-DE" sz="1800" u="sng" dirty="0"/>
          </a:p>
        </p:txBody>
      </p:sp>
      <p:sp>
        <p:nvSpPr>
          <p:cNvPr id="6" name="Textfeld 5"/>
          <p:cNvSpPr txBox="1"/>
          <p:nvPr/>
        </p:nvSpPr>
        <p:spPr>
          <a:xfrm>
            <a:off x="672350" y="1412776"/>
            <a:ext cx="11256298"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de-DE" sz="2000" dirty="0">
                <a:latin typeface="Segoe UI" panose="020B0502040204020203" pitchFamily="34" charset="0"/>
              </a:rPr>
              <a:t>Als einen ersten Einstieg betrachten wir zunächst eine bewusst einfach gehaltene </a:t>
            </a:r>
            <a:r>
              <a:rPr lang="de-DE" sz="2000" dirty="0" smtClean="0">
                <a:latin typeface="Segoe UI" panose="020B0502040204020203" pitchFamily="34" charset="0"/>
              </a:rPr>
              <a:t>Aufgabe</a:t>
            </a:r>
            <a:r>
              <a:rPr lang="de-DE" sz="2000" dirty="0" smtClean="0"/>
              <a:t>.</a:t>
            </a:r>
          </a:p>
          <a:p>
            <a:r>
              <a:rPr lang="de-DE" sz="2000" dirty="0" smtClean="0"/>
              <a:t>Dies erscheint sinnvoll, da wir uns zum einen auf die eigentliche Thematik konzentrieren wollen, und da zum anderen weder bei PAP, Struktogramm noch Pseudocode eine festgelegte Symbolik für Zufallszahlen existiert.</a:t>
            </a:r>
          </a:p>
          <a:p>
            <a:r>
              <a:rPr lang="de-DE" sz="2000" dirty="0" smtClean="0"/>
              <a:t>Ferner werden wir bei der Erstellung des entsprechenden Quellcodes einen lehrreichen Einstieg in dieses Themenfeld erhalten und daher im Anschluss leicht einsehen können, dass die von ANSI C zur Verfügung gestellte Technologie im allgemeinen noch ergänzt werden muss.</a:t>
            </a:r>
          </a:p>
          <a:p>
            <a:pPr marL="0" indent="0">
              <a:buNone/>
            </a:pPr>
            <a:endParaRPr lang="de-DE" sz="2000" dirty="0"/>
          </a:p>
          <a:p>
            <a:pPr marL="0" indent="0">
              <a:buNone/>
            </a:pPr>
            <a:r>
              <a:rPr lang="de-DE" sz="2000" b="1" dirty="0" smtClean="0"/>
              <a:t>Aufgabenstellung:</a:t>
            </a:r>
          </a:p>
          <a:p>
            <a:pPr marL="0" indent="0">
              <a:buNone/>
            </a:pPr>
            <a:endParaRPr lang="de-DE" sz="800" b="1" dirty="0" smtClean="0"/>
          </a:p>
          <a:p>
            <a:pPr marL="400050" lvl="1" indent="0">
              <a:buNone/>
            </a:pPr>
            <a:r>
              <a:rPr lang="de-DE" sz="1600" dirty="0" smtClean="0"/>
              <a:t>Das </a:t>
            </a:r>
            <a:r>
              <a:rPr lang="de-DE" sz="1600" dirty="0"/>
              <a:t>P</a:t>
            </a:r>
            <a:r>
              <a:rPr lang="de-DE" sz="1600" dirty="0" smtClean="0"/>
              <a:t>rogramm soll zunächst eine Variable </a:t>
            </a:r>
            <a:r>
              <a:rPr lang="de-DE" sz="1600" b="1" dirty="0" smtClean="0"/>
              <a:t>x</a:t>
            </a:r>
            <a:r>
              <a:rPr lang="de-DE" sz="1600" dirty="0" smtClean="0"/>
              <a:t> mit einer beliebigen (ganzzahligen) Zufallszahl initialisieren. </a:t>
            </a:r>
          </a:p>
          <a:p>
            <a:pPr marL="400050" lvl="1" indent="0">
              <a:buNone/>
            </a:pPr>
            <a:r>
              <a:rPr lang="de-DE" sz="1600" dirty="0" smtClean="0"/>
              <a:t>Anschließend soll der Wert von x auf der Konsole ausgegeben und das </a:t>
            </a:r>
            <a:r>
              <a:rPr lang="de-DE" sz="1600" dirty="0"/>
              <a:t>P</a:t>
            </a:r>
            <a:r>
              <a:rPr lang="de-DE" sz="1600" dirty="0" smtClean="0"/>
              <a:t>rogramm beendet werden.</a:t>
            </a:r>
          </a:p>
          <a:p>
            <a:pPr marL="0" indent="0">
              <a:buNone/>
            </a:pPr>
            <a:endParaRPr lang="de-DE" sz="2000" dirty="0" smtClean="0"/>
          </a:p>
          <a:p>
            <a:pPr marL="0" indent="0">
              <a:buNone/>
            </a:pPr>
            <a:endParaRPr lang="de-DE" sz="800" dirty="0"/>
          </a:p>
          <a:p>
            <a:pPr marL="0" indent="0">
              <a:buNone/>
            </a:pPr>
            <a:endParaRPr lang="de-DE" sz="1600" dirty="0" smtClean="0"/>
          </a:p>
        </p:txBody>
      </p:sp>
    </p:spTree>
    <p:extLst>
      <p:ext uri="{BB962C8B-B14F-4D97-AF65-F5344CB8AC3E}">
        <p14:creationId xmlns:p14="http://schemas.microsoft.com/office/powerpoint/2010/main" val="358272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PAP</a:t>
            </a:r>
            <a:br>
              <a:rPr lang="de-DE" b="1" dirty="0" smtClean="0">
                <a:solidFill>
                  <a:srgbClr val="00B0F0"/>
                </a:solidFill>
              </a:rPr>
            </a:br>
            <a:endParaRPr lang="de-DE" dirty="0">
              <a:solidFill>
                <a:srgbClr val="00B0F0"/>
              </a:solidFill>
            </a:endParaRPr>
          </a:p>
        </p:txBody>
      </p:sp>
      <p:sp>
        <p:nvSpPr>
          <p:cNvPr id="6" name="Abgerundetes Rechteck 5"/>
          <p:cNvSpPr/>
          <p:nvPr/>
        </p:nvSpPr>
        <p:spPr>
          <a:xfrm>
            <a:off x="5001038" y="1939857"/>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Start</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cxnSp>
        <p:nvCxnSpPr>
          <p:cNvPr id="7" name="Gerade Verbindung mit Pfeil 6"/>
          <p:cNvCxnSpPr/>
          <p:nvPr/>
        </p:nvCxnSpPr>
        <p:spPr>
          <a:xfrm>
            <a:off x="5368499" y="2299897"/>
            <a:ext cx="0" cy="297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a:stCxn id="2" idx="2"/>
          </p:cNvCxnSpPr>
          <p:nvPr/>
        </p:nvCxnSpPr>
        <p:spPr>
          <a:xfrm>
            <a:off x="5361078" y="3048941"/>
            <a:ext cx="1" cy="2700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endCxn id="24" idx="0"/>
          </p:cNvCxnSpPr>
          <p:nvPr/>
        </p:nvCxnSpPr>
        <p:spPr>
          <a:xfrm>
            <a:off x="5361078" y="3759286"/>
            <a:ext cx="7421" cy="269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Abgerundetes Rechteck 23"/>
          <p:cNvSpPr/>
          <p:nvPr/>
        </p:nvSpPr>
        <p:spPr>
          <a:xfrm>
            <a:off x="5008459" y="4028439"/>
            <a:ext cx="720080" cy="360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Ende</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5" name="Flussdiagramm: Daten 24"/>
          <p:cNvSpPr/>
          <p:nvPr/>
        </p:nvSpPr>
        <p:spPr>
          <a:xfrm>
            <a:off x="3690602" y="3327238"/>
            <a:ext cx="3499809" cy="432048"/>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 x</a:t>
            </a:r>
            <a:endParaRPr kumimoji="0" lang="de-DE" sz="18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2" name="Rechteck 1"/>
          <p:cNvSpPr/>
          <p:nvPr/>
        </p:nvSpPr>
        <p:spPr>
          <a:xfrm>
            <a:off x="4136942" y="2616893"/>
            <a:ext cx="2448272"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x</a:t>
            </a:r>
            <a:r>
              <a:rPr lang="de-DE" dirty="0" smtClean="0">
                <a:solidFill>
                  <a:schemeClr val="tx1"/>
                </a:solidFill>
              </a:rPr>
              <a:t>=Zufallszahl</a:t>
            </a:r>
            <a:endParaRPr lang="de-DE" dirty="0">
              <a:solidFill>
                <a:schemeClr val="tx1"/>
              </a:solidFill>
            </a:endParaRPr>
          </a:p>
        </p:txBody>
      </p:sp>
    </p:spTree>
    <p:extLst>
      <p:ext uri="{BB962C8B-B14F-4D97-AF65-F5344CB8AC3E}">
        <p14:creationId xmlns:p14="http://schemas.microsoft.com/office/powerpoint/2010/main" val="58597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5"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Struktogramm</a:t>
            </a:r>
            <a:br>
              <a:rPr lang="de-DE" b="1" dirty="0" smtClean="0">
                <a:solidFill>
                  <a:srgbClr val="00B0F0"/>
                </a:solidFill>
              </a:rPr>
            </a:br>
            <a:endParaRPr lang="de-DE" dirty="0">
              <a:solidFill>
                <a:srgbClr val="00B0F0"/>
              </a:solidFill>
            </a:endParaRPr>
          </a:p>
        </p:txBody>
      </p:sp>
      <p:sp>
        <p:nvSpPr>
          <p:cNvPr id="4" name="Rechteck 3"/>
          <p:cNvSpPr/>
          <p:nvPr/>
        </p:nvSpPr>
        <p:spPr>
          <a:xfrm>
            <a:off x="4151784" y="2446639"/>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x</a:t>
            </a:r>
            <a:r>
              <a:rPr lang="de-DE" dirty="0" smtClean="0">
                <a:solidFill>
                  <a:schemeClr val="tx1"/>
                </a:solidFill>
              </a:rPr>
              <a:t>=Zufallszahl</a:t>
            </a:r>
            <a:endParaRPr lang="de-DE" dirty="0">
              <a:solidFill>
                <a:schemeClr val="tx1"/>
              </a:solidFill>
            </a:endParaRPr>
          </a:p>
        </p:txBody>
      </p:sp>
      <p:sp>
        <p:nvSpPr>
          <p:cNvPr id="13" name="Rechteck 12"/>
          <p:cNvSpPr/>
          <p:nvPr/>
        </p:nvSpPr>
        <p:spPr>
          <a:xfrm>
            <a:off x="4151784" y="3022703"/>
            <a:ext cx="273630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Ausgabe: x</a:t>
            </a:r>
            <a:endParaRPr lang="de-DE" dirty="0">
              <a:solidFill>
                <a:schemeClr val="tx1"/>
              </a:solidFill>
            </a:endParaRPr>
          </a:p>
        </p:txBody>
      </p:sp>
    </p:spTree>
    <p:extLst>
      <p:ext uri="{BB962C8B-B14F-4D97-AF65-F5344CB8AC3E}">
        <p14:creationId xmlns:p14="http://schemas.microsoft.com/office/powerpoint/2010/main" val="183551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smtClean="0">
                <a:ln>
                  <a:noFill/>
                </a:ln>
                <a:solidFill>
                  <a:srgbClr val="00204B"/>
                </a:solidFill>
                <a:effectLst/>
                <a:uLnTx/>
                <a:uFillTx/>
                <a:latin typeface="Frutiger 45 Light"/>
                <a:ea typeface="+mn-ea"/>
                <a:cs typeface="+mn-cs"/>
              </a:rPr>
              <a:t>    </a:t>
            </a:r>
            <a:fld id="{53A7E995-82E8-4418-8944-F18B85142D8B}" type="slidenum">
              <a:rPr kumimoji="0" lang="de-DE" sz="1200" b="0" i="0" u="none" strike="noStrike" kern="1200" cap="none" spc="0" normalizeH="0" baseline="0" noProof="0" smtClean="0">
                <a:ln>
                  <a:noFill/>
                </a:ln>
                <a:solidFill>
                  <a:srgbClr val="00204B"/>
                </a:solidFill>
                <a:effectLst/>
                <a:uLnTx/>
                <a:uFillTx/>
                <a:latin typeface="Frutiger 45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dirty="0">
              <a:ln>
                <a:noFill/>
              </a:ln>
              <a:solidFill>
                <a:srgbClr val="00204B"/>
              </a:solidFill>
              <a:effectLst/>
              <a:uLnTx/>
              <a:uFillTx/>
              <a:latin typeface="Frutiger 45 Light"/>
              <a:ea typeface="+mn-ea"/>
              <a:cs typeface="+mn-cs"/>
            </a:endParaRPr>
          </a:p>
        </p:txBody>
      </p:sp>
      <p:sp>
        <p:nvSpPr>
          <p:cNvPr id="18" name="Textfeld 17"/>
          <p:cNvSpPr txBox="1"/>
          <p:nvPr/>
        </p:nvSpPr>
        <p:spPr>
          <a:xfrm>
            <a:off x="541364" y="1309074"/>
            <a:ext cx="11519650" cy="648071"/>
          </a:xfrm>
          <a:prstGeom prst="rect">
            <a:avLst/>
          </a:prstGeom>
        </p:spPr>
        <p:txBody>
          <a:bodyPr/>
          <a:lstStyle>
            <a:lvl1pPr marL="342900" indent="-342900">
              <a:spcBef>
                <a:spcPct val="20000"/>
              </a:spcBef>
              <a:buClr>
                <a:schemeClr val="tx2"/>
              </a:buClr>
              <a:buSzPct val="85000"/>
              <a:buFontTx/>
              <a:buBlip>
                <a:blip r:embed="rId2"/>
              </a:buBlip>
              <a:defRPr sz="2400"/>
            </a:lvl1pPr>
            <a:lvl2pPr marL="742950" indent="-285750">
              <a:spcBef>
                <a:spcPct val="20000"/>
              </a:spcBef>
              <a:buClr>
                <a:schemeClr val="tx2"/>
              </a:buClr>
              <a:buSzPct val="85000"/>
              <a:buFontTx/>
              <a:buBlip>
                <a:blip r:embed="rId2"/>
              </a:buBlip>
              <a:defRPr sz="2000"/>
            </a:lvl2pPr>
            <a:lvl3pPr marL="1143000" indent="-228600">
              <a:spcBef>
                <a:spcPct val="20000"/>
              </a:spcBef>
              <a:buClr>
                <a:schemeClr val="tx2"/>
              </a:buClr>
              <a:buSzPct val="85000"/>
              <a:buFontTx/>
              <a:buBlip>
                <a:blip r:embed="rId2"/>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marR="0" lvl="0" indent="0" algn="l" defTabSz="914400" rtl="0" eaLnBrk="1" fontAlgn="auto" latinLnBrk="0" hangingPunct="1">
              <a:lnSpc>
                <a:spcPct val="100000"/>
              </a:lnSpc>
              <a:spcBef>
                <a:spcPct val="20000"/>
              </a:spcBef>
              <a:spcAft>
                <a:spcPts val="0"/>
              </a:spcAft>
              <a:buClr>
                <a:srgbClr val="0071B2"/>
              </a:buClr>
              <a:buSzPct val="85000"/>
              <a:buFontTx/>
              <a:buNone/>
              <a:tabLst/>
              <a:defRPr/>
            </a:pPr>
            <a:endParaRPr kumimoji="0" lang="de-DE" sz="2000" b="0" i="0" u="none" strike="noStrike" kern="1200" cap="none" spc="0" normalizeH="0" baseline="0" noProof="0" dirty="0" smtClean="0">
              <a:ln>
                <a:noFill/>
              </a:ln>
              <a:solidFill>
                <a:srgbClr val="00204B"/>
              </a:solidFill>
              <a:effectLst/>
              <a:uLnTx/>
              <a:uFillTx/>
              <a:latin typeface="Frutiger 45 Light"/>
              <a:ea typeface="+mn-ea"/>
              <a:cs typeface="+mn-cs"/>
            </a:endParaRPr>
          </a:p>
        </p:txBody>
      </p:sp>
      <p:sp>
        <p:nvSpPr>
          <p:cNvPr id="3" name="Titel 2"/>
          <p:cNvSpPr>
            <a:spLocks noGrp="1"/>
          </p:cNvSpPr>
          <p:nvPr>
            <p:ph type="ctrTitle"/>
          </p:nvPr>
        </p:nvSpPr>
        <p:spPr/>
        <p:txBody>
          <a:bodyPr/>
          <a:lstStyle/>
          <a:p>
            <a:r>
              <a:rPr lang="de-DE" b="1" dirty="0" smtClean="0"/>
              <a:t>Beispielaufgabe</a:t>
            </a:r>
            <a:r>
              <a:rPr lang="de-DE" b="1" dirty="0" smtClean="0">
                <a:solidFill>
                  <a:srgbClr val="00B0F0"/>
                </a:solidFill>
              </a:rPr>
              <a:t> </a:t>
            </a:r>
            <a:r>
              <a:rPr lang="de-DE" dirty="0"/>
              <a:t>– </a:t>
            </a:r>
            <a:r>
              <a:rPr lang="de-DE" b="1" dirty="0" smtClean="0">
                <a:solidFill>
                  <a:srgbClr val="00B0F0"/>
                </a:solidFill>
              </a:rPr>
              <a:t>Pseudocode</a:t>
            </a:r>
            <a:br>
              <a:rPr lang="de-DE" b="1" dirty="0" smtClean="0">
                <a:solidFill>
                  <a:srgbClr val="00B0F0"/>
                </a:solidFill>
              </a:rPr>
            </a:br>
            <a:endParaRPr lang="de-DE" dirty="0">
              <a:solidFill>
                <a:srgbClr val="00B0F0"/>
              </a:solidFill>
            </a:endParaRPr>
          </a:p>
        </p:txBody>
      </p:sp>
      <p:sp>
        <p:nvSpPr>
          <p:cNvPr id="11" name="Textfeld 10"/>
          <p:cNvSpPr txBox="1"/>
          <p:nvPr/>
        </p:nvSpPr>
        <p:spPr>
          <a:xfrm>
            <a:off x="4007768" y="2204864"/>
            <a:ext cx="3130024"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smtClean="0">
                <a:ln>
                  <a:noFill/>
                </a:ln>
                <a:solidFill>
                  <a:srgbClr val="00204B"/>
                </a:solidFill>
                <a:effectLst/>
                <a:uLnTx/>
                <a:uFillTx/>
                <a:latin typeface="Frutiger 45 Light"/>
                <a:ea typeface="+mn-ea"/>
                <a:cs typeface="+mn-cs"/>
              </a:rPr>
              <a:t>Programm</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„Zufalls-Beispiel“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	x=Zufallszahl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	</a:t>
            </a:r>
            <a:r>
              <a:rPr kumimoji="0" lang="de-DE" sz="1800" b="0" i="0" u="none" strike="noStrike" kern="1200" cap="none" spc="0" normalizeH="0" baseline="0" noProof="0" dirty="0" smtClean="0">
                <a:ln>
                  <a:noFill/>
                </a:ln>
                <a:solidFill>
                  <a:srgbClr val="00204B"/>
                </a:solidFill>
                <a:effectLst/>
                <a:uLnTx/>
                <a:uFillTx/>
                <a:latin typeface="Frutiger 45 Light"/>
                <a:ea typeface="+mn-ea"/>
                <a:cs typeface="+mn-cs"/>
              </a:rPr>
              <a:t>Ausgabe: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204B"/>
                </a:solidFill>
                <a:effectLst/>
                <a:uLnTx/>
                <a:uFillTx/>
                <a:latin typeface="Frutiger 45 Light"/>
                <a:ea typeface="+mn-ea"/>
                <a:cs typeface="+mn-cs"/>
              </a:rPr>
              <a:t>}</a:t>
            </a:r>
          </a:p>
        </p:txBody>
      </p:sp>
    </p:spTree>
    <p:extLst>
      <p:ext uri="{BB962C8B-B14F-4D97-AF65-F5344CB8AC3E}">
        <p14:creationId xmlns:p14="http://schemas.microsoft.com/office/powerpoint/2010/main" val="428023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8</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dirty="0" smtClean="0"/>
              <a:t>Beispielaufgabe</a:t>
            </a:r>
            <a:r>
              <a:rPr lang="de-DE" dirty="0" smtClean="0">
                <a:solidFill>
                  <a:srgbClr val="00B0F0"/>
                </a:solidFill>
              </a:rPr>
              <a:t> </a:t>
            </a:r>
            <a:r>
              <a:rPr lang="de-DE" dirty="0"/>
              <a:t>– </a:t>
            </a:r>
            <a:r>
              <a:rPr lang="de-DE" dirty="0" smtClean="0">
                <a:solidFill>
                  <a:srgbClr val="00B0F0"/>
                </a:solidFill>
              </a:rPr>
              <a:t>Quellcode</a:t>
            </a:r>
            <a:r>
              <a:rPr lang="de-DE" b="1" dirty="0" smtClean="0">
                <a:solidFill>
                  <a:srgbClr val="00B0F0"/>
                </a:solidFill>
              </a:rPr>
              <a:t/>
            </a:r>
            <a:br>
              <a:rPr lang="de-DE" b="1" dirty="0" smtClean="0">
                <a:solidFill>
                  <a:srgbClr val="00B0F0"/>
                </a:solidFill>
              </a:rPr>
            </a:br>
            <a:endParaRPr lang="de-DE" sz="1800" u="sng" dirty="0"/>
          </a:p>
        </p:txBody>
      </p:sp>
      <p:sp>
        <p:nvSpPr>
          <p:cNvPr id="2" name="Textfeld 1"/>
          <p:cNvSpPr txBox="1"/>
          <p:nvPr/>
        </p:nvSpPr>
        <p:spPr>
          <a:xfrm>
            <a:off x="4007768" y="1988840"/>
            <a:ext cx="6169446" cy="2862322"/>
          </a:xfrm>
          <a:prstGeom prst="rect">
            <a:avLst/>
          </a:prstGeom>
          <a:noFill/>
          <a:ln>
            <a:solidFill>
              <a:schemeClr val="tx1"/>
            </a:solidFill>
          </a:ln>
        </p:spPr>
        <p:txBody>
          <a:bodyPr wrap="none" rtlCol="0">
            <a:spAutoFit/>
          </a:bodyPr>
          <a:lstStyle/>
          <a:p>
            <a:r>
              <a:rPr lang="de-DE" dirty="0" smtClean="0"/>
              <a:t># include&lt;stdio.h&gt;</a:t>
            </a:r>
          </a:p>
          <a:p>
            <a:r>
              <a:rPr lang="de-DE" dirty="0" smtClean="0">
                <a:solidFill>
                  <a:srgbClr val="FF0000"/>
                </a:solidFill>
              </a:rPr>
              <a:t># include&lt;stdlib.h&gt;</a:t>
            </a:r>
          </a:p>
          <a:p>
            <a:endParaRPr lang="de-DE" dirty="0"/>
          </a:p>
          <a:p>
            <a:r>
              <a:rPr lang="de-DE" dirty="0"/>
              <a:t>m</a:t>
            </a:r>
            <a:r>
              <a:rPr lang="de-DE" dirty="0" smtClean="0"/>
              <a:t>ain()</a:t>
            </a:r>
          </a:p>
          <a:p>
            <a:r>
              <a:rPr lang="de-DE" dirty="0" smtClean="0"/>
              <a:t>{</a:t>
            </a:r>
          </a:p>
          <a:p>
            <a:r>
              <a:rPr lang="de-DE" dirty="0" smtClean="0"/>
              <a:t>	int x;</a:t>
            </a:r>
            <a:endParaRPr lang="de-DE" dirty="0"/>
          </a:p>
          <a:p>
            <a:endParaRPr lang="de-DE" dirty="0"/>
          </a:p>
          <a:p>
            <a:r>
              <a:rPr lang="de-DE" dirty="0" smtClean="0"/>
              <a:t>	x= </a:t>
            </a:r>
            <a:r>
              <a:rPr lang="de-DE" dirty="0" smtClean="0">
                <a:solidFill>
                  <a:srgbClr val="FF0000"/>
                </a:solidFill>
              </a:rPr>
              <a:t>rand()</a:t>
            </a:r>
            <a:r>
              <a:rPr lang="de-DE" dirty="0" smtClean="0"/>
              <a:t>;</a:t>
            </a:r>
            <a:endParaRPr lang="de-DE" dirty="0"/>
          </a:p>
          <a:p>
            <a:r>
              <a:rPr lang="de-DE" dirty="0" smtClean="0"/>
              <a:t>	</a:t>
            </a:r>
            <a:r>
              <a:rPr lang="de-DE" dirty="0"/>
              <a:t>printf</a:t>
            </a:r>
            <a:r>
              <a:rPr lang="de-DE" dirty="0" smtClean="0"/>
              <a:t>(“Die Variable x hat aktuell den Wert: %d“,x);</a:t>
            </a:r>
          </a:p>
          <a:p>
            <a:r>
              <a:rPr lang="de-DE" dirty="0" smtClean="0"/>
              <a:t>}</a:t>
            </a:r>
            <a:endParaRPr lang="de-DE" dirty="0"/>
          </a:p>
        </p:txBody>
      </p:sp>
      <p:pic>
        <p:nvPicPr>
          <p:cNvPr id="3" name="Grafik 2"/>
          <p:cNvPicPr>
            <a:picLocks noChangeAspect="1"/>
          </p:cNvPicPr>
          <p:nvPr/>
        </p:nvPicPr>
        <p:blipFill>
          <a:blip r:embed="rId3"/>
          <a:stretch>
            <a:fillRect/>
          </a:stretch>
        </p:blipFill>
        <p:spPr>
          <a:xfrm>
            <a:off x="4871864" y="5358589"/>
            <a:ext cx="5019675" cy="295275"/>
          </a:xfrm>
          <a:prstGeom prst="rect">
            <a:avLst/>
          </a:prstGeom>
        </p:spPr>
      </p:pic>
    </p:spTree>
    <p:extLst>
      <p:ext uri="{BB962C8B-B14F-4D97-AF65-F5344CB8AC3E}">
        <p14:creationId xmlns:p14="http://schemas.microsoft.com/office/powerpoint/2010/main" val="193778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r>
              <a:rPr lang="de-DE" dirty="0" smtClean="0"/>
              <a:t>    </a:t>
            </a:r>
            <a:fld id="{53A7E995-82E8-4418-8944-F18B85142D8B}" type="slidenum">
              <a:rPr lang="de-DE" sz="1200" smtClean="0"/>
              <a:pPr/>
              <a:t>9</a:t>
            </a:fld>
            <a:endParaRPr lang="de-DE" sz="1200" dirty="0"/>
          </a:p>
        </p:txBody>
      </p:sp>
      <p:sp>
        <p:nvSpPr>
          <p:cNvPr id="8" name="Titel 2"/>
          <p:cNvSpPr>
            <a:spLocks noGrp="1"/>
          </p:cNvSpPr>
          <p:nvPr>
            <p:ph type="ctrTitle"/>
          </p:nvPr>
        </p:nvSpPr>
        <p:spPr>
          <a:xfrm>
            <a:off x="553014" y="439671"/>
            <a:ext cx="11137237" cy="720080"/>
          </a:xfrm>
        </p:spPr>
        <p:txBody>
          <a:bodyPr/>
          <a:lstStyle/>
          <a:p>
            <a:r>
              <a:rPr lang="de-DE" dirty="0" smtClean="0"/>
              <a:t>Quellcode</a:t>
            </a:r>
            <a:r>
              <a:rPr lang="de-DE" dirty="0" smtClean="0">
                <a:solidFill>
                  <a:srgbClr val="00B0F0"/>
                </a:solidFill>
              </a:rPr>
              <a:t> </a:t>
            </a:r>
            <a:r>
              <a:rPr lang="de-DE" dirty="0"/>
              <a:t>– </a:t>
            </a:r>
            <a:r>
              <a:rPr lang="de-DE" dirty="0" smtClean="0">
                <a:solidFill>
                  <a:srgbClr val="00B0F0"/>
                </a:solidFill>
              </a:rPr>
              <a:t>Notwendige Ergänzungen(1a)</a:t>
            </a:r>
            <a:r>
              <a:rPr lang="de-DE" b="1" dirty="0" smtClean="0">
                <a:solidFill>
                  <a:srgbClr val="00B0F0"/>
                </a:solidFill>
              </a:rPr>
              <a:t/>
            </a:r>
            <a:br>
              <a:rPr lang="de-DE" b="1" dirty="0" smtClean="0">
                <a:solidFill>
                  <a:srgbClr val="00B0F0"/>
                </a:solidFill>
              </a:rPr>
            </a:br>
            <a:endParaRPr lang="de-DE" sz="1800" u="sng" dirty="0"/>
          </a:p>
        </p:txBody>
      </p:sp>
      <p:sp>
        <p:nvSpPr>
          <p:cNvPr id="6" name="Textfeld 5"/>
          <p:cNvSpPr txBox="1"/>
          <p:nvPr/>
        </p:nvSpPr>
        <p:spPr>
          <a:xfrm>
            <a:off x="672350" y="1412776"/>
            <a:ext cx="11256298" cy="2160239"/>
          </a:xfrm>
          <a:prstGeom prst="rect">
            <a:avLst/>
          </a:prstGeom>
        </p:spPr>
        <p:txBody>
          <a:bodyPr/>
          <a:lstStyle>
            <a:lvl1pPr marL="342900" indent="-342900">
              <a:spcBef>
                <a:spcPct val="20000"/>
              </a:spcBef>
              <a:buClr>
                <a:schemeClr val="tx2"/>
              </a:buClr>
              <a:buSzPct val="85000"/>
              <a:buFontTx/>
              <a:buBlip>
                <a:blip r:embed="rId3"/>
              </a:buBlip>
              <a:defRPr sz="2400"/>
            </a:lvl1pPr>
            <a:lvl2pPr marL="742950" indent="-285750">
              <a:spcBef>
                <a:spcPct val="20000"/>
              </a:spcBef>
              <a:buClr>
                <a:schemeClr val="tx2"/>
              </a:buClr>
              <a:buSzPct val="85000"/>
              <a:buFontTx/>
              <a:buBlip>
                <a:blip r:embed="rId3"/>
              </a:buBlip>
              <a:defRPr sz="2000"/>
            </a:lvl2pPr>
            <a:lvl3pPr marL="1143000" indent="-228600">
              <a:spcBef>
                <a:spcPct val="20000"/>
              </a:spcBef>
              <a:buClr>
                <a:schemeClr val="tx2"/>
              </a:buClr>
              <a:buSzPct val="85000"/>
              <a:buFontTx/>
              <a:buBlip>
                <a:blip r:embed="rId3"/>
              </a:buBlip>
              <a:defRPr sz="16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de-DE" sz="2000" dirty="0" smtClean="0"/>
              <a:t>Ein mehrfaches Ausführen des bisherigen Quellcodes wird nun aber zeigen, dass </a:t>
            </a:r>
            <a:r>
              <a:rPr lang="de-DE" sz="2000" b="1" dirty="0" smtClean="0"/>
              <a:t>stets</a:t>
            </a:r>
            <a:r>
              <a:rPr lang="de-DE" sz="2000" dirty="0" smtClean="0"/>
              <a:t> </a:t>
            </a:r>
            <a:r>
              <a:rPr lang="de-DE" sz="2000" b="1" dirty="0" smtClean="0"/>
              <a:t>der selbe</a:t>
            </a:r>
            <a:r>
              <a:rPr lang="de-DE" sz="2000" dirty="0" smtClean="0"/>
              <a:t> „</a:t>
            </a:r>
            <a:r>
              <a:rPr lang="de-DE" sz="2000" dirty="0"/>
              <a:t>Z</a:t>
            </a:r>
            <a:r>
              <a:rPr lang="de-DE" sz="2000" dirty="0" smtClean="0"/>
              <a:t>ufalls“-Wert ausgegeben wird. Dies kann wie folgt erklärt werden:</a:t>
            </a:r>
          </a:p>
          <a:p>
            <a:pPr lvl="1"/>
            <a:r>
              <a:rPr lang="de-DE" sz="1600" dirty="0" smtClean="0"/>
              <a:t>(Klassische) Computer sind nicht dazu ausgelegt, zufällige Aktionen auszuführen. Vielmehr erwarten wir von ihnen, dass die von uns aufgerufenen Befehle </a:t>
            </a:r>
            <a:r>
              <a:rPr lang="de-DE" sz="1600" b="1" dirty="0" smtClean="0"/>
              <a:t>verlässlich</a:t>
            </a:r>
            <a:r>
              <a:rPr lang="de-DE" sz="1600" dirty="0" smtClean="0"/>
              <a:t> (und also </a:t>
            </a:r>
            <a:r>
              <a:rPr lang="de-DE" sz="1600" i="1" dirty="0" smtClean="0"/>
              <a:t>nicht</a:t>
            </a:r>
            <a:r>
              <a:rPr lang="de-DE" sz="1600" dirty="0" smtClean="0"/>
              <a:t> zufällig) abgearbeitet werden.</a:t>
            </a:r>
          </a:p>
          <a:p>
            <a:pPr lvl="1"/>
            <a:r>
              <a:rPr lang="de-DE" sz="1600" dirty="0" smtClean="0"/>
              <a:t>Um dennoch mit (Pseudo)-Zufallszahlen arbeiten zu können, wird eine </a:t>
            </a:r>
            <a:r>
              <a:rPr lang="de-DE" sz="1600" b="1" dirty="0" smtClean="0"/>
              <a:t>künstlich erzeugte Liste </a:t>
            </a:r>
            <a:r>
              <a:rPr lang="de-DE" sz="1600" dirty="0" smtClean="0"/>
              <a:t>von „wild durcheinander gewürfelten“ Zahlen verwendet, die von der bereits vorgestellten rand()-Funktion der Reihe nach ausgelesen werden. </a:t>
            </a:r>
          </a:p>
          <a:p>
            <a:pPr lvl="2"/>
            <a:r>
              <a:rPr lang="de-DE" sz="1400" dirty="0" smtClean="0"/>
              <a:t>Wenn daher </a:t>
            </a:r>
            <a:r>
              <a:rPr lang="de-DE" sz="1400" b="1" dirty="0" smtClean="0"/>
              <a:t>innerhalb eines einzigen Programmablaufs </a:t>
            </a:r>
            <a:r>
              <a:rPr lang="de-DE" sz="1400" dirty="0" smtClean="0"/>
              <a:t>durch wiederholtes Aufrufen von rand() </a:t>
            </a:r>
            <a:r>
              <a:rPr lang="de-DE" sz="1400" dirty="0"/>
              <a:t>mehrere (Pseudo)-Zufallszahlen </a:t>
            </a:r>
            <a:r>
              <a:rPr lang="de-DE" sz="1400" dirty="0" smtClean="0"/>
              <a:t>ermittelt werden, so wirkt diese Zahlenfolge auf den ersten Blick tatsächlich zufällig.</a:t>
            </a:r>
          </a:p>
          <a:p>
            <a:pPr lvl="2"/>
            <a:r>
              <a:rPr lang="de-DE" sz="1400" dirty="0" smtClean="0"/>
              <a:t>Bei einem </a:t>
            </a:r>
            <a:r>
              <a:rPr lang="de-DE" sz="1400" b="1" dirty="0" smtClean="0"/>
              <a:t>erneuten Aufruf des selben </a:t>
            </a:r>
            <a:r>
              <a:rPr lang="de-DE" sz="1400" b="1" dirty="0"/>
              <a:t>P</a:t>
            </a:r>
            <a:r>
              <a:rPr lang="de-DE" sz="1400" b="1" dirty="0" smtClean="0"/>
              <a:t>rogrammes </a:t>
            </a:r>
            <a:r>
              <a:rPr lang="de-DE" sz="1400" dirty="0" smtClean="0"/>
              <a:t>wird sich dann aber zeigen, dass die </a:t>
            </a:r>
            <a:r>
              <a:rPr lang="de-DE" sz="1400" b="1" dirty="0" smtClean="0"/>
              <a:t>selbe Zahlenfolge </a:t>
            </a:r>
            <a:r>
              <a:rPr lang="de-DE" sz="1400" dirty="0" smtClean="0"/>
              <a:t>erscheint, da schlicht die identische Liste in der selben Reihenfolge ausgelesen wird.</a:t>
            </a:r>
          </a:p>
          <a:p>
            <a:pPr lvl="2"/>
            <a:r>
              <a:rPr lang="de-DE" sz="1400" dirty="0" smtClean="0"/>
              <a:t>Um dieses Problem zu lösen, werden wir die Startposition stets </a:t>
            </a:r>
            <a:r>
              <a:rPr lang="de-DE" sz="1400" b="1" dirty="0" smtClean="0"/>
              <a:t>in Abhängigkeit </a:t>
            </a:r>
            <a:r>
              <a:rPr lang="de-DE" sz="1400" dirty="0" smtClean="0"/>
              <a:t>der aktuell gültigen „</a:t>
            </a:r>
            <a:r>
              <a:rPr lang="de-DE" sz="1400" b="1" dirty="0" smtClean="0">
                <a:solidFill>
                  <a:srgbClr val="0070C0"/>
                </a:solidFill>
              </a:rPr>
              <a:t>Uhrzeit</a:t>
            </a:r>
            <a:r>
              <a:rPr lang="de-DE" sz="1400" dirty="0" smtClean="0"/>
              <a:t>“ ermitteln. </a:t>
            </a:r>
            <a:r>
              <a:rPr lang="de-DE" sz="1200" i="1" dirty="0" smtClean="0"/>
              <a:t>(</a:t>
            </a:r>
            <a:r>
              <a:rPr lang="de-DE" sz="1200" i="1" dirty="0" smtClean="0">
                <a:solidFill>
                  <a:srgbClr val="0070C0"/>
                </a:solidFill>
              </a:rPr>
              <a:t>genauer</a:t>
            </a:r>
            <a:r>
              <a:rPr lang="de-DE" sz="1200" i="1" dirty="0" smtClean="0"/>
              <a:t>: Anzahl der Sekunden seit dem 01.01.1970)</a:t>
            </a:r>
            <a:r>
              <a:rPr lang="de-DE" sz="1200" dirty="0" smtClean="0"/>
              <a:t> </a:t>
            </a:r>
          </a:p>
          <a:p>
            <a:pPr lvl="3">
              <a:buFont typeface="Arial" panose="020B0604020202020204" pitchFamily="34" charset="0"/>
              <a:buChar char="•"/>
            </a:pPr>
            <a:r>
              <a:rPr lang="de-DE" sz="1400" dirty="0" smtClean="0"/>
              <a:t>Eine solche Zuweisung der Startposition (</a:t>
            </a:r>
            <a:r>
              <a:rPr lang="de-DE" sz="1400" dirty="0"/>
              <a:t>„</a:t>
            </a:r>
            <a:r>
              <a:rPr lang="de-DE" sz="1400" b="1" dirty="0"/>
              <a:t>Initialisierung des Zufallsgenerators</a:t>
            </a:r>
            <a:r>
              <a:rPr lang="de-DE" sz="1400" dirty="0"/>
              <a:t>“ </a:t>
            </a:r>
            <a:r>
              <a:rPr lang="de-DE" sz="1400" dirty="0" smtClean="0"/>
              <a:t>) ist dann zwar streng genommen keineswegs zufällig, bleibt für den User aber dennoch vollkommen unvorhersehbar, zumal er die zigtausende </a:t>
            </a:r>
            <a:r>
              <a:rPr lang="de-DE" sz="1400" dirty="0"/>
              <a:t>E</a:t>
            </a:r>
            <a:r>
              <a:rPr lang="de-DE" sz="1400" dirty="0" smtClean="0"/>
              <a:t>inträge umfassende Liste von (Pseudo)-Zufallszahlen üblicherweise nicht auswendig lernte … oder Monk heißt ;-)</a:t>
            </a:r>
          </a:p>
          <a:p>
            <a:pPr marL="0" indent="0">
              <a:buNone/>
            </a:pPr>
            <a:endParaRPr lang="de-DE" sz="800" dirty="0"/>
          </a:p>
          <a:p>
            <a:pPr marL="0" indent="0">
              <a:buNone/>
            </a:pPr>
            <a:endParaRPr lang="de-DE" sz="1600" dirty="0" smtClean="0"/>
          </a:p>
        </p:txBody>
      </p:sp>
    </p:spTree>
    <p:extLst>
      <p:ext uri="{BB962C8B-B14F-4D97-AF65-F5344CB8AC3E}">
        <p14:creationId xmlns:p14="http://schemas.microsoft.com/office/powerpoint/2010/main" val="61894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WBS TRAINING_Farbprofil">
      <a:dk1>
        <a:srgbClr val="00204B"/>
      </a:dk1>
      <a:lt1>
        <a:srgbClr val="FFFFFF"/>
      </a:lt1>
      <a:dk2>
        <a:srgbClr val="0071B2"/>
      </a:dk2>
      <a:lt2>
        <a:srgbClr val="CFCFCF"/>
      </a:lt2>
      <a:accent1>
        <a:srgbClr val="00204B"/>
      </a:accent1>
      <a:accent2>
        <a:srgbClr val="FBC714"/>
      </a:accent2>
      <a:accent3>
        <a:srgbClr val="FB2B55"/>
      </a:accent3>
      <a:accent4>
        <a:srgbClr val="FBC714"/>
      </a:accent4>
      <a:accent5>
        <a:srgbClr val="FBC714"/>
      </a:accent5>
      <a:accent6>
        <a:srgbClr val="FB2B55"/>
      </a:accent6>
      <a:hlink>
        <a:srgbClr val="00204B"/>
      </a:hlink>
      <a:folHlink>
        <a:srgbClr val="00204B"/>
      </a:folHlink>
    </a:clrScheme>
    <a:fontScheme name="WBS-Schrift">
      <a:majorFont>
        <a:latin typeface="Frutiger 55 Roman"/>
        <a:ea typeface=""/>
        <a:cs typeface=""/>
      </a:majorFont>
      <a:minorFont>
        <a:latin typeface="Frutiger 45 Light"/>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E2894E4CF43FC4786D65296C0CD6BF1" ma:contentTypeVersion="14" ma:contentTypeDescription="Ein neues Dokument erstellen." ma:contentTypeScope="" ma:versionID="6ff1d702476644d2b6a4a1979c6f4fde">
  <xsd:schema xmlns:xsd="http://www.w3.org/2001/XMLSchema" xmlns:xs="http://www.w3.org/2001/XMLSchema" xmlns:p="http://schemas.microsoft.com/office/2006/metadata/properties" xmlns:ns2="f22e8a00-551a-48c6-b378-c6ed4955e6ee" xmlns:ns3="8757b47b-59dc-4c9e-8178-d43937388e35" targetNamespace="http://schemas.microsoft.com/office/2006/metadata/properties" ma:root="true" ma:fieldsID="6227e1a780d42de2f2b811f76f3da7e5" ns2:_="" ns3:_="">
    <xsd:import namespace="f22e8a00-551a-48c6-b378-c6ed4955e6ee"/>
    <xsd:import namespace="8757b47b-59dc-4c9e-8178-d43937388e3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e8a00-551a-48c6-b378-c6ed4955e6ee"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TaxCatchAll" ma:index="14" nillable="true" ma:displayName="Taxonomy Catch All Column" ma:hidden="true" ma:list="{559174ce-b004-4f1e-a04d-a197baedd0ca}" ma:internalName="TaxCatchAll" ma:showField="CatchAllData" ma:web="f22e8a00-551a-48c6-b378-c6ed4955e6e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57b47b-59dc-4c9e-8178-d43937388e3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ecb1af77-71c4-40a4-865f-7f05b01a85a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757b47b-59dc-4c9e-8178-d43937388e35">
      <Terms xmlns="http://schemas.microsoft.com/office/infopath/2007/PartnerControls"/>
    </lcf76f155ced4ddcb4097134ff3c332f>
    <TaxCatchAll xmlns="f22e8a00-551a-48c6-b378-c6ed4955e6ee" xsi:nil="true"/>
  </documentManagement>
</p:properties>
</file>

<file path=customXml/itemProps1.xml><?xml version="1.0" encoding="utf-8"?>
<ds:datastoreItem xmlns:ds="http://schemas.openxmlformats.org/officeDocument/2006/customXml" ds:itemID="{BD3CE70A-ABFC-4EC3-B185-3EE0E0DDC7CA}"/>
</file>

<file path=customXml/itemProps2.xml><?xml version="1.0" encoding="utf-8"?>
<ds:datastoreItem xmlns:ds="http://schemas.openxmlformats.org/officeDocument/2006/customXml" ds:itemID="{725C452A-7333-4C65-B028-309092A79E6A}"/>
</file>

<file path=customXml/itemProps3.xml><?xml version="1.0" encoding="utf-8"?>
<ds:datastoreItem xmlns:ds="http://schemas.openxmlformats.org/officeDocument/2006/customXml" ds:itemID="{E80013B1-E55E-4ECA-AED0-72D277F33453}"/>
</file>

<file path=docProps/app.xml><?xml version="1.0" encoding="utf-8"?>
<Properties xmlns="http://schemas.openxmlformats.org/officeDocument/2006/extended-properties" xmlns:vt="http://schemas.openxmlformats.org/officeDocument/2006/docPropsVTypes">
  <Template/>
  <TotalTime>0</TotalTime>
  <Words>1055</Words>
  <Application>Microsoft Office PowerPoint</Application>
  <PresentationFormat>Breitbild</PresentationFormat>
  <Paragraphs>150</Paragraphs>
  <Slides>16</Slides>
  <Notes>10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Arial</vt:lpstr>
      <vt:lpstr>Calibri</vt:lpstr>
      <vt:lpstr>Frutiger 45 Light</vt:lpstr>
      <vt:lpstr>Frutiger 55 Roman</vt:lpstr>
      <vt:lpstr>Segoe UI</vt:lpstr>
      <vt:lpstr>Larissa</vt:lpstr>
      <vt:lpstr>Programmierung(1)</vt:lpstr>
      <vt:lpstr>Agenda</vt:lpstr>
      <vt:lpstr>Zufallszahlen – Motivation </vt:lpstr>
      <vt:lpstr>Zufallszahlen – Beispielaufgabe </vt:lpstr>
      <vt:lpstr>Beispielaufgabe – PAP </vt:lpstr>
      <vt:lpstr>Beispielaufgabe – Struktogramm </vt:lpstr>
      <vt:lpstr>Beispielaufgabe – Pseudocode </vt:lpstr>
      <vt:lpstr>Beispielaufgabe – Quellcode </vt:lpstr>
      <vt:lpstr>Quellcode – Notwendige Ergänzungen(1a) </vt:lpstr>
      <vt:lpstr>Notwendige Ergänzungen(1a) – Initialisierung des Zufallsgenerators </vt:lpstr>
      <vt:lpstr>Quellcode – Notwendige Ergänzungen(1b) </vt:lpstr>
      <vt:lpstr>Notwendige Ergänzungen(1b) – einmalig ungenutzter rand()-Aufruf </vt:lpstr>
      <vt:lpstr>Quellcode – Notwendige Ergänzungen(2a) </vt:lpstr>
      <vt:lpstr>Quellcode – Notwendige Ergänzungen(2b) </vt:lpstr>
      <vt:lpstr>Zufallswerte – Gemeinsame Übung A_02_04_01</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 Passon</dc:creator>
  <cp:lastModifiedBy>Max Muster01</cp:lastModifiedBy>
  <cp:revision>580</cp:revision>
  <dcterms:created xsi:type="dcterms:W3CDTF">2016-07-13T14:25:09Z</dcterms:created>
  <dcterms:modified xsi:type="dcterms:W3CDTF">2022-06-01T15:24:09Z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0x0101002E2894E4CF43FC4786D65296C0CD6BF1</vt:lpwstr>
  </property>
</Properties>
</file>