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notesSlides/notesSlide8.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04" r:id="rId2"/>
    <p:sldId id="317" r:id="rId3"/>
    <p:sldId id="394" r:id="rId4"/>
    <p:sldId id="395" r:id="rId5"/>
    <p:sldId id="391" r:id="rId6"/>
    <p:sldId id="392" r:id="rId7"/>
    <p:sldId id="393" r:id="rId8"/>
    <p:sldId id="396" r:id="rId9"/>
    <p:sldId id="397" r:id="rId10"/>
    <p:sldId id="398" r:id="rId11"/>
    <p:sldId id="399" r:id="rId12"/>
    <p:sldId id="405" r:id="rId13"/>
    <p:sldId id="406" r:id="rId14"/>
    <p:sldId id="402" r:id="rId15"/>
    <p:sldId id="403" r:id="rId16"/>
    <p:sldId id="404" r:id="rId17"/>
    <p:sldId id="338" r:id="rId18"/>
    <p:sldId id="310" r:id="rId1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dja Rabsch" initials="N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B2"/>
    <a:srgbClr val="E73053"/>
    <a:srgbClr val="FBC714"/>
    <a:srgbClr val="002055"/>
    <a:srgbClr val="00204B"/>
    <a:srgbClr val="1E466E"/>
    <a:srgbClr val="FB2B55"/>
    <a:srgbClr val="FFCC00"/>
    <a:srgbClr val="0A3E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10" autoAdjust="0"/>
  </p:normalViewPr>
  <p:slideViewPr>
    <p:cSldViewPr>
      <p:cViewPr varScale="1">
        <p:scale>
          <a:sx n="108" d="100"/>
          <a:sy n="108" d="100"/>
        </p:scale>
        <p:origin x="678" y="96"/>
      </p:cViewPr>
      <p:guideLst>
        <p:guide orient="horz" pos="2160"/>
        <p:guide pos="3840"/>
      </p:guideLst>
    </p:cSldViewPr>
  </p:slideViewPr>
  <p:outlineViewPr>
    <p:cViewPr>
      <p:scale>
        <a:sx n="33" d="100"/>
        <a:sy n="33" d="100"/>
      </p:scale>
      <p:origin x="0" y="4368"/>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71" d="100"/>
          <a:sy n="71" d="100"/>
        </p:scale>
        <p:origin x="-32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49DB4B-9B0A-465E-9EA9-844F8452970F}" type="datetimeFigureOut">
              <a:rPr lang="de-DE" smtClean="0"/>
              <a:pPr/>
              <a:t>30.06.2023</a:t>
            </a:fld>
            <a:endParaRPr lang="de-DE"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36AD08-F6DD-401B-A6DA-FC1A3AB56368}" type="slidenum">
              <a:rPr lang="de-DE" smtClean="0"/>
              <a:pPr/>
              <a:t>‹Nr.›</a:t>
            </a:fld>
            <a:endParaRPr lang="de-DE" dirty="0"/>
          </a:p>
        </p:txBody>
      </p:sp>
    </p:spTree>
    <p:extLst>
      <p:ext uri="{BB962C8B-B14F-4D97-AF65-F5344CB8AC3E}">
        <p14:creationId xmlns:p14="http://schemas.microsoft.com/office/powerpoint/2010/main" val="2932602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B36AD08-F6DD-401B-A6DA-FC1A3AB56368}" type="slidenum">
              <a:rPr lang="de-DE" smtClean="0"/>
              <a:pPr/>
              <a:t>3</a:t>
            </a:fld>
            <a:endParaRPr lang="de-DE" dirty="0"/>
          </a:p>
        </p:txBody>
      </p:sp>
    </p:spTree>
    <p:extLst>
      <p:ext uri="{BB962C8B-B14F-4D97-AF65-F5344CB8AC3E}">
        <p14:creationId xmlns:p14="http://schemas.microsoft.com/office/powerpoint/2010/main" val="17595031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54772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70253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B36AD08-F6DD-401B-A6DA-FC1A3AB56368}" type="slidenum">
              <a:rPr lang="de-DE" smtClean="0"/>
              <a:pPr/>
              <a:t>17</a:t>
            </a:fld>
            <a:endParaRPr lang="de-DE" dirty="0"/>
          </a:p>
        </p:txBody>
      </p:sp>
    </p:spTree>
    <p:extLst>
      <p:ext uri="{BB962C8B-B14F-4D97-AF65-F5344CB8AC3E}">
        <p14:creationId xmlns:p14="http://schemas.microsoft.com/office/powerpoint/2010/main" val="59454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B36AD08-F6DD-401B-A6DA-FC1A3AB56368}" type="slidenum">
              <a:rPr lang="de-DE" smtClean="0"/>
              <a:pPr/>
              <a:t>4</a:t>
            </a:fld>
            <a:endParaRPr lang="de-DE" dirty="0"/>
          </a:p>
        </p:txBody>
      </p:sp>
    </p:spTree>
    <p:extLst>
      <p:ext uri="{BB962C8B-B14F-4D97-AF65-F5344CB8AC3E}">
        <p14:creationId xmlns:p14="http://schemas.microsoft.com/office/powerpoint/2010/main" val="2723217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90326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25271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01365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84448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38546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86418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972229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seite">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el 1"/>
          <p:cNvSpPr>
            <a:spLocks noGrp="1"/>
          </p:cNvSpPr>
          <p:nvPr>
            <p:ph type="ctrTitle" hasCustomPrompt="1"/>
          </p:nvPr>
        </p:nvSpPr>
        <p:spPr>
          <a:xfrm>
            <a:off x="527382" y="5157192"/>
            <a:ext cx="11137237" cy="720080"/>
          </a:xfrm>
        </p:spPr>
        <p:txBody>
          <a:bodyPr anchor="t">
            <a:noAutofit/>
          </a:bodyPr>
          <a:lstStyle>
            <a:lvl1pPr algn="l">
              <a:defRPr sz="3200" b="0" baseline="0"/>
            </a:lvl1pPr>
          </a:lstStyle>
          <a:p>
            <a:r>
              <a:rPr lang="de-DE" dirty="0"/>
              <a:t>Folientitel</a:t>
            </a:r>
            <a:br>
              <a:rPr lang="de-DE" dirty="0"/>
            </a:br>
            <a:r>
              <a:rPr lang="de-DE" dirty="0"/>
              <a:t>Untertitel </a:t>
            </a:r>
          </a:p>
        </p:txBody>
      </p:sp>
    </p:spTree>
    <p:extLst>
      <p:ext uri="{BB962C8B-B14F-4D97-AF65-F5344CB8AC3E}">
        <p14:creationId xmlns:p14="http://schemas.microsoft.com/office/powerpoint/2010/main" val="299663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auptunterseit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553014" y="439671"/>
            <a:ext cx="11137237" cy="720080"/>
          </a:xfrm>
        </p:spPr>
        <p:txBody>
          <a:bodyPr anchor="t">
            <a:noAutofit/>
          </a:bodyPr>
          <a:lstStyle>
            <a:lvl1pPr algn="l">
              <a:defRPr sz="3200" b="0" baseline="0"/>
            </a:lvl1pPr>
          </a:lstStyle>
          <a:p>
            <a:r>
              <a:rPr lang="de-DE" dirty="0"/>
              <a:t>Seitenüberschrift</a:t>
            </a:r>
            <a:br>
              <a:rPr lang="de-DE" dirty="0"/>
            </a:br>
            <a:r>
              <a:rPr lang="de-DE" dirty="0"/>
              <a:t>Untertitel</a:t>
            </a:r>
          </a:p>
        </p:txBody>
      </p:sp>
      <p:sp>
        <p:nvSpPr>
          <p:cNvPr id="13" name="Inhaltsplatzhalter 2"/>
          <p:cNvSpPr>
            <a:spLocks noGrp="1"/>
          </p:cNvSpPr>
          <p:nvPr>
            <p:ph idx="1"/>
          </p:nvPr>
        </p:nvSpPr>
        <p:spPr>
          <a:xfrm>
            <a:off x="553014" y="1715424"/>
            <a:ext cx="11137237" cy="4032449"/>
          </a:xfrm>
          <a:prstGeom prst="rect">
            <a:avLst/>
          </a:prstGeom>
        </p:spPr>
        <p:txBody>
          <a:bodyPr/>
          <a:lstStyle>
            <a:lvl1pPr marL="342900" indent="-342900">
              <a:buClr>
                <a:schemeClr val="tx2"/>
              </a:buClr>
              <a:buSzPct val="85000"/>
              <a:buFontTx/>
              <a:buBlip>
                <a:blip r:embed="rId2"/>
              </a:buBlip>
              <a:defRPr sz="2400">
                <a:latin typeface="+mn-lt"/>
              </a:defRPr>
            </a:lvl1pPr>
            <a:lvl2pPr marL="742950" indent="-285750">
              <a:buClr>
                <a:schemeClr val="tx2"/>
              </a:buClr>
              <a:buSzPct val="85000"/>
              <a:buFontTx/>
              <a:buBlip>
                <a:blip r:embed="rId2"/>
              </a:buBlip>
              <a:defRPr sz="2000"/>
            </a:lvl2pPr>
            <a:lvl3pPr marL="1143000" indent="-228600">
              <a:buClr>
                <a:schemeClr val="tx2"/>
              </a:buClr>
              <a:buSzPct val="85000"/>
              <a:buFontTx/>
              <a:buBlip>
                <a:blip r:embed="rId2"/>
              </a:buBlip>
              <a:defRPr sz="1600"/>
            </a:lvl3pPr>
          </a:lstStyle>
          <a:p>
            <a:pPr lvl="0"/>
            <a:r>
              <a:rPr lang="de-DE" dirty="0"/>
              <a:t>Textmasterformat bearbeiten</a:t>
            </a:r>
          </a:p>
          <a:p>
            <a:pPr lvl="1"/>
            <a:r>
              <a:rPr lang="de-DE" dirty="0"/>
              <a:t>Zweite Ebene</a:t>
            </a:r>
          </a:p>
          <a:p>
            <a:pPr lvl="2"/>
            <a:r>
              <a:rPr lang="de-DE" dirty="0"/>
              <a:t>Dritte Ebene</a:t>
            </a:r>
          </a:p>
        </p:txBody>
      </p:sp>
      <p:sp>
        <p:nvSpPr>
          <p:cNvPr id="35" name="Foliennummernplatzhalter 5"/>
          <p:cNvSpPr>
            <a:spLocks noGrp="1"/>
          </p:cNvSpPr>
          <p:nvPr>
            <p:ph type="sldNum" sz="quarter" idx="12"/>
          </p:nvPr>
        </p:nvSpPr>
        <p:spPr>
          <a:xfrm>
            <a:off x="7728181" y="6376243"/>
            <a:ext cx="4088811" cy="365125"/>
          </a:xfrm>
          <a:prstGeom prst="rect">
            <a:avLst/>
          </a:prstGeom>
        </p:spPr>
        <p:txBody>
          <a:bodyPr/>
          <a:lstStyle>
            <a:lvl1pPr algn="r">
              <a:defRPr sz="1400" b="0">
                <a:solidFill>
                  <a:schemeClr val="tx1"/>
                </a:solidFill>
              </a:defRPr>
            </a:lvl1pPr>
          </a:lstStyle>
          <a:p>
            <a:r>
              <a:rPr lang="de-DE" dirty="0"/>
              <a:t>    </a:t>
            </a:r>
            <a:fld id="{53A7E995-82E8-4418-8944-F18B85142D8B}" type="slidenum">
              <a:rPr lang="de-DE" sz="1200" smtClean="0"/>
              <a:pPr/>
              <a:t>‹Nr.›</a:t>
            </a:fld>
            <a:endParaRPr lang="de-DE" sz="1200" dirty="0"/>
          </a:p>
        </p:txBody>
      </p:sp>
      <p:pic>
        <p:nvPicPr>
          <p:cNvPr id="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521845" y="6237312"/>
            <a:ext cx="1469699" cy="428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650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nterseite_Text und Bild">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553014" y="439671"/>
            <a:ext cx="11137237" cy="720080"/>
          </a:xfrm>
        </p:spPr>
        <p:txBody>
          <a:bodyPr anchor="t">
            <a:noAutofit/>
          </a:bodyPr>
          <a:lstStyle>
            <a:lvl1pPr algn="l">
              <a:defRPr sz="3200" b="0" baseline="0"/>
            </a:lvl1pPr>
          </a:lstStyle>
          <a:p>
            <a:r>
              <a:rPr lang="de-DE" dirty="0"/>
              <a:t>Seitenüberschrift</a:t>
            </a:r>
            <a:br>
              <a:rPr lang="de-DE" dirty="0"/>
            </a:br>
            <a:r>
              <a:rPr lang="de-DE" dirty="0"/>
              <a:t>Untertitel</a:t>
            </a:r>
          </a:p>
        </p:txBody>
      </p:sp>
      <p:sp>
        <p:nvSpPr>
          <p:cNvPr id="9" name="Inhaltsplatzhalter 2"/>
          <p:cNvSpPr>
            <a:spLocks noGrp="1"/>
          </p:cNvSpPr>
          <p:nvPr>
            <p:ph idx="1"/>
          </p:nvPr>
        </p:nvSpPr>
        <p:spPr>
          <a:xfrm>
            <a:off x="553013" y="1717200"/>
            <a:ext cx="4608512" cy="4032449"/>
          </a:xfrm>
          <a:prstGeom prst="rect">
            <a:avLst/>
          </a:prstGeom>
        </p:spPr>
        <p:txBody>
          <a:bodyPr/>
          <a:lstStyle>
            <a:lvl1pPr marL="342900" indent="-342900">
              <a:buClr>
                <a:schemeClr val="tx2"/>
              </a:buClr>
              <a:buSzPct val="85000"/>
              <a:buFontTx/>
              <a:buBlip>
                <a:blip r:embed="rId2"/>
              </a:buBlip>
              <a:defRPr sz="2400">
                <a:latin typeface="+mn-lt"/>
              </a:defRPr>
            </a:lvl1pPr>
            <a:lvl2pPr marL="742950" indent="-285750">
              <a:buClr>
                <a:schemeClr val="tx2"/>
              </a:buClr>
              <a:buSzPct val="85000"/>
              <a:buFontTx/>
              <a:buBlip>
                <a:blip r:embed="rId2"/>
              </a:buBlip>
              <a:defRPr sz="2000"/>
            </a:lvl2pPr>
            <a:lvl3pPr marL="1143000" indent="-228600">
              <a:buClr>
                <a:schemeClr val="tx2"/>
              </a:buClr>
              <a:buSzPct val="85000"/>
              <a:buFontTx/>
              <a:buBlip>
                <a:blip r:embed="rId2"/>
              </a:buBlip>
              <a:defRPr sz="1600"/>
            </a:lvl3pPr>
          </a:lstStyle>
          <a:p>
            <a:pPr lvl="0"/>
            <a:r>
              <a:rPr lang="de-DE" dirty="0"/>
              <a:t>Textmasterformat bearbeiten</a:t>
            </a:r>
          </a:p>
          <a:p>
            <a:pPr lvl="1"/>
            <a:r>
              <a:rPr lang="de-DE" dirty="0"/>
              <a:t>Zweite Ebene</a:t>
            </a:r>
          </a:p>
          <a:p>
            <a:pPr lvl="2"/>
            <a:r>
              <a:rPr lang="de-DE" dirty="0"/>
              <a:t>Dritte Ebene</a:t>
            </a:r>
          </a:p>
        </p:txBody>
      </p:sp>
      <p:sp>
        <p:nvSpPr>
          <p:cNvPr id="10" name="Bildplatzhalter 3"/>
          <p:cNvSpPr>
            <a:spLocks noGrp="1"/>
          </p:cNvSpPr>
          <p:nvPr>
            <p:ph type="pic" sz="quarter" idx="13"/>
          </p:nvPr>
        </p:nvSpPr>
        <p:spPr>
          <a:xfrm>
            <a:off x="5338879" y="1717200"/>
            <a:ext cx="6351373" cy="4032449"/>
          </a:xfrm>
          <a:prstGeom prst="rect">
            <a:avLst/>
          </a:prstGeom>
        </p:spPr>
        <p:txBody>
          <a:bodyPr/>
          <a:lstStyle>
            <a:lvl1pPr marL="0" indent="0">
              <a:buNone/>
              <a:defRPr/>
            </a:lvl1pPr>
          </a:lstStyle>
          <a:p>
            <a:endParaRPr lang="de-DE" dirty="0"/>
          </a:p>
        </p:txBody>
      </p:sp>
      <p:pic>
        <p:nvPicPr>
          <p:cNvPr id="11"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521845" y="6237312"/>
            <a:ext cx="1469699" cy="428056"/>
          </a:xfrm>
          <a:prstGeom prst="rect">
            <a:avLst/>
          </a:prstGeom>
          <a:noFill/>
          <a:extLst>
            <a:ext uri="{909E8E84-426E-40DD-AFC4-6F175D3DCCD1}">
              <a14:hiddenFill xmlns:a14="http://schemas.microsoft.com/office/drawing/2010/main">
                <a:solidFill>
                  <a:srgbClr val="FFFFFF"/>
                </a:solidFill>
              </a14:hiddenFill>
            </a:ext>
          </a:extLst>
        </p:spPr>
      </p:pic>
      <p:sp>
        <p:nvSpPr>
          <p:cNvPr id="12" name="Foliennummernplatzhalter 5"/>
          <p:cNvSpPr>
            <a:spLocks noGrp="1"/>
          </p:cNvSpPr>
          <p:nvPr>
            <p:ph type="sldNum" sz="quarter" idx="12"/>
          </p:nvPr>
        </p:nvSpPr>
        <p:spPr>
          <a:xfrm>
            <a:off x="7728181" y="6376243"/>
            <a:ext cx="4088811" cy="365125"/>
          </a:xfrm>
          <a:prstGeom prst="rect">
            <a:avLst/>
          </a:prstGeom>
        </p:spPr>
        <p:txBody>
          <a:bodyPr/>
          <a:lstStyle>
            <a:lvl1pPr algn="r">
              <a:defRPr sz="1400" b="0">
                <a:solidFill>
                  <a:schemeClr val="tx1"/>
                </a:solidFill>
              </a:defRPr>
            </a:lvl1pPr>
          </a:lstStyle>
          <a:p>
            <a:r>
              <a:rPr lang="de-DE" dirty="0"/>
              <a:t>    </a:t>
            </a:r>
            <a:fld id="{53A7E995-82E8-4418-8944-F18B85142D8B}" type="slidenum">
              <a:rPr lang="de-DE" sz="1200" smtClean="0">
                <a:solidFill>
                  <a:srgbClr val="00204B"/>
                </a:solidFill>
              </a:rPr>
              <a:pPr/>
              <a:t>‹Nr.›</a:t>
            </a:fld>
            <a:endParaRPr lang="de-DE" sz="1200" dirty="0">
              <a:solidFill>
                <a:srgbClr val="00204B"/>
              </a:solidFill>
            </a:endParaRPr>
          </a:p>
        </p:txBody>
      </p:sp>
    </p:spTree>
    <p:extLst>
      <p:ext uri="{BB962C8B-B14F-4D97-AF65-F5344CB8AC3E}">
        <p14:creationId xmlns:p14="http://schemas.microsoft.com/office/powerpoint/2010/main" val="1857222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Unterseite_Text und Bild">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553014" y="439671"/>
            <a:ext cx="11137237" cy="720080"/>
          </a:xfrm>
        </p:spPr>
        <p:txBody>
          <a:bodyPr anchor="t">
            <a:noAutofit/>
          </a:bodyPr>
          <a:lstStyle>
            <a:lvl1pPr algn="l">
              <a:defRPr sz="3200" b="0" baseline="0"/>
            </a:lvl1pPr>
          </a:lstStyle>
          <a:p>
            <a:r>
              <a:rPr lang="de-DE" dirty="0"/>
              <a:t>Seitenüberschrift</a:t>
            </a:r>
            <a:br>
              <a:rPr lang="de-DE" dirty="0"/>
            </a:br>
            <a:r>
              <a:rPr lang="de-DE" dirty="0"/>
              <a:t>Untertitel</a:t>
            </a:r>
          </a:p>
        </p:txBody>
      </p:sp>
      <p:sp>
        <p:nvSpPr>
          <p:cNvPr id="9" name="Inhaltsplatzhalter 2"/>
          <p:cNvSpPr>
            <a:spLocks noGrp="1"/>
          </p:cNvSpPr>
          <p:nvPr>
            <p:ph idx="1"/>
          </p:nvPr>
        </p:nvSpPr>
        <p:spPr>
          <a:xfrm>
            <a:off x="7081739" y="1717200"/>
            <a:ext cx="4608512" cy="4032449"/>
          </a:xfrm>
          <a:prstGeom prst="rect">
            <a:avLst/>
          </a:prstGeom>
        </p:spPr>
        <p:txBody>
          <a:bodyPr/>
          <a:lstStyle>
            <a:lvl1pPr marL="342900" indent="-342900">
              <a:buClr>
                <a:schemeClr val="tx2"/>
              </a:buClr>
              <a:buSzPct val="85000"/>
              <a:buFontTx/>
              <a:buBlip>
                <a:blip r:embed="rId2"/>
              </a:buBlip>
              <a:defRPr sz="2400">
                <a:latin typeface="+mn-lt"/>
              </a:defRPr>
            </a:lvl1pPr>
            <a:lvl2pPr marL="742950" indent="-285750">
              <a:buClr>
                <a:schemeClr val="tx2"/>
              </a:buClr>
              <a:buSzPct val="85000"/>
              <a:buFontTx/>
              <a:buBlip>
                <a:blip r:embed="rId2"/>
              </a:buBlip>
              <a:defRPr sz="2000"/>
            </a:lvl2pPr>
            <a:lvl3pPr marL="1143000" indent="-228600">
              <a:buClr>
                <a:schemeClr val="tx2"/>
              </a:buClr>
              <a:buSzPct val="85000"/>
              <a:buFontTx/>
              <a:buBlip>
                <a:blip r:embed="rId2"/>
              </a:buBlip>
              <a:defRPr sz="1600"/>
            </a:lvl3pPr>
          </a:lstStyle>
          <a:p>
            <a:pPr lvl="0"/>
            <a:r>
              <a:rPr lang="de-DE" dirty="0"/>
              <a:t>Textmasterformat bearbeiten</a:t>
            </a:r>
          </a:p>
          <a:p>
            <a:pPr lvl="1"/>
            <a:r>
              <a:rPr lang="de-DE" dirty="0"/>
              <a:t>Zweite Ebene</a:t>
            </a:r>
          </a:p>
          <a:p>
            <a:pPr lvl="2"/>
            <a:r>
              <a:rPr lang="de-DE" dirty="0"/>
              <a:t>Dritte Ebene</a:t>
            </a:r>
          </a:p>
        </p:txBody>
      </p:sp>
      <p:sp>
        <p:nvSpPr>
          <p:cNvPr id="10" name="Bildplatzhalter 3"/>
          <p:cNvSpPr>
            <a:spLocks noGrp="1"/>
          </p:cNvSpPr>
          <p:nvPr>
            <p:ph type="pic" sz="quarter" idx="13"/>
          </p:nvPr>
        </p:nvSpPr>
        <p:spPr>
          <a:xfrm>
            <a:off x="553013" y="1717200"/>
            <a:ext cx="6351373" cy="2952328"/>
          </a:xfrm>
          <a:prstGeom prst="rect">
            <a:avLst/>
          </a:prstGeom>
        </p:spPr>
        <p:txBody>
          <a:bodyPr/>
          <a:lstStyle>
            <a:lvl1pPr marL="0" indent="0">
              <a:buNone/>
              <a:defRPr/>
            </a:lvl1pPr>
          </a:lstStyle>
          <a:p>
            <a:endParaRPr lang="de-DE" dirty="0"/>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521845" y="6237312"/>
            <a:ext cx="1469699" cy="428056"/>
          </a:xfrm>
          <a:prstGeom prst="rect">
            <a:avLst/>
          </a:prstGeom>
          <a:noFill/>
          <a:extLst>
            <a:ext uri="{909E8E84-426E-40DD-AFC4-6F175D3DCCD1}">
              <a14:hiddenFill xmlns:a14="http://schemas.microsoft.com/office/drawing/2010/main">
                <a:solidFill>
                  <a:srgbClr val="FFFFFF"/>
                </a:solidFill>
              </a14:hiddenFill>
            </a:ext>
          </a:extLst>
        </p:spPr>
      </p:pic>
      <p:sp>
        <p:nvSpPr>
          <p:cNvPr id="11" name="Foliennummernplatzhalter 5"/>
          <p:cNvSpPr>
            <a:spLocks noGrp="1"/>
          </p:cNvSpPr>
          <p:nvPr>
            <p:ph type="sldNum" sz="quarter" idx="12"/>
          </p:nvPr>
        </p:nvSpPr>
        <p:spPr>
          <a:xfrm>
            <a:off x="7728181" y="6376243"/>
            <a:ext cx="4088811" cy="365125"/>
          </a:xfrm>
          <a:prstGeom prst="rect">
            <a:avLst/>
          </a:prstGeom>
        </p:spPr>
        <p:txBody>
          <a:bodyPr/>
          <a:lstStyle>
            <a:lvl1pPr algn="r">
              <a:defRPr sz="1400" b="0">
                <a:solidFill>
                  <a:schemeClr val="tx1"/>
                </a:solidFill>
              </a:defRPr>
            </a:lvl1pPr>
          </a:lstStyle>
          <a:p>
            <a:r>
              <a:rPr lang="de-DE" dirty="0"/>
              <a:t>    </a:t>
            </a:r>
            <a:fld id="{53A7E995-82E8-4418-8944-F18B85142D8B}" type="slidenum">
              <a:rPr lang="de-DE" sz="1200" smtClean="0"/>
              <a:pPr/>
              <a:t>‹Nr.›</a:t>
            </a:fld>
            <a:endParaRPr lang="de-DE" dirty="0"/>
          </a:p>
        </p:txBody>
      </p:sp>
    </p:spTree>
    <p:extLst>
      <p:ext uri="{BB962C8B-B14F-4D97-AF65-F5344CB8AC3E}">
        <p14:creationId xmlns:p14="http://schemas.microsoft.com/office/powerpoint/2010/main" val="1452750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Unterseite Bild">
    <p:spTree>
      <p:nvGrpSpPr>
        <p:cNvPr id="1" name=""/>
        <p:cNvGrpSpPr/>
        <p:nvPr/>
      </p:nvGrpSpPr>
      <p:grpSpPr>
        <a:xfrm>
          <a:off x="0" y="0"/>
          <a:ext cx="0" cy="0"/>
          <a:chOff x="0" y="0"/>
          <a:chExt cx="0" cy="0"/>
        </a:xfrm>
      </p:grpSpPr>
      <p:sp>
        <p:nvSpPr>
          <p:cNvPr id="5" name="Titel 1"/>
          <p:cNvSpPr>
            <a:spLocks noGrp="1"/>
          </p:cNvSpPr>
          <p:nvPr>
            <p:ph type="ctrTitle" hasCustomPrompt="1"/>
          </p:nvPr>
        </p:nvSpPr>
        <p:spPr>
          <a:xfrm>
            <a:off x="553014" y="439671"/>
            <a:ext cx="11137237" cy="720080"/>
          </a:xfrm>
        </p:spPr>
        <p:txBody>
          <a:bodyPr anchor="t">
            <a:noAutofit/>
          </a:bodyPr>
          <a:lstStyle>
            <a:lvl1pPr algn="l">
              <a:defRPr sz="3200" b="0" baseline="0"/>
            </a:lvl1pPr>
          </a:lstStyle>
          <a:p>
            <a:r>
              <a:rPr lang="de-DE" dirty="0"/>
              <a:t>Seitenüberschrift</a:t>
            </a:r>
            <a:br>
              <a:rPr lang="de-DE" dirty="0"/>
            </a:br>
            <a:r>
              <a:rPr lang="de-DE" dirty="0"/>
              <a:t>Untertitel</a:t>
            </a:r>
          </a:p>
        </p:txBody>
      </p:sp>
      <p:sp>
        <p:nvSpPr>
          <p:cNvPr id="4" name="Bildplatzhalter 3"/>
          <p:cNvSpPr>
            <a:spLocks noGrp="1"/>
          </p:cNvSpPr>
          <p:nvPr>
            <p:ph type="pic" sz="quarter" idx="13"/>
          </p:nvPr>
        </p:nvSpPr>
        <p:spPr>
          <a:xfrm>
            <a:off x="553014" y="1717200"/>
            <a:ext cx="11137237" cy="4104456"/>
          </a:xfrm>
          <a:prstGeom prst="rect">
            <a:avLst/>
          </a:prstGeom>
        </p:spPr>
        <p:txBody>
          <a:bodyPr/>
          <a:lstStyle>
            <a:lvl1pPr marL="0" indent="0">
              <a:buNone/>
              <a:defRPr/>
            </a:lvl1pPr>
          </a:lstStyle>
          <a:p>
            <a:endParaRPr lang="de-DE" dirty="0"/>
          </a:p>
        </p:txBody>
      </p:sp>
      <p:pic>
        <p:nvPicPr>
          <p:cNvPr id="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521845" y="6237312"/>
            <a:ext cx="1469699" cy="428056"/>
          </a:xfrm>
          <a:prstGeom prst="rect">
            <a:avLst/>
          </a:prstGeom>
          <a:noFill/>
          <a:extLst>
            <a:ext uri="{909E8E84-426E-40DD-AFC4-6F175D3DCCD1}">
              <a14:hiddenFill xmlns:a14="http://schemas.microsoft.com/office/drawing/2010/main">
                <a:solidFill>
                  <a:srgbClr val="FFFFFF"/>
                </a:solidFill>
              </a14:hiddenFill>
            </a:ext>
          </a:extLst>
        </p:spPr>
      </p:pic>
      <p:sp>
        <p:nvSpPr>
          <p:cNvPr id="9" name="Foliennummernplatzhalter 5"/>
          <p:cNvSpPr>
            <a:spLocks noGrp="1"/>
          </p:cNvSpPr>
          <p:nvPr>
            <p:ph type="sldNum" sz="quarter" idx="12"/>
          </p:nvPr>
        </p:nvSpPr>
        <p:spPr>
          <a:xfrm>
            <a:off x="7728181" y="6376243"/>
            <a:ext cx="4088811" cy="365125"/>
          </a:xfrm>
          <a:prstGeom prst="rect">
            <a:avLst/>
          </a:prstGeom>
        </p:spPr>
        <p:txBody>
          <a:bodyPr/>
          <a:lstStyle>
            <a:lvl1pPr algn="r">
              <a:defRPr sz="1200" b="0">
                <a:solidFill>
                  <a:schemeClr val="tx1"/>
                </a:solidFill>
              </a:defRPr>
            </a:lvl1pPr>
          </a:lstStyle>
          <a:p>
            <a:r>
              <a:rPr lang="de-DE" dirty="0"/>
              <a:t>    </a:t>
            </a:r>
            <a:fld id="{53A7E995-82E8-4418-8944-F18B85142D8B}" type="slidenum">
              <a:rPr lang="de-DE" smtClean="0"/>
              <a:pPr/>
              <a:t>‹Nr.›</a:t>
            </a:fld>
            <a:endParaRPr lang="de-DE" dirty="0"/>
          </a:p>
        </p:txBody>
      </p:sp>
    </p:spTree>
    <p:extLst>
      <p:ext uri="{BB962C8B-B14F-4D97-AF65-F5344CB8AC3E}">
        <p14:creationId xmlns:p14="http://schemas.microsoft.com/office/powerpoint/2010/main" val="2773923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schlussfolie_inkl. Kontaktdaten">
    <p:spTree>
      <p:nvGrpSpPr>
        <p:cNvPr id="1" name=""/>
        <p:cNvGrpSpPr/>
        <p:nvPr/>
      </p:nvGrpSpPr>
      <p:grpSpPr>
        <a:xfrm>
          <a:off x="0" y="0"/>
          <a:ext cx="0" cy="0"/>
          <a:chOff x="0" y="0"/>
          <a:chExt cx="0" cy="0"/>
        </a:xfrm>
      </p:grpSpPr>
      <p:sp>
        <p:nvSpPr>
          <p:cNvPr id="4" name="Titel 1"/>
          <p:cNvSpPr>
            <a:spLocks noGrp="1"/>
          </p:cNvSpPr>
          <p:nvPr>
            <p:ph type="ctrTitle" hasCustomPrompt="1"/>
          </p:nvPr>
        </p:nvSpPr>
        <p:spPr>
          <a:xfrm>
            <a:off x="527382" y="5157192"/>
            <a:ext cx="11137237" cy="720080"/>
          </a:xfrm>
        </p:spPr>
        <p:txBody>
          <a:bodyPr anchor="t">
            <a:noAutofit/>
          </a:bodyPr>
          <a:lstStyle>
            <a:lvl1pPr algn="l">
              <a:defRPr sz="3200" b="0" baseline="0"/>
            </a:lvl1pPr>
          </a:lstStyle>
          <a:p>
            <a:r>
              <a:rPr lang="de-DE" dirty="0"/>
              <a:t>Folientitel</a:t>
            </a:r>
            <a:br>
              <a:rPr lang="de-DE" dirty="0"/>
            </a:br>
            <a:r>
              <a:rPr lang="de-DE" dirty="0"/>
              <a:t>Untertitel </a:t>
            </a:r>
          </a:p>
        </p:txBody>
      </p:sp>
      <p:pic>
        <p:nvPicPr>
          <p:cNvPr id="2" name="Grafik 1"/>
          <p:cNvPicPr>
            <a:picLocks noChangeAspect="1"/>
          </p:cNvPicPr>
          <p:nvPr userDrawn="1"/>
        </p:nvPicPr>
        <p:blipFill rotWithShape="1">
          <a:blip r:embed="rId2" cstate="print">
            <a:extLst>
              <a:ext uri="{28A0092B-C50C-407E-A947-70E740481C1C}">
                <a14:useLocalDpi xmlns:a14="http://schemas.microsoft.com/office/drawing/2010/main" val="0"/>
              </a:ext>
            </a:extLst>
          </a:blip>
          <a:srcRect b="9051"/>
          <a:stretch/>
        </p:blipFill>
        <p:spPr>
          <a:xfrm>
            <a:off x="0" y="0"/>
            <a:ext cx="12192000" cy="6237312"/>
          </a:xfrm>
          <a:prstGeom prst="rect">
            <a:avLst/>
          </a:prstGeom>
        </p:spPr>
      </p:pic>
      <p:pic>
        <p:nvPicPr>
          <p:cNvPr id="5" name="Grafik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7544" y="6381328"/>
            <a:ext cx="1329033" cy="332656"/>
          </a:xfrm>
          <a:prstGeom prst="rect">
            <a:avLst/>
          </a:prstGeom>
        </p:spPr>
      </p:pic>
      <p:pic>
        <p:nvPicPr>
          <p:cNvPr id="6" name="Grafik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328248" y="6378332"/>
            <a:ext cx="3384376" cy="292687"/>
          </a:xfrm>
          <a:prstGeom prst="rect">
            <a:avLst/>
          </a:prstGeom>
        </p:spPr>
      </p:pic>
    </p:spTree>
    <p:extLst>
      <p:ext uri="{BB962C8B-B14F-4D97-AF65-F5344CB8AC3E}">
        <p14:creationId xmlns:p14="http://schemas.microsoft.com/office/powerpoint/2010/main" val="337833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sp>
        <p:nvSpPr>
          <p:cNvPr id="4" name="Titel 1"/>
          <p:cNvSpPr>
            <a:spLocks noGrp="1"/>
          </p:cNvSpPr>
          <p:nvPr>
            <p:ph type="ctrTitle" hasCustomPrompt="1"/>
          </p:nvPr>
        </p:nvSpPr>
        <p:spPr>
          <a:xfrm>
            <a:off x="527382" y="5157192"/>
            <a:ext cx="11137237" cy="720080"/>
          </a:xfrm>
        </p:spPr>
        <p:txBody>
          <a:bodyPr anchor="t">
            <a:noAutofit/>
          </a:bodyPr>
          <a:lstStyle>
            <a:lvl1pPr algn="l">
              <a:defRPr sz="3200" b="0" baseline="0"/>
            </a:lvl1pPr>
          </a:lstStyle>
          <a:p>
            <a:r>
              <a:rPr lang="de-DE" dirty="0"/>
              <a:t>Folientitel</a:t>
            </a:r>
            <a:br>
              <a:rPr lang="de-DE" dirty="0"/>
            </a:br>
            <a:r>
              <a:rPr lang="de-DE" dirty="0"/>
              <a:t>Untertitel </a:t>
            </a:r>
          </a:p>
        </p:txBody>
      </p:sp>
      <p:pic>
        <p:nvPicPr>
          <p:cNvPr id="3" name="Grafik 2"/>
          <p:cNvPicPr>
            <a:picLocks noChangeAspect="1"/>
          </p:cNvPicPr>
          <p:nvPr userDrawn="1"/>
        </p:nvPicPr>
        <p:blipFill rotWithShape="1">
          <a:blip r:embed="rId2" cstate="print">
            <a:extLst>
              <a:ext uri="{28A0092B-C50C-407E-A947-70E740481C1C}">
                <a14:useLocalDpi xmlns:a14="http://schemas.microsoft.com/office/drawing/2010/main" val="0"/>
              </a:ext>
            </a:extLst>
          </a:blip>
          <a:srcRect b="9051"/>
          <a:stretch/>
        </p:blipFill>
        <p:spPr>
          <a:xfrm>
            <a:off x="0" y="0"/>
            <a:ext cx="12192000" cy="6237312"/>
          </a:xfrm>
          <a:prstGeom prst="rect">
            <a:avLst/>
          </a:prstGeom>
        </p:spPr>
      </p:pic>
      <p:pic>
        <p:nvPicPr>
          <p:cNvPr id="5" name="Grafik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7544" y="6381328"/>
            <a:ext cx="1329033" cy="332656"/>
          </a:xfrm>
          <a:prstGeom prst="rect">
            <a:avLst/>
          </a:prstGeom>
        </p:spPr>
      </p:pic>
      <p:pic>
        <p:nvPicPr>
          <p:cNvPr id="6" name="Grafik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328248" y="6378332"/>
            <a:ext cx="3384376" cy="292687"/>
          </a:xfrm>
          <a:prstGeom prst="rect">
            <a:avLst/>
          </a:prstGeom>
        </p:spPr>
      </p:pic>
    </p:spTree>
    <p:extLst>
      <p:ext uri="{BB962C8B-B14F-4D97-AF65-F5344CB8AC3E}">
        <p14:creationId xmlns:p14="http://schemas.microsoft.com/office/powerpoint/2010/main" val="2565519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bschlussfolie_Freie_Fläche">
    <p:spTree>
      <p:nvGrpSpPr>
        <p:cNvPr id="1" name=""/>
        <p:cNvGrpSpPr/>
        <p:nvPr/>
      </p:nvGrpSpPr>
      <p:grpSpPr>
        <a:xfrm>
          <a:off x="0" y="0"/>
          <a:ext cx="0" cy="0"/>
          <a:chOff x="0" y="0"/>
          <a:chExt cx="0" cy="0"/>
        </a:xfrm>
      </p:grpSpPr>
      <p:sp>
        <p:nvSpPr>
          <p:cNvPr id="4" name="Titel 1"/>
          <p:cNvSpPr>
            <a:spLocks noGrp="1"/>
          </p:cNvSpPr>
          <p:nvPr>
            <p:ph type="ctrTitle" hasCustomPrompt="1"/>
          </p:nvPr>
        </p:nvSpPr>
        <p:spPr>
          <a:xfrm>
            <a:off x="527382" y="5157192"/>
            <a:ext cx="11137237" cy="720080"/>
          </a:xfrm>
        </p:spPr>
        <p:txBody>
          <a:bodyPr anchor="t">
            <a:noAutofit/>
          </a:bodyPr>
          <a:lstStyle>
            <a:lvl1pPr algn="l">
              <a:defRPr sz="3200" b="0" baseline="0"/>
            </a:lvl1pPr>
          </a:lstStyle>
          <a:p>
            <a:r>
              <a:rPr lang="de-DE" dirty="0"/>
              <a:t>Folientitel</a:t>
            </a:r>
            <a:br>
              <a:rPr lang="de-DE" dirty="0"/>
            </a:br>
            <a:r>
              <a:rPr lang="de-DE" dirty="0"/>
              <a:t>Untertitel </a:t>
            </a:r>
          </a:p>
        </p:txBody>
      </p:sp>
      <p:pic>
        <p:nvPicPr>
          <p:cNvPr id="3" name="Grafik 2"/>
          <p:cNvPicPr>
            <a:picLocks noChangeAspect="1"/>
          </p:cNvPicPr>
          <p:nvPr userDrawn="1"/>
        </p:nvPicPr>
        <p:blipFill rotWithShape="1">
          <a:blip r:embed="rId2" cstate="print">
            <a:extLst>
              <a:ext uri="{28A0092B-C50C-407E-A947-70E740481C1C}">
                <a14:useLocalDpi xmlns:a14="http://schemas.microsoft.com/office/drawing/2010/main" val="0"/>
              </a:ext>
            </a:extLst>
          </a:blip>
          <a:srcRect b="9051"/>
          <a:stretch/>
        </p:blipFill>
        <p:spPr>
          <a:xfrm>
            <a:off x="0" y="0"/>
            <a:ext cx="12192000" cy="6237312"/>
          </a:xfrm>
          <a:prstGeom prst="rect">
            <a:avLst/>
          </a:prstGeom>
        </p:spPr>
      </p:pic>
      <p:pic>
        <p:nvPicPr>
          <p:cNvPr id="5" name="Grafik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28248" y="6378332"/>
            <a:ext cx="3384376" cy="292687"/>
          </a:xfrm>
          <a:prstGeom prst="rect">
            <a:avLst/>
          </a:prstGeom>
        </p:spPr>
      </p:pic>
      <p:pic>
        <p:nvPicPr>
          <p:cNvPr id="6" name="Grafik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67544" y="6381328"/>
            <a:ext cx="1329033" cy="332656"/>
          </a:xfrm>
          <a:prstGeom prst="rect">
            <a:avLst/>
          </a:prstGeom>
        </p:spPr>
      </p:pic>
    </p:spTree>
    <p:extLst>
      <p:ext uri="{BB962C8B-B14F-4D97-AF65-F5344CB8AC3E}">
        <p14:creationId xmlns:p14="http://schemas.microsoft.com/office/powerpoint/2010/main" val="3760201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0" y="2132856"/>
            <a:ext cx="12192000" cy="1383030"/>
          </a:xfrm>
          <a:prstGeom prst="rect">
            <a:avLst/>
          </a:prstGeom>
        </p:spPr>
        <p:txBody>
          <a:bodyPr vert="horz" lIns="91440" tIns="45720" rIns="91440" bIns="45720" rtlCol="0" anchor="ctr">
            <a:normAutofit/>
          </a:bodyPr>
          <a:lstStyle/>
          <a:p>
            <a:r>
              <a:rPr lang="de-DE" dirty="0"/>
              <a:t>Titelmasterformat durch </a:t>
            </a:r>
            <a:br>
              <a:rPr lang="de-DE" dirty="0"/>
            </a:br>
            <a:r>
              <a:rPr lang="de-DE" dirty="0"/>
              <a:t>Klicken bearbeiten</a:t>
            </a:r>
          </a:p>
        </p:txBody>
      </p:sp>
    </p:spTree>
    <p:extLst>
      <p:ext uri="{BB962C8B-B14F-4D97-AF65-F5344CB8AC3E}">
        <p14:creationId xmlns:p14="http://schemas.microsoft.com/office/powerpoint/2010/main" val="374655851"/>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4" r:id="rId3"/>
    <p:sldLayoutId id="2147483655" r:id="rId4"/>
    <p:sldLayoutId id="2147483653" r:id="rId5"/>
    <p:sldLayoutId id="2147483656" r:id="rId6"/>
    <p:sldLayoutId id="2147483657" r:id="rId7"/>
    <p:sldLayoutId id="2147483658" r:id="rId8"/>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Programmierung(1)</a:t>
            </a:r>
          </a:p>
        </p:txBody>
      </p:sp>
    </p:spTree>
    <p:extLst>
      <p:ext uri="{BB962C8B-B14F-4D97-AF65-F5344CB8AC3E}">
        <p14:creationId xmlns:p14="http://schemas.microsoft.com/office/powerpoint/2010/main" val="131164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00204B"/>
                </a:solidFill>
                <a:effectLst/>
                <a:uLnTx/>
                <a:uFillTx/>
                <a:latin typeface="Frutiger 45 Light"/>
                <a:ea typeface="+mn-ea"/>
                <a:cs typeface="+mn-cs"/>
              </a:rPr>
              <a:t>    </a:t>
            </a:r>
            <a:fld id="{53A7E995-82E8-4418-8944-F18B85142D8B}" type="slidenum">
              <a:rPr kumimoji="0" lang="de-DE" sz="1200" b="0" i="0" u="none" strike="noStrike" kern="1200" cap="none" spc="0" normalizeH="0" baseline="0" noProof="0" smtClean="0">
                <a:ln>
                  <a:noFill/>
                </a:ln>
                <a:solidFill>
                  <a:srgbClr val="00204B"/>
                </a:solidFill>
                <a:effectLst/>
                <a:uLnTx/>
                <a:uFillTx/>
                <a:latin typeface="Frutiger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de-DE" sz="12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8" name="Titel 2"/>
          <p:cNvSpPr>
            <a:spLocks noGrp="1"/>
          </p:cNvSpPr>
          <p:nvPr>
            <p:ph type="ctrTitle"/>
          </p:nvPr>
        </p:nvSpPr>
        <p:spPr>
          <a:xfrm>
            <a:off x="553014" y="439671"/>
            <a:ext cx="11137237" cy="720080"/>
          </a:xfrm>
        </p:spPr>
        <p:txBody>
          <a:bodyPr/>
          <a:lstStyle/>
          <a:p>
            <a:r>
              <a:rPr lang="de-DE" dirty="0"/>
              <a:t>Beispielaufgabe</a:t>
            </a:r>
            <a:r>
              <a:rPr lang="de-DE" dirty="0">
                <a:solidFill>
                  <a:srgbClr val="00B0F0"/>
                </a:solidFill>
              </a:rPr>
              <a:t> </a:t>
            </a:r>
            <a:r>
              <a:rPr lang="de-DE" dirty="0"/>
              <a:t>– </a:t>
            </a:r>
            <a:r>
              <a:rPr lang="de-DE" dirty="0">
                <a:solidFill>
                  <a:srgbClr val="00B0F0"/>
                </a:solidFill>
              </a:rPr>
              <a:t>Quellcode </a:t>
            </a:r>
            <a:r>
              <a:rPr lang="de-DE" dirty="0"/>
              <a:t>– </a:t>
            </a:r>
            <a:r>
              <a:rPr lang="de-DE" dirty="0">
                <a:solidFill>
                  <a:srgbClr val="FF0000"/>
                </a:solidFill>
              </a:rPr>
              <a:t>Definition </a:t>
            </a:r>
            <a:r>
              <a:rPr lang="de-DE" sz="2800" dirty="0">
                <a:solidFill>
                  <a:srgbClr val="FF0000"/>
                </a:solidFill>
              </a:rPr>
              <a:t>(Typ)</a:t>
            </a:r>
            <a:br>
              <a:rPr lang="de-DE" b="1" dirty="0">
                <a:solidFill>
                  <a:srgbClr val="00B0F0"/>
                </a:solidFill>
              </a:rPr>
            </a:br>
            <a:endParaRPr lang="de-DE" sz="1800" u="sng" dirty="0"/>
          </a:p>
        </p:txBody>
      </p:sp>
      <p:sp>
        <p:nvSpPr>
          <p:cNvPr id="2" name="Textfeld 1"/>
          <p:cNvSpPr txBox="1"/>
          <p:nvPr/>
        </p:nvSpPr>
        <p:spPr>
          <a:xfrm>
            <a:off x="2639616" y="1340768"/>
            <a:ext cx="7695376" cy="5078313"/>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include&lt;stdio.h&gt;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main()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int i;</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r>
              <a:rPr kumimoji="0" lang="de-DE" sz="1800" b="1" i="0" u="none" strike="noStrike" kern="1200" cap="none" spc="0" normalizeH="0" baseline="0" noProof="0" dirty="0">
                <a:ln>
                  <a:noFill/>
                </a:ln>
                <a:solidFill>
                  <a:srgbClr val="FF0000"/>
                </a:solidFill>
                <a:effectLst/>
                <a:uLnTx/>
                <a:uFillTx/>
                <a:latin typeface="Frutiger 45 Light"/>
                <a:ea typeface="+mn-ea"/>
                <a:cs typeface="+mn-cs"/>
              </a:rPr>
              <a:t>int</a:t>
            </a: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userZahl[10];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for(i=0;i&lt;10;i++)</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printf(„Geben Sie bitte eine ganze Zahl ein: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fflush(stdin);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scanf(„%d“,&amp;userZahl[i]);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p>
          <a:p>
            <a:pPr lvl="0">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a:t>
            </a:r>
            <a:r>
              <a:rPr lang="de-DE" dirty="0">
                <a:solidFill>
                  <a:srgbClr val="00204B"/>
                </a:solidFill>
              </a:rPr>
              <a:t>for(i=0;i&lt;10;i++)</a:t>
            </a:r>
          </a:p>
          <a:p>
            <a:pPr lvl="0">
              <a:defRPr/>
            </a:pPr>
            <a:r>
              <a:rPr lang="de-DE" dirty="0">
                <a:solidFill>
                  <a:srgbClr val="00204B"/>
                </a:solidFill>
              </a:rPr>
              <a:t>	{</a:t>
            </a:r>
          </a:p>
          <a:p>
            <a:pPr lvl="0">
              <a:defRPr/>
            </a:pPr>
            <a:r>
              <a:rPr lang="de-DE" dirty="0">
                <a:solidFill>
                  <a:srgbClr val="00204B"/>
                </a:solidFill>
              </a:rPr>
              <a:t>		printf(„Wert des Feldes mit Index %d: %d“,i,userZahl[i]);</a:t>
            </a:r>
          </a:p>
          <a:p>
            <a:pPr lvl="0">
              <a:defRPr/>
            </a:pPr>
            <a:r>
              <a:rPr lang="de-DE" dirty="0">
                <a:solidFill>
                  <a:srgbClr val="00204B"/>
                </a:solidFill>
              </a:rPr>
              <a:t>	}</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a:t>
            </a:r>
          </a:p>
        </p:txBody>
      </p:sp>
      <p:sp>
        <p:nvSpPr>
          <p:cNvPr id="6" name="Rechteck 5"/>
          <p:cNvSpPr/>
          <p:nvPr/>
        </p:nvSpPr>
        <p:spPr>
          <a:xfrm>
            <a:off x="5375920" y="1988840"/>
            <a:ext cx="6441072" cy="914400"/>
          </a:xfrm>
          <a:prstGeom prst="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rgbClr val="0070C0"/>
                </a:solidFill>
              </a:rPr>
              <a:t>Arrays können natürlich auch vom Typ </a:t>
            </a:r>
            <a:r>
              <a:rPr lang="de-DE" sz="1400" b="1" dirty="0">
                <a:solidFill>
                  <a:srgbClr val="0070C0"/>
                </a:solidFill>
              </a:rPr>
              <a:t>char</a:t>
            </a:r>
            <a:r>
              <a:rPr lang="de-DE" sz="1400" dirty="0">
                <a:solidFill>
                  <a:srgbClr val="0070C0"/>
                </a:solidFill>
              </a:rPr>
              <a:t>, </a:t>
            </a:r>
            <a:r>
              <a:rPr lang="de-DE" sz="1400" b="1" dirty="0">
                <a:solidFill>
                  <a:srgbClr val="0070C0"/>
                </a:solidFill>
              </a:rPr>
              <a:t>float</a:t>
            </a:r>
            <a:r>
              <a:rPr lang="de-DE" sz="1400" dirty="0">
                <a:solidFill>
                  <a:srgbClr val="0070C0"/>
                </a:solidFill>
              </a:rPr>
              <a:t>, oder </a:t>
            </a:r>
            <a:r>
              <a:rPr lang="de-DE" sz="1400" b="1" dirty="0">
                <a:solidFill>
                  <a:srgbClr val="0070C0"/>
                </a:solidFill>
              </a:rPr>
              <a:t>double</a:t>
            </a:r>
            <a:r>
              <a:rPr lang="de-DE" sz="1400" dirty="0">
                <a:solidFill>
                  <a:srgbClr val="0070C0"/>
                </a:solidFill>
              </a:rPr>
              <a:t> sein.</a:t>
            </a:r>
          </a:p>
          <a:p>
            <a:pPr algn="ctr"/>
            <a:r>
              <a:rPr lang="de-DE" sz="1400" dirty="0">
                <a:solidFill>
                  <a:srgbClr val="0070C0"/>
                </a:solidFill>
              </a:rPr>
              <a:t>In jedem dieser Fälle gilt jedoch: </a:t>
            </a:r>
            <a:r>
              <a:rPr lang="de-DE" sz="1400" b="1" u="sng">
                <a:solidFill>
                  <a:srgbClr val="0070C0"/>
                </a:solidFill>
              </a:rPr>
              <a:t>Alle Elemente </a:t>
            </a:r>
            <a:r>
              <a:rPr lang="de-DE" sz="1400" b="1" u="sng" dirty="0">
                <a:solidFill>
                  <a:srgbClr val="0070C0"/>
                </a:solidFill>
              </a:rPr>
              <a:t>eines Arrays sind vom selben Typ!</a:t>
            </a:r>
          </a:p>
        </p:txBody>
      </p:sp>
    </p:spTree>
    <p:extLst>
      <p:ext uri="{BB962C8B-B14F-4D97-AF65-F5344CB8AC3E}">
        <p14:creationId xmlns:p14="http://schemas.microsoft.com/office/powerpoint/2010/main" val="2071395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00204B"/>
                </a:solidFill>
                <a:effectLst/>
                <a:uLnTx/>
                <a:uFillTx/>
                <a:latin typeface="Frutiger 45 Light"/>
                <a:ea typeface="+mn-ea"/>
                <a:cs typeface="+mn-cs"/>
              </a:rPr>
              <a:t>    </a:t>
            </a:r>
            <a:fld id="{53A7E995-82E8-4418-8944-F18B85142D8B}" type="slidenum">
              <a:rPr kumimoji="0" lang="de-DE" sz="1200" b="0" i="0" u="none" strike="noStrike" kern="1200" cap="none" spc="0" normalizeH="0" baseline="0" noProof="0" smtClean="0">
                <a:ln>
                  <a:noFill/>
                </a:ln>
                <a:solidFill>
                  <a:srgbClr val="00204B"/>
                </a:solidFill>
                <a:effectLst/>
                <a:uLnTx/>
                <a:uFillTx/>
                <a:latin typeface="Frutiger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de-DE" sz="12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8" name="Titel 2"/>
          <p:cNvSpPr>
            <a:spLocks noGrp="1"/>
          </p:cNvSpPr>
          <p:nvPr>
            <p:ph type="ctrTitle"/>
          </p:nvPr>
        </p:nvSpPr>
        <p:spPr>
          <a:xfrm>
            <a:off x="553014" y="439671"/>
            <a:ext cx="11137237" cy="720080"/>
          </a:xfrm>
        </p:spPr>
        <p:txBody>
          <a:bodyPr/>
          <a:lstStyle/>
          <a:p>
            <a:r>
              <a:rPr lang="de-DE" dirty="0"/>
              <a:t>Beispielaufgabe</a:t>
            </a:r>
            <a:r>
              <a:rPr lang="de-DE" dirty="0">
                <a:solidFill>
                  <a:srgbClr val="00B0F0"/>
                </a:solidFill>
              </a:rPr>
              <a:t> </a:t>
            </a:r>
            <a:r>
              <a:rPr lang="de-DE" dirty="0"/>
              <a:t>– </a:t>
            </a:r>
            <a:r>
              <a:rPr lang="de-DE" dirty="0">
                <a:solidFill>
                  <a:srgbClr val="00B0F0"/>
                </a:solidFill>
              </a:rPr>
              <a:t>Quellcode </a:t>
            </a:r>
            <a:r>
              <a:rPr lang="de-DE" dirty="0"/>
              <a:t>– </a:t>
            </a:r>
            <a:r>
              <a:rPr lang="de-DE" dirty="0">
                <a:solidFill>
                  <a:srgbClr val="FF0000"/>
                </a:solidFill>
              </a:rPr>
              <a:t>Definition </a:t>
            </a:r>
            <a:r>
              <a:rPr lang="de-DE" sz="2800" dirty="0">
                <a:solidFill>
                  <a:srgbClr val="FF0000"/>
                </a:solidFill>
              </a:rPr>
              <a:t>(</a:t>
            </a:r>
            <a:r>
              <a:rPr lang="de-DE" sz="2800" u="sng" dirty="0">
                <a:solidFill>
                  <a:srgbClr val="FF0000"/>
                </a:solidFill>
              </a:rPr>
              <a:t>konstante</a:t>
            </a:r>
            <a:r>
              <a:rPr lang="de-DE" sz="2800" dirty="0">
                <a:solidFill>
                  <a:srgbClr val="FF0000"/>
                </a:solidFill>
              </a:rPr>
              <a:t> Länge)</a:t>
            </a:r>
            <a:br>
              <a:rPr lang="de-DE" b="1" dirty="0">
                <a:solidFill>
                  <a:srgbClr val="00B0F0"/>
                </a:solidFill>
              </a:rPr>
            </a:br>
            <a:endParaRPr lang="de-DE" sz="1800" u="sng" dirty="0"/>
          </a:p>
        </p:txBody>
      </p:sp>
      <p:sp>
        <p:nvSpPr>
          <p:cNvPr id="2" name="Textfeld 1"/>
          <p:cNvSpPr txBox="1"/>
          <p:nvPr/>
        </p:nvSpPr>
        <p:spPr>
          <a:xfrm>
            <a:off x="2639616" y="1340768"/>
            <a:ext cx="7695376" cy="5078313"/>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include&lt;stdio.h&gt;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main()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int i;</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int userZahl[</a:t>
            </a:r>
            <a:r>
              <a:rPr kumimoji="0" lang="de-DE" sz="1800" b="1" i="0" u="none" strike="noStrike" kern="1200" cap="none" spc="0" normalizeH="0" baseline="0" noProof="0" dirty="0">
                <a:ln>
                  <a:noFill/>
                </a:ln>
                <a:solidFill>
                  <a:srgbClr val="FF0000"/>
                </a:solidFill>
                <a:effectLst/>
                <a:uLnTx/>
                <a:uFillTx/>
                <a:latin typeface="Frutiger 45 Light"/>
                <a:ea typeface="+mn-ea"/>
                <a:cs typeface="+mn-cs"/>
              </a:rPr>
              <a:t>10</a:t>
            </a: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for(i=0;i&lt;10;i++)</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printf(„Geben Sie bitte eine ganze Zahl ein: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fflush(stdin);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scanf(„%d“,&amp;userZahl[i];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p>
          <a:p>
            <a:pPr lvl="0">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a:t>
            </a:r>
            <a:r>
              <a:rPr lang="de-DE" dirty="0">
                <a:solidFill>
                  <a:srgbClr val="00204B"/>
                </a:solidFill>
              </a:rPr>
              <a:t>for(i=0;i&lt;10;i++)</a:t>
            </a:r>
          </a:p>
          <a:p>
            <a:pPr lvl="0">
              <a:defRPr/>
            </a:pPr>
            <a:r>
              <a:rPr lang="de-DE" dirty="0">
                <a:solidFill>
                  <a:srgbClr val="00204B"/>
                </a:solidFill>
              </a:rPr>
              <a:t>	{</a:t>
            </a:r>
          </a:p>
          <a:p>
            <a:pPr lvl="0">
              <a:defRPr/>
            </a:pPr>
            <a:r>
              <a:rPr lang="de-DE" dirty="0">
                <a:solidFill>
                  <a:srgbClr val="00204B"/>
                </a:solidFill>
              </a:rPr>
              <a:t>		printf(„Wert des Feldes mit Index %d: %d“,i,userZahl[i]);</a:t>
            </a:r>
          </a:p>
          <a:p>
            <a:pPr lvl="0">
              <a:defRPr/>
            </a:pPr>
            <a:r>
              <a:rPr lang="de-DE" dirty="0">
                <a:solidFill>
                  <a:srgbClr val="00204B"/>
                </a:solidFill>
              </a:rPr>
              <a:t>	}</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a:t>
            </a:r>
          </a:p>
        </p:txBody>
      </p:sp>
      <p:sp>
        <p:nvSpPr>
          <p:cNvPr id="6" name="Rechteck 5"/>
          <p:cNvSpPr/>
          <p:nvPr/>
        </p:nvSpPr>
        <p:spPr>
          <a:xfrm>
            <a:off x="5375920" y="2564904"/>
            <a:ext cx="5688632" cy="792088"/>
          </a:xfrm>
          <a:prstGeom prst="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rgbClr val="0070C0"/>
                </a:solidFill>
              </a:rPr>
              <a:t>Dieser Wert ist in sofern </a:t>
            </a:r>
            <a:r>
              <a:rPr lang="de-DE" sz="1400" b="1" dirty="0">
                <a:solidFill>
                  <a:srgbClr val="0070C0"/>
                </a:solidFill>
              </a:rPr>
              <a:t>„konstant“ </a:t>
            </a:r>
            <a:r>
              <a:rPr lang="de-DE" sz="1400" dirty="0">
                <a:solidFill>
                  <a:srgbClr val="0070C0"/>
                </a:solidFill>
              </a:rPr>
              <a:t>als dass er bei jedem</a:t>
            </a:r>
          </a:p>
          <a:p>
            <a:pPr algn="ctr"/>
            <a:r>
              <a:rPr lang="de-DE" sz="1400" dirty="0">
                <a:solidFill>
                  <a:srgbClr val="0070C0"/>
                </a:solidFill>
              </a:rPr>
              <a:t>Programm-Aufruf stets den selben Wert (hier: 10) besitzen wird. </a:t>
            </a:r>
          </a:p>
          <a:p>
            <a:pPr algn="ctr"/>
            <a:r>
              <a:rPr lang="de-DE" sz="1400" dirty="0">
                <a:solidFill>
                  <a:srgbClr val="0070C0"/>
                </a:solidFill>
              </a:rPr>
              <a:t>Der Wert ist also schon </a:t>
            </a:r>
            <a:r>
              <a:rPr lang="de-DE" sz="1400" u="sng" dirty="0">
                <a:solidFill>
                  <a:srgbClr val="0070C0"/>
                </a:solidFill>
              </a:rPr>
              <a:t>vor der Kompilierung </a:t>
            </a:r>
            <a:r>
              <a:rPr lang="de-DE" sz="1400" dirty="0">
                <a:solidFill>
                  <a:srgbClr val="0070C0"/>
                </a:solidFill>
              </a:rPr>
              <a:t>eindeutig festgelegt.</a:t>
            </a:r>
          </a:p>
        </p:txBody>
      </p:sp>
    </p:spTree>
    <p:extLst>
      <p:ext uri="{BB962C8B-B14F-4D97-AF65-F5344CB8AC3E}">
        <p14:creationId xmlns:p14="http://schemas.microsoft.com/office/powerpoint/2010/main" val="3944638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00204B"/>
                </a:solidFill>
                <a:effectLst/>
                <a:uLnTx/>
                <a:uFillTx/>
                <a:latin typeface="Frutiger 45 Light"/>
                <a:ea typeface="+mn-ea"/>
                <a:cs typeface="+mn-cs"/>
              </a:rPr>
              <a:t>    </a:t>
            </a:r>
            <a:fld id="{53A7E995-82E8-4418-8944-F18B85142D8B}" type="slidenum">
              <a:rPr kumimoji="0" lang="de-DE" sz="1200" b="0" i="0" u="none" strike="noStrike" kern="1200" cap="none" spc="0" normalizeH="0" baseline="0" noProof="0" smtClean="0">
                <a:ln>
                  <a:noFill/>
                </a:ln>
                <a:solidFill>
                  <a:srgbClr val="00204B"/>
                </a:solidFill>
                <a:effectLst/>
                <a:uLnTx/>
                <a:uFillTx/>
                <a:latin typeface="Frutiger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de-DE" sz="12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8" name="Titel 2"/>
          <p:cNvSpPr>
            <a:spLocks noGrp="1"/>
          </p:cNvSpPr>
          <p:nvPr>
            <p:ph type="ctrTitle"/>
          </p:nvPr>
        </p:nvSpPr>
        <p:spPr>
          <a:xfrm>
            <a:off x="553014" y="439671"/>
            <a:ext cx="11137237" cy="720080"/>
          </a:xfrm>
        </p:spPr>
        <p:txBody>
          <a:bodyPr/>
          <a:lstStyle/>
          <a:p>
            <a:r>
              <a:rPr lang="de-DE" dirty="0"/>
              <a:t>Beispielaufgabe</a:t>
            </a:r>
            <a:r>
              <a:rPr lang="de-DE" dirty="0">
                <a:solidFill>
                  <a:srgbClr val="00B0F0"/>
                </a:solidFill>
              </a:rPr>
              <a:t> </a:t>
            </a:r>
            <a:r>
              <a:rPr lang="de-DE" dirty="0"/>
              <a:t>– </a:t>
            </a:r>
            <a:r>
              <a:rPr lang="de-DE" dirty="0">
                <a:solidFill>
                  <a:srgbClr val="00B0F0"/>
                </a:solidFill>
              </a:rPr>
              <a:t>Quellcode </a:t>
            </a:r>
            <a:r>
              <a:rPr lang="de-DE" dirty="0"/>
              <a:t>– </a:t>
            </a:r>
            <a:r>
              <a:rPr lang="de-DE" dirty="0">
                <a:solidFill>
                  <a:srgbClr val="FF0000"/>
                </a:solidFill>
              </a:rPr>
              <a:t>Definition </a:t>
            </a:r>
            <a:r>
              <a:rPr lang="de-DE" sz="2800" dirty="0">
                <a:solidFill>
                  <a:srgbClr val="FF0000"/>
                </a:solidFill>
              </a:rPr>
              <a:t>(</a:t>
            </a:r>
            <a:r>
              <a:rPr lang="de-DE" sz="2800" u="sng" dirty="0">
                <a:solidFill>
                  <a:srgbClr val="FF0000"/>
                </a:solidFill>
              </a:rPr>
              <a:t>variable</a:t>
            </a:r>
            <a:r>
              <a:rPr lang="de-DE" sz="2800" dirty="0">
                <a:solidFill>
                  <a:srgbClr val="FF0000"/>
                </a:solidFill>
              </a:rPr>
              <a:t> Länge)</a:t>
            </a:r>
            <a:br>
              <a:rPr lang="de-DE" b="1" dirty="0">
                <a:solidFill>
                  <a:srgbClr val="00B0F0"/>
                </a:solidFill>
              </a:rPr>
            </a:br>
            <a:endParaRPr lang="de-DE" sz="1800" u="sng" dirty="0"/>
          </a:p>
        </p:txBody>
      </p:sp>
      <p:sp>
        <p:nvSpPr>
          <p:cNvPr id="6" name="Textfeld 5"/>
          <p:cNvSpPr txBox="1"/>
          <p:nvPr/>
        </p:nvSpPr>
        <p:spPr>
          <a:xfrm>
            <a:off x="2639616" y="1340768"/>
            <a:ext cx="7920880" cy="5078313"/>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main()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zuf=rand()%1000;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a:t>
            </a:r>
            <a:r>
              <a:rPr kumimoji="0" lang="de-DE" sz="1800" b="0" i="0" u="none" strike="noStrike" kern="1200" cap="none" spc="0" normalizeH="0" baseline="0" noProof="0" dirty="0">
                <a:ln>
                  <a:noFill/>
                </a:ln>
                <a:effectLst/>
                <a:uLnTx/>
                <a:uFillTx/>
                <a:latin typeface="Frutiger 45 Light"/>
                <a:ea typeface="+mn-ea"/>
                <a:cs typeface="+mn-cs"/>
              </a:rPr>
              <a:t>int userZahl[</a:t>
            </a:r>
            <a:r>
              <a:rPr kumimoji="0" lang="de-DE" sz="1800" b="1" i="0" u="none" strike="noStrike" kern="1200" cap="none" spc="0" normalizeH="0" baseline="0" noProof="0" dirty="0">
                <a:ln>
                  <a:noFill/>
                </a:ln>
                <a:effectLst/>
                <a:uLnTx/>
                <a:uFillTx/>
                <a:latin typeface="Frutiger 45 Light"/>
                <a:ea typeface="+mn-ea"/>
                <a:cs typeface="+mn-cs"/>
              </a:rPr>
              <a:t>zuf</a:t>
            </a:r>
            <a:r>
              <a:rPr kumimoji="0" lang="de-DE" sz="1800" b="0" i="0" u="none" strike="noStrike" kern="1200" cap="none" spc="0" normalizeH="0" baseline="0" noProof="0" dirty="0">
                <a:ln>
                  <a:noFill/>
                </a:ln>
                <a:effectLst/>
                <a:uLnTx/>
                <a:uFillTx/>
                <a:latin typeface="Frutiger 45 Ligh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a:t>
            </a:r>
          </a:p>
        </p:txBody>
      </p:sp>
      <p:sp>
        <p:nvSpPr>
          <p:cNvPr id="9" name="Rechteck 8"/>
          <p:cNvSpPr/>
          <p:nvPr/>
        </p:nvSpPr>
        <p:spPr>
          <a:xfrm>
            <a:off x="5757367" y="1159751"/>
            <a:ext cx="5904656" cy="835936"/>
          </a:xfrm>
          <a:prstGeom prst="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rgbClr val="0070C0"/>
                </a:solidFill>
              </a:rPr>
              <a:t>Dieser Wert ist in sofern </a:t>
            </a:r>
            <a:r>
              <a:rPr lang="de-DE" sz="1400" b="1" dirty="0">
                <a:solidFill>
                  <a:srgbClr val="0070C0"/>
                </a:solidFill>
              </a:rPr>
              <a:t>„variabel“ </a:t>
            </a:r>
            <a:r>
              <a:rPr lang="de-DE" sz="1400" dirty="0">
                <a:solidFill>
                  <a:srgbClr val="0070C0"/>
                </a:solidFill>
              </a:rPr>
              <a:t>als dass er bei jedem Programm-Aufruf</a:t>
            </a:r>
          </a:p>
          <a:p>
            <a:pPr algn="ctr"/>
            <a:r>
              <a:rPr lang="de-DE" sz="1400" dirty="0">
                <a:solidFill>
                  <a:srgbClr val="0070C0"/>
                </a:solidFill>
              </a:rPr>
              <a:t>durch den User (oder einen Zufallsgenerator) neu bestimmt werden kann.</a:t>
            </a:r>
          </a:p>
          <a:p>
            <a:pPr algn="ctr"/>
            <a:r>
              <a:rPr lang="de-DE" sz="1400" dirty="0">
                <a:solidFill>
                  <a:srgbClr val="0070C0"/>
                </a:solidFill>
              </a:rPr>
              <a:t>Der Wert wird also </a:t>
            </a:r>
            <a:r>
              <a:rPr lang="de-DE" sz="1400" u="sng" dirty="0">
                <a:solidFill>
                  <a:srgbClr val="0070C0"/>
                </a:solidFill>
              </a:rPr>
              <a:t>erst zur Laufzeit </a:t>
            </a:r>
            <a:r>
              <a:rPr lang="de-DE" sz="1400" dirty="0">
                <a:solidFill>
                  <a:srgbClr val="0070C0"/>
                </a:solidFill>
              </a:rPr>
              <a:t>eindeutig festgelegt.</a:t>
            </a:r>
          </a:p>
        </p:txBody>
      </p:sp>
    </p:spTree>
    <p:extLst>
      <p:ext uri="{BB962C8B-B14F-4D97-AF65-F5344CB8AC3E}">
        <p14:creationId xmlns:p14="http://schemas.microsoft.com/office/powerpoint/2010/main" val="1281146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00204B"/>
                </a:solidFill>
                <a:effectLst/>
                <a:uLnTx/>
                <a:uFillTx/>
                <a:latin typeface="Frutiger 45 Light"/>
                <a:ea typeface="+mn-ea"/>
                <a:cs typeface="+mn-cs"/>
              </a:rPr>
              <a:t>    </a:t>
            </a:r>
            <a:fld id="{53A7E995-82E8-4418-8944-F18B85142D8B}" type="slidenum">
              <a:rPr kumimoji="0" lang="de-DE" sz="1200" b="0" i="0" u="none" strike="noStrike" kern="1200" cap="none" spc="0" normalizeH="0" baseline="0" noProof="0" smtClean="0">
                <a:ln>
                  <a:noFill/>
                </a:ln>
                <a:solidFill>
                  <a:srgbClr val="00204B"/>
                </a:solidFill>
                <a:effectLst/>
                <a:uLnTx/>
                <a:uFillTx/>
                <a:latin typeface="Frutiger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de-DE" sz="12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8" name="Titel 2"/>
          <p:cNvSpPr>
            <a:spLocks noGrp="1"/>
          </p:cNvSpPr>
          <p:nvPr>
            <p:ph type="ctrTitle"/>
          </p:nvPr>
        </p:nvSpPr>
        <p:spPr>
          <a:xfrm>
            <a:off x="553014" y="439671"/>
            <a:ext cx="11137237" cy="720080"/>
          </a:xfrm>
        </p:spPr>
        <p:txBody>
          <a:bodyPr/>
          <a:lstStyle/>
          <a:p>
            <a:r>
              <a:rPr lang="de-DE" dirty="0"/>
              <a:t>Beispielaufgabe</a:t>
            </a:r>
            <a:r>
              <a:rPr lang="de-DE" dirty="0">
                <a:solidFill>
                  <a:srgbClr val="00B0F0"/>
                </a:solidFill>
              </a:rPr>
              <a:t> </a:t>
            </a:r>
            <a:r>
              <a:rPr lang="de-DE" dirty="0"/>
              <a:t>– </a:t>
            </a:r>
            <a:r>
              <a:rPr lang="de-DE" dirty="0">
                <a:solidFill>
                  <a:srgbClr val="00B0F0"/>
                </a:solidFill>
              </a:rPr>
              <a:t>Quellcode </a:t>
            </a:r>
            <a:r>
              <a:rPr lang="de-DE" dirty="0"/>
              <a:t>– </a:t>
            </a:r>
            <a:r>
              <a:rPr lang="de-DE" dirty="0">
                <a:solidFill>
                  <a:srgbClr val="FF0000"/>
                </a:solidFill>
              </a:rPr>
              <a:t>Definition </a:t>
            </a:r>
            <a:r>
              <a:rPr lang="de-DE" sz="2800" dirty="0">
                <a:solidFill>
                  <a:srgbClr val="FF0000"/>
                </a:solidFill>
              </a:rPr>
              <a:t>(</a:t>
            </a:r>
            <a:r>
              <a:rPr lang="de-DE" sz="2800" u="sng" dirty="0">
                <a:solidFill>
                  <a:srgbClr val="FF0000"/>
                </a:solidFill>
              </a:rPr>
              <a:t>variable</a:t>
            </a:r>
            <a:r>
              <a:rPr lang="de-DE" sz="2800" dirty="0">
                <a:solidFill>
                  <a:srgbClr val="FF0000"/>
                </a:solidFill>
              </a:rPr>
              <a:t> Länge)</a:t>
            </a:r>
            <a:br>
              <a:rPr lang="de-DE" b="1" dirty="0">
                <a:solidFill>
                  <a:srgbClr val="00B0F0"/>
                </a:solidFill>
              </a:rPr>
            </a:br>
            <a:endParaRPr lang="de-DE" sz="1800" u="sng" dirty="0"/>
          </a:p>
        </p:txBody>
      </p:sp>
      <p:sp>
        <p:nvSpPr>
          <p:cNvPr id="6" name="Textfeld 5"/>
          <p:cNvSpPr txBox="1"/>
          <p:nvPr/>
        </p:nvSpPr>
        <p:spPr>
          <a:xfrm>
            <a:off x="2639616" y="1340768"/>
            <a:ext cx="7920880" cy="5078313"/>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main()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zuf=rand()%1000;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a:t>
            </a:r>
            <a:r>
              <a:rPr kumimoji="0" lang="de-DE" sz="1800" b="0" i="0" u="none" strike="noStrike" kern="1200" cap="none" spc="0" normalizeH="0" baseline="0" noProof="0" dirty="0">
                <a:ln>
                  <a:noFill/>
                </a:ln>
                <a:effectLst/>
                <a:uLnTx/>
                <a:uFillTx/>
                <a:latin typeface="Frutiger 45 Light"/>
                <a:ea typeface="+mn-ea"/>
                <a:cs typeface="+mn-cs"/>
              </a:rPr>
              <a:t>int userZahl[</a:t>
            </a:r>
            <a:r>
              <a:rPr kumimoji="0" lang="de-DE" sz="1800" b="1" i="0" u="none" strike="noStrike" kern="1200" cap="none" spc="0" normalizeH="0" baseline="0" noProof="0" dirty="0">
                <a:ln>
                  <a:noFill/>
                </a:ln>
                <a:solidFill>
                  <a:srgbClr val="FF0000"/>
                </a:solidFill>
                <a:effectLst/>
                <a:uLnTx/>
                <a:uFillTx/>
                <a:latin typeface="Frutiger 45 Light"/>
                <a:ea typeface="+mn-ea"/>
                <a:cs typeface="+mn-cs"/>
              </a:rPr>
              <a:t>zuf</a:t>
            </a:r>
            <a:r>
              <a:rPr kumimoji="0" lang="de-DE" sz="1800" b="0" i="0" u="none" strike="noStrike" kern="1200" cap="none" spc="0" normalizeH="0" baseline="0" noProof="0" dirty="0">
                <a:ln>
                  <a:noFill/>
                </a:ln>
                <a:effectLst/>
                <a:uLnTx/>
                <a:uFillTx/>
                <a:latin typeface="Frutiger 45 Ligh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a:t>
            </a:r>
          </a:p>
        </p:txBody>
      </p:sp>
      <p:sp>
        <p:nvSpPr>
          <p:cNvPr id="7" name="Rechteck 6"/>
          <p:cNvSpPr/>
          <p:nvPr/>
        </p:nvSpPr>
        <p:spPr>
          <a:xfrm>
            <a:off x="4799856" y="4005064"/>
            <a:ext cx="6441072" cy="1152128"/>
          </a:xfrm>
          <a:prstGeom prst="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rgbClr val="0070C0"/>
                </a:solidFill>
              </a:rPr>
              <a:t>„Intelligente“ Compiler kommen damit zu Recht. Da das kompilierte Programm allerdings nicht auf jeden System laufen wird, und da  zudem die Bestimmung der Länge eines Arrays </a:t>
            </a:r>
            <a:r>
              <a:rPr lang="de-DE" sz="1400" b="1" dirty="0">
                <a:solidFill>
                  <a:srgbClr val="0070C0"/>
                </a:solidFill>
              </a:rPr>
              <a:t>zur Laufzeit des Programmes </a:t>
            </a:r>
            <a:r>
              <a:rPr lang="de-DE" sz="1400" dirty="0">
                <a:solidFill>
                  <a:srgbClr val="0070C0"/>
                </a:solidFill>
              </a:rPr>
              <a:t>nicht dem (aktuellen) ANSI C-Standard entspricht, wird im allgemeinen von einem solchen Vorgehen abgeraten.</a:t>
            </a:r>
          </a:p>
        </p:txBody>
      </p:sp>
    </p:spTree>
    <p:extLst>
      <p:ext uri="{BB962C8B-B14F-4D97-AF65-F5344CB8AC3E}">
        <p14:creationId xmlns:p14="http://schemas.microsoft.com/office/powerpoint/2010/main" val="3983399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00204B"/>
                </a:solidFill>
                <a:effectLst/>
                <a:uLnTx/>
                <a:uFillTx/>
                <a:latin typeface="Frutiger 45 Light"/>
                <a:ea typeface="+mn-ea"/>
                <a:cs typeface="+mn-cs"/>
              </a:rPr>
              <a:t>    </a:t>
            </a:r>
            <a:fld id="{53A7E995-82E8-4418-8944-F18B85142D8B}" type="slidenum">
              <a:rPr kumimoji="0" lang="de-DE" sz="1200" b="0" i="0" u="none" strike="noStrike" kern="1200" cap="none" spc="0" normalizeH="0" baseline="0" noProof="0" smtClean="0">
                <a:ln>
                  <a:noFill/>
                </a:ln>
                <a:solidFill>
                  <a:srgbClr val="00204B"/>
                </a:solidFill>
                <a:effectLst/>
                <a:uLnTx/>
                <a:uFillTx/>
                <a:latin typeface="Frutiger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de-DE" sz="12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8" name="Titel 2"/>
          <p:cNvSpPr>
            <a:spLocks noGrp="1"/>
          </p:cNvSpPr>
          <p:nvPr>
            <p:ph type="ctrTitle"/>
          </p:nvPr>
        </p:nvSpPr>
        <p:spPr>
          <a:xfrm>
            <a:off x="553014" y="439671"/>
            <a:ext cx="11137237" cy="720080"/>
          </a:xfrm>
        </p:spPr>
        <p:txBody>
          <a:bodyPr/>
          <a:lstStyle/>
          <a:p>
            <a:r>
              <a:rPr lang="de-DE" dirty="0"/>
              <a:t>Beispielaufgabe</a:t>
            </a:r>
            <a:r>
              <a:rPr lang="de-DE" dirty="0">
                <a:solidFill>
                  <a:srgbClr val="00B0F0"/>
                </a:solidFill>
              </a:rPr>
              <a:t> </a:t>
            </a:r>
            <a:r>
              <a:rPr lang="de-DE" dirty="0"/>
              <a:t>– </a:t>
            </a:r>
            <a:r>
              <a:rPr lang="de-DE" dirty="0">
                <a:solidFill>
                  <a:srgbClr val="00B0F0"/>
                </a:solidFill>
              </a:rPr>
              <a:t>Quellcode </a:t>
            </a:r>
            <a:r>
              <a:rPr lang="de-DE" dirty="0"/>
              <a:t>– </a:t>
            </a:r>
            <a:r>
              <a:rPr lang="de-DE" sz="2400" dirty="0">
                <a:solidFill>
                  <a:srgbClr val="FF0000"/>
                </a:solidFill>
              </a:rPr>
              <a:t>Überschreiten der Feldergrenzen</a:t>
            </a:r>
            <a:br>
              <a:rPr lang="de-DE" b="1" dirty="0">
                <a:solidFill>
                  <a:srgbClr val="00B0F0"/>
                </a:solidFill>
              </a:rPr>
            </a:br>
            <a:endParaRPr lang="de-DE" sz="1800" u="sng" dirty="0"/>
          </a:p>
        </p:txBody>
      </p:sp>
      <p:sp>
        <p:nvSpPr>
          <p:cNvPr id="2" name="Textfeld 1"/>
          <p:cNvSpPr txBox="1"/>
          <p:nvPr/>
        </p:nvSpPr>
        <p:spPr>
          <a:xfrm>
            <a:off x="2639616" y="1340768"/>
            <a:ext cx="7920880" cy="3970318"/>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include&lt;stdio.h&gt;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main()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r>
              <a:rPr kumimoji="0" lang="de-DE" sz="1800" b="0" i="0" u="none" strike="noStrike" kern="1200" cap="none" spc="0" normalizeH="0" baseline="0" noProof="0" dirty="0">
                <a:ln>
                  <a:noFill/>
                </a:ln>
                <a:effectLst/>
                <a:uLnTx/>
                <a:uFillTx/>
                <a:latin typeface="Frutiger 45 Light"/>
                <a:ea typeface="+mn-ea"/>
                <a:cs typeface="+mn-cs"/>
              </a:rPr>
              <a:t>int userZahl[</a:t>
            </a:r>
            <a:r>
              <a:rPr kumimoji="0" lang="de-DE" sz="1800" i="0" u="none" strike="noStrike" kern="1200" cap="none" spc="0" normalizeH="0" baseline="0" noProof="0" dirty="0">
                <a:ln>
                  <a:noFill/>
                </a:ln>
                <a:effectLst/>
                <a:uLnTx/>
                <a:uFillTx/>
                <a:latin typeface="Frutiger 45 Light"/>
                <a:ea typeface="+mn-ea"/>
                <a:cs typeface="+mn-cs"/>
              </a:rPr>
              <a:t>10</a:t>
            </a:r>
            <a:r>
              <a:rPr kumimoji="0" lang="de-DE" sz="1800" b="0" i="0" u="none" strike="noStrike" kern="1200" cap="none" spc="0" normalizeH="0" baseline="0" noProof="0" dirty="0">
                <a:ln>
                  <a:noFill/>
                </a:ln>
                <a:effectLst/>
                <a:uLnTx/>
                <a:uFillTx/>
                <a:latin typeface="Frutiger 45 Ligh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a:t>
            </a:r>
          </a:p>
        </p:txBody>
      </p:sp>
    </p:spTree>
    <p:extLst>
      <p:ext uri="{BB962C8B-B14F-4D97-AF65-F5344CB8AC3E}">
        <p14:creationId xmlns:p14="http://schemas.microsoft.com/office/powerpoint/2010/main" val="1470765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00204B"/>
                </a:solidFill>
                <a:effectLst/>
                <a:uLnTx/>
                <a:uFillTx/>
                <a:latin typeface="Frutiger 45 Light"/>
                <a:ea typeface="+mn-ea"/>
                <a:cs typeface="+mn-cs"/>
              </a:rPr>
              <a:t>    </a:t>
            </a:r>
            <a:fld id="{53A7E995-82E8-4418-8944-F18B85142D8B}" type="slidenum">
              <a:rPr kumimoji="0" lang="de-DE" sz="1200" b="0" i="0" u="none" strike="noStrike" kern="1200" cap="none" spc="0" normalizeH="0" baseline="0" noProof="0" smtClean="0">
                <a:ln>
                  <a:noFill/>
                </a:ln>
                <a:solidFill>
                  <a:srgbClr val="00204B"/>
                </a:solidFill>
                <a:effectLst/>
                <a:uLnTx/>
                <a:uFillTx/>
                <a:latin typeface="Frutiger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de-DE" sz="12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8" name="Titel 2"/>
          <p:cNvSpPr>
            <a:spLocks noGrp="1"/>
          </p:cNvSpPr>
          <p:nvPr>
            <p:ph type="ctrTitle"/>
          </p:nvPr>
        </p:nvSpPr>
        <p:spPr>
          <a:xfrm>
            <a:off x="553014" y="439671"/>
            <a:ext cx="11137237" cy="720080"/>
          </a:xfrm>
        </p:spPr>
        <p:txBody>
          <a:bodyPr/>
          <a:lstStyle/>
          <a:p>
            <a:r>
              <a:rPr lang="de-DE" dirty="0"/>
              <a:t>Beispielaufgabe</a:t>
            </a:r>
            <a:r>
              <a:rPr lang="de-DE" dirty="0">
                <a:solidFill>
                  <a:srgbClr val="00B0F0"/>
                </a:solidFill>
              </a:rPr>
              <a:t> </a:t>
            </a:r>
            <a:r>
              <a:rPr lang="de-DE" dirty="0"/>
              <a:t>– </a:t>
            </a:r>
            <a:r>
              <a:rPr lang="de-DE" dirty="0">
                <a:solidFill>
                  <a:srgbClr val="00B0F0"/>
                </a:solidFill>
              </a:rPr>
              <a:t>Quellcode </a:t>
            </a:r>
            <a:r>
              <a:rPr lang="de-DE" dirty="0"/>
              <a:t>– </a:t>
            </a:r>
            <a:r>
              <a:rPr lang="de-DE" sz="2400" dirty="0">
                <a:solidFill>
                  <a:srgbClr val="FF0000"/>
                </a:solidFill>
              </a:rPr>
              <a:t>Überschreiten der Indexgrenzen</a:t>
            </a:r>
            <a:br>
              <a:rPr lang="de-DE" b="1" dirty="0">
                <a:solidFill>
                  <a:srgbClr val="00B0F0"/>
                </a:solidFill>
              </a:rPr>
            </a:br>
            <a:endParaRPr lang="de-DE" sz="1800" u="sng" dirty="0"/>
          </a:p>
        </p:txBody>
      </p:sp>
      <p:sp>
        <p:nvSpPr>
          <p:cNvPr id="2" name="Textfeld 1"/>
          <p:cNvSpPr txBox="1"/>
          <p:nvPr/>
        </p:nvSpPr>
        <p:spPr>
          <a:xfrm>
            <a:off x="2639616" y="1340768"/>
            <a:ext cx="7920880" cy="3970318"/>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include&lt;stdio.h&gt;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main()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r>
              <a:rPr kumimoji="0" lang="de-DE" sz="1800" b="1" i="0" u="none" strike="noStrike" kern="1200" cap="none" spc="0" normalizeH="0" baseline="0" noProof="0" dirty="0">
                <a:ln>
                  <a:noFill/>
                </a:ln>
                <a:solidFill>
                  <a:srgbClr val="0070C0"/>
                </a:solidFill>
                <a:effectLst/>
                <a:uLnTx/>
                <a:uFillTx/>
                <a:latin typeface="Frutiger 45 Light"/>
                <a:ea typeface="+mn-ea"/>
                <a:cs typeface="+mn-cs"/>
              </a:rPr>
              <a:t>int userZahl[10];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a:t>
            </a:r>
          </a:p>
        </p:txBody>
      </p:sp>
      <p:sp>
        <p:nvSpPr>
          <p:cNvPr id="4" name="Rechteck 3"/>
          <p:cNvSpPr/>
          <p:nvPr/>
        </p:nvSpPr>
        <p:spPr>
          <a:xfrm>
            <a:off x="5387920" y="1556792"/>
            <a:ext cx="5460608" cy="914400"/>
          </a:xfrm>
          <a:prstGeom prst="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rgbClr val="0070C0"/>
                </a:solidFill>
              </a:rPr>
              <a:t>Durch diese Deklaration und Definition wurde ein (Integer)-Array der </a:t>
            </a:r>
            <a:r>
              <a:rPr lang="de-DE" sz="1400" b="1" dirty="0">
                <a:solidFill>
                  <a:srgbClr val="0070C0"/>
                </a:solidFill>
              </a:rPr>
              <a:t>Länge 10 </a:t>
            </a:r>
            <a:r>
              <a:rPr lang="de-DE" sz="1400" dirty="0">
                <a:solidFill>
                  <a:srgbClr val="0070C0"/>
                </a:solidFill>
              </a:rPr>
              <a:t>eingeführt. Für das Programm wurden somit </a:t>
            </a:r>
            <a:r>
              <a:rPr lang="de-DE" sz="1400">
                <a:solidFill>
                  <a:srgbClr val="0070C0"/>
                </a:solidFill>
              </a:rPr>
              <a:t>die Elemente </a:t>
            </a:r>
            <a:r>
              <a:rPr lang="de-DE" sz="1400" dirty="0">
                <a:solidFill>
                  <a:srgbClr val="00B050"/>
                </a:solidFill>
              </a:rPr>
              <a:t>userZahl[</a:t>
            </a:r>
            <a:r>
              <a:rPr lang="de-DE" sz="1400" b="1" dirty="0">
                <a:solidFill>
                  <a:srgbClr val="00B050"/>
                </a:solidFill>
              </a:rPr>
              <a:t>0</a:t>
            </a:r>
            <a:r>
              <a:rPr lang="de-DE" sz="1400" dirty="0">
                <a:solidFill>
                  <a:srgbClr val="00B050"/>
                </a:solidFill>
              </a:rPr>
              <a:t>]</a:t>
            </a:r>
            <a:r>
              <a:rPr lang="de-DE" sz="1400" dirty="0">
                <a:solidFill>
                  <a:srgbClr val="0070C0"/>
                </a:solidFill>
              </a:rPr>
              <a:t>, </a:t>
            </a:r>
            <a:r>
              <a:rPr lang="de-DE" sz="1400" dirty="0">
                <a:solidFill>
                  <a:srgbClr val="00B050"/>
                </a:solidFill>
              </a:rPr>
              <a:t>userZahl[</a:t>
            </a:r>
            <a:r>
              <a:rPr lang="de-DE" sz="1400" b="1" dirty="0">
                <a:solidFill>
                  <a:srgbClr val="00B050"/>
                </a:solidFill>
              </a:rPr>
              <a:t>1</a:t>
            </a:r>
            <a:r>
              <a:rPr lang="de-DE" sz="1400" dirty="0">
                <a:solidFill>
                  <a:srgbClr val="00B050"/>
                </a:solidFill>
              </a:rPr>
              <a:t>]</a:t>
            </a:r>
            <a:r>
              <a:rPr lang="de-DE" sz="1400" dirty="0">
                <a:solidFill>
                  <a:srgbClr val="0070C0"/>
                </a:solidFill>
              </a:rPr>
              <a:t>, </a:t>
            </a:r>
            <a:r>
              <a:rPr lang="de-DE" sz="1400" dirty="0">
                <a:solidFill>
                  <a:srgbClr val="00B050"/>
                </a:solidFill>
              </a:rPr>
              <a:t>userZahl[</a:t>
            </a:r>
            <a:r>
              <a:rPr lang="de-DE" sz="1400" b="1" dirty="0">
                <a:solidFill>
                  <a:srgbClr val="00B050"/>
                </a:solidFill>
              </a:rPr>
              <a:t>2</a:t>
            </a:r>
            <a:r>
              <a:rPr lang="de-DE" sz="1400" dirty="0">
                <a:solidFill>
                  <a:srgbClr val="00B050"/>
                </a:solidFill>
              </a:rPr>
              <a:t>]</a:t>
            </a:r>
            <a:r>
              <a:rPr lang="de-DE" sz="1400" dirty="0">
                <a:solidFill>
                  <a:srgbClr val="0070C0"/>
                </a:solidFill>
              </a:rPr>
              <a:t>, … bis </a:t>
            </a:r>
            <a:r>
              <a:rPr lang="de-DE" sz="1400" dirty="0">
                <a:solidFill>
                  <a:srgbClr val="00B050"/>
                </a:solidFill>
              </a:rPr>
              <a:t>userZahl[</a:t>
            </a:r>
            <a:r>
              <a:rPr lang="de-DE" sz="1400" b="1" dirty="0">
                <a:solidFill>
                  <a:srgbClr val="00B050"/>
                </a:solidFill>
              </a:rPr>
              <a:t>9</a:t>
            </a:r>
            <a:r>
              <a:rPr lang="de-DE" sz="1400" dirty="0">
                <a:solidFill>
                  <a:srgbClr val="00B050"/>
                </a:solidFill>
              </a:rPr>
              <a:t>] </a:t>
            </a:r>
            <a:r>
              <a:rPr lang="de-DE" sz="1400" b="1" dirty="0">
                <a:solidFill>
                  <a:srgbClr val="0070C0"/>
                </a:solidFill>
              </a:rPr>
              <a:t>reserviert</a:t>
            </a:r>
            <a:r>
              <a:rPr lang="de-DE" sz="1400" dirty="0">
                <a:solidFill>
                  <a:srgbClr val="0070C0"/>
                </a:solidFill>
              </a:rPr>
              <a:t>.</a:t>
            </a:r>
          </a:p>
        </p:txBody>
      </p:sp>
    </p:spTree>
    <p:extLst>
      <p:ext uri="{BB962C8B-B14F-4D97-AF65-F5344CB8AC3E}">
        <p14:creationId xmlns:p14="http://schemas.microsoft.com/office/powerpoint/2010/main" val="3814103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00204B"/>
                </a:solidFill>
                <a:effectLst/>
                <a:uLnTx/>
                <a:uFillTx/>
                <a:latin typeface="Frutiger 45 Light"/>
                <a:ea typeface="+mn-ea"/>
                <a:cs typeface="+mn-cs"/>
              </a:rPr>
              <a:t>    </a:t>
            </a:r>
            <a:fld id="{53A7E995-82E8-4418-8944-F18B85142D8B}" type="slidenum">
              <a:rPr kumimoji="0" lang="de-DE" sz="1200" b="0" i="0" u="none" strike="noStrike" kern="1200" cap="none" spc="0" normalizeH="0" baseline="0" noProof="0" smtClean="0">
                <a:ln>
                  <a:noFill/>
                </a:ln>
                <a:solidFill>
                  <a:srgbClr val="00204B"/>
                </a:solidFill>
                <a:effectLst/>
                <a:uLnTx/>
                <a:uFillTx/>
                <a:latin typeface="Frutiger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de-DE" sz="12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8" name="Titel 2"/>
          <p:cNvSpPr>
            <a:spLocks noGrp="1"/>
          </p:cNvSpPr>
          <p:nvPr>
            <p:ph type="ctrTitle"/>
          </p:nvPr>
        </p:nvSpPr>
        <p:spPr>
          <a:xfrm>
            <a:off x="553014" y="439671"/>
            <a:ext cx="11137237" cy="720080"/>
          </a:xfrm>
        </p:spPr>
        <p:txBody>
          <a:bodyPr/>
          <a:lstStyle/>
          <a:p>
            <a:r>
              <a:rPr lang="de-DE" dirty="0"/>
              <a:t>Beispielaufgabe</a:t>
            </a:r>
            <a:r>
              <a:rPr lang="de-DE" dirty="0">
                <a:solidFill>
                  <a:srgbClr val="00B0F0"/>
                </a:solidFill>
              </a:rPr>
              <a:t> </a:t>
            </a:r>
            <a:r>
              <a:rPr lang="de-DE" dirty="0"/>
              <a:t>– </a:t>
            </a:r>
            <a:r>
              <a:rPr lang="de-DE" dirty="0">
                <a:solidFill>
                  <a:srgbClr val="00B0F0"/>
                </a:solidFill>
              </a:rPr>
              <a:t>Quellcode </a:t>
            </a:r>
            <a:r>
              <a:rPr lang="de-DE" dirty="0"/>
              <a:t>– </a:t>
            </a:r>
            <a:r>
              <a:rPr lang="de-DE" sz="2400" dirty="0">
                <a:solidFill>
                  <a:srgbClr val="FF0000"/>
                </a:solidFill>
              </a:rPr>
              <a:t>Überschreiten der Feldergrenzen</a:t>
            </a:r>
            <a:br>
              <a:rPr lang="de-DE" b="1" dirty="0">
                <a:solidFill>
                  <a:srgbClr val="00B0F0"/>
                </a:solidFill>
              </a:rPr>
            </a:br>
            <a:endParaRPr lang="de-DE" sz="1800" u="sng" dirty="0"/>
          </a:p>
        </p:txBody>
      </p:sp>
      <p:sp>
        <p:nvSpPr>
          <p:cNvPr id="2" name="Textfeld 1"/>
          <p:cNvSpPr txBox="1"/>
          <p:nvPr/>
        </p:nvSpPr>
        <p:spPr>
          <a:xfrm>
            <a:off x="2639616" y="1340768"/>
            <a:ext cx="7920880" cy="3970318"/>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include&lt;stdio.h&gt;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main()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r>
              <a:rPr kumimoji="0" lang="de-DE" sz="1800" i="0" u="none" strike="noStrike" kern="1200" cap="none" spc="0" normalizeH="0" baseline="0" noProof="0" dirty="0">
                <a:ln>
                  <a:noFill/>
                </a:ln>
                <a:effectLst/>
                <a:uLnTx/>
                <a:uFillTx/>
                <a:latin typeface="Frutiger 45 Light"/>
                <a:ea typeface="+mn-ea"/>
                <a:cs typeface="+mn-cs"/>
              </a:rPr>
              <a:t>int userZahl[10];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r>
              <a:rPr lang="de-DE" dirty="0">
                <a:solidFill>
                  <a:srgbClr val="0070C0"/>
                </a:solidFill>
                <a:latin typeface="Frutiger 45 Light"/>
              </a:rPr>
              <a:t>userZahl[</a:t>
            </a:r>
            <a:r>
              <a:rPr lang="de-DE" b="1" dirty="0">
                <a:solidFill>
                  <a:srgbClr val="0070C0"/>
                </a:solidFill>
                <a:latin typeface="Frutiger 45 Light"/>
              </a:rPr>
              <a:t>-3</a:t>
            </a:r>
            <a:r>
              <a:rPr lang="de-DE" dirty="0">
                <a:solidFill>
                  <a:srgbClr val="0070C0"/>
                </a:solidFill>
                <a:latin typeface="Frutiger 45 Light"/>
              </a:rPr>
              <a:t>]=77;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70C0"/>
                </a:solidFill>
                <a:effectLst/>
                <a:uLnTx/>
                <a:uFillTx/>
                <a:latin typeface="Frutiger 45 Light"/>
                <a:ea typeface="+mn-ea"/>
                <a:cs typeface="+mn-cs"/>
              </a:rPr>
              <a:t>	userZahl[</a:t>
            </a:r>
            <a:r>
              <a:rPr kumimoji="0" lang="de-DE" sz="1800" b="1" i="0" u="none" strike="noStrike" kern="1200" cap="none" spc="0" normalizeH="0" baseline="0" noProof="0" dirty="0">
                <a:ln>
                  <a:noFill/>
                </a:ln>
                <a:solidFill>
                  <a:srgbClr val="0070C0"/>
                </a:solidFill>
                <a:effectLst/>
                <a:uLnTx/>
                <a:uFillTx/>
                <a:latin typeface="Frutiger 45 Light"/>
                <a:ea typeface="+mn-ea"/>
                <a:cs typeface="+mn-cs"/>
              </a:rPr>
              <a:t>10</a:t>
            </a:r>
            <a:r>
              <a:rPr kumimoji="0" lang="de-DE" sz="1800" b="0" i="0" u="none" strike="noStrike" kern="1200" cap="none" spc="0" normalizeH="0" baseline="0" noProof="0" dirty="0">
                <a:ln>
                  <a:noFill/>
                </a:ln>
                <a:solidFill>
                  <a:srgbClr val="0070C0"/>
                </a:solidFill>
                <a:effectLst/>
                <a:uLnTx/>
                <a:uFillTx/>
                <a:latin typeface="Frutiger 45 Light"/>
                <a:ea typeface="+mn-ea"/>
                <a:cs typeface="+mn-cs"/>
              </a:rPr>
              <a:t>]=1000;</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70C0"/>
                </a:solidFill>
                <a:latin typeface="Frutiger 45 Light"/>
              </a:rPr>
              <a:t>	userZahl[</a:t>
            </a:r>
            <a:r>
              <a:rPr lang="de-DE" b="1" dirty="0">
                <a:solidFill>
                  <a:srgbClr val="0070C0"/>
                </a:solidFill>
                <a:latin typeface="Frutiger 45 Light"/>
              </a:rPr>
              <a:t>15</a:t>
            </a:r>
            <a:r>
              <a:rPr lang="de-DE" dirty="0">
                <a:solidFill>
                  <a:srgbClr val="0070C0"/>
                </a:solidFill>
                <a:latin typeface="Frutiger 45 Light"/>
              </a:rPr>
              <a:t>]=25;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a:t>
            </a:r>
          </a:p>
        </p:txBody>
      </p:sp>
      <p:sp>
        <p:nvSpPr>
          <p:cNvPr id="4" name="Rechteck 3"/>
          <p:cNvSpPr/>
          <p:nvPr/>
        </p:nvSpPr>
        <p:spPr>
          <a:xfrm>
            <a:off x="5807968" y="1700808"/>
            <a:ext cx="5184576" cy="2592288"/>
          </a:xfrm>
          <a:prstGeom prst="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rgbClr val="0070C0"/>
                </a:solidFill>
              </a:rPr>
              <a:t>Trotz dieser Deklaration und Definition kann man dann allerdings „gemeinerweise“ dennoch mit Feldern arbeiten, deren Speicherstellen vor, oder hinter dem reservierten Bereich liegen, OHNE dass dies vom Compiler als Fehler erkannt wird.</a:t>
            </a:r>
          </a:p>
          <a:p>
            <a:pPr algn="ctr"/>
            <a:endParaRPr lang="de-DE" sz="1400" dirty="0">
              <a:solidFill>
                <a:srgbClr val="0070C0"/>
              </a:solidFill>
            </a:endParaRPr>
          </a:p>
          <a:p>
            <a:pPr algn="ctr"/>
            <a:r>
              <a:rPr lang="de-DE" sz="1400" dirty="0">
                <a:solidFill>
                  <a:srgbClr val="0070C0"/>
                </a:solidFill>
              </a:rPr>
              <a:t>Da dies dazu führen kann, dass Ihr Programm gelegentlich einwandfrei läuft, bei anderen Durchläufen hingegen abstürzt, sind solche Fehler nicht immer leicht zu finden. </a:t>
            </a:r>
          </a:p>
          <a:p>
            <a:pPr algn="ctr"/>
            <a:endParaRPr lang="de-DE" sz="1400" dirty="0">
              <a:solidFill>
                <a:srgbClr val="0070C0"/>
              </a:solidFill>
            </a:endParaRPr>
          </a:p>
          <a:p>
            <a:pPr algn="ctr"/>
            <a:r>
              <a:rPr lang="de-DE" sz="1400" dirty="0">
                <a:solidFill>
                  <a:srgbClr val="0070C0"/>
                </a:solidFill>
              </a:rPr>
              <a:t>Der Programmierer sollte sich daher dieser Fehlerquelle bewusst sein, und sich bemühen, diese zu vermeiden! </a:t>
            </a:r>
          </a:p>
        </p:txBody>
      </p:sp>
    </p:spTree>
    <p:extLst>
      <p:ext uri="{BB962C8B-B14F-4D97-AF65-F5344CB8AC3E}">
        <p14:creationId xmlns:p14="http://schemas.microsoft.com/office/powerpoint/2010/main" val="1102769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r>
              <a:rPr lang="de-DE" dirty="0"/>
              <a:t>    </a:t>
            </a:r>
            <a:fld id="{53A7E995-82E8-4418-8944-F18B85142D8B}" type="slidenum">
              <a:rPr lang="de-DE" sz="1200" smtClean="0"/>
              <a:pPr/>
              <a:t>17</a:t>
            </a:fld>
            <a:endParaRPr lang="de-DE" dirty="0"/>
          </a:p>
        </p:txBody>
      </p:sp>
      <p:sp>
        <p:nvSpPr>
          <p:cNvPr id="11" name="Titel 2"/>
          <p:cNvSpPr>
            <a:spLocks noGrp="1"/>
          </p:cNvSpPr>
          <p:nvPr>
            <p:ph type="ctrTitle"/>
          </p:nvPr>
        </p:nvSpPr>
        <p:spPr/>
        <p:txBody>
          <a:bodyPr/>
          <a:lstStyle/>
          <a:p>
            <a:r>
              <a:rPr lang="de-DE" dirty="0"/>
              <a:t>Arrays – </a:t>
            </a:r>
            <a:r>
              <a:rPr lang="de-DE" dirty="0">
                <a:solidFill>
                  <a:srgbClr val="00B0F0"/>
                </a:solidFill>
              </a:rPr>
              <a:t>Gemeinsame Übung </a:t>
            </a:r>
            <a:r>
              <a:rPr lang="de-DE" dirty="0">
                <a:solidFill>
                  <a:srgbClr val="FF0000"/>
                </a:solidFill>
              </a:rPr>
              <a:t>A_02_05_01</a:t>
            </a:r>
          </a:p>
        </p:txBody>
      </p:sp>
      <p:pic>
        <p:nvPicPr>
          <p:cNvPr id="3" name="Grafik 2"/>
          <p:cNvPicPr>
            <a:picLocks noChangeAspect="1"/>
          </p:cNvPicPr>
          <p:nvPr/>
        </p:nvPicPr>
        <p:blipFill>
          <a:blip r:embed="rId3"/>
          <a:stretch>
            <a:fillRect/>
          </a:stretch>
        </p:blipFill>
        <p:spPr>
          <a:xfrm>
            <a:off x="4122720" y="1291830"/>
            <a:ext cx="3588693" cy="5112568"/>
          </a:xfrm>
          <a:prstGeom prst="rect">
            <a:avLst/>
          </a:prstGeom>
          <a:effectLst>
            <a:innerShdw blurRad="114300">
              <a:prstClr val="black"/>
            </a:innerShdw>
          </a:effectLst>
        </p:spPr>
      </p:pic>
    </p:spTree>
    <p:extLst>
      <p:ext uri="{BB962C8B-B14F-4D97-AF65-F5344CB8AC3E}">
        <p14:creationId xmlns:p14="http://schemas.microsoft.com/office/powerpoint/2010/main" val="209187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8990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r>
              <a:rPr lang="de-DE" dirty="0"/>
              <a:t>Agenda</a:t>
            </a:r>
          </a:p>
        </p:txBody>
      </p:sp>
      <p:sp>
        <p:nvSpPr>
          <p:cNvPr id="3" name="Inhaltsplatzhalter 2"/>
          <p:cNvSpPr>
            <a:spLocks noGrp="1"/>
          </p:cNvSpPr>
          <p:nvPr>
            <p:ph idx="1"/>
          </p:nvPr>
        </p:nvSpPr>
        <p:spPr>
          <a:xfrm>
            <a:off x="839416" y="1052736"/>
            <a:ext cx="11137237" cy="4032449"/>
          </a:xfrm>
        </p:spPr>
        <p:txBody>
          <a:bodyPr/>
          <a:lstStyle/>
          <a:p>
            <a:r>
              <a:rPr lang="de-DE" sz="1600" b="1" dirty="0"/>
              <a:t>Arrays</a:t>
            </a:r>
          </a:p>
          <a:p>
            <a:pPr lvl="1"/>
            <a:r>
              <a:rPr lang="de-DE" sz="1600" dirty="0"/>
              <a:t>Motivation + Beispielaufgabe</a:t>
            </a:r>
          </a:p>
          <a:p>
            <a:pPr lvl="1"/>
            <a:r>
              <a:rPr lang="de-DE" sz="1600" dirty="0"/>
              <a:t>Darstellung in PAP, Struktogramm, Pseudocode</a:t>
            </a:r>
          </a:p>
          <a:p>
            <a:pPr lvl="2"/>
            <a:r>
              <a:rPr lang="de-DE" dirty="0"/>
              <a:t>Initialisierung/Zuweisung</a:t>
            </a:r>
          </a:p>
          <a:p>
            <a:pPr lvl="2"/>
            <a:r>
              <a:rPr lang="de-DE" dirty="0"/>
              <a:t>Auslesen</a:t>
            </a:r>
          </a:p>
          <a:p>
            <a:pPr lvl="2"/>
            <a:r>
              <a:rPr lang="de-DE" dirty="0"/>
              <a:t>Nutzung in Schleifen</a:t>
            </a:r>
          </a:p>
          <a:p>
            <a:pPr lvl="1"/>
            <a:r>
              <a:rPr lang="de-DE" sz="1600" dirty="0"/>
              <a:t>Syntax in ANSI C </a:t>
            </a:r>
          </a:p>
          <a:p>
            <a:pPr lvl="2"/>
            <a:r>
              <a:rPr lang="de-DE" dirty="0"/>
              <a:t>Deklaration</a:t>
            </a:r>
          </a:p>
          <a:p>
            <a:pPr lvl="2"/>
            <a:r>
              <a:rPr lang="de-DE" dirty="0"/>
              <a:t>Definition</a:t>
            </a:r>
          </a:p>
          <a:p>
            <a:pPr lvl="3"/>
            <a:r>
              <a:rPr lang="de-DE" sz="1200" dirty="0"/>
              <a:t>Typ</a:t>
            </a:r>
          </a:p>
          <a:p>
            <a:pPr lvl="3"/>
            <a:r>
              <a:rPr lang="de-DE" sz="1200" dirty="0"/>
              <a:t>Länge</a:t>
            </a:r>
          </a:p>
          <a:p>
            <a:pPr lvl="4"/>
            <a:r>
              <a:rPr lang="de-DE" sz="1200" dirty="0"/>
              <a:t>konstant</a:t>
            </a:r>
          </a:p>
          <a:p>
            <a:pPr lvl="4"/>
            <a:r>
              <a:rPr lang="de-DE" sz="1200" dirty="0"/>
              <a:t>Festlegung zur Laufzeit</a:t>
            </a:r>
          </a:p>
          <a:p>
            <a:pPr lvl="2"/>
            <a:r>
              <a:rPr lang="de-DE" dirty="0"/>
              <a:t>Initialisierung/Zuweisung + Auslesen</a:t>
            </a:r>
          </a:p>
          <a:p>
            <a:pPr lvl="2"/>
            <a:r>
              <a:rPr lang="de-DE" dirty="0"/>
              <a:t>Nutzung in Schleifen</a:t>
            </a:r>
          </a:p>
          <a:p>
            <a:pPr lvl="2"/>
            <a:r>
              <a:rPr lang="de-DE" dirty="0"/>
              <a:t>Überschreiten der reservierten Felder</a:t>
            </a:r>
          </a:p>
          <a:p>
            <a:pPr lvl="0">
              <a:buClr>
                <a:srgbClr val="0071B2"/>
              </a:buClr>
            </a:pPr>
            <a:r>
              <a:rPr lang="de-DE" sz="1600" dirty="0">
                <a:solidFill>
                  <a:srgbClr val="00204B"/>
                </a:solidFill>
              </a:rPr>
              <a:t>Ausführliches Training + Ergebnisbesprechung</a:t>
            </a:r>
          </a:p>
          <a:p>
            <a:pPr lvl="0">
              <a:buClr>
                <a:srgbClr val="0071B2"/>
              </a:buClr>
            </a:pPr>
            <a:r>
              <a:rPr lang="de-DE" sz="1600" dirty="0">
                <a:solidFill>
                  <a:srgbClr val="00204B"/>
                </a:solidFill>
              </a:rPr>
              <a:t>Fachpraktische Anwendungen</a:t>
            </a:r>
            <a:endParaRPr lang="de-DE" sz="1600" dirty="0"/>
          </a:p>
          <a:p>
            <a:pPr lvl="1"/>
            <a:endParaRPr lang="de-DE" b="1" dirty="0"/>
          </a:p>
          <a:p>
            <a:pPr marL="0" indent="0">
              <a:buNone/>
            </a:pPr>
            <a:endParaRPr lang="de-DE" dirty="0"/>
          </a:p>
          <a:p>
            <a:endParaRPr lang="de-DE" dirty="0"/>
          </a:p>
          <a:p>
            <a:pPr lvl="1"/>
            <a:endParaRPr lang="de-DE" dirty="0"/>
          </a:p>
        </p:txBody>
      </p:sp>
      <p:sp>
        <p:nvSpPr>
          <p:cNvPr id="4" name="Foliennummernplatzhalter 3"/>
          <p:cNvSpPr>
            <a:spLocks noGrp="1"/>
          </p:cNvSpPr>
          <p:nvPr>
            <p:ph type="sldNum" sz="quarter" idx="12"/>
          </p:nvPr>
        </p:nvSpPr>
        <p:spPr/>
        <p:txBody>
          <a:bodyPr/>
          <a:lstStyle/>
          <a:p>
            <a:r>
              <a:rPr lang="de-DE" dirty="0"/>
              <a:t>    </a:t>
            </a:r>
            <a:fld id="{53A7E995-82E8-4418-8944-F18B85142D8B}" type="slidenum">
              <a:rPr lang="de-DE" sz="1200" smtClean="0"/>
              <a:pPr/>
              <a:t>2</a:t>
            </a:fld>
            <a:endParaRPr lang="de-DE" dirty="0"/>
          </a:p>
        </p:txBody>
      </p:sp>
    </p:spTree>
    <p:extLst>
      <p:ext uri="{BB962C8B-B14F-4D97-AF65-F5344CB8AC3E}">
        <p14:creationId xmlns:p14="http://schemas.microsoft.com/office/powerpoint/2010/main" val="3793348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r>
              <a:rPr lang="de-DE" dirty="0"/>
              <a:t>    </a:t>
            </a:r>
            <a:fld id="{53A7E995-82E8-4418-8944-F18B85142D8B}" type="slidenum">
              <a:rPr lang="de-DE" sz="1200" smtClean="0"/>
              <a:pPr/>
              <a:t>3</a:t>
            </a:fld>
            <a:endParaRPr lang="de-DE" sz="1200" dirty="0"/>
          </a:p>
        </p:txBody>
      </p:sp>
      <p:sp>
        <p:nvSpPr>
          <p:cNvPr id="3" name="Titel 2"/>
          <p:cNvSpPr>
            <a:spLocks noGrp="1"/>
          </p:cNvSpPr>
          <p:nvPr>
            <p:ph type="ctrTitle"/>
          </p:nvPr>
        </p:nvSpPr>
        <p:spPr/>
        <p:txBody>
          <a:bodyPr/>
          <a:lstStyle/>
          <a:p>
            <a:r>
              <a:rPr lang="de-DE" dirty="0"/>
              <a:t>Arrays – </a:t>
            </a:r>
            <a:r>
              <a:rPr lang="de-DE" dirty="0">
                <a:solidFill>
                  <a:srgbClr val="00B0F0"/>
                </a:solidFill>
              </a:rPr>
              <a:t>Motivation</a:t>
            </a:r>
            <a:br>
              <a:rPr lang="de-DE" b="1" dirty="0">
                <a:solidFill>
                  <a:srgbClr val="00B0F0"/>
                </a:solidFill>
              </a:rPr>
            </a:br>
            <a:endParaRPr lang="de-DE" sz="1800" u="sng" dirty="0"/>
          </a:p>
        </p:txBody>
      </p:sp>
      <p:sp>
        <p:nvSpPr>
          <p:cNvPr id="6" name="Textfeld 5"/>
          <p:cNvSpPr txBox="1"/>
          <p:nvPr/>
        </p:nvSpPr>
        <p:spPr>
          <a:xfrm>
            <a:off x="623392" y="1171211"/>
            <a:ext cx="10680234" cy="2160239"/>
          </a:xfrm>
          <a:prstGeom prst="rect">
            <a:avLst/>
          </a:prstGeom>
        </p:spPr>
        <p:txBody>
          <a:bodyPr/>
          <a:lstStyle>
            <a:lvl1pPr marL="342900" indent="-342900">
              <a:spcBef>
                <a:spcPct val="20000"/>
              </a:spcBef>
              <a:buClr>
                <a:schemeClr val="tx2"/>
              </a:buClr>
              <a:buSzPct val="85000"/>
              <a:buFontTx/>
              <a:buBlip>
                <a:blip r:embed="rId3"/>
              </a:buBlip>
              <a:defRPr sz="2400"/>
            </a:lvl1pPr>
            <a:lvl2pPr marL="742950" indent="-285750">
              <a:spcBef>
                <a:spcPct val="20000"/>
              </a:spcBef>
              <a:buClr>
                <a:schemeClr val="tx2"/>
              </a:buClr>
              <a:buSzPct val="85000"/>
              <a:buFontTx/>
              <a:buBlip>
                <a:blip r:embed="rId3"/>
              </a:buBlip>
              <a:defRPr sz="2000"/>
            </a:lvl2pPr>
            <a:lvl3pPr marL="1143000" indent="-228600">
              <a:spcBef>
                <a:spcPct val="20000"/>
              </a:spcBef>
              <a:buClr>
                <a:schemeClr val="tx2"/>
              </a:buClr>
              <a:buSzPct val="85000"/>
              <a:buFontTx/>
              <a:buBlip>
                <a:blip r:embed="rId3"/>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de-DE" sz="1600" dirty="0"/>
              <a:t>Wir haben bereits ausführlich über Schleifen gesprochen, und uns dabei insbesondere auch mit den sogenannten „</a:t>
            </a:r>
            <a:r>
              <a:rPr lang="de-DE" sz="1600" b="1" dirty="0"/>
              <a:t>Eingabe-Schleifen</a:t>
            </a:r>
            <a:r>
              <a:rPr lang="de-DE" sz="1600" dirty="0"/>
              <a:t>“beschäftigt.</a:t>
            </a:r>
          </a:p>
          <a:p>
            <a:r>
              <a:rPr lang="de-DE" sz="1600" dirty="0"/>
              <a:t>Diese wurden von uns unter anderem aus den beiden folgenden Gründen verwendet:</a:t>
            </a:r>
          </a:p>
          <a:p>
            <a:pPr lvl="1"/>
            <a:r>
              <a:rPr lang="de-DE" sz="1600" dirty="0"/>
              <a:t>Suche nach dem (z.B.) Maximum aller eingegebenen Zahlen</a:t>
            </a:r>
          </a:p>
          <a:p>
            <a:pPr lvl="1"/>
            <a:r>
              <a:rPr lang="de-DE" sz="1600" dirty="0"/>
              <a:t>Erneute Eingabe-Aufforderung bei unzulässigen User-Eingaben</a:t>
            </a:r>
          </a:p>
          <a:p>
            <a:r>
              <a:rPr lang="de-DE" sz="1600" dirty="0"/>
              <a:t>Für all diese Eingabe-Schleifen galt bisher jedoch, dass die vom User gefüllte Variable in jedem einzelnen Durchlauf </a:t>
            </a:r>
            <a:r>
              <a:rPr lang="de-DE" sz="1600" b="1" dirty="0"/>
              <a:t>überschrieben</a:t>
            </a:r>
            <a:r>
              <a:rPr lang="de-DE" sz="1600" dirty="0"/>
              <a:t> wurde. Für das Programm war daher stets nur die jeweils letzte Eingabe bekannt. Alle zuvor getätigten Eingaben waren entsprechend verloren.</a:t>
            </a:r>
          </a:p>
          <a:p>
            <a:r>
              <a:rPr lang="de-DE" sz="1600" dirty="0"/>
              <a:t>Um dieses Problem zu lösen, nutzt man eine „Menge aus </a:t>
            </a:r>
            <a:r>
              <a:rPr lang="de-DE" sz="1600" b="1" dirty="0"/>
              <a:t>durchnummerierten</a:t>
            </a:r>
            <a:r>
              <a:rPr lang="de-DE" sz="1600" dirty="0"/>
              <a:t> Variablen“, die uns die folgende Vorgehensweise ermöglicht: </a:t>
            </a:r>
          </a:p>
          <a:p>
            <a:pPr lvl="1"/>
            <a:r>
              <a:rPr lang="de-DE" sz="1400" dirty="0"/>
              <a:t>Im 1. Durchlauf wird vom User die 1. Variable der Menge gefüllt</a:t>
            </a:r>
          </a:p>
          <a:p>
            <a:pPr lvl="1"/>
            <a:r>
              <a:rPr lang="de-DE" sz="1400" dirty="0"/>
              <a:t>Im 2. Durchlauf wird vom User die 2. Variable der Menge gefüllt</a:t>
            </a:r>
          </a:p>
          <a:p>
            <a:pPr lvl="1"/>
            <a:r>
              <a:rPr lang="de-DE" sz="1400" dirty="0"/>
              <a:t>Im 3. Durchlauf wird vom User die 3. Variable der Menge gefüllt</a:t>
            </a:r>
          </a:p>
          <a:p>
            <a:pPr lvl="1"/>
            <a:r>
              <a:rPr lang="de-DE" sz="1400" dirty="0"/>
              <a:t>… u.s.w. … </a:t>
            </a:r>
          </a:p>
          <a:p>
            <a:r>
              <a:rPr lang="de-DE" sz="1600" dirty="0"/>
              <a:t>Eine solche Menge „durchnummerierter Variablen“ wird als </a:t>
            </a:r>
            <a:r>
              <a:rPr lang="de-DE" sz="1600" b="1" dirty="0"/>
              <a:t>Array</a:t>
            </a:r>
            <a:r>
              <a:rPr lang="de-DE" sz="1600" dirty="0"/>
              <a:t> bezeichnet.</a:t>
            </a:r>
          </a:p>
          <a:p>
            <a:r>
              <a:rPr lang="de-DE" sz="1600" dirty="0"/>
              <a:t>Die einzelne Variable eines Arrays wird </a:t>
            </a:r>
            <a:r>
              <a:rPr lang="de-DE" sz="1600" b="1" dirty="0"/>
              <a:t>Element</a:t>
            </a:r>
            <a:r>
              <a:rPr lang="de-DE" sz="1600" dirty="0"/>
              <a:t> genannt.</a:t>
            </a:r>
          </a:p>
          <a:p>
            <a:r>
              <a:rPr lang="de-DE" sz="1600" dirty="0"/>
              <a:t>Die konkrete Nummer eines einzelnen Elements heißt </a:t>
            </a:r>
            <a:r>
              <a:rPr lang="de-DE" sz="1600" b="1" dirty="0"/>
              <a:t>Index</a:t>
            </a:r>
            <a:r>
              <a:rPr lang="de-DE" sz="1600" dirty="0"/>
              <a:t>.</a:t>
            </a:r>
          </a:p>
          <a:p>
            <a:pPr marL="457200" lvl="1" indent="0">
              <a:buNone/>
            </a:pPr>
            <a:endParaRPr lang="de-DE" sz="1600" dirty="0"/>
          </a:p>
          <a:p>
            <a:pPr marL="0" indent="0">
              <a:buNone/>
            </a:pPr>
            <a:endParaRPr lang="de-DE" sz="1600" dirty="0"/>
          </a:p>
        </p:txBody>
      </p:sp>
    </p:spTree>
    <p:extLst>
      <p:ext uri="{BB962C8B-B14F-4D97-AF65-F5344CB8AC3E}">
        <p14:creationId xmlns:p14="http://schemas.microsoft.com/office/powerpoint/2010/main" val="293308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r>
              <a:rPr lang="de-DE" dirty="0"/>
              <a:t>    </a:t>
            </a:r>
            <a:fld id="{53A7E995-82E8-4418-8944-F18B85142D8B}" type="slidenum">
              <a:rPr lang="de-DE" sz="1200" smtClean="0"/>
              <a:pPr/>
              <a:t>4</a:t>
            </a:fld>
            <a:endParaRPr lang="de-DE" sz="1200" dirty="0"/>
          </a:p>
        </p:txBody>
      </p:sp>
      <p:sp>
        <p:nvSpPr>
          <p:cNvPr id="3" name="Titel 2"/>
          <p:cNvSpPr>
            <a:spLocks noGrp="1"/>
          </p:cNvSpPr>
          <p:nvPr>
            <p:ph type="ctrTitle"/>
          </p:nvPr>
        </p:nvSpPr>
        <p:spPr/>
        <p:txBody>
          <a:bodyPr/>
          <a:lstStyle/>
          <a:p>
            <a:r>
              <a:rPr lang="de-DE" dirty="0"/>
              <a:t>Arrays – </a:t>
            </a:r>
            <a:r>
              <a:rPr lang="de-DE" dirty="0">
                <a:solidFill>
                  <a:srgbClr val="00B0F0"/>
                </a:solidFill>
              </a:rPr>
              <a:t>Beispielaufgabe</a:t>
            </a:r>
            <a:br>
              <a:rPr lang="de-DE" b="1" dirty="0">
                <a:solidFill>
                  <a:srgbClr val="00B0F0"/>
                </a:solidFill>
              </a:rPr>
            </a:br>
            <a:endParaRPr lang="de-DE" sz="1800" u="sng" dirty="0"/>
          </a:p>
        </p:txBody>
      </p:sp>
      <p:sp>
        <p:nvSpPr>
          <p:cNvPr id="6" name="Textfeld 5"/>
          <p:cNvSpPr txBox="1"/>
          <p:nvPr/>
        </p:nvSpPr>
        <p:spPr>
          <a:xfrm>
            <a:off x="623391" y="1171211"/>
            <a:ext cx="11066859" cy="2160239"/>
          </a:xfrm>
          <a:prstGeom prst="rect">
            <a:avLst/>
          </a:prstGeom>
        </p:spPr>
        <p:txBody>
          <a:bodyPr/>
          <a:lstStyle>
            <a:lvl1pPr marL="342900" indent="-342900">
              <a:spcBef>
                <a:spcPct val="20000"/>
              </a:spcBef>
              <a:buClr>
                <a:schemeClr val="tx2"/>
              </a:buClr>
              <a:buSzPct val="85000"/>
              <a:buFontTx/>
              <a:buBlip>
                <a:blip r:embed="rId3"/>
              </a:buBlip>
              <a:defRPr sz="2400"/>
            </a:lvl1pPr>
            <a:lvl2pPr marL="742950" indent="-285750">
              <a:spcBef>
                <a:spcPct val="20000"/>
              </a:spcBef>
              <a:buClr>
                <a:schemeClr val="tx2"/>
              </a:buClr>
              <a:buSzPct val="85000"/>
              <a:buFontTx/>
              <a:buBlip>
                <a:blip r:embed="rId3"/>
              </a:buBlip>
              <a:defRPr sz="2000"/>
            </a:lvl2pPr>
            <a:lvl3pPr marL="1143000" indent="-228600">
              <a:spcBef>
                <a:spcPct val="20000"/>
              </a:spcBef>
              <a:buClr>
                <a:schemeClr val="tx2"/>
              </a:buClr>
              <a:buSzPct val="85000"/>
              <a:buFontTx/>
              <a:buBlip>
                <a:blip r:embed="rId3"/>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de-DE" sz="2000" dirty="0"/>
              <a:t>Für Arrays gibt es kein eigenständiges Programmier-Symbol. Wir werden daher bei der Lösung der folgenden Beispielaufgabe </a:t>
            </a:r>
            <a:r>
              <a:rPr lang="de-DE" sz="1600" dirty="0"/>
              <a:t>(mittels PAP, Struktogramm oder Pseudocode) </a:t>
            </a:r>
            <a:r>
              <a:rPr lang="de-DE" sz="2000" dirty="0"/>
              <a:t>bereits jene Schreibweise kennenlernen, die im wesentlichen auch der Syntax des Quellcodes entspricht.</a:t>
            </a:r>
          </a:p>
          <a:p>
            <a:r>
              <a:rPr lang="de-DE" sz="2000" dirty="0"/>
              <a:t>Bei der Auswahl der Beispielaufgabe wurde darauf geachtet, dass wir alle wesentlichen Elemente im Umgang mit Arrays ansprechen. Dazu zählen neben der </a:t>
            </a:r>
            <a:r>
              <a:rPr lang="de-DE" sz="2000" b="1" dirty="0"/>
              <a:t>Zuweisung</a:t>
            </a:r>
            <a:r>
              <a:rPr lang="de-DE" sz="2000" dirty="0"/>
              <a:t> und dem </a:t>
            </a:r>
            <a:r>
              <a:rPr lang="de-DE" sz="2000" b="1" dirty="0"/>
              <a:t>Auslesen</a:t>
            </a:r>
            <a:r>
              <a:rPr lang="de-DE" sz="2000" dirty="0"/>
              <a:t> von Elementen auch die </a:t>
            </a:r>
            <a:r>
              <a:rPr lang="de-DE" sz="2000" b="1" dirty="0"/>
              <a:t>Nutzung eines Arrays innerhalb von (Zähler)-Schleifen</a:t>
            </a:r>
            <a:r>
              <a:rPr lang="de-DE" sz="2000" dirty="0"/>
              <a:t>.</a:t>
            </a:r>
          </a:p>
          <a:p>
            <a:r>
              <a:rPr lang="de-DE" sz="2000" dirty="0"/>
              <a:t>Im Rahmen der Codierung werden wir uns dann auch noch mit der </a:t>
            </a:r>
            <a:r>
              <a:rPr lang="de-DE" sz="2000" b="1" dirty="0"/>
              <a:t>Deklaration</a:t>
            </a:r>
            <a:r>
              <a:rPr lang="de-DE" sz="2000" dirty="0"/>
              <a:t> und </a:t>
            </a:r>
            <a:r>
              <a:rPr lang="de-DE" sz="2000" b="1" dirty="0"/>
              <a:t>Definition</a:t>
            </a:r>
            <a:r>
              <a:rPr lang="de-DE" sz="2000" dirty="0"/>
              <a:t> von Arrays zu beschäftigen haben.</a:t>
            </a:r>
          </a:p>
          <a:p>
            <a:pPr marL="0" indent="0">
              <a:buNone/>
            </a:pPr>
            <a:endParaRPr lang="de-DE" sz="2000" dirty="0"/>
          </a:p>
          <a:p>
            <a:pPr marL="0" indent="0">
              <a:buNone/>
            </a:pPr>
            <a:endParaRPr lang="de-DE" sz="2000" dirty="0"/>
          </a:p>
          <a:p>
            <a:endParaRPr lang="de-DE" sz="1600" dirty="0"/>
          </a:p>
          <a:p>
            <a:pPr marL="0" indent="0">
              <a:buNone/>
            </a:pPr>
            <a:endParaRPr lang="de-DE" sz="1600" dirty="0"/>
          </a:p>
        </p:txBody>
      </p:sp>
      <p:sp>
        <p:nvSpPr>
          <p:cNvPr id="2" name="Rechteck 1"/>
          <p:cNvSpPr/>
          <p:nvPr/>
        </p:nvSpPr>
        <p:spPr>
          <a:xfrm>
            <a:off x="1271464" y="4077072"/>
            <a:ext cx="10081120" cy="141323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b="1" dirty="0">
                <a:solidFill>
                  <a:srgbClr val="0070C0"/>
                </a:solidFill>
              </a:rPr>
              <a:t>Aufgabenstellung</a:t>
            </a:r>
          </a:p>
          <a:p>
            <a:r>
              <a:rPr lang="de-DE" dirty="0">
                <a:solidFill>
                  <a:schemeClr val="tx1"/>
                </a:solidFill>
              </a:rPr>
              <a:t>Gegeben sei ein Array mit 10 Elementen. Mittels einer Eingabeschleife soll dem User die Möglichkeit gegeben werden, alle 10 Elemente mit ganzen Zahlen zu füllen. Nach dieser Schleife soll zur Kontrolle der Inhalt aller 10 Elemente auf der Konsole ausgegeben werden. Danach endet das Programm.</a:t>
            </a:r>
          </a:p>
        </p:txBody>
      </p:sp>
    </p:spTree>
    <p:extLst>
      <p:ext uri="{BB962C8B-B14F-4D97-AF65-F5344CB8AC3E}">
        <p14:creationId xmlns:p14="http://schemas.microsoft.com/office/powerpoint/2010/main" val="3970056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00204B"/>
                </a:solidFill>
                <a:effectLst/>
                <a:uLnTx/>
                <a:uFillTx/>
                <a:latin typeface="Frutiger 45 Light"/>
                <a:ea typeface="+mn-ea"/>
                <a:cs typeface="+mn-cs"/>
              </a:rPr>
              <a:t>    </a:t>
            </a:r>
            <a:fld id="{53A7E995-82E8-4418-8944-F18B85142D8B}" type="slidenum">
              <a:rPr kumimoji="0" lang="de-DE" sz="1200" b="0" i="0" u="none" strike="noStrike" kern="1200" cap="none" spc="0" normalizeH="0" baseline="0" noProof="0" smtClean="0">
                <a:ln>
                  <a:noFill/>
                </a:ln>
                <a:solidFill>
                  <a:srgbClr val="00204B"/>
                </a:solidFill>
                <a:effectLst/>
                <a:uLnTx/>
                <a:uFillTx/>
                <a:latin typeface="Frutiger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de-DE" sz="12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18" name="Textfeld 17"/>
          <p:cNvSpPr txBox="1"/>
          <p:nvPr/>
        </p:nvSpPr>
        <p:spPr>
          <a:xfrm>
            <a:off x="2875862" y="3320193"/>
            <a:ext cx="370060" cy="324035"/>
          </a:xfrm>
          <a:prstGeom prst="rect">
            <a:avLst/>
          </a:prstGeom>
        </p:spPr>
        <p:txBody>
          <a:bodyPr/>
          <a:lstStyle>
            <a:lvl1pPr marL="342900" indent="-342900">
              <a:spcBef>
                <a:spcPct val="20000"/>
              </a:spcBef>
              <a:buClr>
                <a:schemeClr val="tx2"/>
              </a:buClr>
              <a:buSzPct val="85000"/>
              <a:buFontTx/>
              <a:buBlip>
                <a:blip r:embed="rId2"/>
              </a:buBlip>
              <a:defRPr sz="2400"/>
            </a:lvl1pPr>
            <a:lvl2pPr marL="742950" indent="-285750">
              <a:spcBef>
                <a:spcPct val="20000"/>
              </a:spcBef>
              <a:buClr>
                <a:schemeClr val="tx2"/>
              </a:buClr>
              <a:buSzPct val="85000"/>
              <a:buFontTx/>
              <a:buBlip>
                <a:blip r:embed="rId2"/>
              </a:buBlip>
              <a:defRPr sz="2000"/>
            </a:lvl2pPr>
            <a:lvl3pPr marL="1143000" indent="-228600">
              <a:spcBef>
                <a:spcPct val="20000"/>
              </a:spcBef>
              <a:buClr>
                <a:schemeClr val="tx2"/>
              </a:buClr>
              <a:buSzPct val="85000"/>
              <a:buFontTx/>
              <a:buBlip>
                <a:blip r:embed="rId2"/>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r>
              <a:rPr kumimoji="0" lang="de-DE" sz="1600" b="0" i="0" u="none" strike="noStrike" kern="1200" cap="none" spc="0" normalizeH="0" baseline="0" noProof="0" dirty="0">
                <a:ln>
                  <a:noFill/>
                </a:ln>
                <a:solidFill>
                  <a:srgbClr val="00204B"/>
                </a:solidFill>
                <a:effectLst/>
                <a:uLnTx/>
                <a:uFillTx/>
                <a:latin typeface="Frutiger 45 Light"/>
                <a:ea typeface="+mn-ea"/>
                <a:cs typeface="+mn-cs"/>
              </a:rPr>
              <a:t>ja</a:t>
            </a:r>
          </a:p>
        </p:txBody>
      </p:sp>
      <p:sp>
        <p:nvSpPr>
          <p:cNvPr id="3" name="Titel 2"/>
          <p:cNvSpPr>
            <a:spLocks noGrp="1"/>
          </p:cNvSpPr>
          <p:nvPr>
            <p:ph type="ctrTitle"/>
          </p:nvPr>
        </p:nvSpPr>
        <p:spPr/>
        <p:txBody>
          <a:bodyPr/>
          <a:lstStyle/>
          <a:p>
            <a:r>
              <a:rPr lang="de-DE" b="1" dirty="0"/>
              <a:t>Beispielaufgabe</a:t>
            </a:r>
            <a:r>
              <a:rPr lang="de-DE" b="1" dirty="0">
                <a:solidFill>
                  <a:srgbClr val="00B0F0"/>
                </a:solidFill>
              </a:rPr>
              <a:t> </a:t>
            </a:r>
            <a:r>
              <a:rPr lang="de-DE" dirty="0"/>
              <a:t>– </a:t>
            </a:r>
            <a:r>
              <a:rPr lang="de-DE" b="1" dirty="0">
                <a:solidFill>
                  <a:srgbClr val="00B0F0"/>
                </a:solidFill>
              </a:rPr>
              <a:t>PAP</a:t>
            </a:r>
            <a:br>
              <a:rPr lang="de-DE" b="1" dirty="0">
                <a:solidFill>
                  <a:srgbClr val="00B0F0"/>
                </a:solidFill>
              </a:rPr>
            </a:br>
            <a:endParaRPr lang="de-DE" dirty="0">
              <a:solidFill>
                <a:srgbClr val="00B0F0"/>
              </a:solidFill>
            </a:endParaRPr>
          </a:p>
        </p:txBody>
      </p:sp>
      <p:sp>
        <p:nvSpPr>
          <p:cNvPr id="6" name="Abgerundetes Rechteck 5"/>
          <p:cNvSpPr/>
          <p:nvPr/>
        </p:nvSpPr>
        <p:spPr>
          <a:xfrm>
            <a:off x="2495600" y="1412776"/>
            <a:ext cx="720080" cy="3600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Start</a:t>
            </a:r>
          </a:p>
        </p:txBody>
      </p:sp>
      <p:cxnSp>
        <p:nvCxnSpPr>
          <p:cNvPr id="7" name="Gerade Verbindung mit Pfeil 6"/>
          <p:cNvCxnSpPr/>
          <p:nvPr/>
        </p:nvCxnSpPr>
        <p:spPr>
          <a:xfrm>
            <a:off x="2855640" y="1772816"/>
            <a:ext cx="0" cy="2976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Abgerundetes Rechteck 23"/>
          <p:cNvSpPr/>
          <p:nvPr/>
        </p:nvSpPr>
        <p:spPr>
          <a:xfrm>
            <a:off x="9788026" y="4311663"/>
            <a:ext cx="720080" cy="3600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Ende</a:t>
            </a:r>
          </a:p>
        </p:txBody>
      </p:sp>
      <p:sp>
        <p:nvSpPr>
          <p:cNvPr id="25" name="Flussdiagramm: Daten 24"/>
          <p:cNvSpPr/>
          <p:nvPr/>
        </p:nvSpPr>
        <p:spPr>
          <a:xfrm>
            <a:off x="1125958" y="3731113"/>
            <a:ext cx="3499809" cy="432048"/>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Eingabe: </a:t>
            </a:r>
            <a:r>
              <a:rPr lang="de-DE" noProof="0" dirty="0">
                <a:solidFill>
                  <a:srgbClr val="00204B"/>
                </a:solidFill>
                <a:latin typeface="Frutiger 45 Light"/>
              </a:rPr>
              <a:t>userZahl</a:t>
            </a:r>
            <a:r>
              <a:rPr lang="de-DE" dirty="0">
                <a:solidFill>
                  <a:srgbClr val="00204B"/>
                </a:solidFill>
                <a:latin typeface="Frutiger 45 Light"/>
              </a:rPr>
              <a:t>[i]</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2" name="Rechteck 1"/>
          <p:cNvSpPr/>
          <p:nvPr/>
        </p:nvSpPr>
        <p:spPr>
          <a:xfrm>
            <a:off x="2551827" y="2076694"/>
            <a:ext cx="648072"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i=0</a:t>
            </a:r>
          </a:p>
        </p:txBody>
      </p:sp>
      <p:cxnSp>
        <p:nvCxnSpPr>
          <p:cNvPr id="15" name="Gerade Verbindung mit Pfeil 14"/>
          <p:cNvCxnSpPr>
            <a:endCxn id="11" idx="0"/>
          </p:cNvCxnSpPr>
          <p:nvPr/>
        </p:nvCxnSpPr>
        <p:spPr>
          <a:xfrm flipH="1">
            <a:off x="2855640" y="2508742"/>
            <a:ext cx="7866" cy="3215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Flussdiagramm: Verzweigung 10"/>
          <p:cNvSpPr/>
          <p:nvPr/>
        </p:nvSpPr>
        <p:spPr>
          <a:xfrm>
            <a:off x="2230243" y="2830335"/>
            <a:ext cx="1250793" cy="612648"/>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i&lt;10</a:t>
            </a:r>
          </a:p>
        </p:txBody>
      </p:sp>
      <p:cxnSp>
        <p:nvCxnSpPr>
          <p:cNvPr id="17" name="Gerade Verbindung mit Pfeil 16"/>
          <p:cNvCxnSpPr/>
          <p:nvPr/>
        </p:nvCxnSpPr>
        <p:spPr>
          <a:xfrm>
            <a:off x="2875863" y="3442983"/>
            <a:ext cx="0" cy="2976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nvCxnSpPr>
        <p:spPr>
          <a:xfrm>
            <a:off x="2861556" y="4171359"/>
            <a:ext cx="0" cy="2976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Rechteck 19"/>
          <p:cNvSpPr/>
          <p:nvPr/>
        </p:nvSpPr>
        <p:spPr>
          <a:xfrm>
            <a:off x="2557743" y="4475237"/>
            <a:ext cx="648072"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i++</a:t>
            </a:r>
          </a:p>
        </p:txBody>
      </p:sp>
      <p:cxnSp>
        <p:nvCxnSpPr>
          <p:cNvPr id="21" name="Gerade Verbindung mit Pfeil 20"/>
          <p:cNvCxnSpPr/>
          <p:nvPr/>
        </p:nvCxnSpPr>
        <p:spPr>
          <a:xfrm flipH="1">
            <a:off x="802473" y="4648827"/>
            <a:ext cx="174935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flipV="1">
            <a:off x="802473" y="3136659"/>
            <a:ext cx="0" cy="15121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p:cNvCxnSpPr/>
          <p:nvPr/>
        </p:nvCxnSpPr>
        <p:spPr>
          <a:xfrm>
            <a:off x="802473" y="3136659"/>
            <a:ext cx="142777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Gerade Verbindung mit Pfeil 34"/>
          <p:cNvCxnSpPr/>
          <p:nvPr/>
        </p:nvCxnSpPr>
        <p:spPr>
          <a:xfrm>
            <a:off x="3481036" y="3136659"/>
            <a:ext cx="424714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3" name="Textfeld 42"/>
          <p:cNvSpPr txBox="1"/>
          <p:nvPr/>
        </p:nvSpPr>
        <p:spPr>
          <a:xfrm>
            <a:off x="3399005" y="2806080"/>
            <a:ext cx="571819" cy="324035"/>
          </a:xfrm>
          <a:prstGeom prst="rect">
            <a:avLst/>
          </a:prstGeom>
        </p:spPr>
        <p:txBody>
          <a:bodyPr/>
          <a:lstStyle>
            <a:lvl1pPr marL="342900" indent="-342900">
              <a:spcBef>
                <a:spcPct val="20000"/>
              </a:spcBef>
              <a:buClr>
                <a:schemeClr val="tx2"/>
              </a:buClr>
              <a:buSzPct val="85000"/>
              <a:buFontTx/>
              <a:buBlip>
                <a:blip r:embed="rId2"/>
              </a:buBlip>
              <a:defRPr sz="2400"/>
            </a:lvl1pPr>
            <a:lvl2pPr marL="742950" indent="-285750">
              <a:spcBef>
                <a:spcPct val="20000"/>
              </a:spcBef>
              <a:buClr>
                <a:schemeClr val="tx2"/>
              </a:buClr>
              <a:buSzPct val="85000"/>
              <a:buFontTx/>
              <a:buBlip>
                <a:blip r:embed="rId2"/>
              </a:buBlip>
              <a:defRPr sz="2000"/>
            </a:lvl2pPr>
            <a:lvl3pPr marL="1143000" indent="-228600">
              <a:spcBef>
                <a:spcPct val="20000"/>
              </a:spcBef>
              <a:buClr>
                <a:schemeClr val="tx2"/>
              </a:buClr>
              <a:buSzPct val="85000"/>
              <a:buFontTx/>
              <a:buBlip>
                <a:blip r:embed="rId2"/>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r>
              <a:rPr kumimoji="0" lang="de-DE" sz="1600" b="0" i="0" u="none" strike="noStrike" kern="1200" cap="none" spc="0" normalizeH="0" baseline="0" noProof="0" dirty="0">
                <a:ln>
                  <a:noFill/>
                </a:ln>
                <a:solidFill>
                  <a:srgbClr val="00204B"/>
                </a:solidFill>
                <a:effectLst/>
                <a:uLnTx/>
                <a:uFillTx/>
                <a:latin typeface="Frutiger 45 Light"/>
                <a:ea typeface="+mn-ea"/>
                <a:cs typeface="+mn-cs"/>
              </a:rPr>
              <a:t>nein</a:t>
            </a:r>
          </a:p>
        </p:txBody>
      </p:sp>
      <p:sp>
        <p:nvSpPr>
          <p:cNvPr id="94" name="Textfeld 93"/>
          <p:cNvSpPr txBox="1"/>
          <p:nvPr/>
        </p:nvSpPr>
        <p:spPr>
          <a:xfrm>
            <a:off x="7728180" y="4671703"/>
            <a:ext cx="370060" cy="324035"/>
          </a:xfrm>
          <a:prstGeom prst="rect">
            <a:avLst/>
          </a:prstGeom>
        </p:spPr>
        <p:txBody>
          <a:bodyPr/>
          <a:lstStyle>
            <a:lvl1pPr marL="342900" indent="-342900">
              <a:spcBef>
                <a:spcPct val="20000"/>
              </a:spcBef>
              <a:buClr>
                <a:schemeClr val="tx2"/>
              </a:buClr>
              <a:buSzPct val="85000"/>
              <a:buFontTx/>
              <a:buBlip>
                <a:blip r:embed="rId2"/>
              </a:buBlip>
              <a:defRPr sz="2400"/>
            </a:lvl1pPr>
            <a:lvl2pPr marL="742950" indent="-285750">
              <a:spcBef>
                <a:spcPct val="20000"/>
              </a:spcBef>
              <a:buClr>
                <a:schemeClr val="tx2"/>
              </a:buClr>
              <a:buSzPct val="85000"/>
              <a:buFontTx/>
              <a:buBlip>
                <a:blip r:embed="rId2"/>
              </a:buBlip>
              <a:defRPr sz="2000"/>
            </a:lvl2pPr>
            <a:lvl3pPr marL="1143000" indent="-228600">
              <a:spcBef>
                <a:spcPct val="20000"/>
              </a:spcBef>
              <a:buClr>
                <a:schemeClr val="tx2"/>
              </a:buClr>
              <a:buSzPct val="85000"/>
              <a:buFontTx/>
              <a:buBlip>
                <a:blip r:embed="rId2"/>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r>
              <a:rPr kumimoji="0" lang="de-DE" sz="1600" b="0" i="0" u="none" strike="noStrike" kern="1200" cap="none" spc="0" normalizeH="0" baseline="0" noProof="0" dirty="0">
                <a:ln>
                  <a:noFill/>
                </a:ln>
                <a:solidFill>
                  <a:srgbClr val="00204B"/>
                </a:solidFill>
                <a:effectLst/>
                <a:uLnTx/>
                <a:uFillTx/>
                <a:latin typeface="Frutiger 45 Light"/>
                <a:ea typeface="+mn-ea"/>
                <a:cs typeface="+mn-cs"/>
              </a:rPr>
              <a:t>ja</a:t>
            </a:r>
          </a:p>
        </p:txBody>
      </p:sp>
      <p:cxnSp>
        <p:nvCxnSpPr>
          <p:cNvPr id="95" name="Gerade Verbindung mit Pfeil 94"/>
          <p:cNvCxnSpPr/>
          <p:nvPr/>
        </p:nvCxnSpPr>
        <p:spPr>
          <a:xfrm>
            <a:off x="7707958" y="3124326"/>
            <a:ext cx="0" cy="2976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6" name="Flussdiagramm: Daten 95"/>
          <p:cNvSpPr/>
          <p:nvPr/>
        </p:nvSpPr>
        <p:spPr>
          <a:xfrm>
            <a:off x="5978276" y="5082623"/>
            <a:ext cx="3646116" cy="432048"/>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Ausgabe: </a:t>
            </a:r>
            <a:r>
              <a:rPr lang="de-DE" noProof="0" dirty="0">
                <a:solidFill>
                  <a:srgbClr val="00204B"/>
                </a:solidFill>
                <a:latin typeface="Frutiger 45 Light"/>
              </a:rPr>
              <a:t>userZahl</a:t>
            </a:r>
            <a:r>
              <a:rPr lang="de-DE" dirty="0">
                <a:solidFill>
                  <a:srgbClr val="00204B"/>
                </a:solidFill>
                <a:latin typeface="Frutiger 45 Light"/>
              </a:rPr>
              <a:t>[i]</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97" name="Rechteck 96"/>
          <p:cNvSpPr/>
          <p:nvPr/>
        </p:nvSpPr>
        <p:spPr>
          <a:xfrm>
            <a:off x="7404145" y="3428204"/>
            <a:ext cx="648072"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i=0</a:t>
            </a:r>
          </a:p>
        </p:txBody>
      </p:sp>
      <p:cxnSp>
        <p:nvCxnSpPr>
          <p:cNvPr id="98" name="Gerade Verbindung mit Pfeil 97"/>
          <p:cNvCxnSpPr>
            <a:endCxn id="99" idx="0"/>
          </p:cNvCxnSpPr>
          <p:nvPr/>
        </p:nvCxnSpPr>
        <p:spPr>
          <a:xfrm flipH="1">
            <a:off x="7707958" y="3860252"/>
            <a:ext cx="7866" cy="3215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9" name="Flussdiagramm: Verzweigung 98"/>
          <p:cNvSpPr/>
          <p:nvPr/>
        </p:nvSpPr>
        <p:spPr>
          <a:xfrm>
            <a:off x="7082561" y="4181845"/>
            <a:ext cx="1250793" cy="612648"/>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i&lt;10</a:t>
            </a:r>
          </a:p>
        </p:txBody>
      </p:sp>
      <p:cxnSp>
        <p:nvCxnSpPr>
          <p:cNvPr id="100" name="Gerade Verbindung mit Pfeil 99"/>
          <p:cNvCxnSpPr/>
          <p:nvPr/>
        </p:nvCxnSpPr>
        <p:spPr>
          <a:xfrm>
            <a:off x="7728181" y="4794493"/>
            <a:ext cx="0" cy="2976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1" name="Gerade Verbindung mit Pfeil 100"/>
          <p:cNvCxnSpPr/>
          <p:nvPr/>
        </p:nvCxnSpPr>
        <p:spPr>
          <a:xfrm>
            <a:off x="7713874" y="5522869"/>
            <a:ext cx="0" cy="2976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2" name="Rechteck 101"/>
          <p:cNvSpPr/>
          <p:nvPr/>
        </p:nvSpPr>
        <p:spPr>
          <a:xfrm>
            <a:off x="7410061" y="5826747"/>
            <a:ext cx="648072"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i++</a:t>
            </a:r>
          </a:p>
        </p:txBody>
      </p:sp>
      <p:cxnSp>
        <p:nvCxnSpPr>
          <p:cNvPr id="103" name="Gerade Verbindung mit Pfeil 102"/>
          <p:cNvCxnSpPr/>
          <p:nvPr/>
        </p:nvCxnSpPr>
        <p:spPr>
          <a:xfrm flipH="1">
            <a:off x="5654791" y="6000337"/>
            <a:ext cx="174935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4" name="Gerade Verbindung mit Pfeil 103"/>
          <p:cNvCxnSpPr/>
          <p:nvPr/>
        </p:nvCxnSpPr>
        <p:spPr>
          <a:xfrm flipV="1">
            <a:off x="5654791" y="4488169"/>
            <a:ext cx="0" cy="15121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5" name="Gerade Verbindung mit Pfeil 104"/>
          <p:cNvCxnSpPr/>
          <p:nvPr/>
        </p:nvCxnSpPr>
        <p:spPr>
          <a:xfrm>
            <a:off x="5654791" y="4488169"/>
            <a:ext cx="142777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6" name="Textfeld 105"/>
          <p:cNvSpPr txBox="1"/>
          <p:nvPr/>
        </p:nvSpPr>
        <p:spPr>
          <a:xfrm>
            <a:off x="8251323" y="4157590"/>
            <a:ext cx="571819" cy="324035"/>
          </a:xfrm>
          <a:prstGeom prst="rect">
            <a:avLst/>
          </a:prstGeom>
        </p:spPr>
        <p:txBody>
          <a:bodyPr/>
          <a:lstStyle>
            <a:lvl1pPr marL="342900" indent="-342900">
              <a:spcBef>
                <a:spcPct val="20000"/>
              </a:spcBef>
              <a:buClr>
                <a:schemeClr val="tx2"/>
              </a:buClr>
              <a:buSzPct val="85000"/>
              <a:buFontTx/>
              <a:buBlip>
                <a:blip r:embed="rId2"/>
              </a:buBlip>
              <a:defRPr sz="2400"/>
            </a:lvl1pPr>
            <a:lvl2pPr marL="742950" indent="-285750">
              <a:spcBef>
                <a:spcPct val="20000"/>
              </a:spcBef>
              <a:buClr>
                <a:schemeClr val="tx2"/>
              </a:buClr>
              <a:buSzPct val="85000"/>
              <a:buFontTx/>
              <a:buBlip>
                <a:blip r:embed="rId2"/>
              </a:buBlip>
              <a:defRPr sz="2000"/>
            </a:lvl2pPr>
            <a:lvl3pPr marL="1143000" indent="-228600">
              <a:spcBef>
                <a:spcPct val="20000"/>
              </a:spcBef>
              <a:buClr>
                <a:schemeClr val="tx2"/>
              </a:buClr>
              <a:buSzPct val="85000"/>
              <a:buFontTx/>
              <a:buBlip>
                <a:blip r:embed="rId2"/>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r>
              <a:rPr kumimoji="0" lang="de-DE" sz="1600" b="0" i="0" u="none" strike="noStrike" kern="1200" cap="none" spc="0" normalizeH="0" baseline="0" noProof="0" dirty="0">
                <a:ln>
                  <a:noFill/>
                </a:ln>
                <a:solidFill>
                  <a:srgbClr val="00204B"/>
                </a:solidFill>
                <a:effectLst/>
                <a:uLnTx/>
                <a:uFillTx/>
                <a:latin typeface="Frutiger 45 Light"/>
                <a:ea typeface="+mn-ea"/>
                <a:cs typeface="+mn-cs"/>
              </a:rPr>
              <a:t>nein</a:t>
            </a:r>
          </a:p>
        </p:txBody>
      </p:sp>
      <p:cxnSp>
        <p:nvCxnSpPr>
          <p:cNvPr id="107" name="Gerade Verbindung mit Pfeil 106"/>
          <p:cNvCxnSpPr/>
          <p:nvPr/>
        </p:nvCxnSpPr>
        <p:spPr>
          <a:xfrm flipV="1">
            <a:off x="8333354" y="4481625"/>
            <a:ext cx="1454672" cy="65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5974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9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0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9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0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0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0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04"/>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0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0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0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 grpId="0" animBg="1"/>
      <p:bldP spid="24" grpId="0" animBg="1"/>
      <p:bldP spid="25" grpId="0" animBg="1"/>
      <p:bldP spid="2" grpId="0" animBg="1"/>
      <p:bldP spid="11" grpId="0" animBg="1"/>
      <p:bldP spid="20" grpId="0" animBg="1"/>
      <p:bldP spid="43" grpId="0"/>
      <p:bldP spid="94" grpId="0"/>
      <p:bldP spid="96" grpId="0" animBg="1"/>
      <p:bldP spid="97" grpId="0" animBg="1"/>
      <p:bldP spid="99" grpId="0" animBg="1"/>
      <p:bldP spid="102" grpId="0" animBg="1"/>
      <p:bldP spid="10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00204B"/>
                </a:solidFill>
                <a:effectLst/>
                <a:uLnTx/>
                <a:uFillTx/>
                <a:latin typeface="Frutiger 45 Light"/>
                <a:ea typeface="+mn-ea"/>
                <a:cs typeface="+mn-cs"/>
              </a:rPr>
              <a:t>    </a:t>
            </a:r>
            <a:fld id="{53A7E995-82E8-4418-8944-F18B85142D8B}" type="slidenum">
              <a:rPr kumimoji="0" lang="de-DE" sz="1200" b="0" i="0" u="none" strike="noStrike" kern="1200" cap="none" spc="0" normalizeH="0" baseline="0" noProof="0" smtClean="0">
                <a:ln>
                  <a:noFill/>
                </a:ln>
                <a:solidFill>
                  <a:srgbClr val="00204B"/>
                </a:solidFill>
                <a:effectLst/>
                <a:uLnTx/>
                <a:uFillTx/>
                <a:latin typeface="Frutiger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de-DE" sz="12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18" name="Textfeld 17"/>
          <p:cNvSpPr txBox="1"/>
          <p:nvPr/>
        </p:nvSpPr>
        <p:spPr>
          <a:xfrm>
            <a:off x="541364" y="1309074"/>
            <a:ext cx="11519650" cy="648071"/>
          </a:xfrm>
          <a:prstGeom prst="rect">
            <a:avLst/>
          </a:prstGeom>
        </p:spPr>
        <p:txBody>
          <a:bodyPr/>
          <a:lstStyle>
            <a:lvl1pPr marL="342900" indent="-342900">
              <a:spcBef>
                <a:spcPct val="20000"/>
              </a:spcBef>
              <a:buClr>
                <a:schemeClr val="tx2"/>
              </a:buClr>
              <a:buSzPct val="85000"/>
              <a:buFontTx/>
              <a:buBlip>
                <a:blip r:embed="rId2"/>
              </a:buBlip>
              <a:defRPr sz="2400"/>
            </a:lvl1pPr>
            <a:lvl2pPr marL="742950" indent="-285750">
              <a:spcBef>
                <a:spcPct val="20000"/>
              </a:spcBef>
              <a:buClr>
                <a:schemeClr val="tx2"/>
              </a:buClr>
              <a:buSzPct val="85000"/>
              <a:buFontTx/>
              <a:buBlip>
                <a:blip r:embed="rId2"/>
              </a:buBlip>
              <a:defRPr sz="2000"/>
            </a:lvl2pPr>
            <a:lvl3pPr marL="1143000" indent="-228600">
              <a:spcBef>
                <a:spcPct val="20000"/>
              </a:spcBef>
              <a:buClr>
                <a:schemeClr val="tx2"/>
              </a:buClr>
              <a:buSzPct val="85000"/>
              <a:buFontTx/>
              <a:buBlip>
                <a:blip r:embed="rId2"/>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3" name="Titel 2"/>
          <p:cNvSpPr>
            <a:spLocks noGrp="1"/>
          </p:cNvSpPr>
          <p:nvPr>
            <p:ph type="ctrTitle"/>
          </p:nvPr>
        </p:nvSpPr>
        <p:spPr/>
        <p:txBody>
          <a:bodyPr/>
          <a:lstStyle/>
          <a:p>
            <a:r>
              <a:rPr lang="de-DE" b="1" dirty="0"/>
              <a:t>Beispielaufgabe</a:t>
            </a:r>
            <a:r>
              <a:rPr lang="de-DE" b="1" dirty="0">
                <a:solidFill>
                  <a:srgbClr val="00B0F0"/>
                </a:solidFill>
              </a:rPr>
              <a:t> </a:t>
            </a:r>
            <a:r>
              <a:rPr lang="de-DE" dirty="0"/>
              <a:t>– </a:t>
            </a:r>
            <a:r>
              <a:rPr lang="de-DE" b="1" dirty="0">
                <a:solidFill>
                  <a:srgbClr val="00B0F0"/>
                </a:solidFill>
              </a:rPr>
              <a:t>Struktogramm</a:t>
            </a:r>
            <a:br>
              <a:rPr lang="de-DE" b="1" dirty="0">
                <a:solidFill>
                  <a:srgbClr val="00B0F0"/>
                </a:solidFill>
              </a:rPr>
            </a:br>
            <a:endParaRPr lang="de-DE" dirty="0">
              <a:solidFill>
                <a:srgbClr val="00B0F0"/>
              </a:solidFill>
            </a:endParaRPr>
          </a:p>
        </p:txBody>
      </p:sp>
      <p:sp>
        <p:nvSpPr>
          <p:cNvPr id="2" name="L-Form 1"/>
          <p:cNvSpPr/>
          <p:nvPr/>
        </p:nvSpPr>
        <p:spPr>
          <a:xfrm flipV="1">
            <a:off x="3791744" y="2420888"/>
            <a:ext cx="2880320" cy="792088"/>
          </a:xfrm>
          <a:prstGeom prst="corner">
            <a:avLst>
              <a:gd name="adj1" fmla="val 51370"/>
              <a:gd name="adj2"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L-Form 7"/>
          <p:cNvSpPr/>
          <p:nvPr/>
        </p:nvSpPr>
        <p:spPr>
          <a:xfrm flipV="1">
            <a:off x="3793710" y="3212976"/>
            <a:ext cx="2880320" cy="792088"/>
          </a:xfrm>
          <a:prstGeom prst="corner">
            <a:avLst>
              <a:gd name="adj1" fmla="val 51370"/>
              <a:gd name="adj2"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Rechteck 5"/>
          <p:cNvSpPr/>
          <p:nvPr/>
        </p:nvSpPr>
        <p:spPr>
          <a:xfrm>
            <a:off x="4151784" y="2816932"/>
            <a:ext cx="2520280" cy="3960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Eingabe: userZahl[i]</a:t>
            </a:r>
          </a:p>
        </p:txBody>
      </p:sp>
      <p:sp>
        <p:nvSpPr>
          <p:cNvPr id="10" name="Rechteck 9"/>
          <p:cNvSpPr/>
          <p:nvPr/>
        </p:nvSpPr>
        <p:spPr>
          <a:xfrm>
            <a:off x="4151784" y="3609020"/>
            <a:ext cx="2520280" cy="3960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Ausgabe: userZahl[i]</a:t>
            </a:r>
          </a:p>
        </p:txBody>
      </p:sp>
      <p:sp>
        <p:nvSpPr>
          <p:cNvPr id="7" name="Textfeld 6"/>
          <p:cNvSpPr txBox="1"/>
          <p:nvPr/>
        </p:nvSpPr>
        <p:spPr>
          <a:xfrm>
            <a:off x="3801608" y="2429633"/>
            <a:ext cx="1813317" cy="369332"/>
          </a:xfrm>
          <a:prstGeom prst="rect">
            <a:avLst/>
          </a:prstGeom>
          <a:noFill/>
        </p:spPr>
        <p:txBody>
          <a:bodyPr wrap="none" rtlCol="0">
            <a:spAutoFit/>
          </a:bodyPr>
          <a:lstStyle/>
          <a:p>
            <a:r>
              <a:rPr lang="de-DE" dirty="0"/>
              <a:t>für(i=0;i&lt;10;i++)</a:t>
            </a:r>
          </a:p>
        </p:txBody>
      </p:sp>
      <p:sp>
        <p:nvSpPr>
          <p:cNvPr id="12" name="Textfeld 11"/>
          <p:cNvSpPr txBox="1"/>
          <p:nvPr/>
        </p:nvSpPr>
        <p:spPr>
          <a:xfrm>
            <a:off x="3801608" y="3239688"/>
            <a:ext cx="1813317" cy="369332"/>
          </a:xfrm>
          <a:prstGeom prst="rect">
            <a:avLst/>
          </a:prstGeom>
          <a:noFill/>
        </p:spPr>
        <p:txBody>
          <a:bodyPr wrap="none" rtlCol="0">
            <a:spAutoFit/>
          </a:bodyPr>
          <a:lstStyle/>
          <a:p>
            <a:r>
              <a:rPr lang="de-DE" dirty="0"/>
              <a:t>für(i=0;i&lt;10;i++)</a:t>
            </a:r>
          </a:p>
        </p:txBody>
      </p:sp>
    </p:spTree>
    <p:extLst>
      <p:ext uri="{BB962C8B-B14F-4D97-AF65-F5344CB8AC3E}">
        <p14:creationId xmlns:p14="http://schemas.microsoft.com/office/powerpoint/2010/main" val="1835512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6" grpId="0" animBg="1"/>
      <p:bldP spid="10" grpId="0" animBg="1"/>
      <p:bldP spid="7"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00204B"/>
                </a:solidFill>
                <a:effectLst/>
                <a:uLnTx/>
                <a:uFillTx/>
                <a:latin typeface="Frutiger 45 Light"/>
                <a:ea typeface="+mn-ea"/>
                <a:cs typeface="+mn-cs"/>
              </a:rPr>
              <a:t>    </a:t>
            </a:r>
            <a:fld id="{53A7E995-82E8-4418-8944-F18B85142D8B}" type="slidenum">
              <a:rPr kumimoji="0" lang="de-DE" sz="1200" b="0" i="0" u="none" strike="noStrike" kern="1200" cap="none" spc="0" normalizeH="0" baseline="0" noProof="0" smtClean="0">
                <a:ln>
                  <a:noFill/>
                </a:ln>
                <a:solidFill>
                  <a:srgbClr val="00204B"/>
                </a:solidFill>
                <a:effectLst/>
                <a:uLnTx/>
                <a:uFillTx/>
                <a:latin typeface="Frutiger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de-DE" sz="12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18" name="Textfeld 17"/>
          <p:cNvSpPr txBox="1"/>
          <p:nvPr/>
        </p:nvSpPr>
        <p:spPr>
          <a:xfrm>
            <a:off x="541364" y="1309074"/>
            <a:ext cx="11519650" cy="648071"/>
          </a:xfrm>
          <a:prstGeom prst="rect">
            <a:avLst/>
          </a:prstGeom>
        </p:spPr>
        <p:txBody>
          <a:bodyPr/>
          <a:lstStyle>
            <a:lvl1pPr marL="342900" indent="-342900">
              <a:spcBef>
                <a:spcPct val="20000"/>
              </a:spcBef>
              <a:buClr>
                <a:schemeClr val="tx2"/>
              </a:buClr>
              <a:buSzPct val="85000"/>
              <a:buFontTx/>
              <a:buBlip>
                <a:blip r:embed="rId2"/>
              </a:buBlip>
              <a:defRPr sz="2400"/>
            </a:lvl1pPr>
            <a:lvl2pPr marL="742950" indent="-285750">
              <a:spcBef>
                <a:spcPct val="20000"/>
              </a:spcBef>
              <a:buClr>
                <a:schemeClr val="tx2"/>
              </a:buClr>
              <a:buSzPct val="85000"/>
              <a:buFontTx/>
              <a:buBlip>
                <a:blip r:embed="rId2"/>
              </a:buBlip>
              <a:defRPr sz="2000"/>
            </a:lvl2pPr>
            <a:lvl3pPr marL="1143000" indent="-228600">
              <a:spcBef>
                <a:spcPct val="20000"/>
              </a:spcBef>
              <a:buClr>
                <a:schemeClr val="tx2"/>
              </a:buClr>
              <a:buSzPct val="85000"/>
              <a:buFontTx/>
              <a:buBlip>
                <a:blip r:embed="rId2"/>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3" name="Titel 2"/>
          <p:cNvSpPr>
            <a:spLocks noGrp="1"/>
          </p:cNvSpPr>
          <p:nvPr>
            <p:ph type="ctrTitle"/>
          </p:nvPr>
        </p:nvSpPr>
        <p:spPr/>
        <p:txBody>
          <a:bodyPr/>
          <a:lstStyle/>
          <a:p>
            <a:r>
              <a:rPr lang="de-DE" b="1" dirty="0"/>
              <a:t>Beispielaufgabe</a:t>
            </a:r>
            <a:r>
              <a:rPr lang="de-DE" b="1" dirty="0">
                <a:solidFill>
                  <a:srgbClr val="00B0F0"/>
                </a:solidFill>
              </a:rPr>
              <a:t> </a:t>
            </a:r>
            <a:r>
              <a:rPr lang="de-DE" dirty="0"/>
              <a:t>– </a:t>
            </a:r>
            <a:r>
              <a:rPr lang="de-DE" b="1" dirty="0">
                <a:solidFill>
                  <a:srgbClr val="00B0F0"/>
                </a:solidFill>
              </a:rPr>
              <a:t>Pseudocode</a:t>
            </a:r>
            <a:br>
              <a:rPr lang="de-DE" b="1" dirty="0">
                <a:solidFill>
                  <a:srgbClr val="00B0F0"/>
                </a:solidFill>
              </a:rPr>
            </a:br>
            <a:endParaRPr lang="de-DE" dirty="0">
              <a:solidFill>
                <a:srgbClr val="00B0F0"/>
              </a:solidFill>
            </a:endParaRPr>
          </a:p>
        </p:txBody>
      </p:sp>
      <p:sp>
        <p:nvSpPr>
          <p:cNvPr id="11" name="Textfeld 10"/>
          <p:cNvSpPr txBox="1"/>
          <p:nvPr/>
        </p:nvSpPr>
        <p:spPr>
          <a:xfrm>
            <a:off x="4007768" y="2204864"/>
            <a:ext cx="4019049" cy="31393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a:ln>
                  <a:noFill/>
                </a:ln>
                <a:solidFill>
                  <a:srgbClr val="00204B"/>
                </a:solidFill>
                <a:effectLst/>
                <a:uLnTx/>
                <a:uFillTx/>
                <a:latin typeface="Frutiger 45 Light"/>
                <a:ea typeface="+mn-ea"/>
                <a:cs typeface="+mn-cs"/>
              </a:rPr>
              <a:t>Programm</a:t>
            </a: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„Array-Beispiel“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für(i=0;i&lt;10;i++)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a:t>
            </a:r>
            <a:r>
              <a:rPr lang="de-DE" dirty="0">
                <a:solidFill>
                  <a:srgbClr val="00204B"/>
                </a:solidFill>
                <a:latin typeface="Frutiger 45 Ligh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Eingabe: userZahl[i]</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p>
          <a:p>
            <a:pPr lvl="0">
              <a:defRPr/>
            </a:pPr>
            <a:r>
              <a:rPr lang="de-DE" dirty="0">
                <a:solidFill>
                  <a:srgbClr val="00204B"/>
                </a:solidFill>
              </a:rPr>
              <a:t>	für(i=0;i&lt;10;i++)</a:t>
            </a:r>
          </a:p>
          <a:p>
            <a:pPr lvl="0">
              <a:defRPr/>
            </a:pPr>
            <a:r>
              <a:rPr lang="de-DE" dirty="0">
                <a:solidFill>
                  <a:srgbClr val="00204B"/>
                </a:solidFill>
              </a:rPr>
              <a:t>	{</a:t>
            </a:r>
          </a:p>
          <a:p>
            <a:pPr lvl="0">
              <a:defRPr/>
            </a:pPr>
            <a:r>
              <a:rPr lang="de-DE" dirty="0">
                <a:solidFill>
                  <a:srgbClr val="00204B"/>
                </a:solidFill>
              </a:rPr>
              <a:t>		Ausgabe: userZahl[i]</a:t>
            </a:r>
          </a:p>
          <a:p>
            <a:pPr lvl="0">
              <a:defRPr/>
            </a:pPr>
            <a:r>
              <a:rPr lang="de-DE" dirty="0">
                <a:solidFill>
                  <a:srgbClr val="00204B"/>
                </a:solidFill>
              </a:rPr>
              <a:t>	}</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a:t>
            </a:r>
          </a:p>
        </p:txBody>
      </p:sp>
    </p:spTree>
    <p:extLst>
      <p:ext uri="{BB962C8B-B14F-4D97-AF65-F5344CB8AC3E}">
        <p14:creationId xmlns:p14="http://schemas.microsoft.com/office/powerpoint/2010/main" val="428023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00204B"/>
                </a:solidFill>
                <a:effectLst/>
                <a:uLnTx/>
                <a:uFillTx/>
                <a:latin typeface="Frutiger 45 Light"/>
                <a:ea typeface="+mn-ea"/>
                <a:cs typeface="+mn-cs"/>
              </a:rPr>
              <a:t>    </a:t>
            </a:r>
            <a:fld id="{53A7E995-82E8-4418-8944-F18B85142D8B}" type="slidenum">
              <a:rPr kumimoji="0" lang="de-DE" sz="1200" b="0" i="0" u="none" strike="noStrike" kern="1200" cap="none" spc="0" normalizeH="0" baseline="0" noProof="0" smtClean="0">
                <a:ln>
                  <a:noFill/>
                </a:ln>
                <a:solidFill>
                  <a:srgbClr val="00204B"/>
                </a:solidFill>
                <a:effectLst/>
                <a:uLnTx/>
                <a:uFillTx/>
                <a:latin typeface="Frutiger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de-DE" sz="12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8" name="Titel 2"/>
          <p:cNvSpPr>
            <a:spLocks noGrp="1"/>
          </p:cNvSpPr>
          <p:nvPr>
            <p:ph type="ctrTitle"/>
          </p:nvPr>
        </p:nvSpPr>
        <p:spPr>
          <a:xfrm>
            <a:off x="553014" y="439671"/>
            <a:ext cx="11137237" cy="720080"/>
          </a:xfrm>
        </p:spPr>
        <p:txBody>
          <a:bodyPr/>
          <a:lstStyle/>
          <a:p>
            <a:r>
              <a:rPr lang="de-DE" dirty="0"/>
              <a:t>Beispielaufgabe</a:t>
            </a:r>
            <a:r>
              <a:rPr lang="de-DE" dirty="0">
                <a:solidFill>
                  <a:srgbClr val="00B0F0"/>
                </a:solidFill>
              </a:rPr>
              <a:t> </a:t>
            </a:r>
            <a:r>
              <a:rPr lang="de-DE" dirty="0"/>
              <a:t>– </a:t>
            </a:r>
            <a:r>
              <a:rPr lang="de-DE" dirty="0">
                <a:solidFill>
                  <a:srgbClr val="00B0F0"/>
                </a:solidFill>
              </a:rPr>
              <a:t>Quellcode</a:t>
            </a:r>
            <a:br>
              <a:rPr lang="de-DE" b="1" dirty="0">
                <a:solidFill>
                  <a:srgbClr val="00B0F0"/>
                </a:solidFill>
              </a:rPr>
            </a:br>
            <a:endParaRPr lang="de-DE" sz="1800" u="sng" dirty="0"/>
          </a:p>
        </p:txBody>
      </p:sp>
      <p:sp>
        <p:nvSpPr>
          <p:cNvPr id="2" name="Textfeld 1"/>
          <p:cNvSpPr txBox="1"/>
          <p:nvPr/>
        </p:nvSpPr>
        <p:spPr>
          <a:xfrm>
            <a:off x="2639616" y="1340768"/>
            <a:ext cx="7823617" cy="5078313"/>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include&lt;stdio.h&gt;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main()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int i;</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int userZahl[10];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for(i=0;i&lt;10;i++)</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printf(„Geben Sie bitte eine ganze Zahl ein:“);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fflush(stdin);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scanf(„%d“,&amp;userZahl[i]);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p>
          <a:p>
            <a:pPr lvl="0">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a:t>
            </a:r>
            <a:r>
              <a:rPr lang="de-DE" dirty="0">
                <a:solidFill>
                  <a:srgbClr val="00204B"/>
                </a:solidFill>
              </a:rPr>
              <a:t>for(i=0;i&lt;10;i++)</a:t>
            </a:r>
          </a:p>
          <a:p>
            <a:pPr lvl="0">
              <a:defRPr/>
            </a:pPr>
            <a:r>
              <a:rPr lang="de-DE" dirty="0">
                <a:solidFill>
                  <a:srgbClr val="00204B"/>
                </a:solidFill>
              </a:rPr>
              <a:t>	{</a:t>
            </a:r>
          </a:p>
          <a:p>
            <a:pPr lvl="0">
              <a:defRPr/>
            </a:pPr>
            <a:r>
              <a:rPr lang="de-DE" dirty="0">
                <a:solidFill>
                  <a:srgbClr val="00204B"/>
                </a:solidFill>
              </a:rPr>
              <a:t>		printf(„Wert des Feldes mit Index %d: %d\n“,i,userZahl[i]);</a:t>
            </a:r>
          </a:p>
          <a:p>
            <a:pPr lvl="0">
              <a:defRPr/>
            </a:pPr>
            <a:r>
              <a:rPr lang="de-DE" dirty="0">
                <a:solidFill>
                  <a:srgbClr val="00204B"/>
                </a:solidFill>
              </a:rPr>
              <a:t>	}</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a:t>
            </a:r>
          </a:p>
        </p:txBody>
      </p:sp>
    </p:spTree>
    <p:extLst>
      <p:ext uri="{BB962C8B-B14F-4D97-AF65-F5344CB8AC3E}">
        <p14:creationId xmlns:p14="http://schemas.microsoft.com/office/powerpoint/2010/main" val="3723365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00204B"/>
                </a:solidFill>
                <a:effectLst/>
                <a:uLnTx/>
                <a:uFillTx/>
                <a:latin typeface="Frutiger 45 Light"/>
                <a:ea typeface="+mn-ea"/>
                <a:cs typeface="+mn-cs"/>
              </a:rPr>
              <a:t>    </a:t>
            </a:r>
            <a:fld id="{53A7E995-82E8-4418-8944-F18B85142D8B}" type="slidenum">
              <a:rPr kumimoji="0" lang="de-DE" sz="1200" b="0" i="0" u="none" strike="noStrike" kern="1200" cap="none" spc="0" normalizeH="0" baseline="0" noProof="0" smtClean="0">
                <a:ln>
                  <a:noFill/>
                </a:ln>
                <a:solidFill>
                  <a:srgbClr val="00204B"/>
                </a:solidFill>
                <a:effectLst/>
                <a:uLnTx/>
                <a:uFillTx/>
                <a:latin typeface="Frutiger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de-DE" sz="12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8" name="Titel 2"/>
          <p:cNvSpPr>
            <a:spLocks noGrp="1"/>
          </p:cNvSpPr>
          <p:nvPr>
            <p:ph type="ctrTitle"/>
          </p:nvPr>
        </p:nvSpPr>
        <p:spPr>
          <a:xfrm>
            <a:off x="553014" y="439671"/>
            <a:ext cx="11137237" cy="720080"/>
          </a:xfrm>
        </p:spPr>
        <p:txBody>
          <a:bodyPr/>
          <a:lstStyle/>
          <a:p>
            <a:r>
              <a:rPr lang="de-DE" dirty="0"/>
              <a:t>Beispielaufgabe</a:t>
            </a:r>
            <a:r>
              <a:rPr lang="de-DE" dirty="0">
                <a:solidFill>
                  <a:srgbClr val="00B0F0"/>
                </a:solidFill>
              </a:rPr>
              <a:t> </a:t>
            </a:r>
            <a:r>
              <a:rPr lang="de-DE" dirty="0"/>
              <a:t>– </a:t>
            </a:r>
            <a:r>
              <a:rPr lang="de-DE" dirty="0">
                <a:solidFill>
                  <a:srgbClr val="00B0F0"/>
                </a:solidFill>
              </a:rPr>
              <a:t>Quellcode </a:t>
            </a:r>
            <a:r>
              <a:rPr lang="de-DE" dirty="0"/>
              <a:t>– </a:t>
            </a:r>
            <a:r>
              <a:rPr lang="de-DE" dirty="0">
                <a:solidFill>
                  <a:srgbClr val="FF0000"/>
                </a:solidFill>
              </a:rPr>
              <a:t>Deklaration</a:t>
            </a:r>
            <a:br>
              <a:rPr lang="de-DE" b="1" dirty="0">
                <a:solidFill>
                  <a:srgbClr val="00B0F0"/>
                </a:solidFill>
              </a:rPr>
            </a:br>
            <a:endParaRPr lang="de-DE" sz="1800" u="sng" dirty="0"/>
          </a:p>
        </p:txBody>
      </p:sp>
      <p:sp>
        <p:nvSpPr>
          <p:cNvPr id="2" name="Textfeld 1"/>
          <p:cNvSpPr txBox="1"/>
          <p:nvPr/>
        </p:nvSpPr>
        <p:spPr>
          <a:xfrm>
            <a:off x="2639616" y="1340768"/>
            <a:ext cx="7695376" cy="5078313"/>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include&lt;stdio.h&gt;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main()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int i;</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int </a:t>
            </a:r>
            <a:r>
              <a:rPr kumimoji="0" lang="de-DE" sz="1800" b="1" i="0" u="none" strike="noStrike" kern="1200" cap="none" spc="0" normalizeH="0" baseline="0" noProof="0" dirty="0">
                <a:ln>
                  <a:noFill/>
                </a:ln>
                <a:solidFill>
                  <a:srgbClr val="FF0000"/>
                </a:solidFill>
                <a:effectLst/>
                <a:uLnTx/>
                <a:uFillTx/>
                <a:latin typeface="Frutiger 45 Light"/>
                <a:ea typeface="+mn-ea"/>
                <a:cs typeface="+mn-cs"/>
              </a:rPr>
              <a:t>userZahl</a:t>
            </a:r>
            <a:r>
              <a:rPr kumimoji="0" lang="de-DE" sz="1800" i="0" u="none" strike="noStrike" kern="1200" cap="none" spc="0" normalizeH="0" baseline="0" noProof="0" dirty="0">
                <a:ln>
                  <a:noFill/>
                </a:ln>
                <a:effectLst/>
                <a:uLnTx/>
                <a:uFillTx/>
                <a:latin typeface="Frutiger 45 Light"/>
                <a:ea typeface="+mn-ea"/>
                <a:cs typeface="+mn-cs"/>
              </a:rPr>
              <a:t>[10</a:t>
            </a: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for(i=0;i&lt;10;i++)</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printf(„Geben Sie bitte eine ganze Zahl ein: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fflush(stdin);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scanf(„%d“,&amp;userZahl[i]);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p>
          <a:p>
            <a:pPr lvl="0">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a:t>
            </a:r>
            <a:r>
              <a:rPr lang="de-DE" dirty="0">
                <a:solidFill>
                  <a:srgbClr val="00204B"/>
                </a:solidFill>
              </a:rPr>
              <a:t>for(i=0;i&lt;10;i++)</a:t>
            </a:r>
          </a:p>
          <a:p>
            <a:pPr lvl="0">
              <a:defRPr/>
            </a:pPr>
            <a:r>
              <a:rPr lang="de-DE" dirty="0">
                <a:solidFill>
                  <a:srgbClr val="00204B"/>
                </a:solidFill>
              </a:rPr>
              <a:t>	{</a:t>
            </a:r>
          </a:p>
          <a:p>
            <a:pPr lvl="0">
              <a:defRPr/>
            </a:pPr>
            <a:r>
              <a:rPr lang="de-DE" dirty="0">
                <a:solidFill>
                  <a:srgbClr val="00204B"/>
                </a:solidFill>
              </a:rPr>
              <a:t>		printf(„Wert des Feldes mit Index %d: %d“,i,userZahl[i]);</a:t>
            </a:r>
          </a:p>
          <a:p>
            <a:pPr lvl="0">
              <a:defRPr/>
            </a:pPr>
            <a:r>
              <a:rPr lang="de-DE" dirty="0">
                <a:solidFill>
                  <a:srgbClr val="00204B"/>
                </a:solidFill>
              </a:rPr>
              <a:t>	}</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a:t>
            </a:r>
          </a:p>
        </p:txBody>
      </p:sp>
    </p:spTree>
    <p:extLst>
      <p:ext uri="{BB962C8B-B14F-4D97-AF65-F5344CB8AC3E}">
        <p14:creationId xmlns:p14="http://schemas.microsoft.com/office/powerpoint/2010/main" val="3165617230"/>
      </p:ext>
    </p:extLst>
  </p:cSld>
  <p:clrMapOvr>
    <a:masterClrMapping/>
  </p:clrMapOvr>
</p:sld>
</file>

<file path=ppt/theme/theme1.xml><?xml version="1.0" encoding="utf-8"?>
<a:theme xmlns:a="http://schemas.openxmlformats.org/drawingml/2006/main" name="Larissa">
  <a:themeElements>
    <a:clrScheme name="WBS TRAINING_Farbprofil">
      <a:dk1>
        <a:srgbClr val="00204B"/>
      </a:dk1>
      <a:lt1>
        <a:srgbClr val="FFFFFF"/>
      </a:lt1>
      <a:dk2>
        <a:srgbClr val="0071B2"/>
      </a:dk2>
      <a:lt2>
        <a:srgbClr val="CFCFCF"/>
      </a:lt2>
      <a:accent1>
        <a:srgbClr val="00204B"/>
      </a:accent1>
      <a:accent2>
        <a:srgbClr val="FBC714"/>
      </a:accent2>
      <a:accent3>
        <a:srgbClr val="FB2B55"/>
      </a:accent3>
      <a:accent4>
        <a:srgbClr val="FBC714"/>
      </a:accent4>
      <a:accent5>
        <a:srgbClr val="FBC714"/>
      </a:accent5>
      <a:accent6>
        <a:srgbClr val="FB2B55"/>
      </a:accent6>
      <a:hlink>
        <a:srgbClr val="00204B"/>
      </a:hlink>
      <a:folHlink>
        <a:srgbClr val="00204B"/>
      </a:folHlink>
    </a:clrScheme>
    <a:fontScheme name="WBS-Schrift">
      <a:majorFont>
        <a:latin typeface="Frutiger 55 Roman"/>
        <a:ea typeface=""/>
        <a:cs typeface=""/>
      </a:majorFont>
      <a:minorFont>
        <a:latin typeface="Frutiger 45 Light"/>
        <a:ea typeface=""/>
        <a:cs typeface=""/>
      </a:minorFont>
    </a:fontScheme>
    <a:fmtScheme name="Subtile Körper">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2E2894E4CF43FC4786D65296C0CD6BF1" ma:contentTypeVersion="14" ma:contentTypeDescription="Ein neues Dokument erstellen." ma:contentTypeScope="" ma:versionID="6ff1d702476644d2b6a4a1979c6f4fde">
  <xsd:schema xmlns:xsd="http://www.w3.org/2001/XMLSchema" xmlns:xs="http://www.w3.org/2001/XMLSchema" xmlns:p="http://schemas.microsoft.com/office/2006/metadata/properties" xmlns:ns2="f22e8a00-551a-48c6-b378-c6ed4955e6ee" xmlns:ns3="8757b47b-59dc-4c9e-8178-d43937388e35" targetNamespace="http://schemas.microsoft.com/office/2006/metadata/properties" ma:root="true" ma:fieldsID="6227e1a780d42de2f2b811f76f3da7e5" ns2:_="" ns3:_="">
    <xsd:import namespace="f22e8a00-551a-48c6-b378-c6ed4955e6ee"/>
    <xsd:import namespace="8757b47b-59dc-4c9e-8178-d43937388e35"/>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MediaServiceLocation"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2e8a00-551a-48c6-b378-c6ed4955e6ee" elementFormDefault="qualified">
    <xsd:import namespace="http://schemas.microsoft.com/office/2006/documentManagement/types"/>
    <xsd:import namespace="http://schemas.microsoft.com/office/infopath/2007/PartnerControls"/>
    <xsd:element name="SharedWithUsers" ma:index="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Freigegeben für - Details" ma:internalName="SharedWithDetails" ma:readOnly="true">
      <xsd:simpleType>
        <xsd:restriction base="dms:Note">
          <xsd:maxLength value="255"/>
        </xsd:restriction>
      </xsd:simpleType>
    </xsd:element>
    <xsd:element name="TaxCatchAll" ma:index="14" nillable="true" ma:displayName="Taxonomy Catch All Column" ma:hidden="true" ma:list="{559174ce-b004-4f1e-a04d-a197baedd0ca}" ma:internalName="TaxCatchAll" ma:showField="CatchAllData" ma:web="f22e8a00-551a-48c6-b378-c6ed4955e6ee">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757b47b-59dc-4c9e-8178-d43937388e3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Bildmarkierungen" ma:readOnly="false" ma:fieldId="{5cf76f15-5ced-4ddc-b409-7134ff3c332f}" ma:taxonomyMulti="true" ma:sspId="ecb1af77-71c4-40a4-865f-7f05b01a85a7"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dexed="true" ma:internalName="MediaServiceLocation"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757b47b-59dc-4c9e-8178-d43937388e35">
      <Terms xmlns="http://schemas.microsoft.com/office/infopath/2007/PartnerControls"/>
    </lcf76f155ced4ddcb4097134ff3c332f>
    <TaxCatchAll xmlns="f22e8a00-551a-48c6-b378-c6ed4955e6ee" xsi:nil="true"/>
  </documentManagement>
</p:properties>
</file>

<file path=customXml/itemProps1.xml><?xml version="1.0" encoding="utf-8"?>
<ds:datastoreItem xmlns:ds="http://schemas.openxmlformats.org/officeDocument/2006/customXml" ds:itemID="{6AED8EC3-66DB-48A6-A3B7-92702D90ED0B}"/>
</file>

<file path=customXml/itemProps2.xml><?xml version="1.0" encoding="utf-8"?>
<ds:datastoreItem xmlns:ds="http://schemas.openxmlformats.org/officeDocument/2006/customXml" ds:itemID="{ED7091B1-F342-41F7-85E6-66A2D334B15F}"/>
</file>

<file path=customXml/itemProps3.xml><?xml version="1.0" encoding="utf-8"?>
<ds:datastoreItem xmlns:ds="http://schemas.openxmlformats.org/officeDocument/2006/customXml" ds:itemID="{6F39AA14-1E37-4302-A888-4904450AEB4E}"/>
</file>

<file path=docProps/app.xml><?xml version="1.0" encoding="utf-8"?>
<Properties xmlns="http://schemas.openxmlformats.org/officeDocument/2006/extended-properties" xmlns:vt="http://schemas.openxmlformats.org/officeDocument/2006/docPropsVTypes">
  <Template/>
  <TotalTime>0</TotalTime>
  <Words>1563</Words>
  <Application>Microsoft Office PowerPoint</Application>
  <PresentationFormat>Breitbild</PresentationFormat>
  <Paragraphs>279</Paragraphs>
  <Slides>18</Slides>
  <Notes>12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18</vt:i4>
      </vt:variant>
    </vt:vector>
  </HeadingPairs>
  <TitlesOfParts>
    <vt:vector size="23" baseType="lpstr">
      <vt:lpstr>Arial</vt:lpstr>
      <vt:lpstr>Calibri</vt:lpstr>
      <vt:lpstr>Frutiger 45 Light</vt:lpstr>
      <vt:lpstr>Frutiger 55 Roman</vt:lpstr>
      <vt:lpstr>Larissa</vt:lpstr>
      <vt:lpstr>Programmierung(1)</vt:lpstr>
      <vt:lpstr>Agenda</vt:lpstr>
      <vt:lpstr>Arrays – Motivation </vt:lpstr>
      <vt:lpstr>Arrays – Beispielaufgabe </vt:lpstr>
      <vt:lpstr>Beispielaufgabe – PAP </vt:lpstr>
      <vt:lpstr>Beispielaufgabe – Struktogramm </vt:lpstr>
      <vt:lpstr>Beispielaufgabe – Pseudocode </vt:lpstr>
      <vt:lpstr>Beispielaufgabe – Quellcode </vt:lpstr>
      <vt:lpstr>Beispielaufgabe – Quellcode – Deklaration </vt:lpstr>
      <vt:lpstr>Beispielaufgabe – Quellcode – Definition (Typ) </vt:lpstr>
      <vt:lpstr>Beispielaufgabe – Quellcode – Definition (konstante Länge) </vt:lpstr>
      <vt:lpstr>Beispielaufgabe – Quellcode – Definition (variable Länge) </vt:lpstr>
      <vt:lpstr>Beispielaufgabe – Quellcode – Definition (variable Länge) </vt:lpstr>
      <vt:lpstr>Beispielaufgabe – Quellcode – Überschreiten der Feldergrenzen </vt:lpstr>
      <vt:lpstr>Beispielaufgabe – Quellcode – Überschreiten der Indexgrenzen </vt:lpstr>
      <vt:lpstr>Beispielaufgabe – Quellcode – Überschreiten der Feldergrenzen </vt:lpstr>
      <vt:lpstr>Arrays – Gemeinsame Übung A_02_05_01</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Andreas Passon</dc:creator>
  <cp:lastModifiedBy>Andreas Passon</cp:lastModifiedBy>
  <cp:revision>621</cp:revision>
  <dcterms:created xsi:type="dcterms:W3CDTF">2016-07-13T14:25:09Z</dcterms:created>
  <dcterms:modified xsi:type="dcterms:W3CDTF">2023-06-30T06:59:29Z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0x0101002E2894E4CF43FC4786D65296C0CD6BF1</vt:lpwstr>
  </property>
</Properties>
</file>