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2.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1.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8.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theme/theme2.xml" ContentType="application/vnd.openxmlformats-officedocument.theme+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04" r:id="rId2"/>
    <p:sldId id="317" r:id="rId3"/>
    <p:sldId id="322" r:id="rId4"/>
    <p:sldId id="389" r:id="rId5"/>
    <p:sldId id="391" r:id="rId6"/>
    <p:sldId id="394" r:id="rId7"/>
    <p:sldId id="395" r:id="rId8"/>
    <p:sldId id="396" r:id="rId9"/>
    <p:sldId id="397" r:id="rId10"/>
    <p:sldId id="392" r:id="rId11"/>
    <p:sldId id="398" r:id="rId12"/>
    <p:sldId id="399" r:id="rId13"/>
    <p:sldId id="400" r:id="rId14"/>
    <p:sldId id="401" r:id="rId15"/>
    <p:sldId id="393" r:id="rId16"/>
    <p:sldId id="402" r:id="rId17"/>
    <p:sldId id="403" r:id="rId18"/>
    <p:sldId id="390" r:id="rId19"/>
    <p:sldId id="404" r:id="rId20"/>
    <p:sldId id="405" r:id="rId21"/>
    <p:sldId id="406" r:id="rId22"/>
    <p:sldId id="407" r:id="rId23"/>
    <p:sldId id="408" r:id="rId24"/>
    <p:sldId id="409" r:id="rId25"/>
    <p:sldId id="410" r:id="rId26"/>
    <p:sldId id="411" r:id="rId27"/>
    <p:sldId id="412" r:id="rId28"/>
    <p:sldId id="413" r:id="rId29"/>
    <p:sldId id="414" r:id="rId30"/>
    <p:sldId id="415" r:id="rId31"/>
    <p:sldId id="416" r:id="rId32"/>
    <p:sldId id="417" r:id="rId33"/>
    <p:sldId id="418" r:id="rId34"/>
    <p:sldId id="419" r:id="rId35"/>
    <p:sldId id="420" r:id="rId36"/>
    <p:sldId id="421" r:id="rId37"/>
    <p:sldId id="422" r:id="rId38"/>
    <p:sldId id="423" r:id="rId39"/>
    <p:sldId id="424" r:id="rId40"/>
    <p:sldId id="338" r:id="rId41"/>
    <p:sldId id="310" r:id="rId4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dja Rabsch" initials="N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B2"/>
    <a:srgbClr val="E73053"/>
    <a:srgbClr val="FBC714"/>
    <a:srgbClr val="002055"/>
    <a:srgbClr val="00204B"/>
    <a:srgbClr val="1E466E"/>
    <a:srgbClr val="FB2B55"/>
    <a:srgbClr val="FFCC00"/>
    <a:srgbClr val="0A3E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10" autoAdjust="0"/>
  </p:normalViewPr>
  <p:slideViewPr>
    <p:cSldViewPr>
      <p:cViewPr varScale="1">
        <p:scale>
          <a:sx n="109" d="100"/>
          <a:sy n="109" d="100"/>
        </p:scale>
        <p:origin x="636" y="108"/>
      </p:cViewPr>
      <p:guideLst>
        <p:guide orient="horz" pos="2160"/>
        <p:guide pos="3840"/>
      </p:guideLst>
    </p:cSldViewPr>
  </p:slideViewPr>
  <p:outlineViewPr>
    <p:cViewPr>
      <p:scale>
        <a:sx n="33" d="100"/>
        <a:sy n="33" d="100"/>
      </p:scale>
      <p:origin x="0" y="4368"/>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71" d="100"/>
          <a:sy n="71" d="100"/>
        </p:scale>
        <p:origin x="-32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49DB4B-9B0A-465E-9EA9-844F8452970F}" type="datetimeFigureOut">
              <a:rPr lang="de-DE" smtClean="0"/>
              <a:pPr/>
              <a:t>17.01.2023</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36AD08-F6DD-401B-A6DA-FC1A3AB56368}" type="slidenum">
              <a:rPr lang="de-DE" smtClean="0"/>
              <a:pPr/>
              <a:t>‹Nr.›</a:t>
            </a:fld>
            <a:endParaRPr lang="de-DE" dirty="0"/>
          </a:p>
        </p:txBody>
      </p:sp>
    </p:spTree>
    <p:extLst>
      <p:ext uri="{BB962C8B-B14F-4D97-AF65-F5344CB8AC3E}">
        <p14:creationId xmlns:p14="http://schemas.microsoft.com/office/powerpoint/2010/main" val="2932602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B36AD08-F6DD-401B-A6DA-FC1A3AB56368}" type="slidenum">
              <a:rPr lang="de-DE" smtClean="0"/>
              <a:pPr/>
              <a:t>3</a:t>
            </a:fld>
            <a:endParaRPr lang="de-DE" dirty="0"/>
          </a:p>
        </p:txBody>
      </p:sp>
    </p:spTree>
    <p:extLst>
      <p:ext uri="{BB962C8B-B14F-4D97-AF65-F5344CB8AC3E}">
        <p14:creationId xmlns:p14="http://schemas.microsoft.com/office/powerpoint/2010/main" val="3348254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B36AD08-F6DD-401B-A6DA-FC1A3AB56368}" type="slidenum">
              <a:rPr lang="de-DE" smtClean="0"/>
              <a:pPr/>
              <a:t>26</a:t>
            </a:fld>
            <a:endParaRPr lang="de-DE" dirty="0"/>
          </a:p>
        </p:txBody>
      </p:sp>
    </p:spTree>
    <p:extLst>
      <p:ext uri="{BB962C8B-B14F-4D97-AF65-F5344CB8AC3E}">
        <p14:creationId xmlns:p14="http://schemas.microsoft.com/office/powerpoint/2010/main" val="3155944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95713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82799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94313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0818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51203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4382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77561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B36AD08-F6DD-401B-A6DA-FC1A3AB56368}" type="slidenum">
              <a:rPr lang="de-DE" smtClean="0"/>
              <a:pPr/>
              <a:t>40</a:t>
            </a:fld>
            <a:endParaRPr lang="de-DE" dirty="0"/>
          </a:p>
        </p:txBody>
      </p:sp>
    </p:spTree>
    <p:extLst>
      <p:ext uri="{BB962C8B-B14F-4D97-AF65-F5344CB8AC3E}">
        <p14:creationId xmlns:p14="http://schemas.microsoft.com/office/powerpoint/2010/main" val="59454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B36AD08-F6DD-401B-A6DA-FC1A3AB56368}" type="slidenum">
              <a:rPr lang="de-DE" smtClean="0"/>
              <a:pPr/>
              <a:t>4</a:t>
            </a:fld>
            <a:endParaRPr lang="de-DE" dirty="0"/>
          </a:p>
        </p:txBody>
      </p:sp>
    </p:spTree>
    <p:extLst>
      <p:ext uri="{BB962C8B-B14F-4D97-AF65-F5344CB8AC3E}">
        <p14:creationId xmlns:p14="http://schemas.microsoft.com/office/powerpoint/2010/main" val="1988430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B36AD08-F6DD-401B-A6DA-FC1A3AB56368}" type="slidenum">
              <a:rPr lang="de-DE" smtClean="0"/>
              <a:pPr/>
              <a:t>18</a:t>
            </a:fld>
            <a:endParaRPr lang="de-DE" dirty="0"/>
          </a:p>
        </p:txBody>
      </p:sp>
    </p:spTree>
    <p:extLst>
      <p:ext uri="{BB962C8B-B14F-4D97-AF65-F5344CB8AC3E}">
        <p14:creationId xmlns:p14="http://schemas.microsoft.com/office/powerpoint/2010/main" val="398277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B36AD08-F6DD-401B-A6DA-FC1A3AB56368}" type="slidenum">
              <a:rPr lang="de-DE" smtClean="0"/>
              <a:pPr/>
              <a:t>19</a:t>
            </a:fld>
            <a:endParaRPr lang="de-DE" dirty="0"/>
          </a:p>
        </p:txBody>
      </p:sp>
    </p:spTree>
    <p:extLst>
      <p:ext uri="{BB962C8B-B14F-4D97-AF65-F5344CB8AC3E}">
        <p14:creationId xmlns:p14="http://schemas.microsoft.com/office/powerpoint/2010/main" val="2969187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B36AD08-F6DD-401B-A6DA-FC1A3AB56368}" type="slidenum">
              <a:rPr lang="de-DE" smtClean="0"/>
              <a:pPr/>
              <a:t>20</a:t>
            </a:fld>
            <a:endParaRPr lang="de-DE" dirty="0"/>
          </a:p>
        </p:txBody>
      </p:sp>
    </p:spTree>
    <p:extLst>
      <p:ext uri="{BB962C8B-B14F-4D97-AF65-F5344CB8AC3E}">
        <p14:creationId xmlns:p14="http://schemas.microsoft.com/office/powerpoint/2010/main" val="4163618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B36AD08-F6DD-401B-A6DA-FC1A3AB56368}" type="slidenum">
              <a:rPr lang="de-DE" smtClean="0"/>
              <a:pPr/>
              <a:t>21</a:t>
            </a:fld>
            <a:endParaRPr lang="de-DE" dirty="0"/>
          </a:p>
        </p:txBody>
      </p:sp>
    </p:spTree>
    <p:extLst>
      <p:ext uri="{BB962C8B-B14F-4D97-AF65-F5344CB8AC3E}">
        <p14:creationId xmlns:p14="http://schemas.microsoft.com/office/powerpoint/2010/main" val="2172841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B36AD08-F6DD-401B-A6DA-FC1A3AB56368}" type="slidenum">
              <a:rPr lang="de-DE" smtClean="0"/>
              <a:pPr/>
              <a:t>22</a:t>
            </a:fld>
            <a:endParaRPr lang="de-DE" dirty="0"/>
          </a:p>
        </p:txBody>
      </p:sp>
    </p:spTree>
    <p:extLst>
      <p:ext uri="{BB962C8B-B14F-4D97-AF65-F5344CB8AC3E}">
        <p14:creationId xmlns:p14="http://schemas.microsoft.com/office/powerpoint/2010/main" val="3834446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71556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B36AD08-F6DD-401B-A6DA-FC1A3AB56368}" type="slidenum">
              <a:rPr lang="de-DE" smtClean="0"/>
              <a:pPr/>
              <a:t>25</a:t>
            </a:fld>
            <a:endParaRPr lang="de-DE" dirty="0"/>
          </a:p>
        </p:txBody>
      </p:sp>
    </p:spTree>
    <p:extLst>
      <p:ext uri="{BB962C8B-B14F-4D97-AF65-F5344CB8AC3E}">
        <p14:creationId xmlns:p14="http://schemas.microsoft.com/office/powerpoint/2010/main" val="9461044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seite">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el 1"/>
          <p:cNvSpPr>
            <a:spLocks noGrp="1"/>
          </p:cNvSpPr>
          <p:nvPr>
            <p:ph type="ctrTitle" hasCustomPrompt="1"/>
          </p:nvPr>
        </p:nvSpPr>
        <p:spPr>
          <a:xfrm>
            <a:off x="527382" y="5157192"/>
            <a:ext cx="11137237" cy="720080"/>
          </a:xfrm>
        </p:spPr>
        <p:txBody>
          <a:bodyPr anchor="t">
            <a:noAutofit/>
          </a:bodyPr>
          <a:lstStyle>
            <a:lvl1pPr algn="l">
              <a:defRPr sz="3200" b="0" baseline="0"/>
            </a:lvl1pPr>
          </a:lstStyle>
          <a:p>
            <a:r>
              <a:rPr lang="de-DE" dirty="0" smtClean="0"/>
              <a:t>Folientitel</a:t>
            </a:r>
            <a:br>
              <a:rPr lang="de-DE" dirty="0" smtClean="0"/>
            </a:br>
            <a:r>
              <a:rPr lang="de-DE" dirty="0" smtClean="0"/>
              <a:t>Untertitel </a:t>
            </a:r>
            <a:endParaRPr lang="de-DE" dirty="0"/>
          </a:p>
        </p:txBody>
      </p:sp>
    </p:spTree>
    <p:extLst>
      <p:ext uri="{BB962C8B-B14F-4D97-AF65-F5344CB8AC3E}">
        <p14:creationId xmlns:p14="http://schemas.microsoft.com/office/powerpoint/2010/main" val="29966312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auptunterseit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553014" y="439671"/>
            <a:ext cx="11137237" cy="720080"/>
          </a:xfrm>
        </p:spPr>
        <p:txBody>
          <a:bodyPr anchor="t">
            <a:noAutofit/>
          </a:bodyPr>
          <a:lstStyle>
            <a:lvl1pPr algn="l">
              <a:defRPr sz="3200" b="0" baseline="0"/>
            </a:lvl1pPr>
          </a:lstStyle>
          <a:p>
            <a:r>
              <a:rPr lang="de-DE" dirty="0" smtClean="0"/>
              <a:t>Seitenüberschrift</a:t>
            </a:r>
            <a:br>
              <a:rPr lang="de-DE" dirty="0" smtClean="0"/>
            </a:br>
            <a:r>
              <a:rPr lang="de-DE" dirty="0" smtClean="0"/>
              <a:t>Untertitel</a:t>
            </a:r>
            <a:endParaRPr lang="de-DE" dirty="0"/>
          </a:p>
        </p:txBody>
      </p:sp>
      <p:sp>
        <p:nvSpPr>
          <p:cNvPr id="13" name="Inhaltsplatzhalter 2"/>
          <p:cNvSpPr>
            <a:spLocks noGrp="1"/>
          </p:cNvSpPr>
          <p:nvPr>
            <p:ph idx="1"/>
          </p:nvPr>
        </p:nvSpPr>
        <p:spPr>
          <a:xfrm>
            <a:off x="553014" y="1715424"/>
            <a:ext cx="11137237" cy="4032449"/>
          </a:xfrm>
          <a:prstGeom prst="rect">
            <a:avLst/>
          </a:prstGeom>
        </p:spPr>
        <p:txBody>
          <a:bodyPr/>
          <a:lstStyle>
            <a:lvl1pPr marL="342900" indent="-342900">
              <a:buClr>
                <a:schemeClr val="tx2"/>
              </a:buClr>
              <a:buSzPct val="85000"/>
              <a:buFontTx/>
              <a:buBlip>
                <a:blip r:embed="rId2"/>
              </a:buBlip>
              <a:defRPr sz="2400">
                <a:latin typeface="+mn-lt"/>
              </a:defRPr>
            </a:lvl1pPr>
            <a:lvl2pPr marL="742950" indent="-285750">
              <a:buClr>
                <a:schemeClr val="tx2"/>
              </a:buClr>
              <a:buSzPct val="85000"/>
              <a:buFontTx/>
              <a:buBlip>
                <a:blip r:embed="rId2"/>
              </a:buBlip>
              <a:defRPr sz="2000"/>
            </a:lvl2pPr>
            <a:lvl3pPr marL="1143000" indent="-228600">
              <a:buClr>
                <a:schemeClr val="tx2"/>
              </a:buClr>
              <a:buSzPct val="85000"/>
              <a:buFontTx/>
              <a:buBlip>
                <a:blip r:embed="rId2"/>
              </a:buBlip>
              <a:defRPr sz="1600"/>
            </a:lvl3pPr>
          </a:lstStyle>
          <a:p>
            <a:pPr lvl="0"/>
            <a:r>
              <a:rPr lang="de-DE" dirty="0" smtClean="0"/>
              <a:t>Textmasterformat bearbeiten</a:t>
            </a:r>
          </a:p>
          <a:p>
            <a:pPr lvl="1"/>
            <a:r>
              <a:rPr lang="de-DE" dirty="0" smtClean="0"/>
              <a:t>Zweite Ebene</a:t>
            </a:r>
          </a:p>
          <a:p>
            <a:pPr lvl="2"/>
            <a:r>
              <a:rPr lang="de-DE" dirty="0" smtClean="0"/>
              <a:t>Dritte Ebene</a:t>
            </a:r>
          </a:p>
        </p:txBody>
      </p:sp>
      <p:sp>
        <p:nvSpPr>
          <p:cNvPr id="35" name="Foliennummernplatzhalter 5"/>
          <p:cNvSpPr>
            <a:spLocks noGrp="1"/>
          </p:cNvSpPr>
          <p:nvPr>
            <p:ph type="sldNum" sz="quarter" idx="12"/>
          </p:nvPr>
        </p:nvSpPr>
        <p:spPr>
          <a:xfrm>
            <a:off x="7728181" y="6376243"/>
            <a:ext cx="4088811" cy="365125"/>
          </a:xfrm>
          <a:prstGeom prst="rect">
            <a:avLst/>
          </a:prstGeom>
        </p:spPr>
        <p:txBody>
          <a:bodyPr/>
          <a:lstStyle>
            <a:lvl1pPr algn="r">
              <a:defRPr sz="1400" b="0">
                <a:solidFill>
                  <a:schemeClr val="tx1"/>
                </a:solidFill>
              </a:defRPr>
            </a:lvl1pPr>
          </a:lstStyle>
          <a:p>
            <a:r>
              <a:rPr lang="de-DE" dirty="0" smtClean="0"/>
              <a:t>    </a:t>
            </a:r>
            <a:fld id="{53A7E995-82E8-4418-8944-F18B85142D8B}" type="slidenum">
              <a:rPr lang="de-DE" sz="1200" smtClean="0"/>
              <a:pPr/>
              <a:t>‹Nr.›</a:t>
            </a:fld>
            <a:endParaRPr lang="de-DE" sz="1200" dirty="0"/>
          </a:p>
        </p:txBody>
      </p:sp>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521845" y="6237312"/>
            <a:ext cx="1469699" cy="428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6504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nterseite_Text und Bild">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553014" y="439671"/>
            <a:ext cx="11137237" cy="720080"/>
          </a:xfrm>
        </p:spPr>
        <p:txBody>
          <a:bodyPr anchor="t">
            <a:noAutofit/>
          </a:bodyPr>
          <a:lstStyle>
            <a:lvl1pPr algn="l">
              <a:defRPr sz="3200" b="0" baseline="0"/>
            </a:lvl1pPr>
          </a:lstStyle>
          <a:p>
            <a:r>
              <a:rPr lang="de-DE" dirty="0" smtClean="0"/>
              <a:t>Seitenüberschrift</a:t>
            </a:r>
            <a:br>
              <a:rPr lang="de-DE" dirty="0" smtClean="0"/>
            </a:br>
            <a:r>
              <a:rPr lang="de-DE" dirty="0" smtClean="0"/>
              <a:t>Untertitel</a:t>
            </a:r>
            <a:endParaRPr lang="de-DE" dirty="0"/>
          </a:p>
        </p:txBody>
      </p:sp>
      <p:sp>
        <p:nvSpPr>
          <p:cNvPr id="9" name="Inhaltsplatzhalter 2"/>
          <p:cNvSpPr>
            <a:spLocks noGrp="1"/>
          </p:cNvSpPr>
          <p:nvPr>
            <p:ph idx="1"/>
          </p:nvPr>
        </p:nvSpPr>
        <p:spPr>
          <a:xfrm>
            <a:off x="553013" y="1717200"/>
            <a:ext cx="4608512" cy="4032449"/>
          </a:xfrm>
          <a:prstGeom prst="rect">
            <a:avLst/>
          </a:prstGeom>
        </p:spPr>
        <p:txBody>
          <a:bodyPr/>
          <a:lstStyle>
            <a:lvl1pPr marL="342900" indent="-342900">
              <a:buClr>
                <a:schemeClr val="tx2"/>
              </a:buClr>
              <a:buSzPct val="85000"/>
              <a:buFontTx/>
              <a:buBlip>
                <a:blip r:embed="rId2"/>
              </a:buBlip>
              <a:defRPr sz="2400">
                <a:latin typeface="+mn-lt"/>
              </a:defRPr>
            </a:lvl1pPr>
            <a:lvl2pPr marL="742950" indent="-285750">
              <a:buClr>
                <a:schemeClr val="tx2"/>
              </a:buClr>
              <a:buSzPct val="85000"/>
              <a:buFontTx/>
              <a:buBlip>
                <a:blip r:embed="rId2"/>
              </a:buBlip>
              <a:defRPr sz="2000"/>
            </a:lvl2pPr>
            <a:lvl3pPr marL="1143000" indent="-228600">
              <a:buClr>
                <a:schemeClr val="tx2"/>
              </a:buClr>
              <a:buSzPct val="85000"/>
              <a:buFontTx/>
              <a:buBlip>
                <a:blip r:embed="rId2"/>
              </a:buBlip>
              <a:defRPr sz="1600"/>
            </a:lvl3pPr>
          </a:lstStyle>
          <a:p>
            <a:pPr lvl="0"/>
            <a:r>
              <a:rPr lang="de-DE" dirty="0" smtClean="0"/>
              <a:t>Textmasterformat bearbeiten</a:t>
            </a:r>
          </a:p>
          <a:p>
            <a:pPr lvl="1"/>
            <a:r>
              <a:rPr lang="de-DE" dirty="0" smtClean="0"/>
              <a:t>Zweite Ebene</a:t>
            </a:r>
          </a:p>
          <a:p>
            <a:pPr lvl="2"/>
            <a:r>
              <a:rPr lang="de-DE" dirty="0" smtClean="0"/>
              <a:t>Dritte Ebene</a:t>
            </a:r>
          </a:p>
        </p:txBody>
      </p:sp>
      <p:sp>
        <p:nvSpPr>
          <p:cNvPr id="10" name="Bildplatzhalter 3"/>
          <p:cNvSpPr>
            <a:spLocks noGrp="1"/>
          </p:cNvSpPr>
          <p:nvPr>
            <p:ph type="pic" sz="quarter" idx="13"/>
          </p:nvPr>
        </p:nvSpPr>
        <p:spPr>
          <a:xfrm>
            <a:off x="5338879" y="1717200"/>
            <a:ext cx="6351373" cy="4032449"/>
          </a:xfrm>
          <a:prstGeom prst="rect">
            <a:avLst/>
          </a:prstGeom>
        </p:spPr>
        <p:txBody>
          <a:bodyPr/>
          <a:lstStyle>
            <a:lvl1pPr marL="0" indent="0">
              <a:buNone/>
              <a:defRPr/>
            </a:lvl1pPr>
          </a:lstStyle>
          <a:p>
            <a:endParaRPr lang="de-DE" dirty="0"/>
          </a:p>
        </p:txBody>
      </p:sp>
      <p:pic>
        <p:nvPicPr>
          <p:cNvPr id="11"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521845" y="6237312"/>
            <a:ext cx="1469699" cy="428056"/>
          </a:xfrm>
          <a:prstGeom prst="rect">
            <a:avLst/>
          </a:prstGeom>
          <a:noFill/>
          <a:extLst>
            <a:ext uri="{909E8E84-426E-40DD-AFC4-6F175D3DCCD1}">
              <a14:hiddenFill xmlns:a14="http://schemas.microsoft.com/office/drawing/2010/main">
                <a:solidFill>
                  <a:srgbClr val="FFFFFF"/>
                </a:solidFill>
              </a14:hiddenFill>
            </a:ext>
          </a:extLst>
        </p:spPr>
      </p:pic>
      <p:sp>
        <p:nvSpPr>
          <p:cNvPr id="12" name="Foliennummernplatzhalter 5"/>
          <p:cNvSpPr>
            <a:spLocks noGrp="1"/>
          </p:cNvSpPr>
          <p:nvPr>
            <p:ph type="sldNum" sz="quarter" idx="12"/>
          </p:nvPr>
        </p:nvSpPr>
        <p:spPr>
          <a:xfrm>
            <a:off x="7728181" y="6376243"/>
            <a:ext cx="4088811" cy="365125"/>
          </a:xfrm>
          <a:prstGeom prst="rect">
            <a:avLst/>
          </a:prstGeom>
        </p:spPr>
        <p:txBody>
          <a:bodyPr/>
          <a:lstStyle>
            <a:lvl1pPr algn="r">
              <a:defRPr sz="1400" b="0">
                <a:solidFill>
                  <a:schemeClr val="tx1"/>
                </a:solidFill>
              </a:defRPr>
            </a:lvl1pPr>
          </a:lstStyle>
          <a:p>
            <a:r>
              <a:rPr lang="de-DE" dirty="0" smtClean="0"/>
              <a:t>    </a:t>
            </a:r>
            <a:fld id="{53A7E995-82E8-4418-8944-F18B85142D8B}" type="slidenum">
              <a:rPr lang="de-DE" sz="1200" smtClean="0">
                <a:solidFill>
                  <a:srgbClr val="00204B"/>
                </a:solidFill>
              </a:rPr>
              <a:pPr/>
              <a:t>‹Nr.›</a:t>
            </a:fld>
            <a:endParaRPr lang="de-DE" sz="1200" dirty="0">
              <a:solidFill>
                <a:srgbClr val="00204B"/>
              </a:solidFill>
            </a:endParaRPr>
          </a:p>
        </p:txBody>
      </p:sp>
    </p:spTree>
    <p:extLst>
      <p:ext uri="{BB962C8B-B14F-4D97-AF65-F5344CB8AC3E}">
        <p14:creationId xmlns:p14="http://schemas.microsoft.com/office/powerpoint/2010/main" val="18572228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Unterseite_Text und Bild">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553014" y="439671"/>
            <a:ext cx="11137237" cy="720080"/>
          </a:xfrm>
        </p:spPr>
        <p:txBody>
          <a:bodyPr anchor="t">
            <a:noAutofit/>
          </a:bodyPr>
          <a:lstStyle>
            <a:lvl1pPr algn="l">
              <a:defRPr sz="3200" b="0" baseline="0"/>
            </a:lvl1pPr>
          </a:lstStyle>
          <a:p>
            <a:r>
              <a:rPr lang="de-DE" dirty="0" smtClean="0"/>
              <a:t>Seitenüberschrift</a:t>
            </a:r>
            <a:br>
              <a:rPr lang="de-DE" dirty="0" smtClean="0"/>
            </a:br>
            <a:r>
              <a:rPr lang="de-DE" dirty="0" smtClean="0"/>
              <a:t>Untertitel</a:t>
            </a:r>
            <a:endParaRPr lang="de-DE" dirty="0"/>
          </a:p>
        </p:txBody>
      </p:sp>
      <p:sp>
        <p:nvSpPr>
          <p:cNvPr id="9" name="Inhaltsplatzhalter 2"/>
          <p:cNvSpPr>
            <a:spLocks noGrp="1"/>
          </p:cNvSpPr>
          <p:nvPr>
            <p:ph idx="1"/>
          </p:nvPr>
        </p:nvSpPr>
        <p:spPr>
          <a:xfrm>
            <a:off x="7081739" y="1717200"/>
            <a:ext cx="4608512" cy="4032449"/>
          </a:xfrm>
          <a:prstGeom prst="rect">
            <a:avLst/>
          </a:prstGeom>
        </p:spPr>
        <p:txBody>
          <a:bodyPr/>
          <a:lstStyle>
            <a:lvl1pPr marL="342900" indent="-342900">
              <a:buClr>
                <a:schemeClr val="tx2"/>
              </a:buClr>
              <a:buSzPct val="85000"/>
              <a:buFontTx/>
              <a:buBlip>
                <a:blip r:embed="rId2"/>
              </a:buBlip>
              <a:defRPr sz="2400">
                <a:latin typeface="+mn-lt"/>
              </a:defRPr>
            </a:lvl1pPr>
            <a:lvl2pPr marL="742950" indent="-285750">
              <a:buClr>
                <a:schemeClr val="tx2"/>
              </a:buClr>
              <a:buSzPct val="85000"/>
              <a:buFontTx/>
              <a:buBlip>
                <a:blip r:embed="rId2"/>
              </a:buBlip>
              <a:defRPr sz="2000"/>
            </a:lvl2pPr>
            <a:lvl3pPr marL="1143000" indent="-228600">
              <a:buClr>
                <a:schemeClr val="tx2"/>
              </a:buClr>
              <a:buSzPct val="85000"/>
              <a:buFontTx/>
              <a:buBlip>
                <a:blip r:embed="rId2"/>
              </a:buBlip>
              <a:defRPr sz="1600"/>
            </a:lvl3pPr>
          </a:lstStyle>
          <a:p>
            <a:pPr lvl="0"/>
            <a:r>
              <a:rPr lang="de-DE" dirty="0" smtClean="0"/>
              <a:t>Textmasterformat bearbeiten</a:t>
            </a:r>
          </a:p>
          <a:p>
            <a:pPr lvl="1"/>
            <a:r>
              <a:rPr lang="de-DE" dirty="0" smtClean="0"/>
              <a:t>Zweite Ebene</a:t>
            </a:r>
          </a:p>
          <a:p>
            <a:pPr lvl="2"/>
            <a:r>
              <a:rPr lang="de-DE" dirty="0" smtClean="0"/>
              <a:t>Dritte Ebene</a:t>
            </a:r>
          </a:p>
        </p:txBody>
      </p:sp>
      <p:sp>
        <p:nvSpPr>
          <p:cNvPr id="10" name="Bildplatzhalter 3"/>
          <p:cNvSpPr>
            <a:spLocks noGrp="1"/>
          </p:cNvSpPr>
          <p:nvPr>
            <p:ph type="pic" sz="quarter" idx="13"/>
          </p:nvPr>
        </p:nvSpPr>
        <p:spPr>
          <a:xfrm>
            <a:off x="553013" y="1717200"/>
            <a:ext cx="6351373" cy="2952328"/>
          </a:xfrm>
          <a:prstGeom prst="rect">
            <a:avLst/>
          </a:prstGeom>
        </p:spPr>
        <p:txBody>
          <a:bodyPr/>
          <a:lstStyle>
            <a:lvl1pPr marL="0" indent="0">
              <a:buNone/>
              <a:defRPr/>
            </a:lvl1pPr>
          </a:lstStyle>
          <a:p>
            <a:endParaRPr lang="de-DE" dirty="0"/>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521845" y="6237312"/>
            <a:ext cx="1469699" cy="428056"/>
          </a:xfrm>
          <a:prstGeom prst="rect">
            <a:avLst/>
          </a:prstGeom>
          <a:noFill/>
          <a:extLst>
            <a:ext uri="{909E8E84-426E-40DD-AFC4-6F175D3DCCD1}">
              <a14:hiddenFill xmlns:a14="http://schemas.microsoft.com/office/drawing/2010/main">
                <a:solidFill>
                  <a:srgbClr val="FFFFFF"/>
                </a:solidFill>
              </a14:hiddenFill>
            </a:ext>
          </a:extLst>
        </p:spPr>
      </p:pic>
      <p:sp>
        <p:nvSpPr>
          <p:cNvPr id="11" name="Foliennummernplatzhalter 5"/>
          <p:cNvSpPr>
            <a:spLocks noGrp="1"/>
          </p:cNvSpPr>
          <p:nvPr>
            <p:ph type="sldNum" sz="quarter" idx="12"/>
          </p:nvPr>
        </p:nvSpPr>
        <p:spPr>
          <a:xfrm>
            <a:off x="7728181" y="6376243"/>
            <a:ext cx="4088811" cy="365125"/>
          </a:xfrm>
          <a:prstGeom prst="rect">
            <a:avLst/>
          </a:prstGeom>
        </p:spPr>
        <p:txBody>
          <a:bodyPr/>
          <a:lstStyle>
            <a:lvl1pPr algn="r">
              <a:defRPr sz="1400" b="0">
                <a:solidFill>
                  <a:schemeClr val="tx1"/>
                </a:solidFill>
              </a:defRPr>
            </a:lvl1pPr>
          </a:lstStyle>
          <a:p>
            <a:r>
              <a:rPr lang="de-DE" dirty="0" smtClean="0"/>
              <a:t>    </a:t>
            </a:r>
            <a:fld id="{53A7E995-82E8-4418-8944-F18B85142D8B}" type="slidenum">
              <a:rPr lang="de-DE" sz="1200" smtClean="0"/>
              <a:pPr/>
              <a:t>‹Nr.›</a:t>
            </a:fld>
            <a:endParaRPr lang="de-DE" dirty="0"/>
          </a:p>
        </p:txBody>
      </p:sp>
    </p:spTree>
    <p:extLst>
      <p:ext uri="{BB962C8B-B14F-4D97-AF65-F5344CB8AC3E}">
        <p14:creationId xmlns:p14="http://schemas.microsoft.com/office/powerpoint/2010/main" val="14527506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nterseite Bild">
    <p:spTree>
      <p:nvGrpSpPr>
        <p:cNvPr id="1" name=""/>
        <p:cNvGrpSpPr/>
        <p:nvPr/>
      </p:nvGrpSpPr>
      <p:grpSpPr>
        <a:xfrm>
          <a:off x="0" y="0"/>
          <a:ext cx="0" cy="0"/>
          <a:chOff x="0" y="0"/>
          <a:chExt cx="0" cy="0"/>
        </a:xfrm>
      </p:grpSpPr>
      <p:sp>
        <p:nvSpPr>
          <p:cNvPr id="5" name="Titel 1"/>
          <p:cNvSpPr>
            <a:spLocks noGrp="1"/>
          </p:cNvSpPr>
          <p:nvPr>
            <p:ph type="ctrTitle" hasCustomPrompt="1"/>
          </p:nvPr>
        </p:nvSpPr>
        <p:spPr>
          <a:xfrm>
            <a:off x="553014" y="439671"/>
            <a:ext cx="11137237" cy="720080"/>
          </a:xfrm>
        </p:spPr>
        <p:txBody>
          <a:bodyPr anchor="t">
            <a:noAutofit/>
          </a:bodyPr>
          <a:lstStyle>
            <a:lvl1pPr algn="l">
              <a:defRPr sz="3200" b="0" baseline="0"/>
            </a:lvl1pPr>
          </a:lstStyle>
          <a:p>
            <a:r>
              <a:rPr lang="de-DE" dirty="0" smtClean="0"/>
              <a:t>Seitenüberschrift</a:t>
            </a:r>
            <a:br>
              <a:rPr lang="de-DE" dirty="0" smtClean="0"/>
            </a:br>
            <a:r>
              <a:rPr lang="de-DE" dirty="0" smtClean="0"/>
              <a:t>Untertitel</a:t>
            </a:r>
            <a:endParaRPr lang="de-DE" dirty="0"/>
          </a:p>
        </p:txBody>
      </p:sp>
      <p:sp>
        <p:nvSpPr>
          <p:cNvPr id="4" name="Bildplatzhalter 3"/>
          <p:cNvSpPr>
            <a:spLocks noGrp="1"/>
          </p:cNvSpPr>
          <p:nvPr>
            <p:ph type="pic" sz="quarter" idx="13"/>
          </p:nvPr>
        </p:nvSpPr>
        <p:spPr>
          <a:xfrm>
            <a:off x="553014" y="1717200"/>
            <a:ext cx="11137237" cy="4104456"/>
          </a:xfrm>
          <a:prstGeom prst="rect">
            <a:avLst/>
          </a:prstGeom>
        </p:spPr>
        <p:txBody>
          <a:bodyPr/>
          <a:lstStyle>
            <a:lvl1pPr marL="0" indent="0">
              <a:buNone/>
              <a:defRPr/>
            </a:lvl1pPr>
          </a:lstStyle>
          <a:p>
            <a:endParaRPr lang="de-DE" dirty="0"/>
          </a:p>
        </p:txBody>
      </p:sp>
      <p:pic>
        <p:nvPicPr>
          <p:cNvPr id="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521845" y="6237312"/>
            <a:ext cx="1469699" cy="428056"/>
          </a:xfrm>
          <a:prstGeom prst="rect">
            <a:avLst/>
          </a:prstGeom>
          <a:noFill/>
          <a:extLst>
            <a:ext uri="{909E8E84-426E-40DD-AFC4-6F175D3DCCD1}">
              <a14:hiddenFill xmlns:a14="http://schemas.microsoft.com/office/drawing/2010/main">
                <a:solidFill>
                  <a:srgbClr val="FFFFFF"/>
                </a:solidFill>
              </a14:hiddenFill>
            </a:ext>
          </a:extLst>
        </p:spPr>
      </p:pic>
      <p:sp>
        <p:nvSpPr>
          <p:cNvPr id="9" name="Foliennummernplatzhalter 5"/>
          <p:cNvSpPr>
            <a:spLocks noGrp="1"/>
          </p:cNvSpPr>
          <p:nvPr>
            <p:ph type="sldNum" sz="quarter" idx="12"/>
          </p:nvPr>
        </p:nvSpPr>
        <p:spPr>
          <a:xfrm>
            <a:off x="7728181" y="6376243"/>
            <a:ext cx="4088811" cy="365125"/>
          </a:xfrm>
          <a:prstGeom prst="rect">
            <a:avLst/>
          </a:prstGeom>
        </p:spPr>
        <p:txBody>
          <a:bodyPr/>
          <a:lstStyle>
            <a:lvl1pPr algn="r">
              <a:defRPr sz="1200" b="0">
                <a:solidFill>
                  <a:schemeClr val="tx1"/>
                </a:solidFill>
              </a:defRPr>
            </a:lvl1pPr>
          </a:lstStyle>
          <a:p>
            <a:r>
              <a:rPr lang="de-DE" dirty="0" smtClean="0"/>
              <a:t>    </a:t>
            </a:r>
            <a:fld id="{53A7E995-82E8-4418-8944-F18B85142D8B}" type="slidenum">
              <a:rPr lang="de-DE" smtClean="0"/>
              <a:pPr/>
              <a:t>‹Nr.›</a:t>
            </a:fld>
            <a:endParaRPr lang="de-DE" dirty="0"/>
          </a:p>
        </p:txBody>
      </p:sp>
    </p:spTree>
    <p:extLst>
      <p:ext uri="{BB962C8B-B14F-4D97-AF65-F5344CB8AC3E}">
        <p14:creationId xmlns:p14="http://schemas.microsoft.com/office/powerpoint/2010/main" val="27739230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schlussfolie_inkl. Kontaktdaten">
    <p:spTree>
      <p:nvGrpSpPr>
        <p:cNvPr id="1" name=""/>
        <p:cNvGrpSpPr/>
        <p:nvPr/>
      </p:nvGrpSpPr>
      <p:grpSpPr>
        <a:xfrm>
          <a:off x="0" y="0"/>
          <a:ext cx="0" cy="0"/>
          <a:chOff x="0" y="0"/>
          <a:chExt cx="0" cy="0"/>
        </a:xfrm>
      </p:grpSpPr>
      <p:sp>
        <p:nvSpPr>
          <p:cNvPr id="4" name="Titel 1"/>
          <p:cNvSpPr>
            <a:spLocks noGrp="1"/>
          </p:cNvSpPr>
          <p:nvPr>
            <p:ph type="ctrTitle" hasCustomPrompt="1"/>
          </p:nvPr>
        </p:nvSpPr>
        <p:spPr>
          <a:xfrm>
            <a:off x="527382" y="5157192"/>
            <a:ext cx="11137237" cy="720080"/>
          </a:xfrm>
        </p:spPr>
        <p:txBody>
          <a:bodyPr anchor="t">
            <a:noAutofit/>
          </a:bodyPr>
          <a:lstStyle>
            <a:lvl1pPr algn="l">
              <a:defRPr sz="3200" b="0" baseline="0"/>
            </a:lvl1pPr>
          </a:lstStyle>
          <a:p>
            <a:r>
              <a:rPr lang="de-DE" dirty="0" smtClean="0"/>
              <a:t>Folientitel</a:t>
            </a:r>
            <a:br>
              <a:rPr lang="de-DE" dirty="0" smtClean="0"/>
            </a:br>
            <a:r>
              <a:rPr lang="de-DE" dirty="0" smtClean="0"/>
              <a:t>Untertitel </a:t>
            </a:r>
            <a:endParaRPr lang="de-DE" dirty="0"/>
          </a:p>
        </p:txBody>
      </p:sp>
      <p:pic>
        <p:nvPicPr>
          <p:cNvPr id="2" name="Grafik 1"/>
          <p:cNvPicPr>
            <a:picLocks noChangeAspect="1"/>
          </p:cNvPicPr>
          <p:nvPr userDrawn="1"/>
        </p:nvPicPr>
        <p:blipFill rotWithShape="1">
          <a:blip r:embed="rId2" cstate="print">
            <a:extLst>
              <a:ext uri="{28A0092B-C50C-407E-A947-70E740481C1C}">
                <a14:useLocalDpi xmlns:a14="http://schemas.microsoft.com/office/drawing/2010/main" val="0"/>
              </a:ext>
            </a:extLst>
          </a:blip>
          <a:srcRect b="9051"/>
          <a:stretch/>
        </p:blipFill>
        <p:spPr>
          <a:xfrm>
            <a:off x="0" y="0"/>
            <a:ext cx="12192000" cy="6237312"/>
          </a:xfrm>
          <a:prstGeom prst="rect">
            <a:avLst/>
          </a:prstGeom>
        </p:spPr>
      </p:pic>
      <p:pic>
        <p:nvPicPr>
          <p:cNvPr id="5" name="Grafik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7544" y="6381328"/>
            <a:ext cx="1329033" cy="332656"/>
          </a:xfrm>
          <a:prstGeom prst="rect">
            <a:avLst/>
          </a:prstGeom>
        </p:spPr>
      </p:pic>
      <p:pic>
        <p:nvPicPr>
          <p:cNvPr id="6" name="Grafik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328248" y="6378332"/>
            <a:ext cx="3384376" cy="292687"/>
          </a:xfrm>
          <a:prstGeom prst="rect">
            <a:avLst/>
          </a:prstGeom>
        </p:spPr>
      </p:pic>
    </p:spTree>
    <p:extLst>
      <p:ext uri="{BB962C8B-B14F-4D97-AF65-F5344CB8AC3E}">
        <p14:creationId xmlns:p14="http://schemas.microsoft.com/office/powerpoint/2010/main" val="3378336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sp>
        <p:nvSpPr>
          <p:cNvPr id="4" name="Titel 1"/>
          <p:cNvSpPr>
            <a:spLocks noGrp="1"/>
          </p:cNvSpPr>
          <p:nvPr>
            <p:ph type="ctrTitle" hasCustomPrompt="1"/>
          </p:nvPr>
        </p:nvSpPr>
        <p:spPr>
          <a:xfrm>
            <a:off x="527382" y="5157192"/>
            <a:ext cx="11137237" cy="720080"/>
          </a:xfrm>
        </p:spPr>
        <p:txBody>
          <a:bodyPr anchor="t">
            <a:noAutofit/>
          </a:bodyPr>
          <a:lstStyle>
            <a:lvl1pPr algn="l">
              <a:defRPr sz="3200" b="0" baseline="0"/>
            </a:lvl1pPr>
          </a:lstStyle>
          <a:p>
            <a:r>
              <a:rPr lang="de-DE" dirty="0" smtClean="0"/>
              <a:t>Folientitel</a:t>
            </a:r>
            <a:br>
              <a:rPr lang="de-DE" dirty="0" smtClean="0"/>
            </a:br>
            <a:r>
              <a:rPr lang="de-DE" dirty="0" smtClean="0"/>
              <a:t>Untertitel </a:t>
            </a:r>
            <a:endParaRPr lang="de-DE" dirty="0"/>
          </a:p>
        </p:txBody>
      </p:sp>
      <p:pic>
        <p:nvPicPr>
          <p:cNvPr id="3" name="Grafik 2"/>
          <p:cNvPicPr>
            <a:picLocks noChangeAspect="1"/>
          </p:cNvPicPr>
          <p:nvPr userDrawn="1"/>
        </p:nvPicPr>
        <p:blipFill rotWithShape="1">
          <a:blip r:embed="rId2" cstate="print">
            <a:extLst>
              <a:ext uri="{28A0092B-C50C-407E-A947-70E740481C1C}">
                <a14:useLocalDpi xmlns:a14="http://schemas.microsoft.com/office/drawing/2010/main" val="0"/>
              </a:ext>
            </a:extLst>
          </a:blip>
          <a:srcRect b="9051"/>
          <a:stretch/>
        </p:blipFill>
        <p:spPr>
          <a:xfrm>
            <a:off x="0" y="0"/>
            <a:ext cx="12192000" cy="6237312"/>
          </a:xfrm>
          <a:prstGeom prst="rect">
            <a:avLst/>
          </a:prstGeom>
        </p:spPr>
      </p:pic>
      <p:pic>
        <p:nvPicPr>
          <p:cNvPr id="5" name="Grafik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7544" y="6381328"/>
            <a:ext cx="1329033" cy="332656"/>
          </a:xfrm>
          <a:prstGeom prst="rect">
            <a:avLst/>
          </a:prstGeom>
        </p:spPr>
      </p:pic>
      <p:pic>
        <p:nvPicPr>
          <p:cNvPr id="6" name="Grafik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328248" y="6378332"/>
            <a:ext cx="3384376" cy="292687"/>
          </a:xfrm>
          <a:prstGeom prst="rect">
            <a:avLst/>
          </a:prstGeom>
        </p:spPr>
      </p:pic>
    </p:spTree>
    <p:extLst>
      <p:ext uri="{BB962C8B-B14F-4D97-AF65-F5344CB8AC3E}">
        <p14:creationId xmlns:p14="http://schemas.microsoft.com/office/powerpoint/2010/main" val="25655193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bschlussfolie_Freie_Fläche">
    <p:spTree>
      <p:nvGrpSpPr>
        <p:cNvPr id="1" name=""/>
        <p:cNvGrpSpPr/>
        <p:nvPr/>
      </p:nvGrpSpPr>
      <p:grpSpPr>
        <a:xfrm>
          <a:off x="0" y="0"/>
          <a:ext cx="0" cy="0"/>
          <a:chOff x="0" y="0"/>
          <a:chExt cx="0" cy="0"/>
        </a:xfrm>
      </p:grpSpPr>
      <p:sp>
        <p:nvSpPr>
          <p:cNvPr id="4" name="Titel 1"/>
          <p:cNvSpPr>
            <a:spLocks noGrp="1"/>
          </p:cNvSpPr>
          <p:nvPr>
            <p:ph type="ctrTitle" hasCustomPrompt="1"/>
          </p:nvPr>
        </p:nvSpPr>
        <p:spPr>
          <a:xfrm>
            <a:off x="527382" y="5157192"/>
            <a:ext cx="11137237" cy="720080"/>
          </a:xfrm>
        </p:spPr>
        <p:txBody>
          <a:bodyPr anchor="t">
            <a:noAutofit/>
          </a:bodyPr>
          <a:lstStyle>
            <a:lvl1pPr algn="l">
              <a:defRPr sz="3200" b="0" baseline="0"/>
            </a:lvl1pPr>
          </a:lstStyle>
          <a:p>
            <a:r>
              <a:rPr lang="de-DE" dirty="0" smtClean="0"/>
              <a:t>Folientitel</a:t>
            </a:r>
            <a:br>
              <a:rPr lang="de-DE" dirty="0" smtClean="0"/>
            </a:br>
            <a:r>
              <a:rPr lang="de-DE" dirty="0" smtClean="0"/>
              <a:t>Untertitel </a:t>
            </a:r>
            <a:endParaRPr lang="de-DE" dirty="0"/>
          </a:p>
        </p:txBody>
      </p:sp>
      <p:pic>
        <p:nvPicPr>
          <p:cNvPr id="3" name="Grafik 2"/>
          <p:cNvPicPr>
            <a:picLocks noChangeAspect="1"/>
          </p:cNvPicPr>
          <p:nvPr userDrawn="1"/>
        </p:nvPicPr>
        <p:blipFill rotWithShape="1">
          <a:blip r:embed="rId2" cstate="print">
            <a:extLst>
              <a:ext uri="{28A0092B-C50C-407E-A947-70E740481C1C}">
                <a14:useLocalDpi xmlns:a14="http://schemas.microsoft.com/office/drawing/2010/main" val="0"/>
              </a:ext>
            </a:extLst>
          </a:blip>
          <a:srcRect b="9051"/>
          <a:stretch/>
        </p:blipFill>
        <p:spPr>
          <a:xfrm>
            <a:off x="0" y="0"/>
            <a:ext cx="12192000" cy="6237312"/>
          </a:xfrm>
          <a:prstGeom prst="rect">
            <a:avLst/>
          </a:prstGeom>
        </p:spPr>
      </p:pic>
      <p:pic>
        <p:nvPicPr>
          <p:cNvPr id="5" name="Grafik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28248" y="6378332"/>
            <a:ext cx="3384376" cy="292687"/>
          </a:xfrm>
          <a:prstGeom prst="rect">
            <a:avLst/>
          </a:prstGeom>
        </p:spPr>
      </p:pic>
      <p:pic>
        <p:nvPicPr>
          <p:cNvPr id="6" name="Grafik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67544" y="6381328"/>
            <a:ext cx="1329033" cy="332656"/>
          </a:xfrm>
          <a:prstGeom prst="rect">
            <a:avLst/>
          </a:prstGeom>
        </p:spPr>
      </p:pic>
    </p:spTree>
    <p:extLst>
      <p:ext uri="{BB962C8B-B14F-4D97-AF65-F5344CB8AC3E}">
        <p14:creationId xmlns:p14="http://schemas.microsoft.com/office/powerpoint/2010/main" val="37602014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0" y="2132856"/>
            <a:ext cx="12192000" cy="1383030"/>
          </a:xfrm>
          <a:prstGeom prst="rect">
            <a:avLst/>
          </a:prstGeom>
        </p:spPr>
        <p:txBody>
          <a:bodyPr vert="horz" lIns="91440" tIns="45720" rIns="91440" bIns="45720" rtlCol="0" anchor="ctr">
            <a:normAutofit/>
          </a:bodyPr>
          <a:lstStyle/>
          <a:p>
            <a:r>
              <a:rPr lang="de-DE" dirty="0" smtClean="0"/>
              <a:t>Titelmasterformat durch </a:t>
            </a:r>
            <a:br>
              <a:rPr lang="de-DE" dirty="0" smtClean="0"/>
            </a:br>
            <a:r>
              <a:rPr lang="de-DE" dirty="0" smtClean="0"/>
              <a:t>Klicken bearbeiten</a:t>
            </a:r>
            <a:endParaRPr lang="de-DE" dirty="0"/>
          </a:p>
        </p:txBody>
      </p:sp>
    </p:spTree>
    <p:extLst>
      <p:ext uri="{BB962C8B-B14F-4D97-AF65-F5344CB8AC3E}">
        <p14:creationId xmlns:p14="http://schemas.microsoft.com/office/powerpoint/2010/main" val="374655851"/>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4" r:id="rId3"/>
    <p:sldLayoutId id="2147483655" r:id="rId4"/>
    <p:sldLayoutId id="2147483653" r:id="rId5"/>
    <p:sldLayoutId id="2147483656" r:id="rId6"/>
    <p:sldLayoutId id="2147483657" r:id="rId7"/>
    <p:sldLayoutId id="2147483658" r:id="rId8"/>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Programmierung(1)</a:t>
            </a:r>
            <a:endParaRPr lang="de-DE" dirty="0"/>
          </a:p>
        </p:txBody>
      </p:sp>
    </p:spTree>
    <p:extLst>
      <p:ext uri="{BB962C8B-B14F-4D97-AF65-F5344CB8AC3E}">
        <p14:creationId xmlns:p14="http://schemas.microsoft.com/office/powerpoint/2010/main" val="131164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8" name="Textfeld 17"/>
          <p:cNvSpPr txBox="1"/>
          <p:nvPr/>
        </p:nvSpPr>
        <p:spPr>
          <a:xfrm>
            <a:off x="541364" y="1309074"/>
            <a:ext cx="11519650" cy="648071"/>
          </a:xfrm>
          <a:prstGeom prst="rect">
            <a:avLst/>
          </a:prstGeom>
        </p:spPr>
        <p:txBody>
          <a:bodyPr/>
          <a:lstStyle>
            <a:lvl1pPr marL="342900" indent="-342900">
              <a:spcBef>
                <a:spcPct val="20000"/>
              </a:spcBef>
              <a:buClr>
                <a:schemeClr val="tx2"/>
              </a:buClr>
              <a:buSzPct val="85000"/>
              <a:buFontTx/>
              <a:buBlip>
                <a:blip r:embed="rId2"/>
              </a:buBlip>
              <a:defRPr sz="2400"/>
            </a:lvl1pPr>
            <a:lvl2pPr marL="742950" indent="-285750">
              <a:spcBef>
                <a:spcPct val="20000"/>
              </a:spcBef>
              <a:buClr>
                <a:schemeClr val="tx2"/>
              </a:buClr>
              <a:buSzPct val="85000"/>
              <a:buFontTx/>
              <a:buBlip>
                <a:blip r:embed="rId2"/>
              </a:buBlip>
              <a:defRPr sz="2000"/>
            </a:lvl2pPr>
            <a:lvl3pPr marL="1143000" indent="-228600">
              <a:spcBef>
                <a:spcPct val="20000"/>
              </a:spcBef>
              <a:buClr>
                <a:schemeClr val="tx2"/>
              </a:buClr>
              <a:buSzPct val="85000"/>
              <a:buFontTx/>
              <a:buBlip>
                <a:blip r:embed="rId2"/>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p:txBody>
      </p:sp>
      <p:sp>
        <p:nvSpPr>
          <p:cNvPr id="3" name="Titel 2"/>
          <p:cNvSpPr>
            <a:spLocks noGrp="1"/>
          </p:cNvSpPr>
          <p:nvPr>
            <p:ph type="ctrTitle"/>
          </p:nvPr>
        </p:nvSpPr>
        <p:spPr/>
        <p:txBody>
          <a:bodyPr/>
          <a:lstStyle/>
          <a:p>
            <a:r>
              <a:rPr lang="de-DE" b="1" dirty="0" smtClean="0"/>
              <a:t>Beispielaufgabe</a:t>
            </a:r>
            <a:r>
              <a:rPr lang="de-DE" b="1" dirty="0" smtClean="0">
                <a:solidFill>
                  <a:srgbClr val="00B0F0"/>
                </a:solidFill>
              </a:rPr>
              <a:t> </a:t>
            </a:r>
            <a:r>
              <a:rPr lang="de-DE" dirty="0"/>
              <a:t>– </a:t>
            </a:r>
            <a:r>
              <a:rPr lang="de-DE" b="1" dirty="0" smtClean="0">
                <a:solidFill>
                  <a:srgbClr val="00B0F0"/>
                </a:solidFill>
              </a:rPr>
              <a:t>Struktogramm</a:t>
            </a:r>
            <a:br>
              <a:rPr lang="de-DE" b="1" dirty="0" smtClean="0">
                <a:solidFill>
                  <a:srgbClr val="00B0F0"/>
                </a:solidFill>
              </a:rPr>
            </a:br>
            <a:endParaRPr lang="de-DE" dirty="0">
              <a:solidFill>
                <a:srgbClr val="00B0F0"/>
              </a:solidFill>
            </a:endParaRPr>
          </a:p>
        </p:txBody>
      </p:sp>
      <p:sp>
        <p:nvSpPr>
          <p:cNvPr id="4" name="Rechteck 3"/>
          <p:cNvSpPr/>
          <p:nvPr/>
        </p:nvSpPr>
        <p:spPr>
          <a:xfrm>
            <a:off x="1847528" y="2460760"/>
            <a:ext cx="2736304"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solidFill>
                  <a:schemeClr val="tx1"/>
                </a:solidFill>
              </a:rPr>
              <a:t>Ausgabe:“Gleich wird eine Funktion aufgerufen:“</a:t>
            </a:r>
            <a:endParaRPr lang="de-DE" sz="1600" dirty="0">
              <a:solidFill>
                <a:schemeClr val="tx1"/>
              </a:solidFill>
            </a:endParaRPr>
          </a:p>
        </p:txBody>
      </p:sp>
      <p:sp>
        <p:nvSpPr>
          <p:cNvPr id="13" name="Rechteck 12"/>
          <p:cNvSpPr/>
          <p:nvPr/>
        </p:nvSpPr>
        <p:spPr>
          <a:xfrm>
            <a:off x="1847528" y="3540439"/>
            <a:ext cx="2736304"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solidFill>
                  <a:schemeClr val="tx1"/>
                </a:solidFill>
              </a:rPr>
              <a:t>Ausgabe:“Nun sind wir wieder im Hauptprogramm.“</a:t>
            </a:r>
            <a:endParaRPr lang="de-DE" sz="1600" dirty="0">
              <a:solidFill>
                <a:schemeClr val="tx1"/>
              </a:solidFill>
            </a:endParaRPr>
          </a:p>
        </p:txBody>
      </p:sp>
      <p:sp>
        <p:nvSpPr>
          <p:cNvPr id="2" name="Flussdiagramm: Vordefinierter Prozess 1"/>
          <p:cNvSpPr/>
          <p:nvPr/>
        </p:nvSpPr>
        <p:spPr>
          <a:xfrm>
            <a:off x="1847528" y="3036824"/>
            <a:ext cx="2736304" cy="503615"/>
          </a:xfrm>
          <a:prstGeom prst="flowChartPredefined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begruessung</a:t>
            </a:r>
            <a:endParaRPr lang="de-DE" dirty="0">
              <a:solidFill>
                <a:schemeClr val="tx1"/>
              </a:solidFill>
            </a:endParaRPr>
          </a:p>
        </p:txBody>
      </p:sp>
    </p:spTree>
    <p:extLst>
      <p:ext uri="{BB962C8B-B14F-4D97-AF65-F5344CB8AC3E}">
        <p14:creationId xmlns:p14="http://schemas.microsoft.com/office/powerpoint/2010/main" val="183551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8" name="Textfeld 17"/>
          <p:cNvSpPr txBox="1"/>
          <p:nvPr/>
        </p:nvSpPr>
        <p:spPr>
          <a:xfrm>
            <a:off x="541364" y="1309074"/>
            <a:ext cx="11519650" cy="648071"/>
          </a:xfrm>
          <a:prstGeom prst="rect">
            <a:avLst/>
          </a:prstGeom>
        </p:spPr>
        <p:txBody>
          <a:bodyPr/>
          <a:lstStyle>
            <a:lvl1pPr marL="342900" indent="-342900">
              <a:spcBef>
                <a:spcPct val="20000"/>
              </a:spcBef>
              <a:buClr>
                <a:schemeClr val="tx2"/>
              </a:buClr>
              <a:buSzPct val="85000"/>
              <a:buFontTx/>
              <a:buBlip>
                <a:blip r:embed="rId2"/>
              </a:buBlip>
              <a:defRPr sz="2400"/>
            </a:lvl1pPr>
            <a:lvl2pPr marL="742950" indent="-285750">
              <a:spcBef>
                <a:spcPct val="20000"/>
              </a:spcBef>
              <a:buClr>
                <a:schemeClr val="tx2"/>
              </a:buClr>
              <a:buSzPct val="85000"/>
              <a:buFontTx/>
              <a:buBlip>
                <a:blip r:embed="rId2"/>
              </a:buBlip>
              <a:defRPr sz="2000"/>
            </a:lvl2pPr>
            <a:lvl3pPr marL="1143000" indent="-228600">
              <a:spcBef>
                <a:spcPct val="20000"/>
              </a:spcBef>
              <a:buClr>
                <a:schemeClr val="tx2"/>
              </a:buClr>
              <a:buSzPct val="85000"/>
              <a:buFontTx/>
              <a:buBlip>
                <a:blip r:embed="rId2"/>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p:txBody>
      </p:sp>
      <p:sp>
        <p:nvSpPr>
          <p:cNvPr id="3" name="Titel 2"/>
          <p:cNvSpPr>
            <a:spLocks noGrp="1"/>
          </p:cNvSpPr>
          <p:nvPr>
            <p:ph type="ctrTitle"/>
          </p:nvPr>
        </p:nvSpPr>
        <p:spPr/>
        <p:txBody>
          <a:bodyPr/>
          <a:lstStyle/>
          <a:p>
            <a:r>
              <a:rPr lang="de-DE" b="1" dirty="0" smtClean="0"/>
              <a:t>Beispielaufgabe</a:t>
            </a:r>
            <a:r>
              <a:rPr lang="de-DE" b="1" dirty="0" smtClean="0">
                <a:solidFill>
                  <a:srgbClr val="00B0F0"/>
                </a:solidFill>
              </a:rPr>
              <a:t> </a:t>
            </a:r>
            <a:r>
              <a:rPr lang="de-DE" dirty="0"/>
              <a:t>– </a:t>
            </a:r>
            <a:r>
              <a:rPr lang="de-DE" b="1" dirty="0" smtClean="0">
                <a:solidFill>
                  <a:srgbClr val="00B0F0"/>
                </a:solidFill>
              </a:rPr>
              <a:t>Struktogramm </a:t>
            </a:r>
            <a:r>
              <a:rPr lang="de-DE" b="1" dirty="0" smtClean="0"/>
              <a:t>– </a:t>
            </a:r>
            <a:r>
              <a:rPr lang="de-DE" sz="2800" b="1" dirty="0">
                <a:solidFill>
                  <a:srgbClr val="FF0000"/>
                </a:solidFill>
              </a:rPr>
              <a:t>Symbol</a:t>
            </a:r>
            <a:r>
              <a:rPr lang="de-DE" sz="2800" b="1" dirty="0"/>
              <a:t> für Funktionen</a:t>
            </a:r>
            <a:r>
              <a:rPr lang="de-DE" b="1" dirty="0" smtClean="0">
                <a:solidFill>
                  <a:srgbClr val="00B0F0"/>
                </a:solidFill>
              </a:rPr>
              <a:t/>
            </a:r>
            <a:br>
              <a:rPr lang="de-DE" b="1" dirty="0" smtClean="0">
                <a:solidFill>
                  <a:srgbClr val="00B0F0"/>
                </a:solidFill>
              </a:rPr>
            </a:br>
            <a:endParaRPr lang="de-DE" dirty="0">
              <a:solidFill>
                <a:srgbClr val="00B0F0"/>
              </a:solidFill>
            </a:endParaRPr>
          </a:p>
        </p:txBody>
      </p:sp>
      <p:sp>
        <p:nvSpPr>
          <p:cNvPr id="8" name="Rechteck 7"/>
          <p:cNvSpPr/>
          <p:nvPr/>
        </p:nvSpPr>
        <p:spPr>
          <a:xfrm>
            <a:off x="1847528" y="2460760"/>
            <a:ext cx="2736304"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solidFill>
                  <a:schemeClr val="tx1"/>
                </a:solidFill>
              </a:rPr>
              <a:t>Ausgabe:“Gleich wird eine Funktion aufgerufen:“</a:t>
            </a:r>
            <a:endParaRPr lang="de-DE" sz="1600" dirty="0">
              <a:solidFill>
                <a:schemeClr val="tx1"/>
              </a:solidFill>
            </a:endParaRPr>
          </a:p>
        </p:txBody>
      </p:sp>
      <p:sp>
        <p:nvSpPr>
          <p:cNvPr id="9" name="Rechteck 8"/>
          <p:cNvSpPr/>
          <p:nvPr/>
        </p:nvSpPr>
        <p:spPr>
          <a:xfrm>
            <a:off x="1847528" y="3540439"/>
            <a:ext cx="2736304"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solidFill>
                  <a:schemeClr val="tx1"/>
                </a:solidFill>
              </a:rPr>
              <a:t>Ausgabe:“Nun sind wir wieder im Hauptprogramm.“</a:t>
            </a:r>
            <a:endParaRPr lang="de-DE" sz="1600" dirty="0">
              <a:solidFill>
                <a:schemeClr val="tx1"/>
              </a:solidFill>
            </a:endParaRPr>
          </a:p>
        </p:txBody>
      </p:sp>
      <p:sp>
        <p:nvSpPr>
          <p:cNvPr id="10" name="Flussdiagramm: Vordefinierter Prozess 9"/>
          <p:cNvSpPr/>
          <p:nvPr/>
        </p:nvSpPr>
        <p:spPr>
          <a:xfrm>
            <a:off x="1847528" y="3036824"/>
            <a:ext cx="2736304" cy="503615"/>
          </a:xfrm>
          <a:prstGeom prst="flowChartPredefinedProcess">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begruessung</a:t>
            </a:r>
            <a:endParaRPr lang="de-DE" dirty="0">
              <a:solidFill>
                <a:schemeClr val="tx1"/>
              </a:solidFill>
            </a:endParaRPr>
          </a:p>
        </p:txBody>
      </p:sp>
    </p:spTree>
    <p:extLst>
      <p:ext uri="{BB962C8B-B14F-4D97-AF65-F5344CB8AC3E}">
        <p14:creationId xmlns:p14="http://schemas.microsoft.com/office/powerpoint/2010/main" val="298756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8" name="Textfeld 17"/>
          <p:cNvSpPr txBox="1"/>
          <p:nvPr/>
        </p:nvSpPr>
        <p:spPr>
          <a:xfrm>
            <a:off x="541364" y="1309074"/>
            <a:ext cx="11519650" cy="648071"/>
          </a:xfrm>
          <a:prstGeom prst="rect">
            <a:avLst/>
          </a:prstGeom>
        </p:spPr>
        <p:txBody>
          <a:bodyPr/>
          <a:lstStyle>
            <a:lvl1pPr marL="342900" indent="-342900">
              <a:spcBef>
                <a:spcPct val="20000"/>
              </a:spcBef>
              <a:buClr>
                <a:schemeClr val="tx2"/>
              </a:buClr>
              <a:buSzPct val="85000"/>
              <a:buFontTx/>
              <a:buBlip>
                <a:blip r:embed="rId2"/>
              </a:buBlip>
              <a:defRPr sz="2400"/>
            </a:lvl1pPr>
            <a:lvl2pPr marL="742950" indent="-285750">
              <a:spcBef>
                <a:spcPct val="20000"/>
              </a:spcBef>
              <a:buClr>
                <a:schemeClr val="tx2"/>
              </a:buClr>
              <a:buSzPct val="85000"/>
              <a:buFontTx/>
              <a:buBlip>
                <a:blip r:embed="rId2"/>
              </a:buBlip>
              <a:defRPr sz="2000"/>
            </a:lvl2pPr>
            <a:lvl3pPr marL="1143000" indent="-228600">
              <a:spcBef>
                <a:spcPct val="20000"/>
              </a:spcBef>
              <a:buClr>
                <a:schemeClr val="tx2"/>
              </a:buClr>
              <a:buSzPct val="85000"/>
              <a:buFontTx/>
              <a:buBlip>
                <a:blip r:embed="rId2"/>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p:txBody>
      </p:sp>
      <p:sp>
        <p:nvSpPr>
          <p:cNvPr id="3" name="Titel 2"/>
          <p:cNvSpPr>
            <a:spLocks noGrp="1"/>
          </p:cNvSpPr>
          <p:nvPr>
            <p:ph type="ctrTitle"/>
          </p:nvPr>
        </p:nvSpPr>
        <p:spPr/>
        <p:txBody>
          <a:bodyPr/>
          <a:lstStyle/>
          <a:p>
            <a:r>
              <a:rPr lang="de-DE" b="1" dirty="0" smtClean="0"/>
              <a:t>Beispielaufgabe</a:t>
            </a:r>
            <a:r>
              <a:rPr lang="de-DE" b="1" dirty="0" smtClean="0">
                <a:solidFill>
                  <a:srgbClr val="00B0F0"/>
                </a:solidFill>
              </a:rPr>
              <a:t> </a:t>
            </a:r>
            <a:r>
              <a:rPr lang="de-DE" dirty="0"/>
              <a:t>– </a:t>
            </a:r>
            <a:r>
              <a:rPr lang="de-DE" b="1" dirty="0" smtClean="0">
                <a:solidFill>
                  <a:srgbClr val="00B0F0"/>
                </a:solidFill>
              </a:rPr>
              <a:t>Struktogramm</a:t>
            </a:r>
            <a:br>
              <a:rPr lang="de-DE" b="1" dirty="0" smtClean="0">
                <a:solidFill>
                  <a:srgbClr val="00B0F0"/>
                </a:solidFill>
              </a:rPr>
            </a:br>
            <a:endParaRPr lang="de-DE" dirty="0">
              <a:solidFill>
                <a:srgbClr val="00B0F0"/>
              </a:solidFill>
            </a:endParaRPr>
          </a:p>
        </p:txBody>
      </p:sp>
      <p:sp>
        <p:nvSpPr>
          <p:cNvPr id="4" name="Rechteck 3"/>
          <p:cNvSpPr/>
          <p:nvPr/>
        </p:nvSpPr>
        <p:spPr>
          <a:xfrm>
            <a:off x="1847528" y="2460760"/>
            <a:ext cx="2736304"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solidFill>
                  <a:schemeClr val="tx1"/>
                </a:solidFill>
              </a:rPr>
              <a:t>Ausgabe:“Gleich wird eine Funktion aufgerufen:“</a:t>
            </a:r>
            <a:endParaRPr lang="de-DE" sz="1600" dirty="0">
              <a:solidFill>
                <a:schemeClr val="tx1"/>
              </a:solidFill>
            </a:endParaRPr>
          </a:p>
        </p:txBody>
      </p:sp>
      <p:sp>
        <p:nvSpPr>
          <p:cNvPr id="13" name="Rechteck 12"/>
          <p:cNvSpPr/>
          <p:nvPr/>
        </p:nvSpPr>
        <p:spPr>
          <a:xfrm>
            <a:off x="1847528" y="3540439"/>
            <a:ext cx="2736304"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solidFill>
                  <a:schemeClr val="tx1"/>
                </a:solidFill>
              </a:rPr>
              <a:t>Ausgabe:“Nun sind wir wieder im Hauptprogramm.“</a:t>
            </a:r>
            <a:endParaRPr lang="de-DE" sz="1600" dirty="0">
              <a:solidFill>
                <a:schemeClr val="tx1"/>
              </a:solidFill>
            </a:endParaRPr>
          </a:p>
        </p:txBody>
      </p:sp>
      <p:sp>
        <p:nvSpPr>
          <p:cNvPr id="2" name="Flussdiagramm: Vordefinierter Prozess 1"/>
          <p:cNvSpPr/>
          <p:nvPr/>
        </p:nvSpPr>
        <p:spPr>
          <a:xfrm>
            <a:off x="1847528" y="3036824"/>
            <a:ext cx="2736304" cy="503615"/>
          </a:xfrm>
          <a:prstGeom prst="flowChartPredefined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begruessung</a:t>
            </a:r>
            <a:endParaRPr lang="de-DE" dirty="0">
              <a:solidFill>
                <a:schemeClr val="tx1"/>
              </a:solidFill>
            </a:endParaRPr>
          </a:p>
        </p:txBody>
      </p:sp>
      <p:sp>
        <p:nvSpPr>
          <p:cNvPr id="8" name="Pfeil nach rechts 7"/>
          <p:cNvSpPr/>
          <p:nvPr/>
        </p:nvSpPr>
        <p:spPr>
          <a:xfrm>
            <a:off x="4795259" y="2640559"/>
            <a:ext cx="2932922" cy="1296144"/>
          </a:xfrm>
          <a:prstGeom prst="rightArrow">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smtClean="0">
                <a:solidFill>
                  <a:schemeClr val="tx1"/>
                </a:solidFill>
              </a:rPr>
              <a:t>Verweis auf eine Funktion,</a:t>
            </a:r>
          </a:p>
          <a:p>
            <a:pPr algn="ctr"/>
            <a:r>
              <a:rPr lang="de-DE" sz="900" b="1" dirty="0">
                <a:solidFill>
                  <a:schemeClr val="tx1"/>
                </a:solidFill>
              </a:rPr>
              <a:t>d</a:t>
            </a:r>
            <a:r>
              <a:rPr lang="de-DE" sz="900" b="1" dirty="0" smtClean="0">
                <a:solidFill>
                  <a:schemeClr val="tx1"/>
                </a:solidFill>
              </a:rPr>
              <a:t>argestellt in einem eigenen Struktogramm</a:t>
            </a:r>
            <a:endParaRPr lang="de-DE" sz="900" b="1" dirty="0">
              <a:solidFill>
                <a:schemeClr val="tx1"/>
              </a:solidFill>
            </a:endParaRPr>
          </a:p>
        </p:txBody>
      </p:sp>
      <p:sp>
        <p:nvSpPr>
          <p:cNvPr id="9" name="Rechteck 8"/>
          <p:cNvSpPr/>
          <p:nvPr/>
        </p:nvSpPr>
        <p:spPr>
          <a:xfrm>
            <a:off x="7935652" y="3000599"/>
            <a:ext cx="2736304"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solidFill>
                  <a:schemeClr val="tx1"/>
                </a:solidFill>
              </a:rPr>
              <a:t>Ausgabe:“Hallo zusammen!“</a:t>
            </a:r>
            <a:endParaRPr lang="de-DE" sz="1600" dirty="0">
              <a:solidFill>
                <a:schemeClr val="tx1"/>
              </a:solidFill>
            </a:endParaRPr>
          </a:p>
        </p:txBody>
      </p:sp>
    </p:spTree>
    <p:extLst>
      <p:ext uri="{BB962C8B-B14F-4D97-AF65-F5344CB8AC3E}">
        <p14:creationId xmlns:p14="http://schemas.microsoft.com/office/powerpoint/2010/main" val="222803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8" name="Textfeld 17"/>
          <p:cNvSpPr txBox="1"/>
          <p:nvPr/>
        </p:nvSpPr>
        <p:spPr>
          <a:xfrm>
            <a:off x="541364" y="1309074"/>
            <a:ext cx="11519650" cy="648071"/>
          </a:xfrm>
          <a:prstGeom prst="rect">
            <a:avLst/>
          </a:prstGeom>
        </p:spPr>
        <p:txBody>
          <a:bodyPr/>
          <a:lstStyle>
            <a:lvl1pPr marL="342900" indent="-342900">
              <a:spcBef>
                <a:spcPct val="20000"/>
              </a:spcBef>
              <a:buClr>
                <a:schemeClr val="tx2"/>
              </a:buClr>
              <a:buSzPct val="85000"/>
              <a:buFontTx/>
              <a:buBlip>
                <a:blip r:embed="rId2"/>
              </a:buBlip>
              <a:defRPr sz="2400"/>
            </a:lvl1pPr>
            <a:lvl2pPr marL="742950" indent="-285750">
              <a:spcBef>
                <a:spcPct val="20000"/>
              </a:spcBef>
              <a:buClr>
                <a:schemeClr val="tx2"/>
              </a:buClr>
              <a:buSzPct val="85000"/>
              <a:buFontTx/>
              <a:buBlip>
                <a:blip r:embed="rId2"/>
              </a:buBlip>
              <a:defRPr sz="2000"/>
            </a:lvl2pPr>
            <a:lvl3pPr marL="1143000" indent="-228600">
              <a:spcBef>
                <a:spcPct val="20000"/>
              </a:spcBef>
              <a:buClr>
                <a:schemeClr val="tx2"/>
              </a:buClr>
              <a:buSzPct val="85000"/>
              <a:buFontTx/>
              <a:buBlip>
                <a:blip r:embed="rId2"/>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p:txBody>
      </p:sp>
      <p:sp>
        <p:nvSpPr>
          <p:cNvPr id="3" name="Titel 2"/>
          <p:cNvSpPr>
            <a:spLocks noGrp="1"/>
          </p:cNvSpPr>
          <p:nvPr>
            <p:ph type="ctrTitle"/>
          </p:nvPr>
        </p:nvSpPr>
        <p:spPr/>
        <p:txBody>
          <a:bodyPr/>
          <a:lstStyle/>
          <a:p>
            <a:r>
              <a:rPr lang="de-DE" b="1" dirty="0" smtClean="0"/>
              <a:t>Beispielaufgabe</a:t>
            </a:r>
            <a:r>
              <a:rPr lang="de-DE" b="1" dirty="0" smtClean="0">
                <a:solidFill>
                  <a:srgbClr val="00B0F0"/>
                </a:solidFill>
              </a:rPr>
              <a:t> </a:t>
            </a:r>
            <a:r>
              <a:rPr lang="de-DE" dirty="0"/>
              <a:t>– </a:t>
            </a:r>
            <a:r>
              <a:rPr lang="de-DE" b="1" dirty="0" smtClean="0">
                <a:solidFill>
                  <a:srgbClr val="00B0F0"/>
                </a:solidFill>
              </a:rPr>
              <a:t>Struktogramm</a:t>
            </a:r>
            <a:br>
              <a:rPr lang="de-DE" b="1" dirty="0" smtClean="0">
                <a:solidFill>
                  <a:srgbClr val="00B0F0"/>
                </a:solidFill>
              </a:rPr>
            </a:br>
            <a:endParaRPr lang="de-DE" dirty="0">
              <a:solidFill>
                <a:srgbClr val="00B0F0"/>
              </a:solidFill>
            </a:endParaRPr>
          </a:p>
        </p:txBody>
      </p:sp>
      <p:sp>
        <p:nvSpPr>
          <p:cNvPr id="4" name="Rechteck 3"/>
          <p:cNvSpPr/>
          <p:nvPr/>
        </p:nvSpPr>
        <p:spPr>
          <a:xfrm>
            <a:off x="1847528" y="2460760"/>
            <a:ext cx="2736304"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solidFill>
                  <a:schemeClr val="tx1"/>
                </a:solidFill>
              </a:rPr>
              <a:t>Ausgabe:“Gleich wird eine Funktion aufgerufen:“</a:t>
            </a:r>
            <a:endParaRPr lang="de-DE" sz="1600" dirty="0">
              <a:solidFill>
                <a:schemeClr val="tx1"/>
              </a:solidFill>
            </a:endParaRPr>
          </a:p>
        </p:txBody>
      </p:sp>
      <p:sp>
        <p:nvSpPr>
          <p:cNvPr id="13" name="Rechteck 12"/>
          <p:cNvSpPr/>
          <p:nvPr/>
        </p:nvSpPr>
        <p:spPr>
          <a:xfrm>
            <a:off x="1847528" y="3540439"/>
            <a:ext cx="2736304"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solidFill>
                  <a:schemeClr val="tx1"/>
                </a:solidFill>
              </a:rPr>
              <a:t>Ausgabe:“Nun sind wir wieder im Hauptprogramm.“</a:t>
            </a:r>
            <a:endParaRPr lang="de-DE" sz="1600" dirty="0">
              <a:solidFill>
                <a:schemeClr val="tx1"/>
              </a:solidFill>
            </a:endParaRPr>
          </a:p>
        </p:txBody>
      </p:sp>
      <p:sp>
        <p:nvSpPr>
          <p:cNvPr id="2" name="Flussdiagramm: Vordefinierter Prozess 1"/>
          <p:cNvSpPr/>
          <p:nvPr/>
        </p:nvSpPr>
        <p:spPr>
          <a:xfrm>
            <a:off x="1847528" y="3036824"/>
            <a:ext cx="2736304" cy="503615"/>
          </a:xfrm>
          <a:prstGeom prst="flowChartPredefined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begruessung</a:t>
            </a:r>
            <a:endParaRPr lang="de-DE" dirty="0">
              <a:solidFill>
                <a:schemeClr val="tx1"/>
              </a:solidFill>
            </a:endParaRPr>
          </a:p>
        </p:txBody>
      </p:sp>
      <p:sp>
        <p:nvSpPr>
          <p:cNvPr id="9" name="Rechteck 8"/>
          <p:cNvSpPr/>
          <p:nvPr/>
        </p:nvSpPr>
        <p:spPr>
          <a:xfrm>
            <a:off x="7935652" y="3000599"/>
            <a:ext cx="2736304"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solidFill>
                  <a:schemeClr val="tx1"/>
                </a:solidFill>
              </a:rPr>
              <a:t>Ausgabe:“Hallo zusammen!“</a:t>
            </a:r>
            <a:endParaRPr lang="de-DE" sz="1600" dirty="0">
              <a:solidFill>
                <a:schemeClr val="tx1"/>
              </a:solidFill>
            </a:endParaRPr>
          </a:p>
        </p:txBody>
      </p:sp>
      <p:sp>
        <p:nvSpPr>
          <p:cNvPr id="10" name="Rechteck 9"/>
          <p:cNvSpPr/>
          <p:nvPr/>
        </p:nvSpPr>
        <p:spPr>
          <a:xfrm>
            <a:off x="1487488" y="2204864"/>
            <a:ext cx="3543770" cy="21602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p:cNvSpPr txBox="1"/>
          <p:nvPr/>
        </p:nvSpPr>
        <p:spPr>
          <a:xfrm>
            <a:off x="1415480" y="1778814"/>
            <a:ext cx="3064350" cy="369332"/>
          </a:xfrm>
          <a:prstGeom prst="rect">
            <a:avLst/>
          </a:prstGeom>
          <a:noFill/>
        </p:spPr>
        <p:txBody>
          <a:bodyPr wrap="square" rtlCol="0">
            <a:spAutoFit/>
          </a:bodyPr>
          <a:lstStyle/>
          <a:p>
            <a:r>
              <a:rPr lang="de-DE" b="1" dirty="0" smtClean="0">
                <a:solidFill>
                  <a:srgbClr val="FF0000"/>
                </a:solidFill>
              </a:rPr>
              <a:t>Hauptprogramm („main“)</a:t>
            </a:r>
            <a:endParaRPr lang="de-DE" b="1" dirty="0">
              <a:solidFill>
                <a:srgbClr val="FF0000"/>
              </a:solidFill>
            </a:endParaRPr>
          </a:p>
        </p:txBody>
      </p:sp>
    </p:spTree>
    <p:extLst>
      <p:ext uri="{BB962C8B-B14F-4D97-AF65-F5344CB8AC3E}">
        <p14:creationId xmlns:p14="http://schemas.microsoft.com/office/powerpoint/2010/main" val="4142099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8" name="Textfeld 17"/>
          <p:cNvSpPr txBox="1"/>
          <p:nvPr/>
        </p:nvSpPr>
        <p:spPr>
          <a:xfrm>
            <a:off x="541364" y="1309074"/>
            <a:ext cx="11519650" cy="648071"/>
          </a:xfrm>
          <a:prstGeom prst="rect">
            <a:avLst/>
          </a:prstGeom>
        </p:spPr>
        <p:txBody>
          <a:bodyPr/>
          <a:lstStyle>
            <a:lvl1pPr marL="342900" indent="-342900">
              <a:spcBef>
                <a:spcPct val="20000"/>
              </a:spcBef>
              <a:buClr>
                <a:schemeClr val="tx2"/>
              </a:buClr>
              <a:buSzPct val="85000"/>
              <a:buFontTx/>
              <a:buBlip>
                <a:blip r:embed="rId2"/>
              </a:buBlip>
              <a:defRPr sz="2400"/>
            </a:lvl1pPr>
            <a:lvl2pPr marL="742950" indent="-285750">
              <a:spcBef>
                <a:spcPct val="20000"/>
              </a:spcBef>
              <a:buClr>
                <a:schemeClr val="tx2"/>
              </a:buClr>
              <a:buSzPct val="85000"/>
              <a:buFontTx/>
              <a:buBlip>
                <a:blip r:embed="rId2"/>
              </a:buBlip>
              <a:defRPr sz="2000"/>
            </a:lvl2pPr>
            <a:lvl3pPr marL="1143000" indent="-228600">
              <a:spcBef>
                <a:spcPct val="20000"/>
              </a:spcBef>
              <a:buClr>
                <a:schemeClr val="tx2"/>
              </a:buClr>
              <a:buSzPct val="85000"/>
              <a:buFontTx/>
              <a:buBlip>
                <a:blip r:embed="rId2"/>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p:txBody>
      </p:sp>
      <p:sp>
        <p:nvSpPr>
          <p:cNvPr id="3" name="Titel 2"/>
          <p:cNvSpPr>
            <a:spLocks noGrp="1"/>
          </p:cNvSpPr>
          <p:nvPr>
            <p:ph type="ctrTitle"/>
          </p:nvPr>
        </p:nvSpPr>
        <p:spPr/>
        <p:txBody>
          <a:bodyPr/>
          <a:lstStyle/>
          <a:p>
            <a:r>
              <a:rPr lang="de-DE" b="1" dirty="0" smtClean="0"/>
              <a:t>Beispielaufgabe</a:t>
            </a:r>
            <a:r>
              <a:rPr lang="de-DE" b="1" dirty="0" smtClean="0">
                <a:solidFill>
                  <a:srgbClr val="00B0F0"/>
                </a:solidFill>
              </a:rPr>
              <a:t> </a:t>
            </a:r>
            <a:r>
              <a:rPr lang="de-DE" dirty="0"/>
              <a:t>– </a:t>
            </a:r>
            <a:r>
              <a:rPr lang="de-DE" b="1" dirty="0" smtClean="0">
                <a:solidFill>
                  <a:srgbClr val="00B0F0"/>
                </a:solidFill>
              </a:rPr>
              <a:t>Struktogramm</a:t>
            </a:r>
            <a:br>
              <a:rPr lang="de-DE" b="1" dirty="0" smtClean="0">
                <a:solidFill>
                  <a:srgbClr val="00B0F0"/>
                </a:solidFill>
              </a:rPr>
            </a:br>
            <a:endParaRPr lang="de-DE" dirty="0">
              <a:solidFill>
                <a:srgbClr val="00B0F0"/>
              </a:solidFill>
            </a:endParaRPr>
          </a:p>
        </p:txBody>
      </p:sp>
      <p:sp>
        <p:nvSpPr>
          <p:cNvPr id="4" name="Rechteck 3"/>
          <p:cNvSpPr/>
          <p:nvPr/>
        </p:nvSpPr>
        <p:spPr>
          <a:xfrm>
            <a:off x="1847528" y="2460760"/>
            <a:ext cx="2736304"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solidFill>
                  <a:schemeClr val="tx1"/>
                </a:solidFill>
              </a:rPr>
              <a:t>Ausgabe:“Gleich wird eine Funktion aufgerufen:“</a:t>
            </a:r>
            <a:endParaRPr lang="de-DE" sz="1600" dirty="0">
              <a:solidFill>
                <a:schemeClr val="tx1"/>
              </a:solidFill>
            </a:endParaRPr>
          </a:p>
        </p:txBody>
      </p:sp>
      <p:sp>
        <p:nvSpPr>
          <p:cNvPr id="13" name="Rechteck 12"/>
          <p:cNvSpPr/>
          <p:nvPr/>
        </p:nvSpPr>
        <p:spPr>
          <a:xfrm>
            <a:off x="1847528" y="3540439"/>
            <a:ext cx="2736304"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solidFill>
                  <a:schemeClr val="tx1"/>
                </a:solidFill>
              </a:rPr>
              <a:t>Ausgabe:“Nun sind wir wieder im Hauptprogramm.“</a:t>
            </a:r>
            <a:endParaRPr lang="de-DE" sz="1600" dirty="0">
              <a:solidFill>
                <a:schemeClr val="tx1"/>
              </a:solidFill>
            </a:endParaRPr>
          </a:p>
        </p:txBody>
      </p:sp>
      <p:sp>
        <p:nvSpPr>
          <p:cNvPr id="2" name="Flussdiagramm: Vordefinierter Prozess 1"/>
          <p:cNvSpPr/>
          <p:nvPr/>
        </p:nvSpPr>
        <p:spPr>
          <a:xfrm>
            <a:off x="1847528" y="3036824"/>
            <a:ext cx="2736304" cy="503615"/>
          </a:xfrm>
          <a:prstGeom prst="flowChartPredefined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begruessung</a:t>
            </a:r>
            <a:endParaRPr lang="de-DE" dirty="0">
              <a:solidFill>
                <a:schemeClr val="tx1"/>
              </a:solidFill>
            </a:endParaRPr>
          </a:p>
        </p:txBody>
      </p:sp>
      <p:sp>
        <p:nvSpPr>
          <p:cNvPr id="9" name="Rechteck 8"/>
          <p:cNvSpPr/>
          <p:nvPr/>
        </p:nvSpPr>
        <p:spPr>
          <a:xfrm>
            <a:off x="7935652" y="3000599"/>
            <a:ext cx="2736304"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solidFill>
                  <a:schemeClr val="tx1"/>
                </a:solidFill>
              </a:rPr>
              <a:t>Ausgabe:“Hallo zusammen!“</a:t>
            </a:r>
            <a:endParaRPr lang="de-DE" sz="1600" dirty="0">
              <a:solidFill>
                <a:schemeClr val="tx1"/>
              </a:solidFill>
            </a:endParaRPr>
          </a:p>
        </p:txBody>
      </p:sp>
      <p:sp>
        <p:nvSpPr>
          <p:cNvPr id="12" name="Rechteck 11"/>
          <p:cNvSpPr/>
          <p:nvPr/>
        </p:nvSpPr>
        <p:spPr>
          <a:xfrm>
            <a:off x="7608168" y="2780928"/>
            <a:ext cx="3312368" cy="10081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Textfeld 13"/>
          <p:cNvSpPr txBox="1"/>
          <p:nvPr/>
        </p:nvSpPr>
        <p:spPr>
          <a:xfrm>
            <a:off x="7572721" y="2375557"/>
            <a:ext cx="3345853" cy="369332"/>
          </a:xfrm>
          <a:prstGeom prst="rect">
            <a:avLst/>
          </a:prstGeom>
          <a:noFill/>
        </p:spPr>
        <p:txBody>
          <a:bodyPr wrap="square" rtlCol="0">
            <a:spAutoFit/>
          </a:bodyPr>
          <a:lstStyle/>
          <a:p>
            <a:r>
              <a:rPr lang="de-DE" b="1" dirty="0" smtClean="0">
                <a:solidFill>
                  <a:srgbClr val="FF0000"/>
                </a:solidFill>
              </a:rPr>
              <a:t>Funktion („begruessung“)</a:t>
            </a:r>
            <a:endParaRPr lang="de-DE" b="1" dirty="0">
              <a:solidFill>
                <a:srgbClr val="FF0000"/>
              </a:solidFill>
            </a:endParaRPr>
          </a:p>
        </p:txBody>
      </p:sp>
    </p:spTree>
    <p:extLst>
      <p:ext uri="{BB962C8B-B14F-4D97-AF65-F5344CB8AC3E}">
        <p14:creationId xmlns:p14="http://schemas.microsoft.com/office/powerpoint/2010/main" val="9857700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8" name="Textfeld 17"/>
          <p:cNvSpPr txBox="1"/>
          <p:nvPr/>
        </p:nvSpPr>
        <p:spPr>
          <a:xfrm>
            <a:off x="541364" y="1309074"/>
            <a:ext cx="11519650" cy="648071"/>
          </a:xfrm>
          <a:prstGeom prst="rect">
            <a:avLst/>
          </a:prstGeom>
        </p:spPr>
        <p:txBody>
          <a:bodyPr/>
          <a:lstStyle>
            <a:lvl1pPr marL="342900" indent="-342900">
              <a:spcBef>
                <a:spcPct val="20000"/>
              </a:spcBef>
              <a:buClr>
                <a:schemeClr val="tx2"/>
              </a:buClr>
              <a:buSzPct val="85000"/>
              <a:buFontTx/>
              <a:buBlip>
                <a:blip r:embed="rId2"/>
              </a:buBlip>
              <a:defRPr sz="2400"/>
            </a:lvl1pPr>
            <a:lvl2pPr marL="742950" indent="-285750">
              <a:spcBef>
                <a:spcPct val="20000"/>
              </a:spcBef>
              <a:buClr>
                <a:schemeClr val="tx2"/>
              </a:buClr>
              <a:buSzPct val="85000"/>
              <a:buFontTx/>
              <a:buBlip>
                <a:blip r:embed="rId2"/>
              </a:buBlip>
              <a:defRPr sz="2000"/>
            </a:lvl2pPr>
            <a:lvl3pPr marL="1143000" indent="-228600">
              <a:spcBef>
                <a:spcPct val="20000"/>
              </a:spcBef>
              <a:buClr>
                <a:schemeClr val="tx2"/>
              </a:buClr>
              <a:buSzPct val="85000"/>
              <a:buFontTx/>
              <a:buBlip>
                <a:blip r:embed="rId2"/>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p:txBody>
      </p:sp>
      <p:sp>
        <p:nvSpPr>
          <p:cNvPr id="3" name="Titel 2"/>
          <p:cNvSpPr>
            <a:spLocks noGrp="1"/>
          </p:cNvSpPr>
          <p:nvPr>
            <p:ph type="ctrTitle"/>
          </p:nvPr>
        </p:nvSpPr>
        <p:spPr/>
        <p:txBody>
          <a:bodyPr/>
          <a:lstStyle/>
          <a:p>
            <a:r>
              <a:rPr lang="de-DE" b="1" dirty="0" smtClean="0"/>
              <a:t>Beispielaufgabe</a:t>
            </a:r>
            <a:r>
              <a:rPr lang="de-DE" b="1" dirty="0" smtClean="0">
                <a:solidFill>
                  <a:srgbClr val="00B0F0"/>
                </a:solidFill>
              </a:rPr>
              <a:t> </a:t>
            </a:r>
            <a:r>
              <a:rPr lang="de-DE" dirty="0"/>
              <a:t>– </a:t>
            </a:r>
            <a:r>
              <a:rPr lang="de-DE" b="1" dirty="0" smtClean="0">
                <a:solidFill>
                  <a:srgbClr val="00B0F0"/>
                </a:solidFill>
              </a:rPr>
              <a:t>Pseudocode</a:t>
            </a:r>
            <a:br>
              <a:rPr lang="de-DE" b="1" dirty="0" smtClean="0">
                <a:solidFill>
                  <a:srgbClr val="00B0F0"/>
                </a:solidFill>
              </a:rPr>
            </a:br>
            <a:endParaRPr lang="de-DE" dirty="0">
              <a:solidFill>
                <a:srgbClr val="00B0F0"/>
              </a:solidFill>
            </a:endParaRPr>
          </a:p>
        </p:txBody>
      </p:sp>
      <p:sp>
        <p:nvSpPr>
          <p:cNvPr id="11" name="Textfeld 10"/>
          <p:cNvSpPr txBox="1"/>
          <p:nvPr/>
        </p:nvSpPr>
        <p:spPr>
          <a:xfrm>
            <a:off x="1127448" y="2276872"/>
            <a:ext cx="6202339" cy="17543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smtClean="0">
                <a:ln>
                  <a:noFill/>
                </a:ln>
                <a:solidFill>
                  <a:srgbClr val="00204B"/>
                </a:solidFill>
                <a:effectLst/>
                <a:uLnTx/>
                <a:uFillTx/>
                <a:latin typeface="Frutiger 45 Light"/>
                <a:ea typeface="+mn-ea"/>
                <a:cs typeface="+mn-cs"/>
              </a:rPr>
              <a:t>Programm</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 „Beispiel 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p>
          <a:p>
            <a:pPr lvl="0">
              <a:defRPr/>
            </a:pPr>
            <a:r>
              <a:rPr lang="de-DE" noProof="0" dirty="0" smtClean="0">
                <a:solidFill>
                  <a:srgbClr val="00204B"/>
                </a:solidFill>
                <a:latin typeface="Frutiger 45 Light"/>
              </a:rPr>
              <a:t>             </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Ausgabe:“</a:t>
            </a:r>
            <a:r>
              <a:rPr lang="de-DE" dirty="0"/>
              <a:t>Gleich wird eine Funktion aufgerufen</a:t>
            </a:r>
            <a:r>
              <a:rPr lang="de-DE" dirty="0" smtClean="0"/>
              <a:t>:</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p>
          <a:p>
            <a:pPr lvl="0">
              <a:defRPr/>
            </a:pPr>
            <a:r>
              <a:rPr lang="de-DE" noProof="0" dirty="0" smtClean="0">
                <a:solidFill>
                  <a:srgbClr val="00204B"/>
                </a:solidFill>
                <a:latin typeface="Frutiger 45 Light"/>
              </a:rPr>
              <a:t>             begruessung()</a:t>
            </a:r>
            <a:endPar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endParaRPr>
          </a:p>
          <a:p>
            <a:pPr algn="ct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    </a:t>
            </a:r>
            <a:r>
              <a:rPr lang="de-DE" dirty="0" smtClean="0"/>
              <a:t>Ausgabe</a:t>
            </a:r>
            <a:r>
              <a:rPr lang="de-DE" dirty="0"/>
              <a:t>:“Nun sind wir wieder im Hauptprogramm.“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Tree>
    <p:extLst>
      <p:ext uri="{BB962C8B-B14F-4D97-AF65-F5344CB8AC3E}">
        <p14:creationId xmlns:p14="http://schemas.microsoft.com/office/powerpoint/2010/main" val="428023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8" name="Textfeld 17"/>
          <p:cNvSpPr txBox="1"/>
          <p:nvPr/>
        </p:nvSpPr>
        <p:spPr>
          <a:xfrm>
            <a:off x="541364" y="1309074"/>
            <a:ext cx="11519650" cy="648071"/>
          </a:xfrm>
          <a:prstGeom prst="rect">
            <a:avLst/>
          </a:prstGeom>
        </p:spPr>
        <p:txBody>
          <a:bodyPr/>
          <a:lstStyle>
            <a:lvl1pPr marL="342900" indent="-342900">
              <a:spcBef>
                <a:spcPct val="20000"/>
              </a:spcBef>
              <a:buClr>
                <a:schemeClr val="tx2"/>
              </a:buClr>
              <a:buSzPct val="85000"/>
              <a:buFontTx/>
              <a:buBlip>
                <a:blip r:embed="rId2"/>
              </a:buBlip>
              <a:defRPr sz="2400"/>
            </a:lvl1pPr>
            <a:lvl2pPr marL="742950" indent="-285750">
              <a:spcBef>
                <a:spcPct val="20000"/>
              </a:spcBef>
              <a:buClr>
                <a:schemeClr val="tx2"/>
              </a:buClr>
              <a:buSzPct val="85000"/>
              <a:buFontTx/>
              <a:buBlip>
                <a:blip r:embed="rId2"/>
              </a:buBlip>
              <a:defRPr sz="2000"/>
            </a:lvl2pPr>
            <a:lvl3pPr marL="1143000" indent="-228600">
              <a:spcBef>
                <a:spcPct val="20000"/>
              </a:spcBef>
              <a:buClr>
                <a:schemeClr val="tx2"/>
              </a:buClr>
              <a:buSzPct val="85000"/>
              <a:buFontTx/>
              <a:buBlip>
                <a:blip r:embed="rId2"/>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p:txBody>
      </p:sp>
      <p:sp>
        <p:nvSpPr>
          <p:cNvPr id="3" name="Titel 2"/>
          <p:cNvSpPr>
            <a:spLocks noGrp="1"/>
          </p:cNvSpPr>
          <p:nvPr>
            <p:ph type="ctrTitle"/>
          </p:nvPr>
        </p:nvSpPr>
        <p:spPr/>
        <p:txBody>
          <a:bodyPr/>
          <a:lstStyle/>
          <a:p>
            <a:r>
              <a:rPr lang="de-DE" b="1" dirty="0" smtClean="0"/>
              <a:t>Beispielaufgabe</a:t>
            </a:r>
            <a:r>
              <a:rPr lang="de-DE" b="1" dirty="0" smtClean="0">
                <a:solidFill>
                  <a:srgbClr val="00B0F0"/>
                </a:solidFill>
              </a:rPr>
              <a:t> </a:t>
            </a:r>
            <a:r>
              <a:rPr lang="de-DE" dirty="0"/>
              <a:t>– </a:t>
            </a:r>
            <a:r>
              <a:rPr lang="de-DE" b="1" dirty="0" smtClean="0">
                <a:solidFill>
                  <a:srgbClr val="00B0F0"/>
                </a:solidFill>
              </a:rPr>
              <a:t>Pseudocode</a:t>
            </a:r>
            <a:r>
              <a:rPr lang="de-DE" b="1" dirty="0"/>
              <a:t> – </a:t>
            </a:r>
            <a:r>
              <a:rPr lang="de-DE" sz="2400" b="1" dirty="0" smtClean="0">
                <a:solidFill>
                  <a:srgbClr val="FF0000"/>
                </a:solidFill>
              </a:rPr>
              <a:t>Schreibweise</a:t>
            </a:r>
            <a:r>
              <a:rPr lang="de-DE" sz="2400" b="1" dirty="0" smtClean="0"/>
              <a:t> </a:t>
            </a:r>
            <a:r>
              <a:rPr lang="de-DE" sz="2400" b="1" dirty="0"/>
              <a:t>für Funktionen</a:t>
            </a:r>
            <a:r>
              <a:rPr lang="de-DE" b="1" dirty="0" smtClean="0">
                <a:solidFill>
                  <a:srgbClr val="00B0F0"/>
                </a:solidFill>
              </a:rPr>
              <a:t/>
            </a:r>
            <a:br>
              <a:rPr lang="de-DE" b="1" dirty="0" smtClean="0">
                <a:solidFill>
                  <a:srgbClr val="00B0F0"/>
                </a:solidFill>
              </a:rPr>
            </a:br>
            <a:endParaRPr lang="de-DE" dirty="0">
              <a:solidFill>
                <a:srgbClr val="00B0F0"/>
              </a:solidFill>
            </a:endParaRPr>
          </a:p>
        </p:txBody>
      </p:sp>
      <p:sp>
        <p:nvSpPr>
          <p:cNvPr id="11" name="Textfeld 10"/>
          <p:cNvSpPr txBox="1"/>
          <p:nvPr/>
        </p:nvSpPr>
        <p:spPr>
          <a:xfrm>
            <a:off x="1127448" y="2276872"/>
            <a:ext cx="6202339" cy="17543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smtClean="0">
                <a:ln>
                  <a:noFill/>
                </a:ln>
                <a:solidFill>
                  <a:srgbClr val="00204B"/>
                </a:solidFill>
                <a:effectLst/>
                <a:uLnTx/>
                <a:uFillTx/>
                <a:latin typeface="Frutiger 45 Light"/>
                <a:ea typeface="+mn-ea"/>
                <a:cs typeface="+mn-cs"/>
              </a:rPr>
              <a:t>Programm</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 „Beispiel 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p>
          <a:p>
            <a:pPr lvl="0">
              <a:defRPr/>
            </a:pPr>
            <a:r>
              <a:rPr lang="de-DE" noProof="0" dirty="0" smtClean="0">
                <a:solidFill>
                  <a:srgbClr val="00204B"/>
                </a:solidFill>
                <a:latin typeface="Frutiger 45 Light"/>
              </a:rPr>
              <a:t>             </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Ausgabe:“</a:t>
            </a:r>
            <a:r>
              <a:rPr lang="de-DE" dirty="0"/>
              <a:t>Gleich wird eine Funktion aufgerufen</a:t>
            </a:r>
            <a:r>
              <a:rPr lang="de-DE" dirty="0" smtClean="0"/>
              <a:t>:</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p>
          <a:p>
            <a:pPr lvl="0">
              <a:defRPr/>
            </a:pPr>
            <a:r>
              <a:rPr lang="de-DE" noProof="0" dirty="0" smtClean="0">
                <a:solidFill>
                  <a:srgbClr val="00204B"/>
                </a:solidFill>
                <a:latin typeface="Frutiger 45 Light"/>
              </a:rPr>
              <a:t>             </a:t>
            </a:r>
            <a:r>
              <a:rPr lang="de-DE" noProof="0" dirty="0" smtClean="0">
                <a:solidFill>
                  <a:srgbClr val="FF0000"/>
                </a:solidFill>
                <a:latin typeface="Frutiger 45 Light"/>
              </a:rPr>
              <a:t>begruessung()</a:t>
            </a:r>
            <a:endParaRPr kumimoji="0" lang="de-DE" sz="1800" b="0" i="0" u="none" strike="noStrike" kern="1200" cap="none" spc="0" normalizeH="0" baseline="0" noProof="0" dirty="0" smtClean="0">
              <a:ln>
                <a:noFill/>
              </a:ln>
              <a:solidFill>
                <a:srgbClr val="FF0000"/>
              </a:solidFill>
              <a:effectLst/>
              <a:uLnTx/>
              <a:uFillTx/>
              <a:latin typeface="Frutiger 45 Light"/>
            </a:endParaRPr>
          </a:p>
          <a:p>
            <a:pPr algn="ct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    </a:t>
            </a:r>
            <a:r>
              <a:rPr lang="de-DE" dirty="0" smtClean="0"/>
              <a:t>Ausgabe</a:t>
            </a:r>
            <a:r>
              <a:rPr lang="de-DE" dirty="0"/>
              <a:t>:“Nun sind wir wieder im Hauptprogramm.“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Tree>
    <p:extLst>
      <p:ext uri="{BB962C8B-B14F-4D97-AF65-F5344CB8AC3E}">
        <p14:creationId xmlns:p14="http://schemas.microsoft.com/office/powerpoint/2010/main" val="26685472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8" name="Textfeld 17"/>
          <p:cNvSpPr txBox="1"/>
          <p:nvPr/>
        </p:nvSpPr>
        <p:spPr>
          <a:xfrm>
            <a:off x="541364" y="1309074"/>
            <a:ext cx="11519650" cy="648071"/>
          </a:xfrm>
          <a:prstGeom prst="rect">
            <a:avLst/>
          </a:prstGeom>
        </p:spPr>
        <p:txBody>
          <a:bodyPr/>
          <a:lstStyle>
            <a:lvl1pPr marL="342900" indent="-342900">
              <a:spcBef>
                <a:spcPct val="20000"/>
              </a:spcBef>
              <a:buClr>
                <a:schemeClr val="tx2"/>
              </a:buClr>
              <a:buSzPct val="85000"/>
              <a:buFontTx/>
              <a:buBlip>
                <a:blip r:embed="rId2"/>
              </a:buBlip>
              <a:defRPr sz="2400"/>
            </a:lvl1pPr>
            <a:lvl2pPr marL="742950" indent="-285750">
              <a:spcBef>
                <a:spcPct val="20000"/>
              </a:spcBef>
              <a:buClr>
                <a:schemeClr val="tx2"/>
              </a:buClr>
              <a:buSzPct val="85000"/>
              <a:buFontTx/>
              <a:buBlip>
                <a:blip r:embed="rId2"/>
              </a:buBlip>
              <a:defRPr sz="2000"/>
            </a:lvl2pPr>
            <a:lvl3pPr marL="1143000" indent="-228600">
              <a:spcBef>
                <a:spcPct val="20000"/>
              </a:spcBef>
              <a:buClr>
                <a:schemeClr val="tx2"/>
              </a:buClr>
              <a:buSzPct val="85000"/>
              <a:buFontTx/>
              <a:buBlip>
                <a:blip r:embed="rId2"/>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p:txBody>
      </p:sp>
      <p:sp>
        <p:nvSpPr>
          <p:cNvPr id="3" name="Titel 2"/>
          <p:cNvSpPr>
            <a:spLocks noGrp="1"/>
          </p:cNvSpPr>
          <p:nvPr>
            <p:ph type="ctrTitle"/>
          </p:nvPr>
        </p:nvSpPr>
        <p:spPr/>
        <p:txBody>
          <a:bodyPr/>
          <a:lstStyle/>
          <a:p>
            <a:r>
              <a:rPr lang="de-DE" b="1" dirty="0" smtClean="0"/>
              <a:t>Beispielaufgabe</a:t>
            </a:r>
            <a:r>
              <a:rPr lang="de-DE" b="1" dirty="0" smtClean="0">
                <a:solidFill>
                  <a:srgbClr val="00B0F0"/>
                </a:solidFill>
              </a:rPr>
              <a:t> </a:t>
            </a:r>
            <a:r>
              <a:rPr lang="de-DE" dirty="0"/>
              <a:t>– </a:t>
            </a:r>
            <a:r>
              <a:rPr lang="de-DE" b="1" dirty="0" smtClean="0">
                <a:solidFill>
                  <a:srgbClr val="00B0F0"/>
                </a:solidFill>
              </a:rPr>
              <a:t>Pseudocode</a:t>
            </a:r>
            <a:br>
              <a:rPr lang="de-DE" b="1" dirty="0" smtClean="0">
                <a:solidFill>
                  <a:srgbClr val="00B0F0"/>
                </a:solidFill>
              </a:rPr>
            </a:br>
            <a:endParaRPr lang="de-DE" dirty="0">
              <a:solidFill>
                <a:srgbClr val="00B0F0"/>
              </a:solidFill>
            </a:endParaRPr>
          </a:p>
        </p:txBody>
      </p:sp>
      <p:sp>
        <p:nvSpPr>
          <p:cNvPr id="11" name="Textfeld 10"/>
          <p:cNvSpPr txBox="1"/>
          <p:nvPr/>
        </p:nvSpPr>
        <p:spPr>
          <a:xfrm>
            <a:off x="1127448" y="2276872"/>
            <a:ext cx="6202339" cy="17543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smtClean="0">
                <a:ln>
                  <a:noFill/>
                </a:ln>
                <a:solidFill>
                  <a:srgbClr val="00204B"/>
                </a:solidFill>
                <a:effectLst/>
                <a:uLnTx/>
                <a:uFillTx/>
                <a:latin typeface="Frutiger 45 Light"/>
                <a:ea typeface="+mn-ea"/>
                <a:cs typeface="+mn-cs"/>
              </a:rPr>
              <a:t>Programm</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 „Beispiel 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p>
          <a:p>
            <a:pPr lvl="0">
              <a:defRPr/>
            </a:pPr>
            <a:r>
              <a:rPr lang="de-DE" noProof="0" dirty="0" smtClean="0">
                <a:solidFill>
                  <a:srgbClr val="00204B"/>
                </a:solidFill>
                <a:latin typeface="Frutiger 45 Light"/>
              </a:rPr>
              <a:t>             </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Ausgabe:“</a:t>
            </a:r>
            <a:r>
              <a:rPr lang="de-DE" dirty="0"/>
              <a:t>Gleich wird eine Funktion aufgerufen</a:t>
            </a:r>
            <a:r>
              <a:rPr lang="de-DE" dirty="0" smtClean="0"/>
              <a:t>:</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p>
          <a:p>
            <a:pPr lvl="0">
              <a:defRPr/>
            </a:pPr>
            <a:r>
              <a:rPr lang="de-DE" noProof="0" dirty="0" smtClean="0">
                <a:latin typeface="Frutiger 45 Light"/>
              </a:rPr>
              <a:t>             begruessung()</a:t>
            </a:r>
            <a:endParaRPr kumimoji="0" lang="de-DE" sz="1800" b="0" i="0" u="none" strike="noStrike" kern="1200" cap="none" spc="0" normalizeH="0" baseline="0" noProof="0" dirty="0" smtClean="0">
              <a:ln>
                <a:noFill/>
              </a:ln>
              <a:effectLst/>
              <a:uLnTx/>
              <a:uFillTx/>
              <a:latin typeface="Frutiger 45 Light"/>
            </a:endParaRPr>
          </a:p>
          <a:p>
            <a:pPr algn="ct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    </a:t>
            </a:r>
            <a:r>
              <a:rPr lang="de-DE" dirty="0" smtClean="0"/>
              <a:t>Ausgabe</a:t>
            </a:r>
            <a:r>
              <a:rPr lang="de-DE" dirty="0"/>
              <a:t>:“Nun sind wir wieder im Hauptprogramm.“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6" name="Pfeil nach rechts 5"/>
          <p:cNvSpPr/>
          <p:nvPr/>
        </p:nvSpPr>
        <p:spPr>
          <a:xfrm>
            <a:off x="3431704" y="3068960"/>
            <a:ext cx="4104456" cy="432048"/>
          </a:xfrm>
          <a:prstGeom prst="rightArrow">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smtClean="0">
                <a:solidFill>
                  <a:schemeClr val="tx1"/>
                </a:solidFill>
              </a:rPr>
              <a:t>Verweis auf eine Funktion</a:t>
            </a:r>
          </a:p>
        </p:txBody>
      </p:sp>
      <p:sp>
        <p:nvSpPr>
          <p:cNvPr id="2" name="Rechteck 1"/>
          <p:cNvSpPr/>
          <p:nvPr/>
        </p:nvSpPr>
        <p:spPr>
          <a:xfrm>
            <a:off x="7728181" y="3154035"/>
            <a:ext cx="4032448" cy="1200329"/>
          </a:xfrm>
          <a:prstGeom prst="rect">
            <a:avLst/>
          </a:prstGeom>
        </p:spPr>
        <p:txBody>
          <a:bodyPr wrap="square">
            <a:spAutoFit/>
          </a:bodyPr>
          <a:lstStyle/>
          <a:p>
            <a:pPr lvl="0">
              <a:defRPr/>
            </a:pPr>
            <a:r>
              <a:rPr lang="de-DE" b="1" dirty="0" smtClean="0">
                <a:solidFill>
                  <a:srgbClr val="00204B"/>
                </a:solidFill>
              </a:rPr>
              <a:t>Funktion</a:t>
            </a:r>
            <a:r>
              <a:rPr lang="de-DE" dirty="0" smtClean="0">
                <a:solidFill>
                  <a:srgbClr val="00204B"/>
                </a:solidFill>
              </a:rPr>
              <a:t> „begruessung“ </a:t>
            </a:r>
            <a:endParaRPr lang="de-DE" dirty="0">
              <a:solidFill>
                <a:srgbClr val="00204B"/>
              </a:solidFill>
            </a:endParaRPr>
          </a:p>
          <a:p>
            <a:pPr lvl="0">
              <a:defRPr/>
            </a:pPr>
            <a:r>
              <a:rPr lang="de-DE" dirty="0">
                <a:solidFill>
                  <a:srgbClr val="00204B"/>
                </a:solidFill>
              </a:rPr>
              <a:t>{</a:t>
            </a:r>
          </a:p>
          <a:p>
            <a:pPr lvl="0">
              <a:defRPr/>
            </a:pPr>
            <a:r>
              <a:rPr lang="de-DE" dirty="0">
                <a:solidFill>
                  <a:srgbClr val="00204B"/>
                </a:solidFill>
              </a:rPr>
              <a:t>             Ausgabe</a:t>
            </a:r>
            <a:r>
              <a:rPr lang="de-DE" dirty="0" smtClean="0">
                <a:solidFill>
                  <a:srgbClr val="00204B"/>
                </a:solidFill>
              </a:rPr>
              <a:t>:“</a:t>
            </a:r>
            <a:r>
              <a:rPr lang="de-DE" dirty="0" smtClean="0"/>
              <a:t>Hallo zusammen!“</a:t>
            </a:r>
          </a:p>
          <a:p>
            <a:pPr lvl="0">
              <a:defRPr/>
            </a:pPr>
            <a:r>
              <a:rPr lang="de-DE" dirty="0" smtClean="0">
                <a:solidFill>
                  <a:srgbClr val="00204B"/>
                </a:solidFill>
              </a:rPr>
              <a:t>}</a:t>
            </a:r>
            <a:endParaRPr lang="de-DE" dirty="0">
              <a:solidFill>
                <a:srgbClr val="00204B"/>
              </a:solidFill>
            </a:endParaRPr>
          </a:p>
        </p:txBody>
      </p:sp>
    </p:spTree>
    <p:extLst>
      <p:ext uri="{BB962C8B-B14F-4D97-AF65-F5344CB8AC3E}">
        <p14:creationId xmlns:p14="http://schemas.microsoft.com/office/powerpoint/2010/main" val="217748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r>
              <a:rPr lang="de-DE" dirty="0" smtClean="0"/>
              <a:t>    </a:t>
            </a:r>
            <a:fld id="{53A7E995-82E8-4418-8944-F18B85142D8B}" type="slidenum">
              <a:rPr lang="de-DE" sz="1200" smtClean="0"/>
              <a:pPr/>
              <a:t>18</a:t>
            </a:fld>
            <a:endParaRPr lang="de-DE" sz="1200" dirty="0"/>
          </a:p>
        </p:txBody>
      </p:sp>
      <p:sp>
        <p:nvSpPr>
          <p:cNvPr id="8" name="Titel 2"/>
          <p:cNvSpPr>
            <a:spLocks noGrp="1"/>
          </p:cNvSpPr>
          <p:nvPr>
            <p:ph type="ctrTitle"/>
          </p:nvPr>
        </p:nvSpPr>
        <p:spPr>
          <a:xfrm>
            <a:off x="553014" y="439671"/>
            <a:ext cx="11137237" cy="720080"/>
          </a:xfrm>
        </p:spPr>
        <p:txBody>
          <a:bodyPr/>
          <a:lstStyle/>
          <a:p>
            <a:r>
              <a:rPr lang="de-DE" dirty="0" smtClean="0"/>
              <a:t>Beispielaufgabe</a:t>
            </a:r>
            <a:r>
              <a:rPr lang="de-DE" dirty="0" smtClean="0">
                <a:solidFill>
                  <a:srgbClr val="00B0F0"/>
                </a:solidFill>
              </a:rPr>
              <a:t> </a:t>
            </a:r>
            <a:r>
              <a:rPr lang="de-DE" dirty="0"/>
              <a:t>– </a:t>
            </a:r>
            <a:r>
              <a:rPr lang="de-DE" dirty="0" smtClean="0">
                <a:solidFill>
                  <a:srgbClr val="00B0F0"/>
                </a:solidFill>
              </a:rPr>
              <a:t>Quellcode</a:t>
            </a:r>
            <a:r>
              <a:rPr lang="de-DE" b="1" dirty="0" smtClean="0">
                <a:solidFill>
                  <a:srgbClr val="00B0F0"/>
                </a:solidFill>
              </a:rPr>
              <a:t/>
            </a:r>
            <a:br>
              <a:rPr lang="de-DE" b="1" dirty="0" smtClean="0">
                <a:solidFill>
                  <a:srgbClr val="00B0F0"/>
                </a:solidFill>
              </a:rPr>
            </a:br>
            <a:endParaRPr lang="de-DE" sz="1800" u="sng" dirty="0"/>
          </a:p>
        </p:txBody>
      </p:sp>
      <p:sp>
        <p:nvSpPr>
          <p:cNvPr id="2" name="Textfeld 1"/>
          <p:cNvSpPr txBox="1"/>
          <p:nvPr/>
        </p:nvSpPr>
        <p:spPr>
          <a:xfrm>
            <a:off x="1055440" y="1268760"/>
            <a:ext cx="6143670" cy="3970318"/>
          </a:xfrm>
          <a:prstGeom prst="rect">
            <a:avLst/>
          </a:prstGeom>
          <a:noFill/>
          <a:ln>
            <a:solidFill>
              <a:schemeClr val="tx1"/>
            </a:solidFill>
          </a:ln>
        </p:spPr>
        <p:txBody>
          <a:bodyPr wrap="none" rtlCol="0">
            <a:spAutoFit/>
          </a:bodyPr>
          <a:lstStyle/>
          <a:p>
            <a:r>
              <a:rPr lang="de-DE" dirty="0" smtClean="0"/>
              <a:t># include&lt;stdio.h&gt;</a:t>
            </a:r>
          </a:p>
          <a:p>
            <a:endParaRPr lang="de-DE" dirty="0"/>
          </a:p>
          <a:p>
            <a:endParaRPr lang="de-DE" dirty="0" smtClean="0"/>
          </a:p>
          <a:p>
            <a:endParaRPr lang="de-DE" dirty="0"/>
          </a:p>
          <a:p>
            <a:endParaRPr lang="de-DE" dirty="0" smtClean="0"/>
          </a:p>
          <a:p>
            <a:endParaRPr lang="de-DE" dirty="0" smtClean="0"/>
          </a:p>
          <a:p>
            <a:endParaRPr lang="de-DE" dirty="0" smtClean="0"/>
          </a:p>
          <a:p>
            <a:endParaRPr lang="de-DE" dirty="0"/>
          </a:p>
          <a:p>
            <a:r>
              <a:rPr lang="de-DE" dirty="0"/>
              <a:t>m</a:t>
            </a:r>
            <a:r>
              <a:rPr lang="de-DE" dirty="0" smtClean="0"/>
              <a:t>ain()</a:t>
            </a:r>
          </a:p>
          <a:p>
            <a:r>
              <a:rPr lang="de-DE" dirty="0" smtClean="0"/>
              <a:t>{</a:t>
            </a:r>
          </a:p>
          <a:p>
            <a:r>
              <a:rPr lang="de-DE" dirty="0" smtClean="0"/>
              <a:t>	</a:t>
            </a:r>
            <a:r>
              <a:rPr lang="de-DE" dirty="0"/>
              <a:t>printf(“Gleich wird eine Funktion aufgerufen</a:t>
            </a:r>
            <a:r>
              <a:rPr lang="de-DE" dirty="0" smtClean="0"/>
              <a:t>:</a:t>
            </a:r>
            <a:r>
              <a:rPr lang="de-DE" dirty="0" smtClean="0">
                <a:solidFill>
                  <a:srgbClr val="00204B"/>
                </a:solidFill>
              </a:rPr>
              <a:t>“</a:t>
            </a:r>
            <a:r>
              <a:rPr lang="de-DE" dirty="0" smtClean="0"/>
              <a:t>);</a:t>
            </a:r>
          </a:p>
          <a:p>
            <a:r>
              <a:rPr lang="de-DE" dirty="0"/>
              <a:t>	</a:t>
            </a:r>
            <a:r>
              <a:rPr lang="de-DE" dirty="0" smtClean="0"/>
              <a:t>begruessung();</a:t>
            </a:r>
          </a:p>
          <a:p>
            <a:r>
              <a:rPr lang="de-DE" dirty="0" smtClean="0"/>
              <a:t>	printf(“</a:t>
            </a:r>
            <a:r>
              <a:rPr lang="de-DE" dirty="0"/>
              <a:t>Nun sind wir wieder im Hauptprogramm</a:t>
            </a:r>
            <a:r>
              <a:rPr lang="de-DE" dirty="0" smtClean="0"/>
              <a:t>.“);</a:t>
            </a:r>
          </a:p>
          <a:p>
            <a:r>
              <a:rPr lang="de-DE" dirty="0" smtClean="0"/>
              <a:t>}</a:t>
            </a:r>
            <a:endParaRPr lang="de-DE" dirty="0"/>
          </a:p>
        </p:txBody>
      </p:sp>
    </p:spTree>
    <p:extLst>
      <p:ext uri="{BB962C8B-B14F-4D97-AF65-F5344CB8AC3E}">
        <p14:creationId xmlns:p14="http://schemas.microsoft.com/office/powerpoint/2010/main" val="19377881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r>
              <a:rPr lang="de-DE" dirty="0" smtClean="0"/>
              <a:t>    </a:t>
            </a:r>
            <a:fld id="{53A7E995-82E8-4418-8944-F18B85142D8B}" type="slidenum">
              <a:rPr lang="de-DE" sz="1200" smtClean="0"/>
              <a:pPr/>
              <a:t>19</a:t>
            </a:fld>
            <a:endParaRPr lang="de-DE" sz="1200" dirty="0"/>
          </a:p>
        </p:txBody>
      </p:sp>
      <p:sp>
        <p:nvSpPr>
          <p:cNvPr id="8" name="Titel 2"/>
          <p:cNvSpPr>
            <a:spLocks noGrp="1"/>
          </p:cNvSpPr>
          <p:nvPr>
            <p:ph type="ctrTitle"/>
          </p:nvPr>
        </p:nvSpPr>
        <p:spPr>
          <a:xfrm>
            <a:off x="553014" y="439671"/>
            <a:ext cx="11137237" cy="720080"/>
          </a:xfrm>
        </p:spPr>
        <p:txBody>
          <a:bodyPr/>
          <a:lstStyle/>
          <a:p>
            <a:r>
              <a:rPr lang="de-DE" dirty="0" smtClean="0"/>
              <a:t>Beispielaufgabe</a:t>
            </a:r>
            <a:r>
              <a:rPr lang="de-DE" dirty="0" smtClean="0">
                <a:solidFill>
                  <a:srgbClr val="00B0F0"/>
                </a:solidFill>
              </a:rPr>
              <a:t> </a:t>
            </a:r>
            <a:r>
              <a:rPr lang="de-DE" dirty="0"/>
              <a:t>– </a:t>
            </a:r>
            <a:r>
              <a:rPr lang="de-DE" dirty="0" smtClean="0">
                <a:solidFill>
                  <a:srgbClr val="00B0F0"/>
                </a:solidFill>
              </a:rPr>
              <a:t>Quellcode</a:t>
            </a:r>
            <a:r>
              <a:rPr lang="de-DE" b="1" dirty="0"/>
              <a:t> – </a:t>
            </a:r>
            <a:r>
              <a:rPr lang="de-DE" sz="2800" b="1" dirty="0">
                <a:solidFill>
                  <a:srgbClr val="FF0000"/>
                </a:solidFill>
              </a:rPr>
              <a:t>Schreibweise</a:t>
            </a:r>
            <a:r>
              <a:rPr lang="de-DE" sz="2800" b="1" dirty="0"/>
              <a:t> für Funktionen</a:t>
            </a:r>
            <a:r>
              <a:rPr lang="de-DE" b="1" dirty="0" smtClean="0">
                <a:solidFill>
                  <a:srgbClr val="00B0F0"/>
                </a:solidFill>
              </a:rPr>
              <a:t/>
            </a:r>
            <a:br>
              <a:rPr lang="de-DE" b="1" dirty="0" smtClean="0">
                <a:solidFill>
                  <a:srgbClr val="00B0F0"/>
                </a:solidFill>
              </a:rPr>
            </a:br>
            <a:endParaRPr lang="de-DE" sz="1800" u="sng" dirty="0"/>
          </a:p>
        </p:txBody>
      </p:sp>
      <p:sp>
        <p:nvSpPr>
          <p:cNvPr id="2" name="Textfeld 1"/>
          <p:cNvSpPr txBox="1"/>
          <p:nvPr/>
        </p:nvSpPr>
        <p:spPr>
          <a:xfrm>
            <a:off x="1055440" y="1268760"/>
            <a:ext cx="6143670" cy="3970318"/>
          </a:xfrm>
          <a:prstGeom prst="rect">
            <a:avLst/>
          </a:prstGeom>
          <a:noFill/>
          <a:ln>
            <a:solidFill>
              <a:schemeClr val="tx1"/>
            </a:solidFill>
          </a:ln>
        </p:spPr>
        <p:txBody>
          <a:bodyPr wrap="none" rtlCol="0">
            <a:spAutoFit/>
          </a:bodyPr>
          <a:lstStyle/>
          <a:p>
            <a:r>
              <a:rPr lang="de-DE" dirty="0" smtClean="0"/>
              <a:t># include&lt;stdio.h&gt;</a:t>
            </a:r>
          </a:p>
          <a:p>
            <a:endParaRPr lang="de-DE" dirty="0"/>
          </a:p>
          <a:p>
            <a:endParaRPr lang="de-DE" dirty="0" smtClean="0"/>
          </a:p>
          <a:p>
            <a:endParaRPr lang="de-DE" dirty="0" smtClean="0"/>
          </a:p>
          <a:p>
            <a:endParaRPr lang="de-DE" dirty="0" smtClean="0"/>
          </a:p>
          <a:p>
            <a:endParaRPr lang="de-DE" dirty="0" smtClean="0"/>
          </a:p>
          <a:p>
            <a:endParaRPr lang="de-DE" dirty="0" smtClean="0"/>
          </a:p>
          <a:p>
            <a:endParaRPr lang="de-DE" dirty="0"/>
          </a:p>
          <a:p>
            <a:r>
              <a:rPr lang="de-DE" dirty="0"/>
              <a:t>m</a:t>
            </a:r>
            <a:r>
              <a:rPr lang="de-DE" dirty="0" smtClean="0"/>
              <a:t>ain()</a:t>
            </a:r>
          </a:p>
          <a:p>
            <a:r>
              <a:rPr lang="de-DE" dirty="0" smtClean="0"/>
              <a:t>{</a:t>
            </a:r>
          </a:p>
          <a:p>
            <a:r>
              <a:rPr lang="de-DE" dirty="0" smtClean="0"/>
              <a:t>	</a:t>
            </a:r>
            <a:r>
              <a:rPr lang="de-DE" dirty="0"/>
              <a:t>printf(“Gleich wird eine Funktion aufgerufen</a:t>
            </a:r>
            <a:r>
              <a:rPr lang="de-DE" dirty="0" smtClean="0"/>
              <a:t>:</a:t>
            </a:r>
            <a:r>
              <a:rPr lang="de-DE" dirty="0" smtClean="0">
                <a:solidFill>
                  <a:srgbClr val="00204B"/>
                </a:solidFill>
              </a:rPr>
              <a:t>“</a:t>
            </a:r>
            <a:r>
              <a:rPr lang="de-DE" dirty="0" smtClean="0"/>
              <a:t>);</a:t>
            </a:r>
          </a:p>
          <a:p>
            <a:r>
              <a:rPr lang="de-DE" dirty="0"/>
              <a:t>	</a:t>
            </a:r>
            <a:r>
              <a:rPr lang="de-DE" dirty="0" smtClean="0">
                <a:solidFill>
                  <a:srgbClr val="FF0000"/>
                </a:solidFill>
              </a:rPr>
              <a:t>begruessung()</a:t>
            </a:r>
            <a:r>
              <a:rPr lang="de-DE" dirty="0" smtClean="0"/>
              <a:t>;</a:t>
            </a:r>
          </a:p>
          <a:p>
            <a:r>
              <a:rPr lang="de-DE" dirty="0" smtClean="0"/>
              <a:t>	printf(“</a:t>
            </a:r>
            <a:r>
              <a:rPr lang="de-DE" dirty="0"/>
              <a:t>Nun sind wir wieder im Hauptprogramm</a:t>
            </a:r>
            <a:r>
              <a:rPr lang="de-DE" dirty="0" smtClean="0"/>
              <a:t>.“);</a:t>
            </a:r>
          </a:p>
          <a:p>
            <a:r>
              <a:rPr lang="de-DE" dirty="0" smtClean="0"/>
              <a:t>}</a:t>
            </a:r>
            <a:endParaRPr lang="de-DE" dirty="0"/>
          </a:p>
        </p:txBody>
      </p:sp>
    </p:spTree>
    <p:extLst>
      <p:ext uri="{BB962C8B-B14F-4D97-AF65-F5344CB8AC3E}">
        <p14:creationId xmlns:p14="http://schemas.microsoft.com/office/powerpoint/2010/main" val="3014127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DE" dirty="0" smtClean="0"/>
              <a:t>Agenda</a:t>
            </a:r>
            <a:endParaRPr lang="de-DE" dirty="0"/>
          </a:p>
        </p:txBody>
      </p:sp>
      <p:sp>
        <p:nvSpPr>
          <p:cNvPr id="3" name="Inhaltsplatzhalter 2"/>
          <p:cNvSpPr>
            <a:spLocks noGrp="1"/>
          </p:cNvSpPr>
          <p:nvPr>
            <p:ph idx="1"/>
          </p:nvPr>
        </p:nvSpPr>
        <p:spPr>
          <a:xfrm>
            <a:off x="839416" y="1340768"/>
            <a:ext cx="11137237" cy="4032449"/>
          </a:xfrm>
        </p:spPr>
        <p:txBody>
          <a:bodyPr/>
          <a:lstStyle/>
          <a:p>
            <a:r>
              <a:rPr lang="de-DE" sz="2000" b="1" dirty="0" smtClean="0"/>
              <a:t>(selbsterzeugte) Funktionen(I) </a:t>
            </a:r>
            <a:r>
              <a:rPr lang="de-DE" sz="1600" i="1" dirty="0" smtClean="0"/>
              <a:t>(Prozeduren)</a:t>
            </a:r>
          </a:p>
          <a:p>
            <a:pPr lvl="1"/>
            <a:r>
              <a:rPr lang="de-DE" dirty="0" smtClean="0"/>
              <a:t>Motivation</a:t>
            </a:r>
          </a:p>
          <a:p>
            <a:pPr lvl="1"/>
            <a:r>
              <a:rPr lang="de-DE" dirty="0" smtClean="0"/>
              <a:t>3 Beispielaufgaben</a:t>
            </a:r>
          </a:p>
          <a:p>
            <a:pPr lvl="2"/>
            <a:r>
              <a:rPr lang="de-DE" dirty="0"/>
              <a:t>o</a:t>
            </a:r>
            <a:r>
              <a:rPr lang="de-DE" dirty="0" smtClean="0"/>
              <a:t>hne Übergabewerte</a:t>
            </a:r>
          </a:p>
          <a:p>
            <a:pPr lvl="2"/>
            <a:r>
              <a:rPr lang="de-DE" dirty="0"/>
              <a:t>m</a:t>
            </a:r>
            <a:r>
              <a:rPr lang="de-DE" dirty="0" smtClean="0"/>
              <a:t>it einem Übergabewert</a:t>
            </a:r>
          </a:p>
          <a:p>
            <a:pPr lvl="2"/>
            <a:r>
              <a:rPr lang="de-DE" dirty="0"/>
              <a:t>m</a:t>
            </a:r>
            <a:r>
              <a:rPr lang="de-DE" dirty="0" smtClean="0"/>
              <a:t>it mehreren Übergabewerten</a:t>
            </a:r>
          </a:p>
          <a:p>
            <a:pPr lvl="1"/>
            <a:r>
              <a:rPr lang="de-DE" dirty="0" smtClean="0"/>
              <a:t>Darstellung in PAP, Struktogramm, Pseudocode</a:t>
            </a:r>
          </a:p>
          <a:p>
            <a:pPr lvl="1"/>
            <a:r>
              <a:rPr lang="de-DE" dirty="0" smtClean="0"/>
              <a:t>Syntax in ANSI C</a:t>
            </a:r>
          </a:p>
          <a:p>
            <a:pPr marL="457200" lvl="1" indent="0">
              <a:buNone/>
            </a:pPr>
            <a:endParaRPr lang="de-DE" sz="800" b="1" dirty="0" smtClean="0"/>
          </a:p>
          <a:p>
            <a:pPr lvl="0">
              <a:buClr>
                <a:srgbClr val="0071B2"/>
              </a:buClr>
            </a:pPr>
            <a:r>
              <a:rPr lang="de-DE" sz="2000" dirty="0" smtClean="0">
                <a:solidFill>
                  <a:srgbClr val="00204B"/>
                </a:solidFill>
              </a:rPr>
              <a:t>Ausführliches Training + Ergebnisbesprechung</a:t>
            </a:r>
          </a:p>
          <a:p>
            <a:pPr lvl="0">
              <a:buClr>
                <a:srgbClr val="0071B2"/>
              </a:buClr>
            </a:pPr>
            <a:r>
              <a:rPr lang="de-DE" sz="2000" dirty="0" smtClean="0">
                <a:solidFill>
                  <a:srgbClr val="00204B"/>
                </a:solidFill>
              </a:rPr>
              <a:t>Fachpraktische Anwendungen</a:t>
            </a:r>
            <a:endParaRPr lang="de-DE" sz="2000" dirty="0" smtClean="0"/>
          </a:p>
          <a:p>
            <a:pPr lvl="1"/>
            <a:endParaRPr lang="de-DE" b="1" dirty="0" smtClean="0"/>
          </a:p>
          <a:p>
            <a:pPr marL="0" indent="0">
              <a:buNone/>
            </a:pPr>
            <a:endParaRPr lang="de-DE" dirty="0" smtClean="0"/>
          </a:p>
          <a:p>
            <a:endParaRPr lang="de-DE" dirty="0" smtClean="0"/>
          </a:p>
          <a:p>
            <a:pPr lvl="1"/>
            <a:endParaRPr lang="de-DE" dirty="0" smtClean="0"/>
          </a:p>
        </p:txBody>
      </p:sp>
      <p:sp>
        <p:nvSpPr>
          <p:cNvPr id="4" name="Foliennummernplatzhalter 3"/>
          <p:cNvSpPr>
            <a:spLocks noGrp="1"/>
          </p:cNvSpPr>
          <p:nvPr>
            <p:ph type="sldNum" sz="quarter" idx="12"/>
          </p:nvPr>
        </p:nvSpPr>
        <p:spPr/>
        <p:txBody>
          <a:bodyPr/>
          <a:lstStyle/>
          <a:p>
            <a:r>
              <a:rPr lang="de-DE" dirty="0" smtClean="0"/>
              <a:t>    </a:t>
            </a:r>
            <a:fld id="{53A7E995-82E8-4418-8944-F18B85142D8B}" type="slidenum">
              <a:rPr lang="de-DE" sz="1200" smtClean="0"/>
              <a:pPr/>
              <a:t>2</a:t>
            </a:fld>
            <a:endParaRPr lang="de-DE" dirty="0"/>
          </a:p>
        </p:txBody>
      </p:sp>
    </p:spTree>
    <p:extLst>
      <p:ext uri="{BB962C8B-B14F-4D97-AF65-F5344CB8AC3E}">
        <p14:creationId xmlns:p14="http://schemas.microsoft.com/office/powerpoint/2010/main" val="379334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r>
              <a:rPr lang="de-DE" dirty="0" smtClean="0"/>
              <a:t>    </a:t>
            </a:r>
            <a:fld id="{53A7E995-82E8-4418-8944-F18B85142D8B}" type="slidenum">
              <a:rPr lang="de-DE" sz="1200" smtClean="0"/>
              <a:pPr/>
              <a:t>20</a:t>
            </a:fld>
            <a:endParaRPr lang="de-DE" sz="1200" dirty="0"/>
          </a:p>
        </p:txBody>
      </p:sp>
      <p:sp>
        <p:nvSpPr>
          <p:cNvPr id="8" name="Titel 2"/>
          <p:cNvSpPr>
            <a:spLocks noGrp="1"/>
          </p:cNvSpPr>
          <p:nvPr>
            <p:ph type="ctrTitle"/>
          </p:nvPr>
        </p:nvSpPr>
        <p:spPr>
          <a:xfrm>
            <a:off x="553014" y="439671"/>
            <a:ext cx="11137237" cy="720080"/>
          </a:xfrm>
        </p:spPr>
        <p:txBody>
          <a:bodyPr/>
          <a:lstStyle/>
          <a:p>
            <a:r>
              <a:rPr lang="de-DE" dirty="0" smtClean="0"/>
              <a:t>Beispielaufgabe</a:t>
            </a:r>
            <a:r>
              <a:rPr lang="de-DE" dirty="0" smtClean="0">
                <a:solidFill>
                  <a:srgbClr val="00B0F0"/>
                </a:solidFill>
              </a:rPr>
              <a:t> </a:t>
            </a:r>
            <a:r>
              <a:rPr lang="de-DE" dirty="0"/>
              <a:t>– </a:t>
            </a:r>
            <a:r>
              <a:rPr lang="de-DE" dirty="0" smtClean="0">
                <a:solidFill>
                  <a:srgbClr val="00B0F0"/>
                </a:solidFill>
              </a:rPr>
              <a:t>Quellcode</a:t>
            </a:r>
            <a:r>
              <a:rPr lang="de-DE" b="1" dirty="0" smtClean="0">
                <a:solidFill>
                  <a:srgbClr val="00B0F0"/>
                </a:solidFill>
              </a:rPr>
              <a:t/>
            </a:r>
            <a:br>
              <a:rPr lang="de-DE" b="1" dirty="0" smtClean="0">
                <a:solidFill>
                  <a:srgbClr val="00B0F0"/>
                </a:solidFill>
              </a:rPr>
            </a:br>
            <a:endParaRPr lang="de-DE" sz="1800" u="sng" dirty="0"/>
          </a:p>
        </p:txBody>
      </p:sp>
      <p:sp>
        <p:nvSpPr>
          <p:cNvPr id="2" name="Textfeld 1"/>
          <p:cNvSpPr txBox="1"/>
          <p:nvPr/>
        </p:nvSpPr>
        <p:spPr>
          <a:xfrm>
            <a:off x="1055440" y="1268760"/>
            <a:ext cx="6143670" cy="3970318"/>
          </a:xfrm>
          <a:prstGeom prst="rect">
            <a:avLst/>
          </a:prstGeom>
          <a:noFill/>
          <a:ln>
            <a:solidFill>
              <a:schemeClr val="tx1"/>
            </a:solidFill>
          </a:ln>
        </p:spPr>
        <p:txBody>
          <a:bodyPr wrap="none" rtlCol="0">
            <a:spAutoFit/>
          </a:bodyPr>
          <a:lstStyle/>
          <a:p>
            <a:r>
              <a:rPr lang="de-DE" dirty="0" smtClean="0"/>
              <a:t># include&lt;stdio.h&gt;</a:t>
            </a:r>
          </a:p>
          <a:p>
            <a:endParaRPr lang="de-DE" dirty="0"/>
          </a:p>
          <a:p>
            <a:r>
              <a:rPr lang="de-DE" dirty="0" smtClean="0"/>
              <a:t>begruessung()</a:t>
            </a:r>
          </a:p>
          <a:p>
            <a:r>
              <a:rPr lang="de-DE" dirty="0" smtClean="0"/>
              <a:t>{</a:t>
            </a:r>
          </a:p>
          <a:p>
            <a:r>
              <a:rPr lang="de-DE" dirty="0"/>
              <a:t>	 printf</a:t>
            </a:r>
            <a:r>
              <a:rPr lang="de-DE" dirty="0" smtClean="0"/>
              <a:t>(“Hallo zusammen!“);</a:t>
            </a:r>
          </a:p>
          <a:p>
            <a:r>
              <a:rPr lang="de-DE" dirty="0"/>
              <a:t>}</a:t>
            </a:r>
            <a:endParaRPr lang="de-DE" dirty="0" smtClean="0"/>
          </a:p>
          <a:p>
            <a:endParaRPr lang="de-DE" dirty="0"/>
          </a:p>
          <a:p>
            <a:endParaRPr lang="de-DE" dirty="0"/>
          </a:p>
          <a:p>
            <a:r>
              <a:rPr lang="de-DE" dirty="0"/>
              <a:t>m</a:t>
            </a:r>
            <a:r>
              <a:rPr lang="de-DE" dirty="0" smtClean="0"/>
              <a:t>ain()</a:t>
            </a:r>
          </a:p>
          <a:p>
            <a:r>
              <a:rPr lang="de-DE" dirty="0" smtClean="0"/>
              <a:t>{</a:t>
            </a:r>
          </a:p>
          <a:p>
            <a:r>
              <a:rPr lang="de-DE" dirty="0" smtClean="0"/>
              <a:t>	</a:t>
            </a:r>
            <a:r>
              <a:rPr lang="de-DE" dirty="0"/>
              <a:t>printf(“Gleich wird eine Funktion aufgerufen</a:t>
            </a:r>
            <a:r>
              <a:rPr lang="de-DE" dirty="0" smtClean="0"/>
              <a:t>:</a:t>
            </a:r>
            <a:r>
              <a:rPr lang="de-DE" dirty="0" smtClean="0">
                <a:solidFill>
                  <a:srgbClr val="00204B"/>
                </a:solidFill>
              </a:rPr>
              <a:t>“</a:t>
            </a:r>
            <a:r>
              <a:rPr lang="de-DE" dirty="0" smtClean="0"/>
              <a:t>);</a:t>
            </a:r>
          </a:p>
          <a:p>
            <a:r>
              <a:rPr lang="de-DE" dirty="0"/>
              <a:t>	</a:t>
            </a:r>
            <a:r>
              <a:rPr lang="de-DE" dirty="0" smtClean="0"/>
              <a:t>begruessung();</a:t>
            </a:r>
          </a:p>
          <a:p>
            <a:r>
              <a:rPr lang="de-DE" dirty="0" smtClean="0"/>
              <a:t>	printf(“</a:t>
            </a:r>
            <a:r>
              <a:rPr lang="de-DE" dirty="0"/>
              <a:t>Nun sind wir wieder im Hauptprogramm</a:t>
            </a:r>
            <a:r>
              <a:rPr lang="de-DE" dirty="0" smtClean="0"/>
              <a:t>.“);</a:t>
            </a:r>
          </a:p>
          <a:p>
            <a:r>
              <a:rPr lang="de-DE" dirty="0" smtClean="0"/>
              <a:t>}</a:t>
            </a:r>
            <a:endParaRPr lang="de-DE" dirty="0"/>
          </a:p>
        </p:txBody>
      </p:sp>
      <p:sp>
        <p:nvSpPr>
          <p:cNvPr id="6" name="Pfeil nach rechts 5"/>
          <p:cNvSpPr/>
          <p:nvPr/>
        </p:nvSpPr>
        <p:spPr>
          <a:xfrm rot="16200000">
            <a:off x="1098513" y="3457935"/>
            <a:ext cx="1570037" cy="504056"/>
          </a:xfrm>
          <a:prstGeom prst="rightArrow">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smtClean="0">
                <a:solidFill>
                  <a:schemeClr val="tx1"/>
                </a:solidFill>
              </a:rPr>
              <a:t>Verweis auf eine Funktion</a:t>
            </a:r>
          </a:p>
        </p:txBody>
      </p:sp>
    </p:spTree>
    <p:extLst>
      <p:ext uri="{BB962C8B-B14F-4D97-AF65-F5344CB8AC3E}">
        <p14:creationId xmlns:p14="http://schemas.microsoft.com/office/powerpoint/2010/main" val="226180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r>
              <a:rPr lang="de-DE" dirty="0" smtClean="0"/>
              <a:t>    </a:t>
            </a:r>
            <a:fld id="{53A7E995-82E8-4418-8944-F18B85142D8B}" type="slidenum">
              <a:rPr lang="de-DE" sz="1200" smtClean="0"/>
              <a:pPr/>
              <a:t>21</a:t>
            </a:fld>
            <a:endParaRPr lang="de-DE" sz="1200" dirty="0"/>
          </a:p>
        </p:txBody>
      </p:sp>
      <p:sp>
        <p:nvSpPr>
          <p:cNvPr id="8" name="Titel 2"/>
          <p:cNvSpPr>
            <a:spLocks noGrp="1"/>
          </p:cNvSpPr>
          <p:nvPr>
            <p:ph type="ctrTitle"/>
          </p:nvPr>
        </p:nvSpPr>
        <p:spPr>
          <a:xfrm>
            <a:off x="553014" y="439671"/>
            <a:ext cx="11137237" cy="720080"/>
          </a:xfrm>
        </p:spPr>
        <p:txBody>
          <a:bodyPr/>
          <a:lstStyle/>
          <a:p>
            <a:r>
              <a:rPr lang="de-DE" dirty="0" smtClean="0"/>
              <a:t>Beispielaufgabe</a:t>
            </a:r>
            <a:r>
              <a:rPr lang="de-DE" dirty="0" smtClean="0">
                <a:solidFill>
                  <a:srgbClr val="00B0F0"/>
                </a:solidFill>
              </a:rPr>
              <a:t> </a:t>
            </a:r>
            <a:r>
              <a:rPr lang="de-DE" dirty="0"/>
              <a:t>– </a:t>
            </a:r>
            <a:r>
              <a:rPr lang="de-DE" dirty="0" smtClean="0">
                <a:solidFill>
                  <a:srgbClr val="00B0F0"/>
                </a:solidFill>
              </a:rPr>
              <a:t>Quellcode</a:t>
            </a:r>
            <a:r>
              <a:rPr lang="de-DE" b="1" dirty="0" smtClean="0">
                <a:solidFill>
                  <a:srgbClr val="00B0F0"/>
                </a:solidFill>
              </a:rPr>
              <a:t/>
            </a:r>
            <a:br>
              <a:rPr lang="de-DE" b="1" dirty="0" smtClean="0">
                <a:solidFill>
                  <a:srgbClr val="00B0F0"/>
                </a:solidFill>
              </a:rPr>
            </a:br>
            <a:endParaRPr lang="de-DE" sz="1800" u="sng" dirty="0"/>
          </a:p>
        </p:txBody>
      </p:sp>
      <p:sp>
        <p:nvSpPr>
          <p:cNvPr id="2" name="Textfeld 1"/>
          <p:cNvSpPr txBox="1"/>
          <p:nvPr/>
        </p:nvSpPr>
        <p:spPr>
          <a:xfrm>
            <a:off x="1055440" y="1268760"/>
            <a:ext cx="6143670" cy="3970318"/>
          </a:xfrm>
          <a:prstGeom prst="rect">
            <a:avLst/>
          </a:prstGeom>
          <a:noFill/>
          <a:ln>
            <a:solidFill>
              <a:schemeClr val="tx1"/>
            </a:solidFill>
          </a:ln>
        </p:spPr>
        <p:txBody>
          <a:bodyPr wrap="none" rtlCol="0">
            <a:spAutoFit/>
          </a:bodyPr>
          <a:lstStyle/>
          <a:p>
            <a:r>
              <a:rPr lang="de-DE" dirty="0" smtClean="0"/>
              <a:t># include&lt;stdio.h&gt;</a:t>
            </a:r>
          </a:p>
          <a:p>
            <a:endParaRPr lang="de-DE" dirty="0"/>
          </a:p>
          <a:p>
            <a:r>
              <a:rPr lang="de-DE" dirty="0" smtClean="0"/>
              <a:t>begruessung()</a:t>
            </a:r>
          </a:p>
          <a:p>
            <a:r>
              <a:rPr lang="de-DE" dirty="0" smtClean="0"/>
              <a:t>{</a:t>
            </a:r>
          </a:p>
          <a:p>
            <a:r>
              <a:rPr lang="de-DE" dirty="0"/>
              <a:t>	 printf</a:t>
            </a:r>
            <a:r>
              <a:rPr lang="de-DE" dirty="0" smtClean="0"/>
              <a:t>(“Hallo zusammen!“);</a:t>
            </a:r>
          </a:p>
          <a:p>
            <a:r>
              <a:rPr lang="de-DE" dirty="0"/>
              <a:t>}</a:t>
            </a:r>
            <a:endParaRPr lang="de-DE" dirty="0" smtClean="0"/>
          </a:p>
          <a:p>
            <a:endParaRPr lang="de-DE" dirty="0"/>
          </a:p>
          <a:p>
            <a:endParaRPr lang="de-DE" dirty="0"/>
          </a:p>
          <a:p>
            <a:r>
              <a:rPr lang="de-DE" dirty="0"/>
              <a:t>m</a:t>
            </a:r>
            <a:r>
              <a:rPr lang="de-DE" dirty="0" smtClean="0"/>
              <a:t>ain()</a:t>
            </a:r>
          </a:p>
          <a:p>
            <a:r>
              <a:rPr lang="de-DE" dirty="0" smtClean="0"/>
              <a:t>{</a:t>
            </a:r>
          </a:p>
          <a:p>
            <a:r>
              <a:rPr lang="de-DE" dirty="0" smtClean="0"/>
              <a:t>	</a:t>
            </a:r>
            <a:r>
              <a:rPr lang="de-DE" dirty="0"/>
              <a:t>printf(“Gleich wird eine Funktion aufgerufen</a:t>
            </a:r>
            <a:r>
              <a:rPr lang="de-DE" dirty="0" smtClean="0"/>
              <a:t>:</a:t>
            </a:r>
            <a:r>
              <a:rPr lang="de-DE" dirty="0" smtClean="0">
                <a:solidFill>
                  <a:srgbClr val="00204B"/>
                </a:solidFill>
              </a:rPr>
              <a:t>“</a:t>
            </a:r>
            <a:r>
              <a:rPr lang="de-DE" dirty="0" smtClean="0"/>
              <a:t>);</a:t>
            </a:r>
          </a:p>
          <a:p>
            <a:r>
              <a:rPr lang="de-DE" dirty="0"/>
              <a:t>	</a:t>
            </a:r>
            <a:r>
              <a:rPr lang="de-DE" dirty="0" smtClean="0"/>
              <a:t>begruessung();</a:t>
            </a:r>
          </a:p>
          <a:p>
            <a:r>
              <a:rPr lang="de-DE" dirty="0" smtClean="0"/>
              <a:t>	printf(“</a:t>
            </a:r>
            <a:r>
              <a:rPr lang="de-DE" dirty="0"/>
              <a:t>Nun sind wir wieder im Hauptprogramm</a:t>
            </a:r>
            <a:r>
              <a:rPr lang="de-DE" dirty="0" smtClean="0"/>
              <a:t>.“);</a:t>
            </a:r>
          </a:p>
          <a:p>
            <a:r>
              <a:rPr lang="de-DE" dirty="0" smtClean="0"/>
              <a:t>}</a:t>
            </a:r>
            <a:endParaRPr lang="de-DE" dirty="0"/>
          </a:p>
        </p:txBody>
      </p:sp>
      <p:sp>
        <p:nvSpPr>
          <p:cNvPr id="7" name="Rechteck 6"/>
          <p:cNvSpPr/>
          <p:nvPr/>
        </p:nvSpPr>
        <p:spPr>
          <a:xfrm>
            <a:off x="1055440" y="3501008"/>
            <a:ext cx="6143670" cy="17380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Textfeld 8"/>
          <p:cNvSpPr txBox="1"/>
          <p:nvPr/>
        </p:nvSpPr>
        <p:spPr>
          <a:xfrm>
            <a:off x="983432" y="3131676"/>
            <a:ext cx="5312522" cy="369332"/>
          </a:xfrm>
          <a:prstGeom prst="rect">
            <a:avLst/>
          </a:prstGeom>
          <a:noFill/>
        </p:spPr>
        <p:txBody>
          <a:bodyPr wrap="square" rtlCol="0">
            <a:spAutoFit/>
          </a:bodyPr>
          <a:lstStyle/>
          <a:p>
            <a:r>
              <a:rPr lang="de-DE" b="1" dirty="0" smtClean="0">
                <a:solidFill>
                  <a:srgbClr val="FF0000"/>
                </a:solidFill>
              </a:rPr>
              <a:t>Hauptprogramm („main“)</a:t>
            </a:r>
            <a:endParaRPr lang="de-DE" b="1" dirty="0">
              <a:solidFill>
                <a:srgbClr val="FF0000"/>
              </a:solidFill>
            </a:endParaRPr>
          </a:p>
        </p:txBody>
      </p:sp>
    </p:spTree>
    <p:extLst>
      <p:ext uri="{BB962C8B-B14F-4D97-AF65-F5344CB8AC3E}">
        <p14:creationId xmlns:p14="http://schemas.microsoft.com/office/powerpoint/2010/main" val="31448850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r>
              <a:rPr lang="de-DE" dirty="0" smtClean="0"/>
              <a:t>    </a:t>
            </a:r>
            <a:fld id="{53A7E995-82E8-4418-8944-F18B85142D8B}" type="slidenum">
              <a:rPr lang="de-DE" sz="1200" smtClean="0"/>
              <a:pPr/>
              <a:t>22</a:t>
            </a:fld>
            <a:endParaRPr lang="de-DE" sz="1200" dirty="0"/>
          </a:p>
        </p:txBody>
      </p:sp>
      <p:sp>
        <p:nvSpPr>
          <p:cNvPr id="8" name="Titel 2"/>
          <p:cNvSpPr>
            <a:spLocks noGrp="1"/>
          </p:cNvSpPr>
          <p:nvPr>
            <p:ph type="ctrTitle"/>
          </p:nvPr>
        </p:nvSpPr>
        <p:spPr>
          <a:xfrm>
            <a:off x="553014" y="439671"/>
            <a:ext cx="11137237" cy="720080"/>
          </a:xfrm>
        </p:spPr>
        <p:txBody>
          <a:bodyPr/>
          <a:lstStyle/>
          <a:p>
            <a:r>
              <a:rPr lang="de-DE" dirty="0" smtClean="0"/>
              <a:t>Beispielaufgabe</a:t>
            </a:r>
            <a:r>
              <a:rPr lang="de-DE" dirty="0" smtClean="0">
                <a:solidFill>
                  <a:srgbClr val="00B0F0"/>
                </a:solidFill>
              </a:rPr>
              <a:t> </a:t>
            </a:r>
            <a:r>
              <a:rPr lang="de-DE" dirty="0"/>
              <a:t>– </a:t>
            </a:r>
            <a:r>
              <a:rPr lang="de-DE" dirty="0" smtClean="0">
                <a:solidFill>
                  <a:srgbClr val="00B0F0"/>
                </a:solidFill>
              </a:rPr>
              <a:t>Quellcode</a:t>
            </a:r>
            <a:r>
              <a:rPr lang="de-DE" b="1" dirty="0" smtClean="0">
                <a:solidFill>
                  <a:srgbClr val="00B0F0"/>
                </a:solidFill>
              </a:rPr>
              <a:t/>
            </a:r>
            <a:br>
              <a:rPr lang="de-DE" b="1" dirty="0" smtClean="0">
                <a:solidFill>
                  <a:srgbClr val="00B0F0"/>
                </a:solidFill>
              </a:rPr>
            </a:br>
            <a:endParaRPr lang="de-DE" sz="1800" u="sng" dirty="0"/>
          </a:p>
        </p:txBody>
      </p:sp>
      <p:sp>
        <p:nvSpPr>
          <p:cNvPr id="2" name="Textfeld 1"/>
          <p:cNvSpPr txBox="1"/>
          <p:nvPr/>
        </p:nvSpPr>
        <p:spPr>
          <a:xfrm>
            <a:off x="1055440" y="1268760"/>
            <a:ext cx="6143670" cy="3970318"/>
          </a:xfrm>
          <a:prstGeom prst="rect">
            <a:avLst/>
          </a:prstGeom>
          <a:noFill/>
          <a:ln>
            <a:solidFill>
              <a:schemeClr val="tx1"/>
            </a:solidFill>
          </a:ln>
        </p:spPr>
        <p:txBody>
          <a:bodyPr wrap="none" rtlCol="0">
            <a:spAutoFit/>
          </a:bodyPr>
          <a:lstStyle/>
          <a:p>
            <a:r>
              <a:rPr lang="de-DE" dirty="0" smtClean="0"/>
              <a:t># include&lt;stdio.h&gt;</a:t>
            </a:r>
          </a:p>
          <a:p>
            <a:endParaRPr lang="de-DE" dirty="0"/>
          </a:p>
          <a:p>
            <a:r>
              <a:rPr lang="de-DE" dirty="0" smtClean="0"/>
              <a:t>begruessung()</a:t>
            </a:r>
          </a:p>
          <a:p>
            <a:r>
              <a:rPr lang="de-DE" dirty="0" smtClean="0"/>
              <a:t>{</a:t>
            </a:r>
          </a:p>
          <a:p>
            <a:r>
              <a:rPr lang="de-DE" dirty="0"/>
              <a:t>	 printf</a:t>
            </a:r>
            <a:r>
              <a:rPr lang="de-DE" dirty="0" smtClean="0"/>
              <a:t>(“Hallo zusammen!“);</a:t>
            </a:r>
          </a:p>
          <a:p>
            <a:r>
              <a:rPr lang="de-DE" dirty="0"/>
              <a:t>}</a:t>
            </a:r>
            <a:endParaRPr lang="de-DE" dirty="0" smtClean="0"/>
          </a:p>
          <a:p>
            <a:endParaRPr lang="de-DE" dirty="0"/>
          </a:p>
          <a:p>
            <a:endParaRPr lang="de-DE" dirty="0"/>
          </a:p>
          <a:p>
            <a:r>
              <a:rPr lang="de-DE" dirty="0"/>
              <a:t>m</a:t>
            </a:r>
            <a:r>
              <a:rPr lang="de-DE" dirty="0" smtClean="0"/>
              <a:t>ain()</a:t>
            </a:r>
          </a:p>
          <a:p>
            <a:r>
              <a:rPr lang="de-DE" dirty="0" smtClean="0"/>
              <a:t>{</a:t>
            </a:r>
          </a:p>
          <a:p>
            <a:r>
              <a:rPr lang="de-DE" dirty="0" smtClean="0"/>
              <a:t>	</a:t>
            </a:r>
            <a:r>
              <a:rPr lang="de-DE" dirty="0"/>
              <a:t>printf(“Gleich wird eine Funktion aufgerufen</a:t>
            </a:r>
            <a:r>
              <a:rPr lang="de-DE" dirty="0" smtClean="0"/>
              <a:t>:</a:t>
            </a:r>
            <a:r>
              <a:rPr lang="de-DE" dirty="0" smtClean="0">
                <a:solidFill>
                  <a:srgbClr val="00204B"/>
                </a:solidFill>
              </a:rPr>
              <a:t>“</a:t>
            </a:r>
            <a:r>
              <a:rPr lang="de-DE" dirty="0" smtClean="0"/>
              <a:t>);</a:t>
            </a:r>
          </a:p>
          <a:p>
            <a:r>
              <a:rPr lang="de-DE" dirty="0"/>
              <a:t>	</a:t>
            </a:r>
            <a:r>
              <a:rPr lang="de-DE" dirty="0" smtClean="0"/>
              <a:t>begruessung();</a:t>
            </a:r>
          </a:p>
          <a:p>
            <a:r>
              <a:rPr lang="de-DE" dirty="0" smtClean="0"/>
              <a:t>	printf(“</a:t>
            </a:r>
            <a:r>
              <a:rPr lang="de-DE" dirty="0"/>
              <a:t>Nun sind wir wieder im Hauptprogramm</a:t>
            </a:r>
            <a:r>
              <a:rPr lang="de-DE" dirty="0" smtClean="0"/>
              <a:t>.“);</a:t>
            </a:r>
          </a:p>
          <a:p>
            <a:r>
              <a:rPr lang="de-DE" dirty="0" smtClean="0"/>
              <a:t>}</a:t>
            </a:r>
            <a:endParaRPr lang="de-DE" dirty="0"/>
          </a:p>
        </p:txBody>
      </p:sp>
      <p:sp>
        <p:nvSpPr>
          <p:cNvPr id="6" name="Rechteck 5"/>
          <p:cNvSpPr/>
          <p:nvPr/>
        </p:nvSpPr>
        <p:spPr>
          <a:xfrm>
            <a:off x="1055440" y="1844824"/>
            <a:ext cx="6143670" cy="11521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Textfeld 6"/>
          <p:cNvSpPr txBox="1"/>
          <p:nvPr/>
        </p:nvSpPr>
        <p:spPr>
          <a:xfrm>
            <a:off x="993333" y="1551149"/>
            <a:ext cx="6205777" cy="369332"/>
          </a:xfrm>
          <a:prstGeom prst="rect">
            <a:avLst/>
          </a:prstGeom>
          <a:noFill/>
        </p:spPr>
        <p:txBody>
          <a:bodyPr wrap="square" rtlCol="0">
            <a:spAutoFit/>
          </a:bodyPr>
          <a:lstStyle/>
          <a:p>
            <a:r>
              <a:rPr lang="de-DE" b="1" dirty="0" smtClean="0">
                <a:solidFill>
                  <a:srgbClr val="FF0000"/>
                </a:solidFill>
              </a:rPr>
              <a:t>Funktion („begruessung“)</a:t>
            </a:r>
            <a:endParaRPr lang="de-DE" b="1" dirty="0">
              <a:solidFill>
                <a:srgbClr val="FF0000"/>
              </a:solidFill>
            </a:endParaRPr>
          </a:p>
        </p:txBody>
      </p:sp>
    </p:spTree>
    <p:extLst>
      <p:ext uri="{BB962C8B-B14F-4D97-AF65-F5344CB8AC3E}">
        <p14:creationId xmlns:p14="http://schemas.microsoft.com/office/powerpoint/2010/main" val="4000497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3" name="Titel 2"/>
          <p:cNvSpPr>
            <a:spLocks noGrp="1"/>
          </p:cNvSpPr>
          <p:nvPr>
            <p:ph type="ctrTitle"/>
          </p:nvPr>
        </p:nvSpPr>
        <p:spPr/>
        <p:txBody>
          <a:bodyPr/>
          <a:lstStyle/>
          <a:p>
            <a:r>
              <a:rPr lang="de-DE" dirty="0" smtClean="0"/>
              <a:t>Funktionen </a:t>
            </a:r>
            <a:r>
              <a:rPr lang="de-DE" sz="2000" dirty="0" smtClean="0"/>
              <a:t>(</a:t>
            </a:r>
            <a:r>
              <a:rPr lang="de-DE" sz="2000" dirty="0"/>
              <a:t>P</a:t>
            </a:r>
            <a:r>
              <a:rPr lang="de-DE" sz="2000" dirty="0" smtClean="0"/>
              <a:t>rozeduren) </a:t>
            </a:r>
            <a:r>
              <a:rPr lang="de-DE" dirty="0" smtClean="0"/>
              <a:t>– </a:t>
            </a:r>
            <a:r>
              <a:rPr lang="de-DE" dirty="0" smtClean="0">
                <a:solidFill>
                  <a:srgbClr val="00B0F0"/>
                </a:solidFill>
              </a:rPr>
              <a:t>Beispielaufgabe(II)</a:t>
            </a:r>
            <a:r>
              <a:rPr lang="de-DE" b="1" dirty="0" smtClean="0">
                <a:solidFill>
                  <a:srgbClr val="00B0F0"/>
                </a:solidFill>
              </a:rPr>
              <a:t/>
            </a:r>
            <a:br>
              <a:rPr lang="de-DE" b="1" dirty="0" smtClean="0">
                <a:solidFill>
                  <a:srgbClr val="00B0F0"/>
                </a:solidFill>
              </a:rPr>
            </a:br>
            <a:endParaRPr lang="de-DE" sz="1800" u="sng" dirty="0"/>
          </a:p>
        </p:txBody>
      </p:sp>
      <p:sp>
        <p:nvSpPr>
          <p:cNvPr id="6" name="Textfeld 5"/>
          <p:cNvSpPr txBox="1"/>
          <p:nvPr/>
        </p:nvSpPr>
        <p:spPr>
          <a:xfrm>
            <a:off x="672350" y="1412776"/>
            <a:ext cx="11256298" cy="2160239"/>
          </a:xfrm>
          <a:prstGeom prst="rect">
            <a:avLst/>
          </a:prstGeom>
        </p:spPr>
        <p:txBody>
          <a:bodyPr/>
          <a:lstStyle>
            <a:lvl1pPr marL="342900" indent="-342900">
              <a:spcBef>
                <a:spcPct val="20000"/>
              </a:spcBef>
              <a:buClr>
                <a:schemeClr val="tx2"/>
              </a:buClr>
              <a:buSzPct val="85000"/>
              <a:buFontTx/>
              <a:buBlip>
                <a:blip r:embed="rId3"/>
              </a:buBlip>
              <a:defRPr sz="2400"/>
            </a:lvl1pPr>
            <a:lvl2pPr marL="742950" indent="-285750">
              <a:spcBef>
                <a:spcPct val="20000"/>
              </a:spcBef>
              <a:buClr>
                <a:schemeClr val="tx2"/>
              </a:buClr>
              <a:buSzPct val="85000"/>
              <a:buFontTx/>
              <a:buBlip>
                <a:blip r:embed="rId3"/>
              </a:buBlip>
              <a:defRPr sz="2000"/>
            </a:lvl2pPr>
            <a:lvl3pPr marL="1143000" indent="-228600">
              <a:spcBef>
                <a:spcPct val="20000"/>
              </a:spcBef>
              <a:buClr>
                <a:schemeClr val="tx2"/>
              </a:buClr>
              <a:buSzPct val="85000"/>
              <a:buFontTx/>
              <a:buBlip>
                <a:blip r:embed="rId3"/>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r>
              <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rPr>
              <a:t>Beim zweiten Beispiel wollen wir eine „intelligentere“ Funktion vorstellen. </a:t>
            </a: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r>
              <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rPr>
              <a:t>Gemeint ist: Die Funktion wird nicht stets das selbe leisten, sondern auf einen „Input“ reagieren.</a:t>
            </a: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r>
              <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rPr>
              <a:t>Dieser Input wird als </a:t>
            </a:r>
            <a:r>
              <a:rPr kumimoji="0" lang="de-DE" sz="2000" b="1" i="0" u="none" strike="noStrike" kern="1200" cap="none" spc="0" normalizeH="0" baseline="0" noProof="0" dirty="0" smtClean="0">
                <a:ln>
                  <a:noFill/>
                </a:ln>
                <a:solidFill>
                  <a:srgbClr val="00204B"/>
                </a:solidFill>
                <a:effectLst/>
                <a:uLnTx/>
                <a:uFillTx/>
                <a:latin typeface="Frutiger 45 Light"/>
                <a:ea typeface="+mn-ea"/>
                <a:cs typeface="+mn-cs"/>
              </a:rPr>
              <a:t>Übergabewert</a:t>
            </a:r>
            <a:r>
              <a:rPr kumimoji="0" lang="de-DE" sz="2000" b="0" i="0" u="none" strike="noStrike" kern="1200" cap="none" spc="0" normalizeH="0" noProof="0" dirty="0" smtClean="0">
                <a:ln>
                  <a:noFill/>
                </a:ln>
                <a:solidFill>
                  <a:srgbClr val="00204B"/>
                </a:solidFill>
                <a:effectLst/>
                <a:uLnTx/>
                <a:uFillTx/>
                <a:latin typeface="Frutiger 45 Light"/>
                <a:ea typeface="+mn-ea"/>
                <a:cs typeface="+mn-cs"/>
              </a:rPr>
              <a:t> (oder auch: </a:t>
            </a:r>
            <a:r>
              <a:rPr kumimoji="0" lang="de-DE" sz="2000" b="1" i="0" u="none" strike="noStrike" kern="1200" cap="none" spc="0" normalizeH="0" noProof="0" dirty="0" smtClean="0">
                <a:ln>
                  <a:noFill/>
                </a:ln>
                <a:solidFill>
                  <a:srgbClr val="00204B"/>
                </a:solidFill>
                <a:effectLst/>
                <a:uLnTx/>
                <a:uFillTx/>
                <a:latin typeface="Frutiger 45 Light"/>
                <a:ea typeface="+mn-ea"/>
                <a:cs typeface="+mn-cs"/>
              </a:rPr>
              <a:t>Parameter</a:t>
            </a:r>
            <a:r>
              <a:rPr kumimoji="0" lang="de-DE" sz="2000" b="0" i="0" u="none" strike="noStrike" kern="1200" cap="none" spc="0" normalizeH="0" noProof="0" dirty="0" smtClean="0">
                <a:ln>
                  <a:noFill/>
                </a:ln>
                <a:solidFill>
                  <a:srgbClr val="00204B"/>
                </a:solidFill>
                <a:effectLst/>
                <a:uLnTx/>
                <a:uFillTx/>
                <a:latin typeface="Frutiger 45 Light"/>
                <a:ea typeface="+mn-ea"/>
                <a:cs typeface="+mn-cs"/>
              </a:rPr>
              <a:t>) bezeichnet.</a:t>
            </a: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r>
              <a:rPr kumimoji="0" lang="de-DE" sz="2000" b="1" i="0" u="none" strike="noStrike" kern="1200" cap="none" spc="0" normalizeH="0" baseline="0" noProof="0" dirty="0" smtClean="0">
                <a:ln>
                  <a:noFill/>
                </a:ln>
                <a:solidFill>
                  <a:srgbClr val="00204B"/>
                </a:solidFill>
                <a:effectLst/>
                <a:uLnTx/>
                <a:uFillTx/>
                <a:latin typeface="Frutiger 45 Light"/>
                <a:ea typeface="+mn-ea"/>
                <a:cs typeface="+mn-cs"/>
              </a:rPr>
              <a:t>Aufgabenstellung:</a:t>
            </a: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800" b="1" i="0" u="none" strike="noStrike" kern="1200" cap="none" spc="0" normalizeH="0" baseline="0" noProof="0" dirty="0" smtClean="0">
              <a:ln>
                <a:noFill/>
              </a:ln>
              <a:solidFill>
                <a:srgbClr val="00204B"/>
              </a:solidFill>
              <a:effectLst/>
              <a:uLnTx/>
              <a:uFillTx/>
              <a:latin typeface="Frutiger 45 Light"/>
              <a:ea typeface="+mn-ea"/>
              <a:cs typeface="+mn-cs"/>
            </a:endParaRPr>
          </a:p>
          <a:p>
            <a:pPr marL="400050" marR="0" lvl="1" indent="0" algn="l" defTabSz="914400" rtl="0" eaLnBrk="1" fontAlgn="auto" latinLnBrk="0" hangingPunct="1">
              <a:lnSpc>
                <a:spcPct val="100000"/>
              </a:lnSpc>
              <a:spcBef>
                <a:spcPct val="20000"/>
              </a:spcBef>
              <a:spcAft>
                <a:spcPts val="0"/>
              </a:spcAft>
              <a:buClr>
                <a:srgbClr val="0071B2"/>
              </a:buClr>
              <a:buSzPct val="85000"/>
              <a:buFontTx/>
              <a:buNone/>
              <a:tabLst/>
              <a:defRPr/>
            </a:pPr>
            <a:r>
              <a:rPr kumimoji="0" lang="de-DE" sz="1600" b="0" i="0" u="none" strike="noStrike" kern="1200" cap="none" spc="0" normalizeH="0" baseline="0" noProof="0" dirty="0" smtClean="0">
                <a:ln>
                  <a:noFill/>
                </a:ln>
                <a:solidFill>
                  <a:srgbClr val="00204B"/>
                </a:solidFill>
                <a:effectLst/>
                <a:uLnTx/>
                <a:uFillTx/>
                <a:latin typeface="Frutiger 45 Light"/>
                <a:ea typeface="+mn-ea"/>
                <a:cs typeface="+mn-cs"/>
              </a:rPr>
              <a:t>Das </a:t>
            </a:r>
            <a:r>
              <a:rPr kumimoji="0" lang="de-DE" sz="1600" b="0" i="0" u="none" strike="noStrike" kern="1200" cap="none" spc="0" normalizeH="0" baseline="0" noProof="0" dirty="0">
                <a:ln>
                  <a:noFill/>
                </a:ln>
                <a:solidFill>
                  <a:srgbClr val="00204B"/>
                </a:solidFill>
                <a:effectLst/>
                <a:uLnTx/>
                <a:uFillTx/>
                <a:latin typeface="Frutiger 45 Light"/>
                <a:ea typeface="+mn-ea"/>
                <a:cs typeface="+mn-cs"/>
              </a:rPr>
              <a:t>P</a:t>
            </a:r>
            <a:r>
              <a:rPr kumimoji="0" lang="de-DE" sz="1600" b="0" i="0" u="none" strike="noStrike" kern="1200" cap="none" spc="0" normalizeH="0" baseline="0" noProof="0" dirty="0" smtClean="0">
                <a:ln>
                  <a:noFill/>
                </a:ln>
                <a:solidFill>
                  <a:srgbClr val="00204B"/>
                </a:solidFill>
                <a:effectLst/>
                <a:uLnTx/>
                <a:uFillTx/>
                <a:latin typeface="Frutiger 45 Light"/>
                <a:ea typeface="+mn-ea"/>
                <a:cs typeface="+mn-cs"/>
              </a:rPr>
              <a:t>rogramm fragt zu Beginn den Lieblingsbuchstaben des Users ab.</a:t>
            </a:r>
          </a:p>
          <a:p>
            <a:pPr marL="400050" marR="0" lvl="1" indent="0" algn="l" defTabSz="914400" rtl="0" eaLnBrk="1" fontAlgn="auto" latinLnBrk="0" hangingPunct="1">
              <a:lnSpc>
                <a:spcPct val="100000"/>
              </a:lnSpc>
              <a:spcBef>
                <a:spcPct val="20000"/>
              </a:spcBef>
              <a:spcAft>
                <a:spcPts val="0"/>
              </a:spcAft>
              <a:buClr>
                <a:srgbClr val="0071B2"/>
              </a:buClr>
              <a:buSzPct val="85000"/>
              <a:buFontTx/>
              <a:buNone/>
              <a:tabLst/>
              <a:defRPr/>
            </a:pPr>
            <a:r>
              <a:rPr kumimoji="0" lang="de-DE" sz="1600" b="0" i="0" u="none" strike="noStrike" kern="1200" cap="none" spc="0" normalizeH="0" baseline="0" noProof="0" dirty="0" smtClean="0">
                <a:ln>
                  <a:noFill/>
                </a:ln>
                <a:solidFill>
                  <a:srgbClr val="00204B"/>
                </a:solidFill>
                <a:effectLst/>
                <a:uLnTx/>
                <a:uFillTx/>
                <a:latin typeface="Frutiger 45 Light"/>
                <a:ea typeface="+mn-ea"/>
                <a:cs typeface="+mn-cs"/>
              </a:rPr>
              <a:t>Anschließend wird die Funktion „meinLiebling“ gestartet.</a:t>
            </a:r>
          </a:p>
          <a:p>
            <a:pPr marL="400050" marR="0" lvl="1" indent="0" algn="l" defTabSz="914400" rtl="0" eaLnBrk="1" fontAlgn="auto" latinLnBrk="0" hangingPunct="1">
              <a:lnSpc>
                <a:spcPct val="100000"/>
              </a:lnSpc>
              <a:spcBef>
                <a:spcPct val="20000"/>
              </a:spcBef>
              <a:spcAft>
                <a:spcPts val="0"/>
              </a:spcAft>
              <a:buClr>
                <a:srgbClr val="0071B2"/>
              </a:buClr>
              <a:buSzPct val="85000"/>
              <a:buFontTx/>
              <a:buNone/>
              <a:tabLst/>
              <a:defRPr/>
            </a:pPr>
            <a:r>
              <a:rPr lang="de-DE" sz="1600" dirty="0" smtClean="0">
                <a:solidFill>
                  <a:srgbClr val="00204B"/>
                </a:solidFill>
                <a:latin typeface="Frutiger 45 Light"/>
              </a:rPr>
              <a:t>Als Übergabewert wird der Funktion der vom User eingegebene Buchstabe übergeben.</a:t>
            </a:r>
            <a:endParaRPr kumimoji="0" lang="de-DE" sz="1600" b="0" i="0" u="none" strike="noStrike" kern="1200" cap="none" spc="0" normalizeH="0" baseline="0" noProof="0" dirty="0" smtClean="0">
              <a:ln>
                <a:noFill/>
              </a:ln>
              <a:solidFill>
                <a:srgbClr val="00204B"/>
              </a:solidFill>
              <a:effectLst/>
              <a:uLnTx/>
              <a:uFillTx/>
              <a:latin typeface="Frutiger 45 Light"/>
              <a:ea typeface="+mn-ea"/>
              <a:cs typeface="+mn-cs"/>
            </a:endParaRPr>
          </a:p>
          <a:p>
            <a:pPr marL="400050" marR="0" lvl="1" indent="0" algn="l" defTabSz="914400" rtl="0" eaLnBrk="1" fontAlgn="auto" latinLnBrk="0" hangingPunct="1">
              <a:lnSpc>
                <a:spcPct val="100000"/>
              </a:lnSpc>
              <a:spcBef>
                <a:spcPct val="20000"/>
              </a:spcBef>
              <a:spcAft>
                <a:spcPts val="0"/>
              </a:spcAft>
              <a:buClr>
                <a:srgbClr val="0071B2"/>
              </a:buClr>
              <a:buSzPct val="85000"/>
              <a:buFontTx/>
              <a:buNone/>
              <a:tabLst/>
              <a:defRPr/>
            </a:pPr>
            <a:r>
              <a:rPr kumimoji="0" lang="de-DE" sz="1600" b="0" i="0" u="none" strike="noStrike" kern="1200" cap="none" spc="0" normalizeH="0" baseline="0" noProof="0" dirty="0" smtClean="0">
                <a:ln>
                  <a:noFill/>
                </a:ln>
                <a:solidFill>
                  <a:srgbClr val="00204B"/>
                </a:solidFill>
                <a:effectLst/>
                <a:uLnTx/>
                <a:uFillTx/>
                <a:latin typeface="Frutiger 45 Light"/>
                <a:ea typeface="+mn-ea"/>
                <a:cs typeface="+mn-cs"/>
              </a:rPr>
              <a:t>Die Funktion meinLiebling arbeitet eine Schleife ab, um</a:t>
            </a:r>
            <a:r>
              <a:rPr kumimoji="0" lang="de-DE" sz="1600" b="0" i="0" u="none" strike="noStrike" kern="1200" cap="none" spc="0" normalizeH="0" noProof="0" dirty="0" smtClean="0">
                <a:ln>
                  <a:noFill/>
                </a:ln>
                <a:solidFill>
                  <a:srgbClr val="00204B"/>
                </a:solidFill>
                <a:effectLst/>
                <a:uLnTx/>
                <a:uFillTx/>
                <a:latin typeface="Frutiger 45 Light"/>
                <a:ea typeface="+mn-ea"/>
                <a:cs typeface="+mn-cs"/>
              </a:rPr>
              <a:t> den</a:t>
            </a:r>
            <a:r>
              <a:rPr kumimoji="0" lang="de-DE" sz="1600" b="0" i="0" u="none" strike="noStrike" kern="1200" cap="none" spc="0" normalizeH="0" baseline="0" noProof="0" dirty="0" smtClean="0">
                <a:ln>
                  <a:noFill/>
                </a:ln>
                <a:solidFill>
                  <a:srgbClr val="00204B"/>
                </a:solidFill>
                <a:effectLst/>
                <a:uLnTx/>
                <a:uFillTx/>
                <a:latin typeface="Frutiger 45 Light"/>
                <a:ea typeface="+mn-ea"/>
                <a:cs typeface="+mn-cs"/>
              </a:rPr>
              <a:t> Übergabewert 10-mal auf der Konsole auszugeben.</a:t>
            </a:r>
          </a:p>
          <a:p>
            <a:pPr marL="400050" marR="0" lvl="1" indent="0" algn="l" defTabSz="914400" rtl="0" eaLnBrk="1" fontAlgn="auto" latinLnBrk="0" hangingPunct="1">
              <a:lnSpc>
                <a:spcPct val="100000"/>
              </a:lnSpc>
              <a:spcBef>
                <a:spcPct val="20000"/>
              </a:spcBef>
              <a:spcAft>
                <a:spcPts val="0"/>
              </a:spcAft>
              <a:buClr>
                <a:srgbClr val="0071B2"/>
              </a:buClr>
              <a:buSzPct val="85000"/>
              <a:buFontTx/>
              <a:buNone/>
              <a:tabLst/>
              <a:defRPr/>
            </a:pPr>
            <a:r>
              <a:rPr kumimoji="0" lang="de-DE" sz="1600" b="0" i="0" u="none" strike="noStrike" kern="1200" cap="none" spc="0" normalizeH="0" baseline="0" noProof="0" dirty="0" smtClean="0">
                <a:ln>
                  <a:noFill/>
                </a:ln>
                <a:solidFill>
                  <a:srgbClr val="00204B"/>
                </a:solidFill>
                <a:effectLst/>
                <a:uLnTx/>
                <a:uFillTx/>
                <a:latin typeface="Frutiger 45 Light"/>
                <a:ea typeface="+mn-ea"/>
                <a:cs typeface="+mn-cs"/>
              </a:rPr>
              <a:t>Nachdem die Funktion beendet wurde, geht es im Hauptprogramm weiter:</a:t>
            </a:r>
          </a:p>
          <a:p>
            <a:pPr marL="400050" marR="0" lvl="1" indent="0" algn="l" defTabSz="914400" rtl="0" eaLnBrk="1" fontAlgn="auto" latinLnBrk="0" hangingPunct="1">
              <a:lnSpc>
                <a:spcPct val="100000"/>
              </a:lnSpc>
              <a:spcBef>
                <a:spcPct val="20000"/>
              </a:spcBef>
              <a:spcAft>
                <a:spcPts val="0"/>
              </a:spcAft>
              <a:buClr>
                <a:srgbClr val="0071B2"/>
              </a:buClr>
              <a:buSzPct val="85000"/>
              <a:buFontTx/>
              <a:buNone/>
              <a:tabLst/>
              <a:defRPr/>
            </a:pPr>
            <a:r>
              <a:rPr kumimoji="0" lang="de-DE" sz="1600" b="0" i="0" u="none" strike="noStrike" kern="1200" cap="none" spc="0" normalizeH="0" baseline="0" noProof="0" dirty="0" smtClean="0">
                <a:ln>
                  <a:noFill/>
                </a:ln>
                <a:solidFill>
                  <a:srgbClr val="00204B"/>
                </a:solidFill>
                <a:effectLst/>
                <a:uLnTx/>
                <a:uFillTx/>
                <a:latin typeface="Frutiger 45 Light"/>
                <a:ea typeface="+mn-ea"/>
                <a:cs typeface="+mn-cs"/>
              </a:rPr>
              <a:t>Es folgt die Ausgabe: „Feierabend!“ und das Programm endet.</a:t>
            </a: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600" b="0" i="0" u="none" strike="noStrike" kern="1200" cap="none" spc="0" normalizeH="0" baseline="0" noProof="0" dirty="0" smtClean="0">
              <a:ln>
                <a:noFill/>
              </a:ln>
              <a:solidFill>
                <a:srgbClr val="00204B"/>
              </a:solidFill>
              <a:effectLst/>
              <a:uLnTx/>
              <a:uFillTx/>
              <a:latin typeface="Frutiger 45 Light"/>
              <a:ea typeface="+mn-ea"/>
              <a:cs typeface="+mn-cs"/>
            </a:endParaRPr>
          </a:p>
        </p:txBody>
      </p:sp>
    </p:spTree>
    <p:extLst>
      <p:ext uri="{BB962C8B-B14F-4D97-AF65-F5344CB8AC3E}">
        <p14:creationId xmlns:p14="http://schemas.microsoft.com/office/powerpoint/2010/main" val="144661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8" name="Textfeld 17"/>
          <p:cNvSpPr txBox="1"/>
          <p:nvPr/>
        </p:nvSpPr>
        <p:spPr>
          <a:xfrm>
            <a:off x="541364" y="1309074"/>
            <a:ext cx="11519650" cy="648071"/>
          </a:xfrm>
          <a:prstGeom prst="rect">
            <a:avLst/>
          </a:prstGeom>
        </p:spPr>
        <p:txBody>
          <a:bodyPr/>
          <a:lstStyle>
            <a:lvl1pPr marL="342900" indent="-342900">
              <a:spcBef>
                <a:spcPct val="20000"/>
              </a:spcBef>
              <a:buClr>
                <a:schemeClr val="tx2"/>
              </a:buClr>
              <a:buSzPct val="85000"/>
              <a:buFontTx/>
              <a:buBlip>
                <a:blip r:embed="rId2"/>
              </a:buBlip>
              <a:defRPr sz="2400"/>
            </a:lvl1pPr>
            <a:lvl2pPr marL="742950" indent="-285750">
              <a:spcBef>
                <a:spcPct val="20000"/>
              </a:spcBef>
              <a:buClr>
                <a:schemeClr val="tx2"/>
              </a:buClr>
              <a:buSzPct val="85000"/>
              <a:buFontTx/>
              <a:buBlip>
                <a:blip r:embed="rId2"/>
              </a:buBlip>
              <a:defRPr sz="2000"/>
            </a:lvl2pPr>
            <a:lvl3pPr marL="1143000" indent="-228600">
              <a:spcBef>
                <a:spcPct val="20000"/>
              </a:spcBef>
              <a:buClr>
                <a:schemeClr val="tx2"/>
              </a:buClr>
              <a:buSzPct val="85000"/>
              <a:buFontTx/>
              <a:buBlip>
                <a:blip r:embed="rId2"/>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p:txBody>
      </p:sp>
      <p:sp>
        <p:nvSpPr>
          <p:cNvPr id="3" name="Titel 2"/>
          <p:cNvSpPr>
            <a:spLocks noGrp="1"/>
          </p:cNvSpPr>
          <p:nvPr>
            <p:ph type="ctrTitle"/>
          </p:nvPr>
        </p:nvSpPr>
        <p:spPr/>
        <p:txBody>
          <a:bodyPr/>
          <a:lstStyle/>
          <a:p>
            <a:r>
              <a:rPr lang="de-DE" b="1" dirty="0" smtClean="0"/>
              <a:t>Beispielaufgabe</a:t>
            </a:r>
            <a:r>
              <a:rPr lang="de-DE" b="1" dirty="0" smtClean="0">
                <a:solidFill>
                  <a:srgbClr val="00B0F0"/>
                </a:solidFill>
              </a:rPr>
              <a:t> </a:t>
            </a:r>
            <a:r>
              <a:rPr lang="de-DE" dirty="0"/>
              <a:t>– </a:t>
            </a:r>
            <a:r>
              <a:rPr lang="de-DE" b="1" dirty="0" smtClean="0">
                <a:solidFill>
                  <a:srgbClr val="00B0F0"/>
                </a:solidFill>
              </a:rPr>
              <a:t>PAP</a:t>
            </a:r>
            <a:br>
              <a:rPr lang="de-DE" b="1" dirty="0" smtClean="0">
                <a:solidFill>
                  <a:srgbClr val="00B0F0"/>
                </a:solidFill>
              </a:rPr>
            </a:br>
            <a:endParaRPr lang="de-DE" dirty="0">
              <a:solidFill>
                <a:srgbClr val="00B0F0"/>
              </a:solidFill>
            </a:endParaRPr>
          </a:p>
        </p:txBody>
      </p:sp>
      <p:sp>
        <p:nvSpPr>
          <p:cNvPr id="6" name="Abgerundetes Rechteck 5"/>
          <p:cNvSpPr/>
          <p:nvPr/>
        </p:nvSpPr>
        <p:spPr>
          <a:xfrm>
            <a:off x="2207568" y="1457408"/>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Start</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cxnSp>
        <p:nvCxnSpPr>
          <p:cNvPr id="7" name="Gerade Verbindung mit Pfeil 6"/>
          <p:cNvCxnSpPr/>
          <p:nvPr/>
        </p:nvCxnSpPr>
        <p:spPr>
          <a:xfrm>
            <a:off x="2575029" y="1817448"/>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p:cNvCxnSpPr/>
          <p:nvPr/>
        </p:nvCxnSpPr>
        <p:spPr>
          <a:xfrm>
            <a:off x="2560186" y="5047162"/>
            <a:ext cx="1" cy="2700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p:nvPr/>
        </p:nvCxnSpPr>
        <p:spPr>
          <a:xfrm>
            <a:off x="2560187" y="3068076"/>
            <a:ext cx="7421" cy="2691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Abgerundetes Rechteck 23"/>
          <p:cNvSpPr/>
          <p:nvPr/>
        </p:nvSpPr>
        <p:spPr>
          <a:xfrm>
            <a:off x="2200146" y="5336182"/>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Ende</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25" name="Flussdiagramm: Daten 24"/>
          <p:cNvSpPr/>
          <p:nvPr/>
        </p:nvSpPr>
        <p:spPr>
          <a:xfrm>
            <a:off x="479376" y="2106468"/>
            <a:ext cx="4404473" cy="941741"/>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Eingabe: b</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4" name="Flussdiagramm: Vordefinierter Prozess 3"/>
          <p:cNvSpPr/>
          <p:nvPr/>
        </p:nvSpPr>
        <p:spPr>
          <a:xfrm>
            <a:off x="1242881" y="3357096"/>
            <a:ext cx="2664296" cy="439438"/>
          </a:xfrm>
          <a:prstGeom prst="flowChartPredefined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meinLiebling(b)</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cxnSp>
        <p:nvCxnSpPr>
          <p:cNvPr id="13" name="Gerade Verbindung mit Pfeil 12"/>
          <p:cNvCxnSpPr/>
          <p:nvPr/>
        </p:nvCxnSpPr>
        <p:spPr>
          <a:xfrm>
            <a:off x="2575029" y="3816401"/>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Flussdiagramm: Daten 13"/>
          <p:cNvSpPr/>
          <p:nvPr/>
        </p:nvSpPr>
        <p:spPr>
          <a:xfrm>
            <a:off x="479376" y="4105421"/>
            <a:ext cx="4404473" cy="941741"/>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Ausgabe: „Feierabend!“</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Tree>
    <p:extLst>
      <p:ext uri="{BB962C8B-B14F-4D97-AF65-F5344CB8AC3E}">
        <p14:creationId xmlns:p14="http://schemas.microsoft.com/office/powerpoint/2010/main" val="230538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animBg="1"/>
      <p:bldP spid="25" grpId="0" animBg="1"/>
      <p:bldP spid="4"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8" name="Textfeld 17"/>
          <p:cNvSpPr txBox="1"/>
          <p:nvPr/>
        </p:nvSpPr>
        <p:spPr>
          <a:xfrm>
            <a:off x="541364" y="1309074"/>
            <a:ext cx="11519650" cy="648071"/>
          </a:xfrm>
          <a:prstGeom prst="rect">
            <a:avLst/>
          </a:prstGeom>
        </p:spPr>
        <p:txBody>
          <a:bodyPr/>
          <a:lstStyle>
            <a:lvl1pPr marL="342900" indent="-342900">
              <a:spcBef>
                <a:spcPct val="20000"/>
              </a:spcBef>
              <a:buClr>
                <a:schemeClr val="tx2"/>
              </a:buClr>
              <a:buSzPct val="85000"/>
              <a:buFontTx/>
              <a:buBlip>
                <a:blip r:embed="rId3"/>
              </a:buBlip>
              <a:defRPr sz="2400"/>
            </a:lvl1pPr>
            <a:lvl2pPr marL="742950" indent="-285750">
              <a:spcBef>
                <a:spcPct val="20000"/>
              </a:spcBef>
              <a:buClr>
                <a:schemeClr val="tx2"/>
              </a:buClr>
              <a:buSzPct val="85000"/>
              <a:buFontTx/>
              <a:buBlip>
                <a:blip r:embed="rId3"/>
              </a:buBlip>
              <a:defRPr sz="2000"/>
            </a:lvl2pPr>
            <a:lvl3pPr marL="1143000" indent="-228600">
              <a:spcBef>
                <a:spcPct val="20000"/>
              </a:spcBef>
              <a:buClr>
                <a:schemeClr val="tx2"/>
              </a:buClr>
              <a:buSzPct val="85000"/>
              <a:buFontTx/>
              <a:buBlip>
                <a:blip r:embed="rId3"/>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p:txBody>
      </p:sp>
      <p:sp>
        <p:nvSpPr>
          <p:cNvPr id="3" name="Titel 2"/>
          <p:cNvSpPr>
            <a:spLocks noGrp="1"/>
          </p:cNvSpPr>
          <p:nvPr>
            <p:ph type="ctrTitle"/>
          </p:nvPr>
        </p:nvSpPr>
        <p:spPr/>
        <p:txBody>
          <a:bodyPr/>
          <a:lstStyle/>
          <a:p>
            <a:r>
              <a:rPr lang="de-DE" b="1" dirty="0" smtClean="0"/>
              <a:t>Beispielaufgabe</a:t>
            </a:r>
            <a:r>
              <a:rPr lang="de-DE" b="1" dirty="0" smtClean="0">
                <a:solidFill>
                  <a:srgbClr val="00B0F0"/>
                </a:solidFill>
              </a:rPr>
              <a:t> </a:t>
            </a:r>
            <a:r>
              <a:rPr lang="de-DE" dirty="0"/>
              <a:t>– </a:t>
            </a:r>
            <a:r>
              <a:rPr lang="de-DE" b="1" dirty="0" smtClean="0">
                <a:solidFill>
                  <a:srgbClr val="00B0F0"/>
                </a:solidFill>
              </a:rPr>
              <a:t>PAP</a:t>
            </a:r>
            <a:r>
              <a:rPr lang="de-DE" b="1" dirty="0"/>
              <a:t> – </a:t>
            </a:r>
            <a:r>
              <a:rPr lang="de-DE" b="1" dirty="0" smtClean="0">
                <a:solidFill>
                  <a:srgbClr val="FF0000"/>
                </a:solidFill>
              </a:rPr>
              <a:t>Übergabewert</a:t>
            </a:r>
            <a:r>
              <a:rPr lang="de-DE" b="1" dirty="0" smtClean="0"/>
              <a:t> </a:t>
            </a:r>
            <a:r>
              <a:rPr lang="de-DE" b="1" dirty="0" smtClean="0">
                <a:solidFill>
                  <a:srgbClr val="00B0F0"/>
                </a:solidFill>
              </a:rPr>
              <a:t/>
            </a:r>
            <a:br>
              <a:rPr lang="de-DE" b="1" dirty="0" smtClean="0">
                <a:solidFill>
                  <a:srgbClr val="00B0F0"/>
                </a:solidFill>
              </a:rPr>
            </a:br>
            <a:endParaRPr lang="de-DE" dirty="0">
              <a:solidFill>
                <a:srgbClr val="00B0F0"/>
              </a:solidFill>
            </a:endParaRPr>
          </a:p>
        </p:txBody>
      </p:sp>
      <p:sp>
        <p:nvSpPr>
          <p:cNvPr id="6" name="Abgerundetes Rechteck 5"/>
          <p:cNvSpPr/>
          <p:nvPr/>
        </p:nvSpPr>
        <p:spPr>
          <a:xfrm>
            <a:off x="2207568" y="1457408"/>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Start</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cxnSp>
        <p:nvCxnSpPr>
          <p:cNvPr id="7" name="Gerade Verbindung mit Pfeil 6"/>
          <p:cNvCxnSpPr/>
          <p:nvPr/>
        </p:nvCxnSpPr>
        <p:spPr>
          <a:xfrm>
            <a:off x="2575029" y="1817448"/>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p:cNvCxnSpPr/>
          <p:nvPr/>
        </p:nvCxnSpPr>
        <p:spPr>
          <a:xfrm>
            <a:off x="2560186" y="5047162"/>
            <a:ext cx="1" cy="2700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p:nvPr/>
        </p:nvCxnSpPr>
        <p:spPr>
          <a:xfrm>
            <a:off x="2560187" y="3068076"/>
            <a:ext cx="7421" cy="2691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Abgerundetes Rechteck 23"/>
          <p:cNvSpPr/>
          <p:nvPr/>
        </p:nvSpPr>
        <p:spPr>
          <a:xfrm>
            <a:off x="2200146" y="5336182"/>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Ende</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25" name="Flussdiagramm: Daten 24"/>
          <p:cNvSpPr/>
          <p:nvPr/>
        </p:nvSpPr>
        <p:spPr>
          <a:xfrm>
            <a:off x="479376" y="2106468"/>
            <a:ext cx="4404473" cy="941741"/>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Eingabe: b</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4" name="Flussdiagramm: Vordefinierter Prozess 3"/>
          <p:cNvSpPr/>
          <p:nvPr/>
        </p:nvSpPr>
        <p:spPr>
          <a:xfrm>
            <a:off x="1242881" y="3357096"/>
            <a:ext cx="2664296" cy="439438"/>
          </a:xfrm>
          <a:prstGeom prst="flowChartPredefined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meinLiebling(</a:t>
            </a:r>
            <a:r>
              <a:rPr kumimoji="0" lang="de-DE" sz="1800" b="1" i="0" u="none" strike="noStrike" kern="1200" cap="none" spc="0" normalizeH="0" baseline="0" noProof="0" dirty="0" smtClean="0">
                <a:ln>
                  <a:noFill/>
                </a:ln>
                <a:solidFill>
                  <a:srgbClr val="FF0000"/>
                </a:solidFill>
                <a:effectLst/>
                <a:uLnTx/>
                <a:uFillTx/>
                <a:latin typeface="Frutiger 45 Light"/>
                <a:ea typeface="+mn-ea"/>
                <a:cs typeface="+mn-cs"/>
              </a:rPr>
              <a:t>b</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cxnSp>
        <p:nvCxnSpPr>
          <p:cNvPr id="13" name="Gerade Verbindung mit Pfeil 12"/>
          <p:cNvCxnSpPr/>
          <p:nvPr/>
        </p:nvCxnSpPr>
        <p:spPr>
          <a:xfrm>
            <a:off x="2575029" y="3816401"/>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Flussdiagramm: Daten 13"/>
          <p:cNvSpPr/>
          <p:nvPr/>
        </p:nvSpPr>
        <p:spPr>
          <a:xfrm>
            <a:off x="479376" y="4105421"/>
            <a:ext cx="4404473" cy="941741"/>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Ausgabe: „Feierabend!“</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Tree>
    <p:extLst>
      <p:ext uri="{BB962C8B-B14F-4D97-AF65-F5344CB8AC3E}">
        <p14:creationId xmlns:p14="http://schemas.microsoft.com/office/powerpoint/2010/main" val="24264505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8" name="Textfeld 17"/>
          <p:cNvSpPr txBox="1"/>
          <p:nvPr/>
        </p:nvSpPr>
        <p:spPr>
          <a:xfrm>
            <a:off x="541364" y="1309074"/>
            <a:ext cx="11519650" cy="648071"/>
          </a:xfrm>
          <a:prstGeom prst="rect">
            <a:avLst/>
          </a:prstGeom>
        </p:spPr>
        <p:txBody>
          <a:bodyPr/>
          <a:lstStyle>
            <a:lvl1pPr marL="342900" indent="-342900">
              <a:spcBef>
                <a:spcPct val="20000"/>
              </a:spcBef>
              <a:buClr>
                <a:schemeClr val="tx2"/>
              </a:buClr>
              <a:buSzPct val="85000"/>
              <a:buFontTx/>
              <a:buBlip>
                <a:blip r:embed="rId3"/>
              </a:buBlip>
              <a:defRPr sz="2400"/>
            </a:lvl1pPr>
            <a:lvl2pPr marL="742950" indent="-285750">
              <a:spcBef>
                <a:spcPct val="20000"/>
              </a:spcBef>
              <a:buClr>
                <a:schemeClr val="tx2"/>
              </a:buClr>
              <a:buSzPct val="85000"/>
              <a:buFontTx/>
              <a:buBlip>
                <a:blip r:embed="rId3"/>
              </a:buBlip>
              <a:defRPr sz="2000"/>
            </a:lvl2pPr>
            <a:lvl3pPr marL="1143000" indent="-228600">
              <a:spcBef>
                <a:spcPct val="20000"/>
              </a:spcBef>
              <a:buClr>
                <a:schemeClr val="tx2"/>
              </a:buClr>
              <a:buSzPct val="85000"/>
              <a:buFontTx/>
              <a:buBlip>
                <a:blip r:embed="rId3"/>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p:txBody>
      </p:sp>
      <p:sp>
        <p:nvSpPr>
          <p:cNvPr id="3" name="Titel 2"/>
          <p:cNvSpPr>
            <a:spLocks noGrp="1"/>
          </p:cNvSpPr>
          <p:nvPr>
            <p:ph type="ctrTitle"/>
          </p:nvPr>
        </p:nvSpPr>
        <p:spPr/>
        <p:txBody>
          <a:bodyPr/>
          <a:lstStyle/>
          <a:p>
            <a:r>
              <a:rPr lang="de-DE" b="1" dirty="0" smtClean="0"/>
              <a:t>Beispielaufgabe</a:t>
            </a:r>
            <a:r>
              <a:rPr lang="de-DE" b="1" dirty="0" smtClean="0">
                <a:solidFill>
                  <a:srgbClr val="00B0F0"/>
                </a:solidFill>
              </a:rPr>
              <a:t> </a:t>
            </a:r>
            <a:r>
              <a:rPr lang="de-DE" dirty="0"/>
              <a:t>– </a:t>
            </a:r>
            <a:r>
              <a:rPr lang="de-DE" b="1" dirty="0" smtClean="0">
                <a:solidFill>
                  <a:srgbClr val="00B0F0"/>
                </a:solidFill>
              </a:rPr>
              <a:t>PAP</a:t>
            </a:r>
            <a:br>
              <a:rPr lang="de-DE" b="1" dirty="0" smtClean="0">
                <a:solidFill>
                  <a:srgbClr val="00B0F0"/>
                </a:solidFill>
              </a:rPr>
            </a:br>
            <a:endParaRPr lang="de-DE" dirty="0">
              <a:solidFill>
                <a:srgbClr val="00B0F0"/>
              </a:solidFill>
            </a:endParaRPr>
          </a:p>
        </p:txBody>
      </p:sp>
      <p:sp>
        <p:nvSpPr>
          <p:cNvPr id="6" name="Abgerundetes Rechteck 5"/>
          <p:cNvSpPr/>
          <p:nvPr/>
        </p:nvSpPr>
        <p:spPr>
          <a:xfrm>
            <a:off x="2207568" y="1457408"/>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Start</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cxnSp>
        <p:nvCxnSpPr>
          <p:cNvPr id="7" name="Gerade Verbindung mit Pfeil 6"/>
          <p:cNvCxnSpPr/>
          <p:nvPr/>
        </p:nvCxnSpPr>
        <p:spPr>
          <a:xfrm>
            <a:off x="2575029" y="1817448"/>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p:cNvCxnSpPr/>
          <p:nvPr/>
        </p:nvCxnSpPr>
        <p:spPr>
          <a:xfrm>
            <a:off x="2560186" y="5047162"/>
            <a:ext cx="1" cy="2700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p:nvPr/>
        </p:nvCxnSpPr>
        <p:spPr>
          <a:xfrm>
            <a:off x="2560187" y="3068076"/>
            <a:ext cx="7421" cy="2691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Abgerundetes Rechteck 23"/>
          <p:cNvSpPr/>
          <p:nvPr/>
        </p:nvSpPr>
        <p:spPr>
          <a:xfrm>
            <a:off x="2200146" y="5336182"/>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Ende</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25" name="Flussdiagramm: Daten 24"/>
          <p:cNvSpPr/>
          <p:nvPr/>
        </p:nvSpPr>
        <p:spPr>
          <a:xfrm>
            <a:off x="479376" y="2106468"/>
            <a:ext cx="4404473" cy="941741"/>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Eingabe: b</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4" name="Flussdiagramm: Vordefinierter Prozess 3"/>
          <p:cNvSpPr/>
          <p:nvPr/>
        </p:nvSpPr>
        <p:spPr>
          <a:xfrm>
            <a:off x="1242881" y="3357096"/>
            <a:ext cx="2664296" cy="439438"/>
          </a:xfrm>
          <a:prstGeom prst="flowChartPredefined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meinLiebling(b)</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cxnSp>
        <p:nvCxnSpPr>
          <p:cNvPr id="13" name="Gerade Verbindung mit Pfeil 12"/>
          <p:cNvCxnSpPr/>
          <p:nvPr/>
        </p:nvCxnSpPr>
        <p:spPr>
          <a:xfrm>
            <a:off x="2575029" y="3816401"/>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Flussdiagramm: Daten 13"/>
          <p:cNvSpPr/>
          <p:nvPr/>
        </p:nvSpPr>
        <p:spPr>
          <a:xfrm>
            <a:off x="479376" y="4105421"/>
            <a:ext cx="4404473" cy="941741"/>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Ausgabe: „Feierabend!“</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5" name="Pfeil nach rechts 14"/>
          <p:cNvSpPr/>
          <p:nvPr/>
        </p:nvSpPr>
        <p:spPr>
          <a:xfrm>
            <a:off x="4315206" y="2928743"/>
            <a:ext cx="3153100" cy="1296144"/>
          </a:xfrm>
          <a:prstGeom prst="rightArrow">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tx1"/>
                </a:solidFill>
              </a:rPr>
              <a:t>Verweis auf eine Funktion,</a:t>
            </a:r>
          </a:p>
          <a:p>
            <a:pPr algn="ctr"/>
            <a:r>
              <a:rPr lang="de-DE" sz="1200" b="1" dirty="0">
                <a:solidFill>
                  <a:schemeClr val="tx1"/>
                </a:solidFill>
              </a:rPr>
              <a:t>d</a:t>
            </a:r>
            <a:r>
              <a:rPr lang="de-DE" sz="1200" b="1" dirty="0" smtClean="0">
                <a:solidFill>
                  <a:schemeClr val="tx1"/>
                </a:solidFill>
              </a:rPr>
              <a:t>argestellt in einem eigenen PAP</a:t>
            </a:r>
            <a:endParaRPr lang="de-DE" sz="1200" b="1" dirty="0">
              <a:solidFill>
                <a:schemeClr val="tx1"/>
              </a:solidFill>
            </a:endParaRPr>
          </a:p>
        </p:txBody>
      </p:sp>
      <p:sp>
        <p:nvSpPr>
          <p:cNvPr id="16" name="Abgerundetes Rechteck 15"/>
          <p:cNvSpPr/>
          <p:nvPr/>
        </p:nvSpPr>
        <p:spPr>
          <a:xfrm>
            <a:off x="8731318" y="1396744"/>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Start</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cxnSp>
        <p:nvCxnSpPr>
          <p:cNvPr id="17" name="Gerade Verbindung mit Pfeil 16"/>
          <p:cNvCxnSpPr/>
          <p:nvPr/>
        </p:nvCxnSpPr>
        <p:spPr>
          <a:xfrm>
            <a:off x="9098779" y="1756784"/>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9179886" y="5471039"/>
            <a:ext cx="1" cy="4373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Abgerundetes Rechteck 20"/>
          <p:cNvSpPr/>
          <p:nvPr/>
        </p:nvSpPr>
        <p:spPr>
          <a:xfrm>
            <a:off x="8819846" y="5920117"/>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Ende</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2" name="Rechteck 1"/>
          <p:cNvSpPr/>
          <p:nvPr/>
        </p:nvSpPr>
        <p:spPr>
          <a:xfrm>
            <a:off x="8342695" y="2034946"/>
            <a:ext cx="1512168" cy="5553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i=0</a:t>
            </a:r>
            <a:endParaRPr lang="de-DE" dirty="0">
              <a:solidFill>
                <a:schemeClr val="tx1"/>
              </a:solidFill>
            </a:endParaRPr>
          </a:p>
        </p:txBody>
      </p:sp>
      <p:sp>
        <p:nvSpPr>
          <p:cNvPr id="9" name="Textfeld 8"/>
          <p:cNvSpPr txBox="1"/>
          <p:nvPr/>
        </p:nvSpPr>
        <p:spPr>
          <a:xfrm>
            <a:off x="8256240" y="975085"/>
            <a:ext cx="1685077" cy="369332"/>
          </a:xfrm>
          <a:prstGeom prst="rect">
            <a:avLst/>
          </a:prstGeom>
          <a:noFill/>
        </p:spPr>
        <p:txBody>
          <a:bodyPr wrap="none" rtlCol="0">
            <a:spAutoFit/>
          </a:bodyPr>
          <a:lstStyle/>
          <a:p>
            <a:r>
              <a:rPr lang="de-DE" dirty="0">
                <a:solidFill>
                  <a:srgbClr val="00204B"/>
                </a:solidFill>
              </a:rPr>
              <a:t>meinLiebling(b</a:t>
            </a:r>
            <a:r>
              <a:rPr lang="de-DE" dirty="0" smtClean="0">
                <a:solidFill>
                  <a:srgbClr val="00204B"/>
                </a:solidFill>
              </a:rPr>
              <a:t>)</a:t>
            </a:r>
            <a:endParaRPr lang="de-DE" dirty="0">
              <a:solidFill>
                <a:srgbClr val="00204B"/>
              </a:solidFill>
            </a:endParaRPr>
          </a:p>
        </p:txBody>
      </p:sp>
      <p:sp>
        <p:nvSpPr>
          <p:cNvPr id="10" name="Flussdiagramm: Verzweigung 9"/>
          <p:cNvSpPr/>
          <p:nvPr/>
        </p:nvSpPr>
        <p:spPr>
          <a:xfrm>
            <a:off x="8454881" y="2891201"/>
            <a:ext cx="1287794" cy="612648"/>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i&lt;10</a:t>
            </a:r>
            <a:endParaRPr lang="de-DE" dirty="0">
              <a:solidFill>
                <a:schemeClr val="tx1"/>
              </a:solidFill>
            </a:endParaRPr>
          </a:p>
        </p:txBody>
      </p:sp>
      <p:cxnSp>
        <p:nvCxnSpPr>
          <p:cNvPr id="26" name="Gerade Verbindung mit Pfeil 25"/>
          <p:cNvCxnSpPr/>
          <p:nvPr/>
        </p:nvCxnSpPr>
        <p:spPr>
          <a:xfrm>
            <a:off x="9098778" y="2590259"/>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Flussdiagramm: Daten 10"/>
          <p:cNvSpPr/>
          <p:nvPr/>
        </p:nvSpPr>
        <p:spPr>
          <a:xfrm>
            <a:off x="8021260" y="3799312"/>
            <a:ext cx="2170363" cy="612648"/>
          </a:xfrm>
          <a:prstGeom prst="flowChartInputOutp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Ausgabe: b</a:t>
            </a:r>
            <a:endParaRPr lang="de-DE" dirty="0">
              <a:solidFill>
                <a:schemeClr val="tx1"/>
              </a:solidFill>
            </a:endParaRPr>
          </a:p>
        </p:txBody>
      </p:sp>
      <p:cxnSp>
        <p:nvCxnSpPr>
          <p:cNvPr id="27" name="Gerade Verbindung mit Pfeil 26"/>
          <p:cNvCxnSpPr/>
          <p:nvPr/>
        </p:nvCxnSpPr>
        <p:spPr>
          <a:xfrm>
            <a:off x="9106442" y="3502757"/>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p:cNvCxnSpPr/>
          <p:nvPr/>
        </p:nvCxnSpPr>
        <p:spPr>
          <a:xfrm>
            <a:off x="9106442" y="4418995"/>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echteck 28"/>
          <p:cNvSpPr/>
          <p:nvPr/>
        </p:nvSpPr>
        <p:spPr>
          <a:xfrm>
            <a:off x="8350358" y="4697157"/>
            <a:ext cx="1512168" cy="5553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i++</a:t>
            </a:r>
            <a:endParaRPr lang="de-DE" dirty="0">
              <a:solidFill>
                <a:schemeClr val="tx1"/>
              </a:solidFill>
            </a:endParaRPr>
          </a:p>
        </p:txBody>
      </p:sp>
      <p:cxnSp>
        <p:nvCxnSpPr>
          <p:cNvPr id="30" name="Gerade Verbindung mit Pfeil 29"/>
          <p:cNvCxnSpPr/>
          <p:nvPr/>
        </p:nvCxnSpPr>
        <p:spPr>
          <a:xfrm flipH="1" flipV="1">
            <a:off x="7805337" y="4942813"/>
            <a:ext cx="534932" cy="120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p:cNvCxnSpPr/>
          <p:nvPr/>
        </p:nvCxnSpPr>
        <p:spPr>
          <a:xfrm flipV="1">
            <a:off x="7805337" y="3193870"/>
            <a:ext cx="0" cy="17489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p:cNvCxnSpPr>
            <a:endCxn id="10" idx="1"/>
          </p:cNvCxnSpPr>
          <p:nvPr/>
        </p:nvCxnSpPr>
        <p:spPr>
          <a:xfrm>
            <a:off x="7805337" y="3193870"/>
            <a:ext cx="649544" cy="36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p:cNvCxnSpPr/>
          <p:nvPr/>
        </p:nvCxnSpPr>
        <p:spPr>
          <a:xfrm>
            <a:off x="9742674" y="3188391"/>
            <a:ext cx="649544" cy="36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p:cNvCxnSpPr/>
          <p:nvPr/>
        </p:nvCxnSpPr>
        <p:spPr>
          <a:xfrm flipH="1">
            <a:off x="10389795" y="3203679"/>
            <a:ext cx="2423" cy="22591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p:cNvCxnSpPr/>
          <p:nvPr/>
        </p:nvCxnSpPr>
        <p:spPr>
          <a:xfrm flipH="1">
            <a:off x="9181839" y="5456505"/>
            <a:ext cx="1207956" cy="253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Textfeld 41"/>
          <p:cNvSpPr txBox="1"/>
          <p:nvPr/>
        </p:nvSpPr>
        <p:spPr>
          <a:xfrm>
            <a:off x="9177268" y="3416213"/>
            <a:ext cx="314510" cy="307777"/>
          </a:xfrm>
          <a:prstGeom prst="rect">
            <a:avLst/>
          </a:prstGeom>
          <a:noFill/>
        </p:spPr>
        <p:txBody>
          <a:bodyPr wrap="none" rtlCol="0">
            <a:spAutoFit/>
          </a:bodyPr>
          <a:lstStyle/>
          <a:p>
            <a:r>
              <a:rPr lang="de-DE" sz="1400" dirty="0" smtClean="0"/>
              <a:t>ja</a:t>
            </a:r>
            <a:endParaRPr lang="de-DE" sz="1400" dirty="0"/>
          </a:p>
        </p:txBody>
      </p:sp>
      <p:sp>
        <p:nvSpPr>
          <p:cNvPr id="43" name="Textfeld 42"/>
          <p:cNvSpPr txBox="1"/>
          <p:nvPr/>
        </p:nvSpPr>
        <p:spPr>
          <a:xfrm>
            <a:off x="9692461" y="2890737"/>
            <a:ext cx="521704" cy="307777"/>
          </a:xfrm>
          <a:prstGeom prst="rect">
            <a:avLst/>
          </a:prstGeom>
          <a:noFill/>
        </p:spPr>
        <p:txBody>
          <a:bodyPr wrap="square" rtlCol="0">
            <a:spAutoFit/>
          </a:bodyPr>
          <a:lstStyle/>
          <a:p>
            <a:r>
              <a:rPr lang="de-DE" sz="1400" dirty="0" smtClean="0"/>
              <a:t>nein</a:t>
            </a:r>
            <a:endParaRPr lang="de-DE" sz="1400" dirty="0"/>
          </a:p>
        </p:txBody>
      </p:sp>
    </p:spTree>
    <p:extLst>
      <p:ext uri="{BB962C8B-B14F-4D97-AF65-F5344CB8AC3E}">
        <p14:creationId xmlns:p14="http://schemas.microsoft.com/office/powerpoint/2010/main" val="239818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animBg="1"/>
      <p:bldP spid="2" grpId="0" animBg="1"/>
      <p:bldP spid="9" grpId="0"/>
      <p:bldP spid="10" grpId="0" animBg="1"/>
      <p:bldP spid="11" grpId="0" animBg="1"/>
      <p:bldP spid="29" grpId="0" animBg="1"/>
      <p:bldP spid="42" grpId="0"/>
      <p:bldP spid="4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8" name="Textfeld 17"/>
          <p:cNvSpPr txBox="1"/>
          <p:nvPr/>
        </p:nvSpPr>
        <p:spPr>
          <a:xfrm>
            <a:off x="541364" y="1309074"/>
            <a:ext cx="11519650" cy="648071"/>
          </a:xfrm>
          <a:prstGeom prst="rect">
            <a:avLst/>
          </a:prstGeom>
        </p:spPr>
        <p:txBody>
          <a:bodyPr/>
          <a:lstStyle>
            <a:lvl1pPr marL="342900" indent="-342900">
              <a:spcBef>
                <a:spcPct val="20000"/>
              </a:spcBef>
              <a:buClr>
                <a:schemeClr val="tx2"/>
              </a:buClr>
              <a:buSzPct val="85000"/>
              <a:buFontTx/>
              <a:buBlip>
                <a:blip r:embed="rId2"/>
              </a:buBlip>
              <a:defRPr sz="2400"/>
            </a:lvl1pPr>
            <a:lvl2pPr marL="742950" indent="-285750">
              <a:spcBef>
                <a:spcPct val="20000"/>
              </a:spcBef>
              <a:buClr>
                <a:schemeClr val="tx2"/>
              </a:buClr>
              <a:buSzPct val="85000"/>
              <a:buFontTx/>
              <a:buBlip>
                <a:blip r:embed="rId2"/>
              </a:buBlip>
              <a:defRPr sz="2000"/>
            </a:lvl2pPr>
            <a:lvl3pPr marL="1143000" indent="-228600">
              <a:spcBef>
                <a:spcPct val="20000"/>
              </a:spcBef>
              <a:buClr>
                <a:schemeClr val="tx2"/>
              </a:buClr>
              <a:buSzPct val="85000"/>
              <a:buFontTx/>
              <a:buBlip>
                <a:blip r:embed="rId2"/>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p:txBody>
      </p:sp>
      <p:sp>
        <p:nvSpPr>
          <p:cNvPr id="3" name="Titel 2"/>
          <p:cNvSpPr>
            <a:spLocks noGrp="1"/>
          </p:cNvSpPr>
          <p:nvPr>
            <p:ph type="ctrTitle"/>
          </p:nvPr>
        </p:nvSpPr>
        <p:spPr/>
        <p:txBody>
          <a:bodyPr/>
          <a:lstStyle/>
          <a:p>
            <a:r>
              <a:rPr lang="de-DE" b="1" dirty="0" smtClean="0"/>
              <a:t>Beispielaufgabe</a:t>
            </a:r>
            <a:r>
              <a:rPr lang="de-DE" b="1" dirty="0" smtClean="0">
                <a:solidFill>
                  <a:srgbClr val="00B0F0"/>
                </a:solidFill>
              </a:rPr>
              <a:t> </a:t>
            </a:r>
            <a:r>
              <a:rPr lang="de-DE" dirty="0"/>
              <a:t>– </a:t>
            </a:r>
            <a:r>
              <a:rPr lang="de-DE" b="1" dirty="0" smtClean="0">
                <a:solidFill>
                  <a:srgbClr val="00B0F0"/>
                </a:solidFill>
              </a:rPr>
              <a:t>Struktogramm</a:t>
            </a:r>
            <a:br>
              <a:rPr lang="de-DE" b="1" dirty="0" smtClean="0">
                <a:solidFill>
                  <a:srgbClr val="00B0F0"/>
                </a:solidFill>
              </a:rPr>
            </a:br>
            <a:endParaRPr lang="de-DE" dirty="0">
              <a:solidFill>
                <a:srgbClr val="00B0F0"/>
              </a:solidFill>
            </a:endParaRPr>
          </a:p>
        </p:txBody>
      </p:sp>
      <p:sp>
        <p:nvSpPr>
          <p:cNvPr id="4" name="Rechteck 3"/>
          <p:cNvSpPr/>
          <p:nvPr/>
        </p:nvSpPr>
        <p:spPr>
          <a:xfrm>
            <a:off x="1847528" y="2460760"/>
            <a:ext cx="2736304"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smtClean="0">
                <a:ln>
                  <a:noFill/>
                </a:ln>
                <a:solidFill>
                  <a:srgbClr val="00204B"/>
                </a:solidFill>
                <a:effectLst/>
                <a:uLnTx/>
                <a:uFillTx/>
                <a:latin typeface="Frutiger 45 Light"/>
                <a:ea typeface="+mn-ea"/>
                <a:cs typeface="+mn-cs"/>
              </a:rPr>
              <a:t>Eingabe:</a:t>
            </a:r>
            <a:r>
              <a:rPr kumimoji="0" lang="de-DE" sz="1600" b="0" i="0" u="none" strike="noStrike" kern="1200" cap="none" spc="0" normalizeH="0" noProof="0" dirty="0" smtClean="0">
                <a:ln>
                  <a:noFill/>
                </a:ln>
                <a:solidFill>
                  <a:srgbClr val="00204B"/>
                </a:solidFill>
                <a:effectLst/>
                <a:uLnTx/>
                <a:uFillTx/>
                <a:latin typeface="Frutiger 45 Light"/>
                <a:ea typeface="+mn-ea"/>
                <a:cs typeface="+mn-cs"/>
              </a:rPr>
              <a:t> b</a:t>
            </a:r>
            <a:endParaRPr kumimoji="0" lang="de-DE" sz="16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3" name="Rechteck 12"/>
          <p:cNvSpPr/>
          <p:nvPr/>
        </p:nvSpPr>
        <p:spPr>
          <a:xfrm>
            <a:off x="1847528" y="3540439"/>
            <a:ext cx="2736304"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smtClean="0">
                <a:ln>
                  <a:noFill/>
                </a:ln>
                <a:solidFill>
                  <a:srgbClr val="00204B"/>
                </a:solidFill>
                <a:effectLst/>
                <a:uLnTx/>
                <a:uFillTx/>
                <a:latin typeface="Frutiger 45 Light"/>
                <a:ea typeface="+mn-ea"/>
                <a:cs typeface="+mn-cs"/>
              </a:rPr>
              <a:t>Ausgabe:“Feierabend!“</a:t>
            </a:r>
            <a:endParaRPr kumimoji="0" lang="de-DE" sz="16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2" name="Flussdiagramm: Vordefinierter Prozess 1"/>
          <p:cNvSpPr/>
          <p:nvPr/>
        </p:nvSpPr>
        <p:spPr>
          <a:xfrm>
            <a:off x="1847528" y="3036824"/>
            <a:ext cx="2736304" cy="503615"/>
          </a:xfrm>
          <a:prstGeom prst="flowChartPredefined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meinLiebling(b)</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Tree>
    <p:extLst>
      <p:ext uri="{BB962C8B-B14F-4D97-AF65-F5344CB8AC3E}">
        <p14:creationId xmlns:p14="http://schemas.microsoft.com/office/powerpoint/2010/main" val="343476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8" name="Textfeld 17"/>
          <p:cNvSpPr txBox="1"/>
          <p:nvPr/>
        </p:nvSpPr>
        <p:spPr>
          <a:xfrm>
            <a:off x="541364" y="1309074"/>
            <a:ext cx="11519650" cy="648071"/>
          </a:xfrm>
          <a:prstGeom prst="rect">
            <a:avLst/>
          </a:prstGeom>
        </p:spPr>
        <p:txBody>
          <a:bodyPr/>
          <a:lstStyle>
            <a:lvl1pPr marL="342900" indent="-342900">
              <a:spcBef>
                <a:spcPct val="20000"/>
              </a:spcBef>
              <a:buClr>
                <a:schemeClr val="tx2"/>
              </a:buClr>
              <a:buSzPct val="85000"/>
              <a:buFontTx/>
              <a:buBlip>
                <a:blip r:embed="rId2"/>
              </a:buBlip>
              <a:defRPr sz="2400"/>
            </a:lvl1pPr>
            <a:lvl2pPr marL="742950" indent="-285750">
              <a:spcBef>
                <a:spcPct val="20000"/>
              </a:spcBef>
              <a:buClr>
                <a:schemeClr val="tx2"/>
              </a:buClr>
              <a:buSzPct val="85000"/>
              <a:buFontTx/>
              <a:buBlip>
                <a:blip r:embed="rId2"/>
              </a:buBlip>
              <a:defRPr sz="2000"/>
            </a:lvl2pPr>
            <a:lvl3pPr marL="1143000" indent="-228600">
              <a:spcBef>
                <a:spcPct val="20000"/>
              </a:spcBef>
              <a:buClr>
                <a:schemeClr val="tx2"/>
              </a:buClr>
              <a:buSzPct val="85000"/>
              <a:buFontTx/>
              <a:buBlip>
                <a:blip r:embed="rId2"/>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p:txBody>
      </p:sp>
      <p:sp>
        <p:nvSpPr>
          <p:cNvPr id="3" name="Titel 2"/>
          <p:cNvSpPr>
            <a:spLocks noGrp="1"/>
          </p:cNvSpPr>
          <p:nvPr>
            <p:ph type="ctrTitle"/>
          </p:nvPr>
        </p:nvSpPr>
        <p:spPr/>
        <p:txBody>
          <a:bodyPr/>
          <a:lstStyle/>
          <a:p>
            <a:r>
              <a:rPr lang="de-DE" b="1" dirty="0" smtClean="0"/>
              <a:t>Beispielaufgabe</a:t>
            </a:r>
            <a:r>
              <a:rPr lang="de-DE" b="1" dirty="0" smtClean="0">
                <a:solidFill>
                  <a:srgbClr val="00B0F0"/>
                </a:solidFill>
              </a:rPr>
              <a:t> </a:t>
            </a:r>
            <a:r>
              <a:rPr lang="de-DE" dirty="0"/>
              <a:t>– </a:t>
            </a:r>
            <a:r>
              <a:rPr lang="de-DE" b="1" dirty="0" smtClean="0">
                <a:solidFill>
                  <a:srgbClr val="00B0F0"/>
                </a:solidFill>
              </a:rPr>
              <a:t>Struktogramm</a:t>
            </a:r>
            <a:br>
              <a:rPr lang="de-DE" b="1" dirty="0" smtClean="0">
                <a:solidFill>
                  <a:srgbClr val="00B0F0"/>
                </a:solidFill>
              </a:rPr>
            </a:br>
            <a:endParaRPr lang="de-DE" dirty="0">
              <a:solidFill>
                <a:srgbClr val="00B0F0"/>
              </a:solidFill>
            </a:endParaRPr>
          </a:p>
        </p:txBody>
      </p:sp>
      <p:sp>
        <p:nvSpPr>
          <p:cNvPr id="4" name="Rechteck 3"/>
          <p:cNvSpPr/>
          <p:nvPr/>
        </p:nvSpPr>
        <p:spPr>
          <a:xfrm>
            <a:off x="1847528" y="2460760"/>
            <a:ext cx="2736304"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smtClean="0">
                <a:ln>
                  <a:noFill/>
                </a:ln>
                <a:solidFill>
                  <a:srgbClr val="00204B"/>
                </a:solidFill>
                <a:effectLst/>
                <a:uLnTx/>
                <a:uFillTx/>
                <a:latin typeface="Frutiger 45 Light"/>
                <a:ea typeface="+mn-ea"/>
                <a:cs typeface="+mn-cs"/>
              </a:rPr>
              <a:t>Eingabe:</a:t>
            </a:r>
            <a:r>
              <a:rPr kumimoji="0" lang="de-DE" sz="1600" b="0" i="0" u="none" strike="noStrike" kern="1200" cap="none" spc="0" normalizeH="0" noProof="0" dirty="0" smtClean="0">
                <a:ln>
                  <a:noFill/>
                </a:ln>
                <a:solidFill>
                  <a:srgbClr val="00204B"/>
                </a:solidFill>
                <a:effectLst/>
                <a:uLnTx/>
                <a:uFillTx/>
                <a:latin typeface="Frutiger 45 Light"/>
                <a:ea typeface="+mn-ea"/>
                <a:cs typeface="+mn-cs"/>
              </a:rPr>
              <a:t> b</a:t>
            </a:r>
            <a:endParaRPr kumimoji="0" lang="de-DE" sz="16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3" name="Rechteck 12"/>
          <p:cNvSpPr/>
          <p:nvPr/>
        </p:nvSpPr>
        <p:spPr>
          <a:xfrm>
            <a:off x="1847528" y="3540439"/>
            <a:ext cx="2736304"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smtClean="0">
                <a:ln>
                  <a:noFill/>
                </a:ln>
                <a:solidFill>
                  <a:srgbClr val="00204B"/>
                </a:solidFill>
                <a:effectLst/>
                <a:uLnTx/>
                <a:uFillTx/>
                <a:latin typeface="Frutiger 45 Light"/>
                <a:ea typeface="+mn-ea"/>
                <a:cs typeface="+mn-cs"/>
              </a:rPr>
              <a:t>Ausgabe:“Feierabend!“</a:t>
            </a:r>
            <a:endParaRPr kumimoji="0" lang="de-DE" sz="16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2" name="Flussdiagramm: Vordefinierter Prozess 1"/>
          <p:cNvSpPr/>
          <p:nvPr/>
        </p:nvSpPr>
        <p:spPr>
          <a:xfrm>
            <a:off x="1847528" y="3036824"/>
            <a:ext cx="2736304" cy="503615"/>
          </a:xfrm>
          <a:prstGeom prst="flowChartPredefined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meinLiebling(b)</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8" name="Pfeil nach rechts 7"/>
          <p:cNvSpPr/>
          <p:nvPr/>
        </p:nvSpPr>
        <p:spPr>
          <a:xfrm>
            <a:off x="4757204" y="2824006"/>
            <a:ext cx="1515377" cy="1004465"/>
          </a:xfrm>
          <a:prstGeom prst="rightArrow">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tx1"/>
                </a:solidFill>
              </a:rPr>
              <a:t>Verweis auf eine Funktion</a:t>
            </a:r>
            <a:endParaRPr lang="de-DE" sz="1200" b="1" dirty="0">
              <a:solidFill>
                <a:schemeClr val="tx1"/>
              </a:solidFill>
            </a:endParaRPr>
          </a:p>
        </p:txBody>
      </p:sp>
      <p:sp>
        <p:nvSpPr>
          <p:cNvPr id="7" name="L-Form 6"/>
          <p:cNvSpPr/>
          <p:nvPr/>
        </p:nvSpPr>
        <p:spPr>
          <a:xfrm rot="10800000" flipH="1">
            <a:off x="6445953" y="2924944"/>
            <a:ext cx="2193782" cy="810071"/>
          </a:xfrm>
          <a:prstGeom prst="corner">
            <a:avLst>
              <a:gd name="adj1" fmla="val 44910"/>
              <a:gd name="adj2" fmla="val 2451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Textfeld 8"/>
          <p:cNvSpPr txBox="1"/>
          <p:nvPr/>
        </p:nvSpPr>
        <p:spPr>
          <a:xfrm>
            <a:off x="6587468" y="2902953"/>
            <a:ext cx="3168352" cy="369332"/>
          </a:xfrm>
          <a:prstGeom prst="rect">
            <a:avLst/>
          </a:prstGeom>
          <a:noFill/>
        </p:spPr>
        <p:txBody>
          <a:bodyPr wrap="square" rtlCol="0">
            <a:spAutoFit/>
          </a:bodyPr>
          <a:lstStyle/>
          <a:p>
            <a:r>
              <a:rPr lang="de-DE" dirty="0" smtClean="0"/>
              <a:t>für(i=0;i&lt;10;i++)</a:t>
            </a:r>
            <a:endParaRPr lang="de-DE" dirty="0"/>
          </a:p>
        </p:txBody>
      </p:sp>
      <p:sp>
        <p:nvSpPr>
          <p:cNvPr id="10" name="Rechteck 9"/>
          <p:cNvSpPr/>
          <p:nvPr/>
        </p:nvSpPr>
        <p:spPr>
          <a:xfrm>
            <a:off x="6587468" y="3272285"/>
            <a:ext cx="2052267" cy="4627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Ausgabe: b</a:t>
            </a:r>
            <a:endParaRPr lang="de-DE" dirty="0">
              <a:solidFill>
                <a:schemeClr val="tx1"/>
              </a:solidFill>
            </a:endParaRPr>
          </a:p>
        </p:txBody>
      </p:sp>
      <p:sp>
        <p:nvSpPr>
          <p:cNvPr id="11" name="Textfeld 10"/>
          <p:cNvSpPr txBox="1"/>
          <p:nvPr/>
        </p:nvSpPr>
        <p:spPr>
          <a:xfrm>
            <a:off x="6608186" y="2502076"/>
            <a:ext cx="1877437" cy="369332"/>
          </a:xfrm>
          <a:prstGeom prst="rect">
            <a:avLst/>
          </a:prstGeom>
          <a:noFill/>
        </p:spPr>
        <p:txBody>
          <a:bodyPr wrap="none" rtlCol="0">
            <a:spAutoFit/>
          </a:bodyPr>
          <a:lstStyle/>
          <a:p>
            <a:r>
              <a:rPr lang="de-DE" b="1" dirty="0" smtClean="0"/>
              <a:t>meinLiebling(b)</a:t>
            </a:r>
            <a:endParaRPr lang="de-DE" b="1" dirty="0"/>
          </a:p>
        </p:txBody>
      </p:sp>
    </p:spTree>
    <p:extLst>
      <p:ext uri="{BB962C8B-B14F-4D97-AF65-F5344CB8AC3E}">
        <p14:creationId xmlns:p14="http://schemas.microsoft.com/office/powerpoint/2010/main" val="229621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animBg="1"/>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8" name="Textfeld 17"/>
          <p:cNvSpPr txBox="1"/>
          <p:nvPr/>
        </p:nvSpPr>
        <p:spPr>
          <a:xfrm>
            <a:off x="541364" y="1309074"/>
            <a:ext cx="11519650" cy="648071"/>
          </a:xfrm>
          <a:prstGeom prst="rect">
            <a:avLst/>
          </a:prstGeom>
        </p:spPr>
        <p:txBody>
          <a:bodyPr/>
          <a:lstStyle>
            <a:lvl1pPr marL="342900" indent="-342900">
              <a:spcBef>
                <a:spcPct val="20000"/>
              </a:spcBef>
              <a:buClr>
                <a:schemeClr val="tx2"/>
              </a:buClr>
              <a:buSzPct val="85000"/>
              <a:buFontTx/>
              <a:buBlip>
                <a:blip r:embed="rId2"/>
              </a:buBlip>
              <a:defRPr sz="2400"/>
            </a:lvl1pPr>
            <a:lvl2pPr marL="742950" indent="-285750">
              <a:spcBef>
                <a:spcPct val="20000"/>
              </a:spcBef>
              <a:buClr>
                <a:schemeClr val="tx2"/>
              </a:buClr>
              <a:buSzPct val="85000"/>
              <a:buFontTx/>
              <a:buBlip>
                <a:blip r:embed="rId2"/>
              </a:buBlip>
              <a:defRPr sz="2000"/>
            </a:lvl2pPr>
            <a:lvl3pPr marL="1143000" indent="-228600">
              <a:spcBef>
                <a:spcPct val="20000"/>
              </a:spcBef>
              <a:buClr>
                <a:schemeClr val="tx2"/>
              </a:buClr>
              <a:buSzPct val="85000"/>
              <a:buFontTx/>
              <a:buBlip>
                <a:blip r:embed="rId2"/>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p:txBody>
      </p:sp>
      <p:sp>
        <p:nvSpPr>
          <p:cNvPr id="3" name="Titel 2"/>
          <p:cNvSpPr>
            <a:spLocks noGrp="1"/>
          </p:cNvSpPr>
          <p:nvPr>
            <p:ph type="ctrTitle"/>
          </p:nvPr>
        </p:nvSpPr>
        <p:spPr/>
        <p:txBody>
          <a:bodyPr/>
          <a:lstStyle/>
          <a:p>
            <a:r>
              <a:rPr lang="de-DE" b="1" dirty="0" smtClean="0"/>
              <a:t>Beispielaufgabe</a:t>
            </a:r>
            <a:r>
              <a:rPr lang="de-DE" b="1" dirty="0" smtClean="0">
                <a:solidFill>
                  <a:srgbClr val="00B0F0"/>
                </a:solidFill>
              </a:rPr>
              <a:t> </a:t>
            </a:r>
            <a:r>
              <a:rPr lang="de-DE" dirty="0"/>
              <a:t>– </a:t>
            </a:r>
            <a:r>
              <a:rPr lang="de-DE" b="1" dirty="0" smtClean="0">
                <a:solidFill>
                  <a:srgbClr val="00B0F0"/>
                </a:solidFill>
              </a:rPr>
              <a:t>Pseudocode</a:t>
            </a:r>
            <a:br>
              <a:rPr lang="de-DE" b="1" dirty="0" smtClean="0">
                <a:solidFill>
                  <a:srgbClr val="00B0F0"/>
                </a:solidFill>
              </a:rPr>
            </a:br>
            <a:endParaRPr lang="de-DE" dirty="0">
              <a:solidFill>
                <a:srgbClr val="00B0F0"/>
              </a:solidFill>
            </a:endParaRPr>
          </a:p>
        </p:txBody>
      </p:sp>
      <p:sp>
        <p:nvSpPr>
          <p:cNvPr id="11" name="Textfeld 10"/>
          <p:cNvSpPr txBox="1"/>
          <p:nvPr/>
        </p:nvSpPr>
        <p:spPr>
          <a:xfrm>
            <a:off x="1127448" y="2276872"/>
            <a:ext cx="3518912" cy="17543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smtClean="0">
                <a:ln>
                  <a:noFill/>
                </a:ln>
                <a:solidFill>
                  <a:srgbClr val="00204B"/>
                </a:solidFill>
                <a:effectLst/>
                <a:uLnTx/>
                <a:uFillTx/>
                <a:latin typeface="Frutiger 45 Light"/>
                <a:ea typeface="+mn-ea"/>
                <a:cs typeface="+mn-cs"/>
              </a:rPr>
              <a:t>Programm</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 „Beispiel 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Eingabe:</a:t>
            </a:r>
            <a:r>
              <a:rPr kumimoji="0" lang="de-DE" sz="1800" b="0" i="0" u="none" strike="noStrike" kern="1200" cap="none" spc="0" normalizeH="0" noProof="0" dirty="0" smtClean="0">
                <a:ln>
                  <a:noFill/>
                </a:ln>
                <a:solidFill>
                  <a:srgbClr val="00204B"/>
                </a:solidFill>
                <a:effectLst/>
                <a:uLnTx/>
                <a:uFillTx/>
                <a:latin typeface="Frutiger 45 Light"/>
                <a:ea typeface="+mn-ea"/>
                <a:cs typeface="+mn-cs"/>
              </a:rPr>
              <a:t> b</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a:solidFill>
                  <a:srgbClr val="00204B"/>
                </a:solidFill>
                <a:latin typeface="Frutiger 45 Light"/>
              </a:rPr>
              <a:t>	</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meinLiebling(b)</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Ausgabe: “Feierabend!“</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Tree>
    <p:extLst>
      <p:ext uri="{BB962C8B-B14F-4D97-AF65-F5344CB8AC3E}">
        <p14:creationId xmlns:p14="http://schemas.microsoft.com/office/powerpoint/2010/main" val="171748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r>
              <a:rPr lang="de-DE" dirty="0" smtClean="0"/>
              <a:t>    </a:t>
            </a:r>
            <a:fld id="{53A7E995-82E8-4418-8944-F18B85142D8B}" type="slidenum">
              <a:rPr lang="de-DE" sz="1200" smtClean="0"/>
              <a:pPr/>
              <a:t>3</a:t>
            </a:fld>
            <a:endParaRPr lang="de-DE" sz="1200" dirty="0"/>
          </a:p>
        </p:txBody>
      </p:sp>
      <p:sp>
        <p:nvSpPr>
          <p:cNvPr id="3" name="Titel 2"/>
          <p:cNvSpPr>
            <a:spLocks noGrp="1"/>
          </p:cNvSpPr>
          <p:nvPr>
            <p:ph type="ctrTitle"/>
          </p:nvPr>
        </p:nvSpPr>
        <p:spPr/>
        <p:txBody>
          <a:bodyPr/>
          <a:lstStyle/>
          <a:p>
            <a:r>
              <a:rPr lang="de-DE" sz="2000" dirty="0" smtClean="0"/>
              <a:t>(selbsterzeugte) </a:t>
            </a:r>
            <a:r>
              <a:rPr lang="de-DE" dirty="0" smtClean="0"/>
              <a:t>Funktionen(I) </a:t>
            </a:r>
            <a:r>
              <a:rPr lang="de-DE" sz="2000" i="1" dirty="0" smtClean="0"/>
              <a:t>Prozeduren</a:t>
            </a:r>
            <a:r>
              <a:rPr lang="de-DE" dirty="0" smtClean="0"/>
              <a:t> – </a:t>
            </a:r>
            <a:r>
              <a:rPr lang="de-DE" dirty="0" smtClean="0">
                <a:solidFill>
                  <a:srgbClr val="00B0F0"/>
                </a:solidFill>
              </a:rPr>
              <a:t>Motivation</a:t>
            </a:r>
            <a:r>
              <a:rPr lang="de-DE" b="1" dirty="0" smtClean="0">
                <a:solidFill>
                  <a:srgbClr val="00B0F0"/>
                </a:solidFill>
              </a:rPr>
              <a:t/>
            </a:r>
            <a:br>
              <a:rPr lang="de-DE" b="1" dirty="0" smtClean="0">
                <a:solidFill>
                  <a:srgbClr val="00B0F0"/>
                </a:solidFill>
              </a:rPr>
            </a:br>
            <a:endParaRPr lang="de-DE" sz="1800" u="sng" dirty="0"/>
          </a:p>
        </p:txBody>
      </p:sp>
      <p:sp>
        <p:nvSpPr>
          <p:cNvPr id="6" name="Textfeld 5"/>
          <p:cNvSpPr txBox="1"/>
          <p:nvPr/>
        </p:nvSpPr>
        <p:spPr>
          <a:xfrm>
            <a:off x="672350" y="1412776"/>
            <a:ext cx="11519650" cy="2160239"/>
          </a:xfrm>
          <a:prstGeom prst="rect">
            <a:avLst/>
          </a:prstGeom>
        </p:spPr>
        <p:txBody>
          <a:bodyPr/>
          <a:lstStyle>
            <a:lvl1pPr marL="342900" indent="-342900">
              <a:spcBef>
                <a:spcPct val="20000"/>
              </a:spcBef>
              <a:buClr>
                <a:schemeClr val="tx2"/>
              </a:buClr>
              <a:buSzPct val="85000"/>
              <a:buFontTx/>
              <a:buBlip>
                <a:blip r:embed="rId3"/>
              </a:buBlip>
              <a:defRPr sz="2400"/>
            </a:lvl1pPr>
            <a:lvl2pPr marL="742950" indent="-285750">
              <a:spcBef>
                <a:spcPct val="20000"/>
              </a:spcBef>
              <a:buClr>
                <a:schemeClr val="tx2"/>
              </a:buClr>
              <a:buSzPct val="85000"/>
              <a:buFontTx/>
              <a:buBlip>
                <a:blip r:embed="rId3"/>
              </a:buBlip>
              <a:defRPr sz="2000"/>
            </a:lvl2pPr>
            <a:lvl3pPr marL="1143000" indent="-228600">
              <a:spcBef>
                <a:spcPct val="20000"/>
              </a:spcBef>
              <a:buClr>
                <a:schemeClr val="tx2"/>
              </a:buClr>
              <a:buSzPct val="85000"/>
              <a:buFontTx/>
              <a:buBlip>
                <a:blip r:embed="rId3"/>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de-DE" sz="2000" dirty="0" smtClean="0"/>
              <a:t>Eine wichtige Idee bei der Softwareentwicklung ist das Erstellen von </a:t>
            </a:r>
            <a:r>
              <a:rPr lang="de-DE" sz="2000" b="1" dirty="0" smtClean="0"/>
              <a:t>wiederverwertbarem</a:t>
            </a:r>
            <a:r>
              <a:rPr lang="de-DE" sz="2000" dirty="0" smtClean="0"/>
              <a:t> Code.</a:t>
            </a:r>
            <a:endParaRPr lang="de-DE" dirty="0" smtClean="0"/>
          </a:p>
          <a:p>
            <a:r>
              <a:rPr lang="de-DE" sz="2000" dirty="0" smtClean="0"/>
              <a:t>Auch die uns bereits bekannte Funktion printf(…) verfolgt diesen Gedanken, denn sie wurde ein </a:t>
            </a:r>
            <a:r>
              <a:rPr lang="de-DE" sz="2000" b="1" dirty="0" smtClean="0"/>
              <a:t>einziges mal codiert </a:t>
            </a:r>
            <a:r>
              <a:rPr lang="de-DE" sz="2000" dirty="0" smtClean="0"/>
              <a:t>und mittlerweile schon </a:t>
            </a:r>
            <a:r>
              <a:rPr lang="de-DE" sz="2000" b="1" dirty="0" smtClean="0"/>
              <a:t>millionenfach genutzt</a:t>
            </a:r>
            <a:r>
              <a:rPr lang="de-DE" sz="2000" dirty="0" smtClean="0"/>
              <a:t>.</a:t>
            </a:r>
          </a:p>
          <a:p>
            <a:r>
              <a:rPr lang="de-DE" sz="2000" dirty="0" smtClean="0"/>
              <a:t>Es handelt sich dabei im </a:t>
            </a:r>
            <a:r>
              <a:rPr lang="de-DE" sz="2000" dirty="0"/>
              <a:t>P</a:t>
            </a:r>
            <a:r>
              <a:rPr lang="de-DE" sz="2000" dirty="0" smtClean="0"/>
              <a:t>rinzip um kleine „eigenständige“ </a:t>
            </a:r>
            <a:r>
              <a:rPr lang="de-DE" sz="2000" b="1" dirty="0" smtClean="0"/>
              <a:t>Unterprogramme</a:t>
            </a:r>
            <a:r>
              <a:rPr lang="de-DE" sz="2000" dirty="0" smtClean="0"/>
              <a:t>, die während eines Hauptprogrammes </a:t>
            </a:r>
            <a:r>
              <a:rPr lang="de-DE" sz="2000" dirty="0"/>
              <a:t>immer dann </a:t>
            </a:r>
            <a:r>
              <a:rPr lang="de-DE" sz="2000" dirty="0" smtClean="0"/>
              <a:t>gestartet werden, wenn deren Funktionalität benötigt wird.</a:t>
            </a:r>
          </a:p>
          <a:p>
            <a:r>
              <a:rPr lang="de-DE" sz="2000" dirty="0" smtClean="0"/>
              <a:t>Da Funktionen von einem Hauptprogramm aus gestartet werden, können wir diese nur testen, wenn wir zusätzlich zu der von uns geschriebenen Funktion auch ein </a:t>
            </a:r>
            <a:r>
              <a:rPr lang="de-DE" sz="1600" dirty="0" smtClean="0"/>
              <a:t>(dann aber in der Regel nur sehr kleines) </a:t>
            </a:r>
            <a:r>
              <a:rPr lang="de-DE" sz="2000" dirty="0" smtClean="0"/>
              <a:t>Hauptprogramm erstellen. </a:t>
            </a:r>
            <a:r>
              <a:rPr lang="de-DE" sz="1600" dirty="0" smtClean="0"/>
              <a:t>(Diesen Gedanken werden wir auch schon bei den Beispielaufgaben berücksichtigen.)</a:t>
            </a:r>
          </a:p>
          <a:p>
            <a:pPr marL="0" indent="0">
              <a:buNone/>
            </a:pPr>
            <a:endParaRPr lang="de-DE" sz="1200" dirty="0" smtClean="0"/>
          </a:p>
          <a:p>
            <a:pPr marL="0" indent="0">
              <a:buNone/>
            </a:pPr>
            <a:r>
              <a:rPr lang="de-DE" sz="1800" b="1" dirty="0" smtClean="0"/>
              <a:t>Hinweis:</a:t>
            </a:r>
            <a:endParaRPr lang="de-DE" sz="1800" b="1" dirty="0"/>
          </a:p>
          <a:p>
            <a:pPr marL="400050" lvl="1" indent="0">
              <a:buNone/>
            </a:pPr>
            <a:r>
              <a:rPr lang="de-DE" sz="1800" dirty="0" smtClean="0"/>
              <a:t>Wir werden morgen Funktionen kennenlernen, die in ihrem Aufbau dem mathematischen Verständnis dieses Begriffes näher kommen werden. Um den Unterschied deutlich werden zu lassen, könnte man daher die heutigen Beispiele als </a:t>
            </a:r>
            <a:r>
              <a:rPr lang="de-DE" sz="1800" b="1" dirty="0" smtClean="0"/>
              <a:t>Prozeduren</a:t>
            </a:r>
            <a:r>
              <a:rPr lang="de-DE" sz="1800" dirty="0" smtClean="0"/>
              <a:t> bezeichnen (was in der </a:t>
            </a:r>
            <a:r>
              <a:rPr lang="de-DE" sz="1800" dirty="0"/>
              <a:t>P</a:t>
            </a:r>
            <a:r>
              <a:rPr lang="de-DE" sz="1800" dirty="0" smtClean="0"/>
              <a:t>rogrammiersprache „Pascal“ auch tatsächlich so geschieht). In der IT hat es sich aber durchgesetzt, in beiden Fällen von </a:t>
            </a:r>
            <a:r>
              <a:rPr lang="de-DE" sz="1800" b="1" dirty="0" smtClean="0"/>
              <a:t>Funktionen</a:t>
            </a:r>
            <a:r>
              <a:rPr lang="de-DE" sz="1800" dirty="0" smtClean="0"/>
              <a:t> zu sprechen.</a:t>
            </a:r>
          </a:p>
          <a:p>
            <a:pPr marL="0" indent="0">
              <a:buNone/>
            </a:pPr>
            <a:endParaRPr lang="de-DE" sz="2000" dirty="0" smtClean="0"/>
          </a:p>
          <a:p>
            <a:pPr marL="0" indent="0">
              <a:buNone/>
            </a:pPr>
            <a:endParaRPr lang="de-DE" sz="2000" dirty="0" smtClean="0"/>
          </a:p>
          <a:p>
            <a:pPr marL="0" indent="0">
              <a:buNone/>
            </a:pPr>
            <a:endParaRPr lang="de-DE" sz="2000" dirty="0" smtClean="0"/>
          </a:p>
          <a:p>
            <a:pPr marL="0" indent="0">
              <a:buNone/>
            </a:pPr>
            <a:endParaRPr lang="de-DE" sz="800" dirty="0"/>
          </a:p>
          <a:p>
            <a:pPr marL="0" indent="0">
              <a:buNone/>
            </a:pPr>
            <a:endParaRPr lang="de-DE" sz="1600" dirty="0" smtClean="0"/>
          </a:p>
        </p:txBody>
      </p:sp>
    </p:spTree>
    <p:extLst>
      <p:ext uri="{BB962C8B-B14F-4D97-AF65-F5344CB8AC3E}">
        <p14:creationId xmlns:p14="http://schemas.microsoft.com/office/powerpoint/2010/main" val="345702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8" name="Textfeld 17"/>
          <p:cNvSpPr txBox="1"/>
          <p:nvPr/>
        </p:nvSpPr>
        <p:spPr>
          <a:xfrm>
            <a:off x="541364" y="1309074"/>
            <a:ext cx="11519650" cy="648071"/>
          </a:xfrm>
          <a:prstGeom prst="rect">
            <a:avLst/>
          </a:prstGeom>
        </p:spPr>
        <p:txBody>
          <a:bodyPr/>
          <a:lstStyle>
            <a:lvl1pPr marL="342900" indent="-342900">
              <a:spcBef>
                <a:spcPct val="20000"/>
              </a:spcBef>
              <a:buClr>
                <a:schemeClr val="tx2"/>
              </a:buClr>
              <a:buSzPct val="85000"/>
              <a:buFontTx/>
              <a:buBlip>
                <a:blip r:embed="rId2"/>
              </a:buBlip>
              <a:defRPr sz="2400"/>
            </a:lvl1pPr>
            <a:lvl2pPr marL="742950" indent="-285750">
              <a:spcBef>
                <a:spcPct val="20000"/>
              </a:spcBef>
              <a:buClr>
                <a:schemeClr val="tx2"/>
              </a:buClr>
              <a:buSzPct val="85000"/>
              <a:buFontTx/>
              <a:buBlip>
                <a:blip r:embed="rId2"/>
              </a:buBlip>
              <a:defRPr sz="2000"/>
            </a:lvl2pPr>
            <a:lvl3pPr marL="1143000" indent="-228600">
              <a:spcBef>
                <a:spcPct val="20000"/>
              </a:spcBef>
              <a:buClr>
                <a:schemeClr val="tx2"/>
              </a:buClr>
              <a:buSzPct val="85000"/>
              <a:buFontTx/>
              <a:buBlip>
                <a:blip r:embed="rId2"/>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p:txBody>
      </p:sp>
      <p:sp>
        <p:nvSpPr>
          <p:cNvPr id="3" name="Titel 2"/>
          <p:cNvSpPr>
            <a:spLocks noGrp="1"/>
          </p:cNvSpPr>
          <p:nvPr>
            <p:ph type="ctrTitle"/>
          </p:nvPr>
        </p:nvSpPr>
        <p:spPr/>
        <p:txBody>
          <a:bodyPr/>
          <a:lstStyle/>
          <a:p>
            <a:r>
              <a:rPr lang="de-DE" b="1" dirty="0" smtClean="0"/>
              <a:t>Beispielaufgabe</a:t>
            </a:r>
            <a:r>
              <a:rPr lang="de-DE" b="1" dirty="0" smtClean="0">
                <a:solidFill>
                  <a:srgbClr val="00B0F0"/>
                </a:solidFill>
              </a:rPr>
              <a:t> </a:t>
            </a:r>
            <a:r>
              <a:rPr lang="de-DE" dirty="0"/>
              <a:t>– </a:t>
            </a:r>
            <a:r>
              <a:rPr lang="de-DE" b="1" dirty="0" smtClean="0">
                <a:solidFill>
                  <a:srgbClr val="00B0F0"/>
                </a:solidFill>
              </a:rPr>
              <a:t>Pseudocode</a:t>
            </a:r>
            <a:br>
              <a:rPr lang="de-DE" b="1" dirty="0" smtClean="0">
                <a:solidFill>
                  <a:srgbClr val="00B0F0"/>
                </a:solidFill>
              </a:rPr>
            </a:br>
            <a:endParaRPr lang="de-DE" dirty="0">
              <a:solidFill>
                <a:srgbClr val="00B0F0"/>
              </a:solidFill>
            </a:endParaRPr>
          </a:p>
        </p:txBody>
      </p:sp>
      <p:sp>
        <p:nvSpPr>
          <p:cNvPr id="6" name="Pfeil nach rechts 5"/>
          <p:cNvSpPr/>
          <p:nvPr/>
        </p:nvSpPr>
        <p:spPr>
          <a:xfrm>
            <a:off x="3719736" y="3068960"/>
            <a:ext cx="1800200" cy="432048"/>
          </a:xfrm>
          <a:prstGeom prst="rightArrow">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smtClean="0">
                <a:ln>
                  <a:noFill/>
                </a:ln>
                <a:solidFill>
                  <a:srgbClr val="00204B"/>
                </a:solidFill>
                <a:effectLst/>
                <a:uLnTx/>
                <a:uFillTx/>
                <a:latin typeface="Frutiger 45 Light"/>
                <a:ea typeface="+mn-ea"/>
                <a:cs typeface="+mn-cs"/>
              </a:rPr>
              <a:t>Verweis auf eine Funktion</a:t>
            </a:r>
          </a:p>
        </p:txBody>
      </p:sp>
      <p:sp>
        <p:nvSpPr>
          <p:cNvPr id="8" name="Textfeld 7"/>
          <p:cNvSpPr txBox="1"/>
          <p:nvPr/>
        </p:nvSpPr>
        <p:spPr>
          <a:xfrm>
            <a:off x="1127448" y="2276872"/>
            <a:ext cx="3518912" cy="17543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smtClean="0">
                <a:ln>
                  <a:noFill/>
                </a:ln>
                <a:solidFill>
                  <a:srgbClr val="00204B"/>
                </a:solidFill>
                <a:effectLst/>
                <a:uLnTx/>
                <a:uFillTx/>
                <a:latin typeface="Frutiger 45 Light"/>
                <a:ea typeface="+mn-ea"/>
                <a:cs typeface="+mn-cs"/>
              </a:rPr>
              <a:t>Programm</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 „Beispiel 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Eingabe:</a:t>
            </a:r>
            <a:r>
              <a:rPr kumimoji="0" lang="de-DE" sz="1800" b="0" i="0" u="none" strike="noStrike" kern="1200" cap="none" spc="0" normalizeH="0" noProof="0" dirty="0" smtClean="0">
                <a:ln>
                  <a:noFill/>
                </a:ln>
                <a:solidFill>
                  <a:srgbClr val="00204B"/>
                </a:solidFill>
                <a:effectLst/>
                <a:uLnTx/>
                <a:uFillTx/>
                <a:latin typeface="Frutiger 45 Light"/>
                <a:ea typeface="+mn-ea"/>
                <a:cs typeface="+mn-cs"/>
              </a:rPr>
              <a:t> b</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a:solidFill>
                  <a:srgbClr val="00204B"/>
                </a:solidFill>
                <a:latin typeface="Frutiger 45 Light"/>
              </a:rPr>
              <a:t>	</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meinLiebling(b)</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Ausgabe: “Feierabend!“</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9" name="Textfeld 8"/>
          <p:cNvSpPr txBox="1"/>
          <p:nvPr/>
        </p:nvSpPr>
        <p:spPr>
          <a:xfrm>
            <a:off x="5663952" y="3128615"/>
            <a:ext cx="3147015" cy="203132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smtClean="0">
                <a:ln>
                  <a:noFill/>
                </a:ln>
                <a:solidFill>
                  <a:srgbClr val="00204B"/>
                </a:solidFill>
                <a:effectLst/>
                <a:uLnTx/>
                <a:uFillTx/>
                <a:latin typeface="Frutiger 45 Light"/>
                <a:ea typeface="+mn-ea"/>
                <a:cs typeface="+mn-cs"/>
              </a:rPr>
              <a:t>meinLiebling(b)</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für(i=0;i&lt;10;i++)</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solidFill>
                  <a:srgbClr val="00204B"/>
                </a:solidFill>
                <a:latin typeface="Frutiger 45 Ligh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r>
              <a:rPr lang="de-DE" dirty="0" smtClean="0">
                <a:solidFill>
                  <a:srgbClr val="00204B"/>
                </a:solidFill>
                <a:latin typeface="Frutiger 45 Light"/>
              </a:rPr>
              <a:t>	Ausgabe: b</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r>
              <a:rPr lang="de-DE" dirty="0" smtClean="0">
                <a:solidFill>
                  <a:srgbClr val="00204B"/>
                </a:solidFill>
                <a:latin typeface="Frutiger 45 Light"/>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Tree>
    <p:extLst>
      <p:ext uri="{BB962C8B-B14F-4D97-AF65-F5344CB8AC3E}">
        <p14:creationId xmlns:p14="http://schemas.microsoft.com/office/powerpoint/2010/main" val="85565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8" name="Titel 2"/>
          <p:cNvSpPr>
            <a:spLocks noGrp="1"/>
          </p:cNvSpPr>
          <p:nvPr>
            <p:ph type="ctrTitle"/>
          </p:nvPr>
        </p:nvSpPr>
        <p:spPr>
          <a:xfrm>
            <a:off x="553014" y="439671"/>
            <a:ext cx="11137237" cy="720080"/>
          </a:xfrm>
        </p:spPr>
        <p:txBody>
          <a:bodyPr/>
          <a:lstStyle/>
          <a:p>
            <a:r>
              <a:rPr lang="de-DE" dirty="0" smtClean="0"/>
              <a:t>Beispielaufgabe</a:t>
            </a:r>
            <a:r>
              <a:rPr lang="de-DE" dirty="0" smtClean="0">
                <a:solidFill>
                  <a:srgbClr val="00B0F0"/>
                </a:solidFill>
              </a:rPr>
              <a:t> </a:t>
            </a:r>
            <a:r>
              <a:rPr lang="de-DE" dirty="0"/>
              <a:t>– </a:t>
            </a:r>
            <a:r>
              <a:rPr lang="de-DE" dirty="0" smtClean="0">
                <a:solidFill>
                  <a:srgbClr val="00B0F0"/>
                </a:solidFill>
              </a:rPr>
              <a:t>Quellcode</a:t>
            </a:r>
            <a:r>
              <a:rPr lang="de-DE" b="1" dirty="0" smtClean="0">
                <a:solidFill>
                  <a:srgbClr val="00B0F0"/>
                </a:solidFill>
              </a:rPr>
              <a:t/>
            </a:r>
            <a:br>
              <a:rPr lang="de-DE" b="1" dirty="0" smtClean="0">
                <a:solidFill>
                  <a:srgbClr val="00B0F0"/>
                </a:solidFill>
              </a:rPr>
            </a:br>
            <a:endParaRPr lang="de-DE" sz="1800" u="sng" dirty="0"/>
          </a:p>
        </p:txBody>
      </p:sp>
      <p:sp>
        <p:nvSpPr>
          <p:cNvPr id="2" name="Textfeld 1"/>
          <p:cNvSpPr txBox="1"/>
          <p:nvPr/>
        </p:nvSpPr>
        <p:spPr>
          <a:xfrm>
            <a:off x="2639616" y="1150127"/>
            <a:ext cx="6707927" cy="5355312"/>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 include&lt;stdio.h&gt;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chemeClr val="bg1"/>
                </a:solidFill>
                <a:effectLst/>
                <a:uLnTx/>
                <a:uFillTx/>
                <a:latin typeface="Frutiger 45 Light"/>
                <a:ea typeface="+mn-ea"/>
                <a:cs typeface="+mn-cs"/>
              </a:rPr>
              <a:t>meinLiebling(char</a:t>
            </a:r>
            <a:r>
              <a:rPr kumimoji="0" lang="de-DE" sz="1800" b="0" i="0" u="none" strike="noStrike" kern="1200" cap="none" spc="0" normalizeH="0" noProof="0" dirty="0" smtClean="0">
                <a:ln>
                  <a:noFill/>
                </a:ln>
                <a:solidFill>
                  <a:schemeClr val="bg1"/>
                </a:solidFill>
                <a:effectLst/>
                <a:uLnTx/>
                <a:uFillTx/>
                <a:latin typeface="Frutiger 45 Light"/>
                <a:ea typeface="+mn-ea"/>
                <a:cs typeface="+mn-cs"/>
              </a:rPr>
              <a:t> b</a:t>
            </a:r>
            <a:r>
              <a:rPr kumimoji="0" lang="de-DE" sz="1800" b="0" i="0" u="none" strike="noStrike" kern="1200" cap="none" spc="0" normalizeH="0" baseline="0" noProof="0" dirty="0" smtClean="0">
                <a:ln>
                  <a:noFill/>
                </a:ln>
                <a:solidFill>
                  <a:schemeClr val="bg1"/>
                </a:solidFill>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solidFill>
                  <a:schemeClr val="bg1"/>
                </a:solidFill>
                <a:latin typeface="Frutiger 45 Ligh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chemeClr val="bg1"/>
                </a:solidFill>
                <a:latin typeface="Frutiger 45 Light"/>
              </a:rPr>
              <a:t>	</a:t>
            </a:r>
            <a:r>
              <a:rPr lang="de-DE" dirty="0" smtClean="0">
                <a:solidFill>
                  <a:schemeClr val="bg1"/>
                </a:solidFill>
                <a:latin typeface="Frutiger 45 Light"/>
              </a:rPr>
              <a:t>int i;</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chemeClr val="bg1"/>
                </a:solidFill>
                <a:latin typeface="Frutiger 45 Light"/>
              </a:rPr>
              <a:t>	</a:t>
            </a:r>
            <a:r>
              <a:rPr lang="de-DE" dirty="0" smtClean="0">
                <a:solidFill>
                  <a:schemeClr val="bg1"/>
                </a:solidFill>
                <a:latin typeface="Frutiger 45 Light"/>
              </a:rPr>
              <a:t>for(i=0;i&lt;10;i++)</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solidFill>
                  <a:schemeClr val="bg1"/>
                </a:solidFill>
                <a:latin typeface="Frutiger 45 Ligh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chemeClr val="bg1"/>
                </a:solidFill>
                <a:latin typeface="Frutiger 45 Light"/>
              </a:rPr>
              <a:t>	</a:t>
            </a:r>
            <a:r>
              <a:rPr lang="de-DE" dirty="0" smtClean="0">
                <a:solidFill>
                  <a:schemeClr val="bg1"/>
                </a:solidFill>
                <a:latin typeface="Frutiger 45 Light"/>
              </a:rPr>
              <a:t>	printf(“%c“,b);</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chemeClr val="bg1"/>
                </a:solidFill>
                <a:latin typeface="Frutiger 45 Light"/>
              </a:rPr>
              <a:t>	</a:t>
            </a:r>
            <a:r>
              <a:rPr lang="de-DE" dirty="0" smtClean="0">
                <a:solidFill>
                  <a:schemeClr val="bg1"/>
                </a:solidFill>
                <a:latin typeface="Frutiger 45 Ligh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solidFill>
                  <a:schemeClr val="bg1"/>
                </a:solidFill>
                <a:latin typeface="Frutiger 45 Light"/>
              </a:rPr>
              <a:t>}</a:t>
            </a:r>
            <a:endParaRPr kumimoji="0" lang="de-DE" sz="1800" b="0" i="0" u="none" strike="noStrike" kern="1200" cap="none" spc="0" normalizeH="0" baseline="0" noProof="0" dirty="0" smtClean="0">
              <a:ln>
                <a:noFill/>
              </a:ln>
              <a:solidFill>
                <a:schemeClr val="bg1"/>
              </a:solidFill>
              <a:effectLst/>
              <a:uLnTx/>
              <a:uFillTx/>
              <a:latin typeface="Frutiger 45 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m</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	char b;</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printf(“Geben Sie bitte Ihren Lieblingsbuchstaben ein: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scanf(“%c“,&amp;b);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	meinLiebling(b);</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r>
              <a:rPr lang="de-DE" dirty="0" smtClean="0">
                <a:solidFill>
                  <a:srgbClr val="00204B"/>
                </a:solidFill>
              </a:rPr>
              <a:t>printf(“Feierabend!“);</a:t>
            </a:r>
            <a:endPar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Tree>
    <p:extLst>
      <p:ext uri="{BB962C8B-B14F-4D97-AF65-F5344CB8AC3E}">
        <p14:creationId xmlns:p14="http://schemas.microsoft.com/office/powerpoint/2010/main" val="7544786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8" name="Titel 2"/>
          <p:cNvSpPr>
            <a:spLocks noGrp="1"/>
          </p:cNvSpPr>
          <p:nvPr>
            <p:ph type="ctrTitle"/>
          </p:nvPr>
        </p:nvSpPr>
        <p:spPr>
          <a:xfrm>
            <a:off x="553014" y="439671"/>
            <a:ext cx="11137237" cy="720080"/>
          </a:xfrm>
        </p:spPr>
        <p:txBody>
          <a:bodyPr/>
          <a:lstStyle/>
          <a:p>
            <a:r>
              <a:rPr lang="de-DE" dirty="0" smtClean="0"/>
              <a:t>Beispielaufgabe</a:t>
            </a:r>
            <a:r>
              <a:rPr lang="de-DE" dirty="0" smtClean="0">
                <a:solidFill>
                  <a:srgbClr val="00B0F0"/>
                </a:solidFill>
              </a:rPr>
              <a:t> </a:t>
            </a:r>
            <a:r>
              <a:rPr lang="de-DE" dirty="0"/>
              <a:t>– </a:t>
            </a:r>
            <a:r>
              <a:rPr lang="de-DE" dirty="0" smtClean="0">
                <a:solidFill>
                  <a:srgbClr val="00B0F0"/>
                </a:solidFill>
              </a:rPr>
              <a:t>Quellcode</a:t>
            </a:r>
            <a:r>
              <a:rPr lang="de-DE" b="1" dirty="0" smtClean="0">
                <a:solidFill>
                  <a:srgbClr val="00B0F0"/>
                </a:solidFill>
              </a:rPr>
              <a:t/>
            </a:r>
            <a:br>
              <a:rPr lang="de-DE" b="1" dirty="0" smtClean="0">
                <a:solidFill>
                  <a:srgbClr val="00B0F0"/>
                </a:solidFill>
              </a:rPr>
            </a:br>
            <a:endParaRPr lang="de-DE" sz="1800" u="sng" dirty="0"/>
          </a:p>
        </p:txBody>
      </p:sp>
      <p:sp>
        <p:nvSpPr>
          <p:cNvPr id="2" name="Textfeld 1"/>
          <p:cNvSpPr txBox="1"/>
          <p:nvPr/>
        </p:nvSpPr>
        <p:spPr>
          <a:xfrm>
            <a:off x="2639616" y="1150127"/>
            <a:ext cx="6707927" cy="5355312"/>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 include&lt;stdio.h&gt;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meinLiebling(char</a:t>
            </a:r>
            <a:r>
              <a:rPr kumimoji="0" lang="de-DE" sz="1800" b="0" i="0" u="none" strike="noStrike" kern="1200" cap="none" spc="0" normalizeH="0" noProof="0" dirty="0" smtClean="0">
                <a:ln>
                  <a:noFill/>
                </a:ln>
                <a:solidFill>
                  <a:srgbClr val="00204B"/>
                </a:solidFill>
                <a:effectLst/>
                <a:uLnTx/>
                <a:uFillTx/>
                <a:latin typeface="Frutiger 45 Light"/>
                <a:ea typeface="+mn-ea"/>
                <a:cs typeface="+mn-cs"/>
              </a:rPr>
              <a:t> b</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solidFill>
                  <a:srgbClr val="00204B"/>
                </a:solidFill>
                <a:latin typeface="Frutiger 45 Ligh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r>
              <a:rPr lang="de-DE" dirty="0" smtClean="0">
                <a:solidFill>
                  <a:srgbClr val="00204B"/>
                </a:solidFill>
                <a:latin typeface="Frutiger 45 Light"/>
              </a:rPr>
              <a:t>int i;</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r>
              <a:rPr lang="de-DE" dirty="0" smtClean="0">
                <a:solidFill>
                  <a:srgbClr val="00204B"/>
                </a:solidFill>
                <a:latin typeface="Frutiger 45 Light"/>
              </a:rPr>
              <a:t>for(i=0;i&lt;10;i++)</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solidFill>
                  <a:srgbClr val="00204B"/>
                </a:solidFill>
                <a:latin typeface="Frutiger 45 Ligh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r>
              <a:rPr lang="de-DE" dirty="0" smtClean="0">
                <a:solidFill>
                  <a:srgbClr val="00204B"/>
                </a:solidFill>
                <a:latin typeface="Frutiger 45 Light"/>
              </a:rPr>
              <a:t>	printf(“%c“,b);</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r>
              <a:rPr lang="de-DE" dirty="0" smtClean="0">
                <a:solidFill>
                  <a:srgbClr val="00204B"/>
                </a:solidFill>
                <a:latin typeface="Frutiger 45 Ligh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solidFill>
                  <a:srgbClr val="00204B"/>
                </a:solidFill>
                <a:latin typeface="Frutiger 45 Light"/>
              </a:rPr>
              <a:t>}</a:t>
            </a:r>
            <a:endPar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m</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	char b;</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printf(“Geben Sie bitte Ihren Lieblingsbuchstaben ein: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scanf(“%c“,&amp;b);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	meinLiebling(b);</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r>
              <a:rPr lang="de-DE" dirty="0" smtClean="0">
                <a:solidFill>
                  <a:srgbClr val="00204B"/>
                </a:solidFill>
              </a:rPr>
              <a:t>printf(“Feierabend!“);</a:t>
            </a:r>
            <a:endPar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6" name="Pfeil nach rechts 5"/>
          <p:cNvSpPr/>
          <p:nvPr/>
        </p:nvSpPr>
        <p:spPr>
          <a:xfrm rot="16200000">
            <a:off x="2502669" y="4574059"/>
            <a:ext cx="1930079" cy="504056"/>
          </a:xfrm>
          <a:prstGeom prst="rightArrow">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smtClean="0">
                <a:solidFill>
                  <a:schemeClr val="tx1"/>
                </a:solidFill>
              </a:rPr>
              <a:t>Verweis auf eine Funktion</a:t>
            </a:r>
          </a:p>
        </p:txBody>
      </p:sp>
    </p:spTree>
    <p:extLst>
      <p:ext uri="{BB962C8B-B14F-4D97-AF65-F5344CB8AC3E}">
        <p14:creationId xmlns:p14="http://schemas.microsoft.com/office/powerpoint/2010/main" val="157591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8" name="Titel 2"/>
          <p:cNvSpPr>
            <a:spLocks noGrp="1"/>
          </p:cNvSpPr>
          <p:nvPr>
            <p:ph type="ctrTitle"/>
          </p:nvPr>
        </p:nvSpPr>
        <p:spPr>
          <a:xfrm>
            <a:off x="553014" y="439671"/>
            <a:ext cx="11137237" cy="720080"/>
          </a:xfrm>
        </p:spPr>
        <p:txBody>
          <a:bodyPr/>
          <a:lstStyle/>
          <a:p>
            <a:r>
              <a:rPr lang="de-DE" dirty="0" smtClean="0"/>
              <a:t>Beispielaufgabe</a:t>
            </a:r>
            <a:r>
              <a:rPr lang="de-DE" dirty="0" smtClean="0">
                <a:solidFill>
                  <a:srgbClr val="00B0F0"/>
                </a:solidFill>
              </a:rPr>
              <a:t> </a:t>
            </a:r>
            <a:r>
              <a:rPr lang="de-DE" dirty="0"/>
              <a:t>– </a:t>
            </a:r>
            <a:r>
              <a:rPr lang="de-DE" dirty="0" smtClean="0">
                <a:solidFill>
                  <a:srgbClr val="00B0F0"/>
                </a:solidFill>
              </a:rPr>
              <a:t>Quellcode </a:t>
            </a:r>
            <a:r>
              <a:rPr lang="de-DE" dirty="0" smtClean="0"/>
              <a:t>–</a:t>
            </a:r>
            <a:r>
              <a:rPr lang="de-DE" dirty="0" smtClean="0">
                <a:solidFill>
                  <a:srgbClr val="00B0F0"/>
                </a:solidFill>
              </a:rPr>
              <a:t> </a:t>
            </a:r>
            <a:r>
              <a:rPr lang="de-DE" sz="2400" dirty="0" smtClean="0">
                <a:solidFill>
                  <a:srgbClr val="FF0000"/>
                </a:solidFill>
              </a:rPr>
              <a:t>Deklaration des Übergabewertes</a:t>
            </a:r>
            <a:r>
              <a:rPr lang="de-DE" b="1" dirty="0" smtClean="0">
                <a:solidFill>
                  <a:srgbClr val="00B0F0"/>
                </a:solidFill>
              </a:rPr>
              <a:t/>
            </a:r>
            <a:br>
              <a:rPr lang="de-DE" b="1" dirty="0" smtClean="0">
                <a:solidFill>
                  <a:srgbClr val="00B0F0"/>
                </a:solidFill>
              </a:rPr>
            </a:br>
            <a:endParaRPr lang="de-DE" sz="1800" u="sng" dirty="0"/>
          </a:p>
        </p:txBody>
      </p:sp>
      <p:sp>
        <p:nvSpPr>
          <p:cNvPr id="2" name="Textfeld 1"/>
          <p:cNvSpPr txBox="1"/>
          <p:nvPr/>
        </p:nvSpPr>
        <p:spPr>
          <a:xfrm>
            <a:off x="2639616" y="1150127"/>
            <a:ext cx="6707927" cy="5355312"/>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chemeClr val="bg1">
                    <a:lumMod val="75000"/>
                  </a:schemeClr>
                </a:solidFill>
                <a:effectLst/>
                <a:uLnTx/>
                <a:uFillTx/>
                <a:latin typeface="Frutiger 45 Light"/>
                <a:ea typeface="+mn-ea"/>
                <a:cs typeface="+mn-cs"/>
              </a:rPr>
              <a:t># include&lt;stdio.h&gt;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meinLiebling(</a:t>
            </a:r>
            <a:r>
              <a:rPr kumimoji="0" lang="de-DE" sz="1800" b="0" i="0" u="none" strike="noStrike" kern="1200" cap="none" spc="0" normalizeH="0" baseline="0" noProof="0" dirty="0" smtClean="0">
                <a:ln>
                  <a:noFill/>
                </a:ln>
                <a:solidFill>
                  <a:srgbClr val="FF0000"/>
                </a:solidFill>
                <a:effectLst/>
                <a:uLnTx/>
                <a:uFillTx/>
                <a:latin typeface="Frutiger 45 Light"/>
                <a:ea typeface="+mn-ea"/>
                <a:cs typeface="+mn-cs"/>
              </a:rPr>
              <a:t>char</a:t>
            </a:r>
            <a:r>
              <a:rPr kumimoji="0" lang="de-DE" sz="1800" b="0" i="0" u="none" strike="noStrike" kern="1200" cap="none" spc="0" normalizeH="0" noProof="0" dirty="0" smtClean="0">
                <a:ln>
                  <a:noFill/>
                </a:ln>
                <a:solidFill>
                  <a:srgbClr val="FF0000"/>
                </a:solidFill>
                <a:effectLst/>
                <a:uLnTx/>
                <a:uFillTx/>
                <a:latin typeface="Frutiger 45 Light"/>
                <a:ea typeface="+mn-ea"/>
                <a:cs typeface="+mn-cs"/>
              </a:rPr>
              <a:t> b</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solidFill>
                  <a:srgbClr val="00204B"/>
                </a:solidFill>
                <a:latin typeface="Frutiger 45 Ligh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r>
              <a:rPr lang="de-DE" dirty="0" smtClean="0">
                <a:solidFill>
                  <a:srgbClr val="00204B"/>
                </a:solidFill>
                <a:latin typeface="Frutiger 45 Light"/>
              </a:rPr>
              <a:t>int i;</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r>
              <a:rPr lang="de-DE" dirty="0" smtClean="0">
                <a:solidFill>
                  <a:srgbClr val="00204B"/>
                </a:solidFill>
                <a:latin typeface="Frutiger 45 Light"/>
              </a:rPr>
              <a:t>for(i=0;i&lt;10;i++)</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solidFill>
                  <a:srgbClr val="00204B"/>
                </a:solidFill>
                <a:latin typeface="Frutiger 45 Ligh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r>
              <a:rPr lang="de-DE" dirty="0" smtClean="0">
                <a:solidFill>
                  <a:srgbClr val="00204B"/>
                </a:solidFill>
                <a:latin typeface="Frutiger 45 Light"/>
              </a:rPr>
              <a:t>	printf(“%c“,b);</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r>
              <a:rPr lang="de-DE" dirty="0" smtClean="0">
                <a:solidFill>
                  <a:srgbClr val="00204B"/>
                </a:solidFill>
                <a:latin typeface="Frutiger 45 Ligh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solidFill>
                  <a:srgbClr val="00204B"/>
                </a:solidFill>
                <a:latin typeface="Frutiger 45 Light"/>
              </a:rPr>
              <a:t>}</a:t>
            </a:r>
            <a:endPar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chemeClr val="bg1">
                    <a:lumMod val="65000"/>
                  </a:schemeClr>
                </a:solidFill>
                <a:effectLst/>
                <a:uLnTx/>
                <a:uFillTx/>
                <a:latin typeface="Frutiger 45 Light"/>
                <a:ea typeface="+mn-ea"/>
                <a:cs typeface="+mn-cs"/>
              </a:rPr>
              <a:t>m</a:t>
            </a:r>
            <a:r>
              <a:rPr kumimoji="0" lang="de-DE" sz="1800" b="0" i="0" u="none" strike="noStrike" kern="1200" cap="none" spc="0" normalizeH="0" baseline="0" noProof="0" dirty="0" smtClean="0">
                <a:ln>
                  <a:noFill/>
                </a:ln>
                <a:solidFill>
                  <a:schemeClr val="bg1">
                    <a:lumMod val="65000"/>
                  </a:schemeClr>
                </a:solidFill>
                <a:effectLst/>
                <a:uLnTx/>
                <a:uFillTx/>
                <a:latin typeface="Frutiger 45 Light"/>
                <a:ea typeface="+mn-ea"/>
                <a:cs typeface="+mn-cs"/>
              </a:rPr>
              <a:t>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chemeClr val="bg1">
                    <a:lumMod val="65000"/>
                  </a:schemeClr>
                </a:solidFill>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chemeClr val="bg1">
                    <a:lumMod val="65000"/>
                  </a:schemeClr>
                </a:solidFill>
                <a:effectLst/>
                <a:uLnTx/>
                <a:uFillTx/>
                <a:latin typeface="Frutiger 45 Light"/>
                <a:ea typeface="+mn-ea"/>
                <a:cs typeface="+mn-cs"/>
              </a:rPr>
              <a:t>	char b;</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chemeClr val="bg1">
                    <a:lumMod val="65000"/>
                  </a:schemeClr>
                </a:solidFill>
                <a:latin typeface="Frutiger 45 Light"/>
              </a:rPr>
              <a:t>	</a:t>
            </a:r>
            <a:r>
              <a:rPr kumimoji="0" lang="de-DE" sz="1800" b="0" i="0" u="none" strike="noStrike" kern="1200" cap="none" spc="0" normalizeH="0" baseline="0" noProof="0" dirty="0" smtClean="0">
                <a:ln>
                  <a:noFill/>
                </a:ln>
                <a:solidFill>
                  <a:schemeClr val="bg1">
                    <a:lumMod val="65000"/>
                  </a:schemeClr>
                </a:solidFill>
                <a:effectLst/>
                <a:uLnTx/>
                <a:uFillTx/>
                <a:latin typeface="Frutiger 45 Light"/>
                <a:ea typeface="+mn-ea"/>
                <a:cs typeface="+mn-cs"/>
              </a:rPr>
              <a:t>printf(“Geben Sie bitte Ihren Lieblingsbuchstaben ein: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chemeClr val="bg1">
                    <a:lumMod val="65000"/>
                  </a:schemeClr>
                </a:solidFill>
                <a:effectLst/>
                <a:uLnTx/>
                <a:uFillTx/>
                <a:latin typeface="Frutiger 45 Light"/>
                <a:ea typeface="+mn-ea"/>
                <a:cs typeface="+mn-cs"/>
              </a:rPr>
              <a:t>	</a:t>
            </a:r>
            <a:r>
              <a:rPr kumimoji="0" lang="de-DE" sz="1800" b="0" i="0" u="none" strike="noStrike" kern="1200" cap="none" spc="0" normalizeH="0" baseline="0" noProof="0" dirty="0" smtClean="0">
                <a:ln>
                  <a:noFill/>
                </a:ln>
                <a:solidFill>
                  <a:schemeClr val="bg1">
                    <a:lumMod val="65000"/>
                  </a:schemeClr>
                </a:solidFill>
                <a:effectLst/>
                <a:uLnTx/>
                <a:uFillTx/>
                <a:latin typeface="Frutiger 45 Light"/>
                <a:ea typeface="+mn-ea"/>
                <a:cs typeface="+mn-cs"/>
              </a:rPr>
              <a:t>scanf(“%c“,&amp;b);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chemeClr val="bg1">
                    <a:lumMod val="65000"/>
                  </a:schemeClr>
                </a:solidFill>
                <a:effectLst/>
                <a:uLnTx/>
                <a:uFillTx/>
                <a:latin typeface="Frutiger 45 Light"/>
                <a:ea typeface="+mn-ea"/>
                <a:cs typeface="+mn-cs"/>
              </a:rPr>
              <a:t>	meinLiebling(b);</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chemeClr val="bg1">
                    <a:lumMod val="65000"/>
                  </a:schemeClr>
                </a:solidFill>
                <a:latin typeface="Frutiger 45 Light"/>
              </a:rPr>
              <a:t>	</a:t>
            </a:r>
            <a:r>
              <a:rPr lang="de-DE" dirty="0" smtClean="0">
                <a:solidFill>
                  <a:schemeClr val="bg1">
                    <a:lumMod val="65000"/>
                  </a:schemeClr>
                </a:solidFill>
              </a:rPr>
              <a:t>printf(“Feierabend!“);</a:t>
            </a:r>
            <a:endParaRPr kumimoji="0" lang="de-DE" sz="1800" b="0" i="0" u="none" strike="noStrike" kern="1200" cap="none" spc="0" normalizeH="0" baseline="0" noProof="0" dirty="0" smtClean="0">
              <a:ln>
                <a:noFill/>
              </a:ln>
              <a:solidFill>
                <a:schemeClr val="bg1">
                  <a:lumMod val="65000"/>
                </a:schemeClr>
              </a:solidFill>
              <a:effectLst/>
              <a:uLnTx/>
              <a:uFillTx/>
              <a:latin typeface="Frutiger 45 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chemeClr val="bg1">
                    <a:lumMod val="65000"/>
                  </a:schemeClr>
                </a:solidFill>
                <a:effectLst/>
                <a:uLnTx/>
                <a:uFillTx/>
                <a:latin typeface="Frutiger 45 Light"/>
                <a:ea typeface="+mn-ea"/>
                <a:cs typeface="+mn-cs"/>
              </a:rPr>
              <a:t>}</a:t>
            </a:r>
            <a:endParaRPr kumimoji="0" lang="de-DE" sz="1800" b="0" i="0" u="none" strike="noStrike" kern="1200" cap="none" spc="0" normalizeH="0" baseline="0" noProof="0" dirty="0">
              <a:ln>
                <a:noFill/>
              </a:ln>
              <a:solidFill>
                <a:schemeClr val="bg1">
                  <a:lumMod val="65000"/>
                </a:schemeClr>
              </a:solidFill>
              <a:effectLst/>
              <a:uLnTx/>
              <a:uFillTx/>
              <a:latin typeface="Frutiger 45 Light"/>
              <a:ea typeface="+mn-ea"/>
              <a:cs typeface="+mn-cs"/>
            </a:endParaRPr>
          </a:p>
        </p:txBody>
      </p:sp>
    </p:spTree>
    <p:extLst>
      <p:ext uri="{BB962C8B-B14F-4D97-AF65-F5344CB8AC3E}">
        <p14:creationId xmlns:p14="http://schemas.microsoft.com/office/powerpoint/2010/main" val="7953458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8" name="Titel 2"/>
          <p:cNvSpPr>
            <a:spLocks noGrp="1"/>
          </p:cNvSpPr>
          <p:nvPr>
            <p:ph type="ctrTitle"/>
          </p:nvPr>
        </p:nvSpPr>
        <p:spPr>
          <a:xfrm>
            <a:off x="553014" y="439671"/>
            <a:ext cx="11137237" cy="720080"/>
          </a:xfrm>
        </p:spPr>
        <p:txBody>
          <a:bodyPr/>
          <a:lstStyle/>
          <a:p>
            <a:r>
              <a:rPr lang="de-DE" dirty="0" smtClean="0"/>
              <a:t>Beispielaufgabe</a:t>
            </a:r>
            <a:r>
              <a:rPr lang="de-DE" dirty="0" smtClean="0">
                <a:solidFill>
                  <a:srgbClr val="00B0F0"/>
                </a:solidFill>
              </a:rPr>
              <a:t> </a:t>
            </a:r>
            <a:r>
              <a:rPr lang="de-DE" dirty="0"/>
              <a:t>– </a:t>
            </a:r>
            <a:r>
              <a:rPr lang="de-DE" dirty="0" smtClean="0">
                <a:solidFill>
                  <a:srgbClr val="00B0F0"/>
                </a:solidFill>
              </a:rPr>
              <a:t>Quellcode </a:t>
            </a:r>
            <a:r>
              <a:rPr lang="de-DE" dirty="0" smtClean="0"/>
              <a:t>–</a:t>
            </a:r>
            <a:r>
              <a:rPr lang="de-DE" dirty="0" smtClean="0">
                <a:solidFill>
                  <a:srgbClr val="00B0F0"/>
                </a:solidFill>
              </a:rPr>
              <a:t> </a:t>
            </a:r>
            <a:r>
              <a:rPr lang="de-DE" dirty="0" smtClean="0">
                <a:solidFill>
                  <a:srgbClr val="FF0000"/>
                </a:solidFill>
              </a:rPr>
              <a:t>Gültigkeit von Variablen</a:t>
            </a:r>
            <a:r>
              <a:rPr lang="de-DE" b="1" dirty="0" smtClean="0">
                <a:solidFill>
                  <a:srgbClr val="00B0F0"/>
                </a:solidFill>
              </a:rPr>
              <a:t/>
            </a:r>
            <a:br>
              <a:rPr lang="de-DE" b="1" dirty="0" smtClean="0">
                <a:solidFill>
                  <a:srgbClr val="00B0F0"/>
                </a:solidFill>
              </a:rPr>
            </a:br>
            <a:endParaRPr lang="de-DE" sz="1800" u="sng" dirty="0"/>
          </a:p>
        </p:txBody>
      </p:sp>
      <p:sp>
        <p:nvSpPr>
          <p:cNvPr id="2" name="Textfeld 1"/>
          <p:cNvSpPr txBox="1"/>
          <p:nvPr/>
        </p:nvSpPr>
        <p:spPr>
          <a:xfrm>
            <a:off x="2639616" y="1150127"/>
            <a:ext cx="6707927" cy="5355312"/>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chemeClr val="bg1">
                    <a:lumMod val="75000"/>
                  </a:schemeClr>
                </a:solidFill>
                <a:effectLst/>
                <a:uLnTx/>
                <a:uFillTx/>
                <a:latin typeface="Frutiger 45 Light"/>
                <a:ea typeface="+mn-ea"/>
                <a:cs typeface="+mn-cs"/>
              </a:rPr>
              <a:t># include&lt;stdio.h&gt;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meinLiebling(</a:t>
            </a:r>
            <a:r>
              <a:rPr kumimoji="0" lang="de-DE" sz="1800" b="1" i="0" u="none" strike="noStrike" kern="1200" cap="none" spc="0" normalizeH="0" baseline="0" noProof="0" dirty="0" smtClean="0">
                <a:ln>
                  <a:noFill/>
                </a:ln>
                <a:solidFill>
                  <a:schemeClr val="accent1">
                    <a:lumMod val="50000"/>
                    <a:lumOff val="50000"/>
                  </a:schemeClr>
                </a:solidFill>
                <a:effectLst/>
                <a:uLnTx/>
                <a:uFillTx/>
                <a:latin typeface="Frutiger 45 Light"/>
                <a:ea typeface="+mn-ea"/>
                <a:cs typeface="+mn-cs"/>
              </a:rPr>
              <a:t>char</a:t>
            </a:r>
            <a:r>
              <a:rPr kumimoji="0" lang="de-DE" sz="1800" b="1" i="0" u="none" strike="noStrike" kern="1200" cap="none" spc="0" normalizeH="0" noProof="0" dirty="0" smtClean="0">
                <a:ln>
                  <a:noFill/>
                </a:ln>
                <a:solidFill>
                  <a:schemeClr val="accent1">
                    <a:lumMod val="50000"/>
                    <a:lumOff val="50000"/>
                  </a:schemeClr>
                </a:solidFill>
                <a:effectLst/>
                <a:uLnTx/>
                <a:uFillTx/>
                <a:latin typeface="Frutiger 45 Light"/>
                <a:ea typeface="+mn-ea"/>
                <a:cs typeface="+mn-cs"/>
              </a:rPr>
              <a:t> b</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solidFill>
                  <a:srgbClr val="00204B"/>
                </a:solidFill>
                <a:latin typeface="Frutiger 45 Ligh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r>
              <a:rPr lang="de-DE" dirty="0" smtClean="0">
                <a:solidFill>
                  <a:schemeClr val="accent1">
                    <a:lumMod val="50000"/>
                    <a:lumOff val="50000"/>
                  </a:schemeClr>
                </a:solidFill>
                <a:latin typeface="Frutiger 45 Light"/>
              </a:rPr>
              <a:t>int i;</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chemeClr val="accent1">
                    <a:lumMod val="50000"/>
                    <a:lumOff val="50000"/>
                  </a:schemeClr>
                </a:solidFill>
                <a:latin typeface="Frutiger 45 Light"/>
              </a:rPr>
              <a:t>	</a:t>
            </a:r>
            <a:r>
              <a:rPr lang="de-DE" dirty="0" smtClean="0">
                <a:solidFill>
                  <a:schemeClr val="accent1">
                    <a:lumMod val="50000"/>
                    <a:lumOff val="50000"/>
                  </a:schemeClr>
                </a:solidFill>
                <a:latin typeface="Frutiger 45 Light"/>
              </a:rPr>
              <a:t>for(i=0;i&lt;10;i++)</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solidFill>
                  <a:schemeClr val="accent1">
                    <a:lumMod val="50000"/>
                    <a:lumOff val="50000"/>
                  </a:schemeClr>
                </a:solidFill>
                <a:latin typeface="Frutiger 45 Ligh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chemeClr val="accent1">
                    <a:lumMod val="50000"/>
                    <a:lumOff val="50000"/>
                  </a:schemeClr>
                </a:solidFill>
                <a:latin typeface="Frutiger 45 Light"/>
              </a:rPr>
              <a:t>	</a:t>
            </a:r>
            <a:r>
              <a:rPr lang="de-DE" dirty="0" smtClean="0">
                <a:solidFill>
                  <a:schemeClr val="accent1">
                    <a:lumMod val="50000"/>
                    <a:lumOff val="50000"/>
                  </a:schemeClr>
                </a:solidFill>
                <a:latin typeface="Frutiger 45 Light"/>
              </a:rPr>
              <a:t>	printf(“%c“,b);</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chemeClr val="accent1">
                    <a:lumMod val="50000"/>
                    <a:lumOff val="50000"/>
                  </a:schemeClr>
                </a:solidFill>
                <a:latin typeface="Frutiger 45 Light"/>
              </a:rPr>
              <a:t>	</a:t>
            </a:r>
            <a:r>
              <a:rPr lang="de-DE" dirty="0" smtClean="0">
                <a:solidFill>
                  <a:schemeClr val="accent1">
                    <a:lumMod val="50000"/>
                    <a:lumOff val="50000"/>
                  </a:schemeClr>
                </a:solidFill>
                <a:latin typeface="Frutiger 45 Ligh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solidFill>
                  <a:srgbClr val="00204B"/>
                </a:solidFill>
                <a:latin typeface="Frutiger 45 Light"/>
              </a:rPr>
              <a:t>}</a:t>
            </a:r>
            <a:endPar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effectLst/>
                <a:uLnTx/>
                <a:uFillTx/>
                <a:latin typeface="Frutiger 45 Light"/>
                <a:ea typeface="+mn-ea"/>
                <a:cs typeface="+mn-cs"/>
              </a:rPr>
              <a:t>m</a:t>
            </a:r>
            <a:r>
              <a:rPr kumimoji="0" lang="de-DE" sz="1800" b="0" i="0" u="none" strike="noStrike" kern="1200" cap="none" spc="0" normalizeH="0" baseline="0" noProof="0" dirty="0" smtClean="0">
                <a:ln>
                  <a:noFill/>
                </a:ln>
                <a:effectLst/>
                <a:uLnTx/>
                <a:uFillTx/>
                <a:latin typeface="Frutiger 45 Light"/>
                <a:ea typeface="+mn-ea"/>
                <a:cs typeface="+mn-cs"/>
              </a:rPr>
              <a:t>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effectLst/>
                <a:uLnTx/>
                <a:uFillTx/>
                <a:latin typeface="Frutiger 45 Light"/>
                <a:ea typeface="+mn-ea"/>
                <a:cs typeface="+mn-cs"/>
              </a:rPr>
              <a:t>	</a:t>
            </a:r>
            <a:r>
              <a:rPr kumimoji="0" lang="de-DE" sz="1800" b="1" i="0" u="none" strike="noStrike" kern="1200" cap="none" spc="0" normalizeH="0" baseline="0" noProof="0" dirty="0" smtClean="0">
                <a:ln>
                  <a:noFill/>
                </a:ln>
                <a:solidFill>
                  <a:srgbClr val="00B050"/>
                </a:solidFill>
                <a:effectLst/>
                <a:uLnTx/>
                <a:uFillTx/>
                <a:latin typeface="Frutiger 45 Light"/>
                <a:ea typeface="+mn-ea"/>
                <a:cs typeface="+mn-cs"/>
              </a:rPr>
              <a:t>char b;</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latin typeface="Frutiger 45 Light"/>
              </a:rPr>
              <a:t>	</a:t>
            </a:r>
            <a:r>
              <a:rPr kumimoji="0" lang="de-DE" sz="1800" b="0" i="0" u="none" strike="noStrike" kern="1200" cap="none" spc="0" normalizeH="0" baseline="0" noProof="0" dirty="0" smtClean="0">
                <a:ln>
                  <a:noFill/>
                </a:ln>
                <a:solidFill>
                  <a:srgbClr val="00B050"/>
                </a:solidFill>
                <a:effectLst/>
                <a:uLnTx/>
                <a:uFillTx/>
                <a:latin typeface="Frutiger 45 Light"/>
                <a:ea typeface="+mn-ea"/>
                <a:cs typeface="+mn-cs"/>
              </a:rPr>
              <a:t>printf(“Geben Sie bitte Ihren Lieblingsbuchstaben ein: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B050"/>
                </a:solidFill>
                <a:effectLst/>
                <a:uLnTx/>
                <a:uFillTx/>
                <a:latin typeface="Frutiger 45 Light"/>
                <a:ea typeface="+mn-ea"/>
                <a:cs typeface="+mn-cs"/>
              </a:rPr>
              <a:t>	</a:t>
            </a:r>
            <a:r>
              <a:rPr kumimoji="0" lang="de-DE" sz="1800" b="0" i="0" u="none" strike="noStrike" kern="1200" cap="none" spc="0" normalizeH="0" baseline="0" noProof="0" dirty="0" smtClean="0">
                <a:ln>
                  <a:noFill/>
                </a:ln>
                <a:solidFill>
                  <a:srgbClr val="00B050"/>
                </a:solidFill>
                <a:effectLst/>
                <a:uLnTx/>
                <a:uFillTx/>
                <a:latin typeface="Frutiger 45 Light"/>
                <a:ea typeface="+mn-ea"/>
                <a:cs typeface="+mn-cs"/>
              </a:rPr>
              <a:t>scanf(“%c“,&amp;b);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B050"/>
                </a:solidFill>
                <a:effectLst/>
                <a:uLnTx/>
                <a:uFillTx/>
                <a:latin typeface="Frutiger 45 Light"/>
                <a:ea typeface="+mn-ea"/>
                <a:cs typeface="+mn-cs"/>
              </a:rPr>
              <a:t>	meinLiebling(b);</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B050"/>
                </a:solidFill>
                <a:latin typeface="Frutiger 45 Light"/>
              </a:rPr>
              <a:t>	</a:t>
            </a:r>
            <a:r>
              <a:rPr lang="de-DE" dirty="0" smtClean="0">
                <a:solidFill>
                  <a:srgbClr val="00B050"/>
                </a:solidFill>
              </a:rPr>
              <a:t>printf(“Feierabend!“);</a:t>
            </a:r>
            <a:endParaRPr kumimoji="0" lang="de-DE" sz="1800" b="0" i="0" u="none" strike="noStrike" kern="1200" cap="none" spc="0" normalizeH="0" baseline="0" noProof="0" dirty="0" smtClean="0">
              <a:ln>
                <a:noFill/>
              </a:ln>
              <a:solidFill>
                <a:srgbClr val="00B050"/>
              </a:solidFill>
              <a:effectLst/>
              <a:uLnTx/>
              <a:uFillTx/>
              <a:latin typeface="Frutiger 45 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effectLst/>
                <a:uLnTx/>
                <a:uFillTx/>
                <a:latin typeface="Frutiger 45 Light"/>
                <a:ea typeface="+mn-ea"/>
                <a:cs typeface="+mn-cs"/>
              </a:rPr>
              <a:t>}</a:t>
            </a:r>
            <a:endParaRPr kumimoji="0" lang="de-DE" sz="1800" b="0" i="0" u="none" strike="noStrike" kern="1200" cap="none" spc="0" normalizeH="0" baseline="0" noProof="0" dirty="0">
              <a:ln>
                <a:noFill/>
              </a:ln>
              <a:effectLst/>
              <a:uLnTx/>
              <a:uFillTx/>
              <a:latin typeface="Frutiger 45 Light"/>
              <a:ea typeface="+mn-ea"/>
              <a:cs typeface="+mn-cs"/>
            </a:endParaRPr>
          </a:p>
        </p:txBody>
      </p:sp>
    </p:spTree>
    <p:extLst>
      <p:ext uri="{BB962C8B-B14F-4D97-AF65-F5344CB8AC3E}">
        <p14:creationId xmlns:p14="http://schemas.microsoft.com/office/powerpoint/2010/main" val="30674143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3" name="Titel 2"/>
          <p:cNvSpPr>
            <a:spLocks noGrp="1"/>
          </p:cNvSpPr>
          <p:nvPr>
            <p:ph type="ctrTitle"/>
          </p:nvPr>
        </p:nvSpPr>
        <p:spPr/>
        <p:txBody>
          <a:bodyPr/>
          <a:lstStyle/>
          <a:p>
            <a:r>
              <a:rPr lang="de-DE" dirty="0" smtClean="0"/>
              <a:t>Funktionen </a:t>
            </a:r>
            <a:r>
              <a:rPr lang="de-DE" sz="2000" dirty="0" smtClean="0"/>
              <a:t>(</a:t>
            </a:r>
            <a:r>
              <a:rPr lang="de-DE" sz="2000" dirty="0"/>
              <a:t>P</a:t>
            </a:r>
            <a:r>
              <a:rPr lang="de-DE" sz="2000" dirty="0" smtClean="0"/>
              <a:t>rozeduren) </a:t>
            </a:r>
            <a:r>
              <a:rPr lang="de-DE" dirty="0" smtClean="0"/>
              <a:t>– </a:t>
            </a:r>
            <a:r>
              <a:rPr lang="de-DE" dirty="0" smtClean="0">
                <a:solidFill>
                  <a:srgbClr val="00B0F0"/>
                </a:solidFill>
              </a:rPr>
              <a:t>Beispielaufgabe(III)</a:t>
            </a:r>
            <a:r>
              <a:rPr lang="de-DE" b="1" dirty="0" smtClean="0">
                <a:solidFill>
                  <a:srgbClr val="00B0F0"/>
                </a:solidFill>
              </a:rPr>
              <a:t/>
            </a:r>
            <a:br>
              <a:rPr lang="de-DE" b="1" dirty="0" smtClean="0">
                <a:solidFill>
                  <a:srgbClr val="00B0F0"/>
                </a:solidFill>
              </a:rPr>
            </a:br>
            <a:endParaRPr lang="de-DE" sz="1800" u="sng" dirty="0"/>
          </a:p>
        </p:txBody>
      </p:sp>
      <p:sp>
        <p:nvSpPr>
          <p:cNvPr id="6" name="Textfeld 5"/>
          <p:cNvSpPr txBox="1"/>
          <p:nvPr/>
        </p:nvSpPr>
        <p:spPr>
          <a:xfrm>
            <a:off x="672350" y="1412776"/>
            <a:ext cx="11256298" cy="2160239"/>
          </a:xfrm>
          <a:prstGeom prst="rect">
            <a:avLst/>
          </a:prstGeom>
        </p:spPr>
        <p:txBody>
          <a:bodyPr/>
          <a:lstStyle>
            <a:lvl1pPr marL="342900" indent="-342900">
              <a:spcBef>
                <a:spcPct val="20000"/>
              </a:spcBef>
              <a:buClr>
                <a:schemeClr val="tx2"/>
              </a:buClr>
              <a:buSzPct val="85000"/>
              <a:buFontTx/>
              <a:buBlip>
                <a:blip r:embed="rId3"/>
              </a:buBlip>
              <a:defRPr sz="2400"/>
            </a:lvl1pPr>
            <a:lvl2pPr marL="742950" indent="-285750">
              <a:spcBef>
                <a:spcPct val="20000"/>
              </a:spcBef>
              <a:buClr>
                <a:schemeClr val="tx2"/>
              </a:buClr>
              <a:buSzPct val="85000"/>
              <a:buFontTx/>
              <a:buBlip>
                <a:blip r:embed="rId3"/>
              </a:buBlip>
              <a:defRPr sz="2000"/>
            </a:lvl2pPr>
            <a:lvl3pPr marL="1143000" indent="-228600">
              <a:spcBef>
                <a:spcPct val="20000"/>
              </a:spcBef>
              <a:buClr>
                <a:schemeClr val="tx2"/>
              </a:buClr>
              <a:buSzPct val="85000"/>
              <a:buFontTx/>
              <a:buBlip>
                <a:blip r:embed="rId3"/>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r>
              <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rPr>
              <a:t>Beim dritten Beispiel wollen wir zeigen, wie man mit mehreren Übergabewerten vorgeht.</a:t>
            </a: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r>
              <a:rPr lang="de-DE" sz="2000" dirty="0" smtClean="0">
                <a:solidFill>
                  <a:srgbClr val="00204B"/>
                </a:solidFill>
                <a:latin typeface="Frutiger 45 Light"/>
              </a:rPr>
              <a:t>Hierfür werden wir das vorangegangene Beispiel aufgreifen und ausbauen.</a:t>
            </a: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r>
              <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rPr>
              <a:t>Anzahl und Typen der Übergabewerte</a:t>
            </a:r>
            <a:r>
              <a:rPr kumimoji="0" lang="de-DE" sz="2000" b="0" i="0" u="none" strike="noStrike" kern="1200" cap="none" spc="0" normalizeH="0" noProof="0" dirty="0" smtClean="0">
                <a:ln>
                  <a:noFill/>
                </a:ln>
                <a:solidFill>
                  <a:srgbClr val="00204B"/>
                </a:solidFill>
                <a:effectLst/>
                <a:uLnTx/>
                <a:uFillTx/>
                <a:latin typeface="Frutiger 45 Light"/>
                <a:ea typeface="+mn-ea"/>
                <a:cs typeface="+mn-cs"/>
              </a:rPr>
              <a:t> sind beliebig, im Beispiel reichen uns 2 Parameter.</a:t>
            </a: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r>
              <a:rPr kumimoji="0" lang="de-DE" sz="2000" b="1" i="0" u="none" strike="noStrike" kern="1200" cap="none" spc="0" normalizeH="0" baseline="0" noProof="0" dirty="0" smtClean="0">
                <a:ln>
                  <a:noFill/>
                </a:ln>
                <a:solidFill>
                  <a:srgbClr val="00204B"/>
                </a:solidFill>
                <a:effectLst/>
                <a:uLnTx/>
                <a:uFillTx/>
                <a:latin typeface="Frutiger 45 Light"/>
                <a:ea typeface="+mn-ea"/>
                <a:cs typeface="+mn-cs"/>
              </a:rPr>
              <a:t>Aufgabenstellung:</a:t>
            </a: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800" b="1" i="0" u="none" strike="noStrike" kern="1200" cap="none" spc="0" normalizeH="0" baseline="0" noProof="0" dirty="0" smtClean="0">
              <a:ln>
                <a:noFill/>
              </a:ln>
              <a:solidFill>
                <a:srgbClr val="00204B"/>
              </a:solidFill>
              <a:effectLst/>
              <a:uLnTx/>
              <a:uFillTx/>
              <a:latin typeface="Frutiger 45 Light"/>
              <a:ea typeface="+mn-ea"/>
              <a:cs typeface="+mn-cs"/>
            </a:endParaRPr>
          </a:p>
          <a:p>
            <a:pPr marL="400050" marR="0" lvl="1" indent="0" algn="l" defTabSz="914400" rtl="0" eaLnBrk="1" fontAlgn="auto" latinLnBrk="0" hangingPunct="1">
              <a:lnSpc>
                <a:spcPct val="100000"/>
              </a:lnSpc>
              <a:spcBef>
                <a:spcPct val="20000"/>
              </a:spcBef>
              <a:spcAft>
                <a:spcPts val="0"/>
              </a:spcAft>
              <a:buClr>
                <a:srgbClr val="0071B2"/>
              </a:buClr>
              <a:buSzPct val="85000"/>
              <a:buFontTx/>
              <a:buNone/>
              <a:tabLst/>
              <a:defRPr/>
            </a:pPr>
            <a:r>
              <a:rPr kumimoji="0" lang="de-DE" sz="1600" b="0" i="0" u="none" strike="noStrike" kern="1200" cap="none" spc="0" normalizeH="0" baseline="0" noProof="0" dirty="0" smtClean="0">
                <a:ln>
                  <a:noFill/>
                </a:ln>
                <a:solidFill>
                  <a:srgbClr val="00204B"/>
                </a:solidFill>
                <a:effectLst/>
                <a:uLnTx/>
                <a:uFillTx/>
                <a:latin typeface="Frutiger 45 Light"/>
                <a:ea typeface="+mn-ea"/>
                <a:cs typeface="+mn-cs"/>
              </a:rPr>
              <a:t>Das </a:t>
            </a:r>
            <a:r>
              <a:rPr kumimoji="0" lang="de-DE" sz="1600" b="0" i="0" u="none" strike="noStrike" kern="1200" cap="none" spc="0" normalizeH="0" baseline="0" noProof="0" dirty="0">
                <a:ln>
                  <a:noFill/>
                </a:ln>
                <a:solidFill>
                  <a:srgbClr val="00204B"/>
                </a:solidFill>
                <a:effectLst/>
                <a:uLnTx/>
                <a:uFillTx/>
                <a:latin typeface="Frutiger 45 Light"/>
                <a:ea typeface="+mn-ea"/>
                <a:cs typeface="+mn-cs"/>
              </a:rPr>
              <a:t>P</a:t>
            </a:r>
            <a:r>
              <a:rPr kumimoji="0" lang="de-DE" sz="1600" b="0" i="0" u="none" strike="noStrike" kern="1200" cap="none" spc="0" normalizeH="0" baseline="0" noProof="0" dirty="0" smtClean="0">
                <a:ln>
                  <a:noFill/>
                </a:ln>
                <a:solidFill>
                  <a:srgbClr val="00204B"/>
                </a:solidFill>
                <a:effectLst/>
                <a:uLnTx/>
                <a:uFillTx/>
                <a:latin typeface="Frutiger 45 Light"/>
                <a:ea typeface="+mn-ea"/>
                <a:cs typeface="+mn-cs"/>
              </a:rPr>
              <a:t>rogramm fragt zu Beginn erneut den Lieblingsbuchstaben des Users ab.</a:t>
            </a:r>
          </a:p>
          <a:p>
            <a:pPr marL="400050" marR="0" lvl="1" indent="0" algn="l" defTabSz="914400" rtl="0" eaLnBrk="1" fontAlgn="auto" latinLnBrk="0" hangingPunct="1">
              <a:lnSpc>
                <a:spcPct val="100000"/>
              </a:lnSpc>
              <a:spcBef>
                <a:spcPct val="20000"/>
              </a:spcBef>
              <a:spcAft>
                <a:spcPts val="0"/>
              </a:spcAft>
              <a:buClr>
                <a:srgbClr val="0071B2"/>
              </a:buClr>
              <a:buSzPct val="85000"/>
              <a:buFontTx/>
              <a:buNone/>
              <a:tabLst/>
              <a:defRPr/>
            </a:pPr>
            <a:r>
              <a:rPr kumimoji="0" lang="de-DE" sz="1600" b="0" i="0" u="none" strike="noStrike" kern="1200" cap="none" spc="0" normalizeH="0" baseline="0" noProof="0" dirty="0" smtClean="0">
                <a:ln>
                  <a:noFill/>
                </a:ln>
                <a:solidFill>
                  <a:srgbClr val="00204B"/>
                </a:solidFill>
                <a:effectLst/>
                <a:uLnTx/>
                <a:uFillTx/>
                <a:latin typeface="Frutiger 45 Light"/>
                <a:ea typeface="+mn-ea"/>
                <a:cs typeface="+mn-cs"/>
              </a:rPr>
              <a:t>Daraufhin wird aber auch abgefragt, wie oft dieser Wert ausgegeben werden soll.</a:t>
            </a:r>
          </a:p>
          <a:p>
            <a:pPr marL="400050" marR="0" lvl="1" indent="0" algn="l" defTabSz="914400" rtl="0" eaLnBrk="1" fontAlgn="auto" latinLnBrk="0" hangingPunct="1">
              <a:lnSpc>
                <a:spcPct val="100000"/>
              </a:lnSpc>
              <a:spcBef>
                <a:spcPct val="20000"/>
              </a:spcBef>
              <a:spcAft>
                <a:spcPts val="0"/>
              </a:spcAft>
              <a:buClr>
                <a:srgbClr val="0071B2"/>
              </a:buClr>
              <a:buSzPct val="85000"/>
              <a:buFontTx/>
              <a:buNone/>
              <a:tabLst/>
              <a:defRPr/>
            </a:pPr>
            <a:r>
              <a:rPr kumimoji="0" lang="de-DE" sz="1600" b="0" i="0" u="none" strike="noStrike" kern="1200" cap="none" spc="0" normalizeH="0" baseline="0" noProof="0" dirty="0" smtClean="0">
                <a:ln>
                  <a:noFill/>
                </a:ln>
                <a:solidFill>
                  <a:srgbClr val="00204B"/>
                </a:solidFill>
                <a:effectLst/>
                <a:uLnTx/>
                <a:uFillTx/>
                <a:latin typeface="Frutiger 45 Light"/>
                <a:ea typeface="+mn-ea"/>
                <a:cs typeface="+mn-cs"/>
              </a:rPr>
              <a:t>Anschließend wird die Funktion „x_mal_meinZeichen“ gestartet.</a:t>
            </a:r>
          </a:p>
          <a:p>
            <a:pPr marL="400050" marR="0" lvl="1" indent="0" algn="l" defTabSz="914400" rtl="0" eaLnBrk="1" fontAlgn="auto" latinLnBrk="0" hangingPunct="1">
              <a:lnSpc>
                <a:spcPct val="100000"/>
              </a:lnSpc>
              <a:spcBef>
                <a:spcPct val="20000"/>
              </a:spcBef>
              <a:spcAft>
                <a:spcPts val="0"/>
              </a:spcAft>
              <a:buClr>
                <a:srgbClr val="0071B2"/>
              </a:buClr>
              <a:buSzPct val="85000"/>
              <a:buFontTx/>
              <a:buNone/>
              <a:tabLst/>
              <a:defRPr/>
            </a:pPr>
            <a:r>
              <a:rPr kumimoji="0" lang="de-DE" sz="1600" b="0" i="0" u="none" strike="noStrike" kern="1200" cap="none" spc="0" normalizeH="0" baseline="0" noProof="0" dirty="0" smtClean="0">
                <a:ln>
                  <a:noFill/>
                </a:ln>
                <a:solidFill>
                  <a:srgbClr val="00204B"/>
                </a:solidFill>
                <a:effectLst/>
                <a:uLnTx/>
                <a:uFillTx/>
                <a:latin typeface="Frutiger 45 Light"/>
                <a:ea typeface="+mn-ea"/>
                <a:cs typeface="+mn-cs"/>
              </a:rPr>
              <a:t>Als Übergabewerte werden der Funktion Buchstabe und Anzahl übergeben.</a:t>
            </a:r>
          </a:p>
          <a:p>
            <a:pPr marL="400050" lvl="1" indent="0">
              <a:buClr>
                <a:srgbClr val="0071B2"/>
              </a:buClr>
              <a:buNone/>
              <a:defRPr/>
            </a:pPr>
            <a:r>
              <a:rPr kumimoji="0" lang="de-DE" sz="1600" b="0" i="0" u="none" strike="noStrike" kern="1200" cap="none" spc="0" normalizeH="0" baseline="0" noProof="0" dirty="0" smtClean="0">
                <a:ln>
                  <a:noFill/>
                </a:ln>
                <a:solidFill>
                  <a:srgbClr val="00204B"/>
                </a:solidFill>
                <a:effectLst/>
                <a:uLnTx/>
                <a:uFillTx/>
                <a:latin typeface="Frutiger 45 Light"/>
                <a:ea typeface="+mn-ea"/>
                <a:cs typeface="+mn-cs"/>
              </a:rPr>
              <a:t>Die </a:t>
            </a:r>
            <a:r>
              <a:rPr lang="de-DE" sz="1600" dirty="0">
                <a:solidFill>
                  <a:srgbClr val="00204B"/>
                </a:solidFill>
              </a:rPr>
              <a:t>Funktion x_mal_meinZeichen </a:t>
            </a:r>
            <a:r>
              <a:rPr kumimoji="0" lang="de-DE" sz="1600" b="0" i="0" u="none" strike="noStrike" kern="1200" cap="none" spc="0" normalizeH="0" baseline="0" noProof="0" dirty="0" smtClean="0">
                <a:ln>
                  <a:noFill/>
                </a:ln>
                <a:solidFill>
                  <a:srgbClr val="00204B"/>
                </a:solidFill>
                <a:effectLst/>
                <a:uLnTx/>
                <a:uFillTx/>
                <a:latin typeface="Frutiger 45 Light"/>
                <a:ea typeface="+mn-ea"/>
                <a:cs typeface="+mn-cs"/>
              </a:rPr>
              <a:t>arbeitet eine Schleife ab, um den Buchstaben x-mal auf der Konsole auszugeben.</a:t>
            </a:r>
          </a:p>
          <a:p>
            <a:pPr marL="400050" marR="0" lvl="1" indent="0" algn="l" defTabSz="914400" rtl="0" eaLnBrk="1" fontAlgn="auto" latinLnBrk="0" hangingPunct="1">
              <a:lnSpc>
                <a:spcPct val="100000"/>
              </a:lnSpc>
              <a:spcBef>
                <a:spcPct val="20000"/>
              </a:spcBef>
              <a:spcAft>
                <a:spcPts val="0"/>
              </a:spcAft>
              <a:buClr>
                <a:srgbClr val="0071B2"/>
              </a:buClr>
              <a:buSzPct val="85000"/>
              <a:buFontTx/>
              <a:buNone/>
              <a:tabLst/>
              <a:defRPr/>
            </a:pPr>
            <a:r>
              <a:rPr kumimoji="0" lang="de-DE" sz="1600" b="0" i="0" u="none" strike="noStrike" kern="1200" cap="none" spc="0" normalizeH="0" baseline="0" noProof="0" dirty="0" smtClean="0">
                <a:ln>
                  <a:noFill/>
                </a:ln>
                <a:solidFill>
                  <a:srgbClr val="00204B"/>
                </a:solidFill>
                <a:effectLst/>
                <a:uLnTx/>
                <a:uFillTx/>
                <a:latin typeface="Frutiger 45 Light"/>
                <a:ea typeface="+mn-ea"/>
                <a:cs typeface="+mn-cs"/>
              </a:rPr>
              <a:t>Nachdem die Funktion beendet wurde, geht es im Hauptprogramm weiter:</a:t>
            </a:r>
          </a:p>
          <a:p>
            <a:pPr marL="400050" marR="0" lvl="1" indent="0" algn="l" defTabSz="914400" rtl="0" eaLnBrk="1" fontAlgn="auto" latinLnBrk="0" hangingPunct="1">
              <a:lnSpc>
                <a:spcPct val="100000"/>
              </a:lnSpc>
              <a:spcBef>
                <a:spcPct val="20000"/>
              </a:spcBef>
              <a:spcAft>
                <a:spcPts val="0"/>
              </a:spcAft>
              <a:buClr>
                <a:srgbClr val="0071B2"/>
              </a:buClr>
              <a:buSzPct val="85000"/>
              <a:buFontTx/>
              <a:buNone/>
              <a:tabLst/>
              <a:defRPr/>
            </a:pPr>
            <a:r>
              <a:rPr kumimoji="0" lang="de-DE" sz="1600" b="0" i="0" u="none" strike="noStrike" kern="1200" cap="none" spc="0" normalizeH="0" baseline="0" noProof="0" dirty="0" smtClean="0">
                <a:ln>
                  <a:noFill/>
                </a:ln>
                <a:solidFill>
                  <a:srgbClr val="00204B"/>
                </a:solidFill>
                <a:effectLst/>
                <a:uLnTx/>
                <a:uFillTx/>
                <a:latin typeface="Frutiger 45 Light"/>
                <a:ea typeface="+mn-ea"/>
                <a:cs typeface="+mn-cs"/>
              </a:rPr>
              <a:t>Es folgt die Ausgabe: „Jetzt ist aber genug!“ und das Programm endet.</a:t>
            </a: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8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600" b="0" i="0" u="none" strike="noStrike" kern="1200" cap="none" spc="0" normalizeH="0" baseline="0" noProof="0" dirty="0" smtClean="0">
              <a:ln>
                <a:noFill/>
              </a:ln>
              <a:solidFill>
                <a:srgbClr val="00204B"/>
              </a:solidFill>
              <a:effectLst/>
              <a:uLnTx/>
              <a:uFillTx/>
              <a:latin typeface="Frutiger 45 Light"/>
              <a:ea typeface="+mn-ea"/>
              <a:cs typeface="+mn-cs"/>
            </a:endParaRPr>
          </a:p>
        </p:txBody>
      </p:sp>
    </p:spTree>
    <p:extLst>
      <p:ext uri="{BB962C8B-B14F-4D97-AF65-F5344CB8AC3E}">
        <p14:creationId xmlns:p14="http://schemas.microsoft.com/office/powerpoint/2010/main" val="410566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8" name="Textfeld 17"/>
          <p:cNvSpPr txBox="1"/>
          <p:nvPr/>
        </p:nvSpPr>
        <p:spPr>
          <a:xfrm>
            <a:off x="541364" y="1309074"/>
            <a:ext cx="11519650" cy="648071"/>
          </a:xfrm>
          <a:prstGeom prst="rect">
            <a:avLst/>
          </a:prstGeom>
        </p:spPr>
        <p:txBody>
          <a:bodyPr/>
          <a:lstStyle>
            <a:lvl1pPr marL="342900" indent="-342900">
              <a:spcBef>
                <a:spcPct val="20000"/>
              </a:spcBef>
              <a:buClr>
                <a:schemeClr val="tx2"/>
              </a:buClr>
              <a:buSzPct val="85000"/>
              <a:buFontTx/>
              <a:buBlip>
                <a:blip r:embed="rId3"/>
              </a:buBlip>
              <a:defRPr sz="2400"/>
            </a:lvl1pPr>
            <a:lvl2pPr marL="742950" indent="-285750">
              <a:spcBef>
                <a:spcPct val="20000"/>
              </a:spcBef>
              <a:buClr>
                <a:schemeClr val="tx2"/>
              </a:buClr>
              <a:buSzPct val="85000"/>
              <a:buFontTx/>
              <a:buBlip>
                <a:blip r:embed="rId3"/>
              </a:buBlip>
              <a:defRPr sz="2000"/>
            </a:lvl2pPr>
            <a:lvl3pPr marL="1143000" indent="-228600">
              <a:spcBef>
                <a:spcPct val="20000"/>
              </a:spcBef>
              <a:buClr>
                <a:schemeClr val="tx2"/>
              </a:buClr>
              <a:buSzPct val="85000"/>
              <a:buFontTx/>
              <a:buBlip>
                <a:blip r:embed="rId3"/>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p:txBody>
      </p:sp>
      <p:sp>
        <p:nvSpPr>
          <p:cNvPr id="3" name="Titel 2"/>
          <p:cNvSpPr>
            <a:spLocks noGrp="1"/>
          </p:cNvSpPr>
          <p:nvPr>
            <p:ph type="ctrTitle"/>
          </p:nvPr>
        </p:nvSpPr>
        <p:spPr/>
        <p:txBody>
          <a:bodyPr/>
          <a:lstStyle/>
          <a:p>
            <a:r>
              <a:rPr lang="de-DE" b="1" dirty="0" smtClean="0"/>
              <a:t>Beispielaufgabe</a:t>
            </a:r>
            <a:r>
              <a:rPr lang="de-DE" b="1" dirty="0" smtClean="0">
                <a:solidFill>
                  <a:srgbClr val="00B0F0"/>
                </a:solidFill>
              </a:rPr>
              <a:t> </a:t>
            </a:r>
            <a:r>
              <a:rPr lang="de-DE" dirty="0"/>
              <a:t>– </a:t>
            </a:r>
            <a:r>
              <a:rPr lang="de-DE" b="1" dirty="0" smtClean="0">
                <a:solidFill>
                  <a:srgbClr val="00B0F0"/>
                </a:solidFill>
              </a:rPr>
              <a:t>PAP</a:t>
            </a:r>
            <a:br>
              <a:rPr lang="de-DE" b="1" dirty="0" smtClean="0">
                <a:solidFill>
                  <a:srgbClr val="00B0F0"/>
                </a:solidFill>
              </a:rPr>
            </a:br>
            <a:endParaRPr lang="de-DE" dirty="0">
              <a:solidFill>
                <a:srgbClr val="00B0F0"/>
              </a:solidFill>
            </a:endParaRPr>
          </a:p>
        </p:txBody>
      </p:sp>
      <p:sp>
        <p:nvSpPr>
          <p:cNvPr id="6" name="Abgerundetes Rechteck 5"/>
          <p:cNvSpPr/>
          <p:nvPr/>
        </p:nvSpPr>
        <p:spPr>
          <a:xfrm>
            <a:off x="2207568" y="1457408"/>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Start</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cxnSp>
        <p:nvCxnSpPr>
          <p:cNvPr id="7" name="Gerade Verbindung mit Pfeil 6"/>
          <p:cNvCxnSpPr/>
          <p:nvPr/>
        </p:nvCxnSpPr>
        <p:spPr>
          <a:xfrm flipH="1">
            <a:off x="2567608" y="1817448"/>
            <a:ext cx="7421" cy="2369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p:cNvCxnSpPr/>
          <p:nvPr/>
        </p:nvCxnSpPr>
        <p:spPr>
          <a:xfrm>
            <a:off x="2560186" y="5047162"/>
            <a:ext cx="1" cy="2700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p:nvPr/>
        </p:nvCxnSpPr>
        <p:spPr>
          <a:xfrm>
            <a:off x="2560186" y="3123003"/>
            <a:ext cx="7422" cy="2142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Abgerundetes Rechteck 23"/>
          <p:cNvSpPr/>
          <p:nvPr/>
        </p:nvSpPr>
        <p:spPr>
          <a:xfrm>
            <a:off x="2200146" y="5336182"/>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Ende</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25" name="Flussdiagramm: Daten 24"/>
          <p:cNvSpPr/>
          <p:nvPr/>
        </p:nvSpPr>
        <p:spPr>
          <a:xfrm>
            <a:off x="479375" y="2061733"/>
            <a:ext cx="4404473" cy="404759"/>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Eingabe: b</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4" name="Flussdiagramm: Vordefinierter Prozess 3"/>
          <p:cNvSpPr/>
          <p:nvPr/>
        </p:nvSpPr>
        <p:spPr>
          <a:xfrm>
            <a:off x="1242881" y="3357096"/>
            <a:ext cx="2664296" cy="439438"/>
          </a:xfrm>
          <a:prstGeom prst="flowChartPredefined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de-DE" sz="1200" dirty="0">
                <a:solidFill>
                  <a:srgbClr val="00204B"/>
                </a:solidFill>
              </a:rPr>
              <a:t>x_mal_meinZeichen</a:t>
            </a:r>
            <a:r>
              <a:rPr lang="de-DE" dirty="0">
                <a:solidFill>
                  <a:srgbClr val="00204B"/>
                </a:solidFill>
              </a:rPr>
              <a:t>(</a:t>
            </a:r>
            <a:r>
              <a:rPr kumimoji="0" lang="de-DE" sz="1800" b="1" i="0" u="none" strike="noStrike" kern="1200" cap="none" spc="0" normalizeH="0" baseline="0" noProof="0" dirty="0" smtClean="0">
                <a:ln>
                  <a:noFill/>
                </a:ln>
                <a:solidFill>
                  <a:srgbClr val="0070C0"/>
                </a:solidFill>
                <a:effectLst/>
                <a:uLnTx/>
                <a:uFillTx/>
                <a:latin typeface="Frutiger 45 Light"/>
                <a:ea typeface="+mn-ea"/>
                <a:cs typeface="+mn-cs"/>
              </a:rPr>
              <a:t>b,x</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cxnSp>
        <p:nvCxnSpPr>
          <p:cNvPr id="13" name="Gerade Verbindung mit Pfeil 12"/>
          <p:cNvCxnSpPr/>
          <p:nvPr/>
        </p:nvCxnSpPr>
        <p:spPr>
          <a:xfrm>
            <a:off x="2575029" y="3816401"/>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Flussdiagramm: Daten 13"/>
          <p:cNvSpPr/>
          <p:nvPr/>
        </p:nvSpPr>
        <p:spPr>
          <a:xfrm>
            <a:off x="479376" y="4105421"/>
            <a:ext cx="4404473" cy="941741"/>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Ausgabe</a:t>
            </a:r>
            <a:r>
              <a:rPr lang="de-DE" dirty="0">
                <a:solidFill>
                  <a:srgbClr val="00204B"/>
                </a:solidFill>
              </a:rPr>
              <a:t>: </a:t>
            </a:r>
            <a:endParaRPr lang="de-DE" dirty="0" smtClean="0">
              <a:solidFill>
                <a:srgbClr val="00204B"/>
              </a:solidFill>
            </a:endParaRPr>
          </a:p>
          <a:p>
            <a:pPr lvl="0" algn="ctr">
              <a:defRPr/>
            </a:pPr>
            <a:r>
              <a:rPr lang="de-DE" dirty="0" smtClean="0">
                <a:solidFill>
                  <a:srgbClr val="00204B"/>
                </a:solidFill>
              </a:rPr>
              <a:t>„</a:t>
            </a:r>
            <a:r>
              <a:rPr lang="de-DE" dirty="0">
                <a:solidFill>
                  <a:srgbClr val="00204B"/>
                </a:solidFill>
              </a:rPr>
              <a:t>Jetzt ist aber genug!“ </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5" name="Pfeil nach rechts 14"/>
          <p:cNvSpPr/>
          <p:nvPr/>
        </p:nvSpPr>
        <p:spPr>
          <a:xfrm>
            <a:off x="4315206" y="2928743"/>
            <a:ext cx="3153100" cy="1296144"/>
          </a:xfrm>
          <a:prstGeom prst="rightArrow">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204B"/>
                </a:solidFill>
                <a:effectLst/>
                <a:uLnTx/>
                <a:uFillTx/>
                <a:latin typeface="Frutiger 45 Light"/>
                <a:ea typeface="+mn-ea"/>
                <a:cs typeface="+mn-cs"/>
              </a:rPr>
              <a:t>Verweis auf eine Funktion,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srgbClr val="00204B"/>
                </a:solidFill>
                <a:effectLst/>
                <a:uLnTx/>
                <a:uFillTx/>
                <a:latin typeface="Frutiger 45 Light"/>
                <a:ea typeface="+mn-ea"/>
                <a:cs typeface="+mn-cs"/>
              </a:rPr>
              <a:t>d</a:t>
            </a:r>
            <a:r>
              <a:rPr kumimoji="0" lang="de-DE" sz="1200" b="1" i="0" u="none" strike="noStrike" kern="1200" cap="none" spc="0" normalizeH="0" baseline="0" noProof="0" dirty="0" smtClean="0">
                <a:ln>
                  <a:noFill/>
                </a:ln>
                <a:solidFill>
                  <a:srgbClr val="00204B"/>
                </a:solidFill>
                <a:effectLst/>
                <a:uLnTx/>
                <a:uFillTx/>
                <a:latin typeface="Frutiger 45 Light"/>
                <a:ea typeface="+mn-ea"/>
                <a:cs typeface="+mn-cs"/>
              </a:rPr>
              <a:t>argestellt in einem eigenen PAP</a:t>
            </a:r>
            <a:endParaRPr kumimoji="0" lang="de-DE" sz="1200" b="1"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6" name="Abgerundetes Rechteck 15"/>
          <p:cNvSpPr/>
          <p:nvPr/>
        </p:nvSpPr>
        <p:spPr>
          <a:xfrm>
            <a:off x="8731318" y="1396744"/>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Start</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cxnSp>
        <p:nvCxnSpPr>
          <p:cNvPr id="17" name="Gerade Verbindung mit Pfeil 16"/>
          <p:cNvCxnSpPr/>
          <p:nvPr/>
        </p:nvCxnSpPr>
        <p:spPr>
          <a:xfrm>
            <a:off x="9098779" y="1756784"/>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9179886" y="5471039"/>
            <a:ext cx="1" cy="4373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Abgerundetes Rechteck 20"/>
          <p:cNvSpPr/>
          <p:nvPr/>
        </p:nvSpPr>
        <p:spPr>
          <a:xfrm>
            <a:off x="8819846" y="5920117"/>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Ende</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2" name="Rechteck 1"/>
          <p:cNvSpPr/>
          <p:nvPr/>
        </p:nvSpPr>
        <p:spPr>
          <a:xfrm>
            <a:off x="8342695" y="2034946"/>
            <a:ext cx="1512168" cy="5553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i=0</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9" name="Textfeld 8"/>
          <p:cNvSpPr txBox="1"/>
          <p:nvPr/>
        </p:nvSpPr>
        <p:spPr>
          <a:xfrm>
            <a:off x="7805337" y="958676"/>
            <a:ext cx="2582758" cy="369332"/>
          </a:xfrm>
          <a:prstGeom prst="rect">
            <a:avLst/>
          </a:prstGeom>
          <a:noFill/>
        </p:spPr>
        <p:txBody>
          <a:bodyPr wrap="none" rtlCol="0">
            <a:spAutoFit/>
          </a:bodyPr>
          <a:lstStyle/>
          <a:p>
            <a:pPr lvl="0"/>
            <a:r>
              <a:rPr lang="de-DE" dirty="0">
                <a:solidFill>
                  <a:srgbClr val="00204B"/>
                </a:solidFill>
              </a:rPr>
              <a:t>x_mal_meinZeichen(</a:t>
            </a:r>
            <a:r>
              <a:rPr kumimoji="0" lang="de-DE" sz="1800" b="1" i="0" u="none" strike="noStrike" kern="1200" cap="none" spc="0" normalizeH="0" baseline="0" noProof="0" dirty="0" smtClean="0">
                <a:ln>
                  <a:noFill/>
                </a:ln>
                <a:solidFill>
                  <a:srgbClr val="0070C0"/>
                </a:solidFill>
                <a:effectLst/>
                <a:uLnTx/>
                <a:uFillTx/>
                <a:latin typeface="Frutiger 45 Light"/>
                <a:ea typeface="+mn-ea"/>
                <a:cs typeface="+mn-cs"/>
              </a:rPr>
              <a:t>b,x</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0" name="Flussdiagramm: Verzweigung 9"/>
          <p:cNvSpPr/>
          <p:nvPr/>
        </p:nvSpPr>
        <p:spPr>
          <a:xfrm>
            <a:off x="8454881" y="2891201"/>
            <a:ext cx="1287794" cy="612648"/>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i&lt;</a:t>
            </a:r>
            <a:r>
              <a:rPr kumimoji="0" lang="de-DE" sz="1800" b="1" i="0" u="none" strike="noStrike" kern="1200" cap="none" spc="0" normalizeH="0" baseline="0" noProof="0" dirty="0" smtClean="0">
                <a:ln>
                  <a:noFill/>
                </a:ln>
                <a:solidFill>
                  <a:srgbClr val="0070C0"/>
                </a:solidFill>
                <a:effectLst/>
                <a:uLnTx/>
                <a:uFillTx/>
                <a:latin typeface="Frutiger 45 Light"/>
                <a:ea typeface="+mn-ea"/>
                <a:cs typeface="+mn-cs"/>
              </a:rPr>
              <a:t>x</a:t>
            </a:r>
            <a:endParaRPr kumimoji="0" lang="de-DE" sz="1800" b="1" i="0" u="none" strike="noStrike" kern="1200" cap="none" spc="0" normalizeH="0" baseline="0" noProof="0" dirty="0">
              <a:ln>
                <a:noFill/>
              </a:ln>
              <a:solidFill>
                <a:srgbClr val="0070C0"/>
              </a:solidFill>
              <a:effectLst/>
              <a:uLnTx/>
              <a:uFillTx/>
              <a:latin typeface="Frutiger 45 Light"/>
              <a:ea typeface="+mn-ea"/>
              <a:cs typeface="+mn-cs"/>
            </a:endParaRPr>
          </a:p>
        </p:txBody>
      </p:sp>
      <p:cxnSp>
        <p:nvCxnSpPr>
          <p:cNvPr id="26" name="Gerade Verbindung mit Pfeil 25"/>
          <p:cNvCxnSpPr/>
          <p:nvPr/>
        </p:nvCxnSpPr>
        <p:spPr>
          <a:xfrm>
            <a:off x="9098778" y="2590259"/>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Flussdiagramm: Daten 10"/>
          <p:cNvSpPr/>
          <p:nvPr/>
        </p:nvSpPr>
        <p:spPr>
          <a:xfrm>
            <a:off x="8021260" y="3799312"/>
            <a:ext cx="2170363" cy="612648"/>
          </a:xfrm>
          <a:prstGeom prst="flowChartInputOutp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Ausgabe: </a:t>
            </a:r>
            <a:r>
              <a:rPr kumimoji="0" lang="de-DE" sz="1800" b="1" i="0" u="none" strike="noStrike" kern="1200" cap="none" spc="0" normalizeH="0" baseline="0" noProof="0" dirty="0" smtClean="0">
                <a:ln>
                  <a:noFill/>
                </a:ln>
                <a:solidFill>
                  <a:srgbClr val="0070C0"/>
                </a:solidFill>
                <a:effectLst/>
                <a:uLnTx/>
                <a:uFillTx/>
                <a:latin typeface="Frutiger 45 Light"/>
                <a:ea typeface="+mn-ea"/>
                <a:cs typeface="+mn-cs"/>
              </a:rPr>
              <a:t>b</a:t>
            </a:r>
            <a:endParaRPr kumimoji="0" lang="de-DE" sz="1800" b="1" i="0" u="none" strike="noStrike" kern="1200" cap="none" spc="0" normalizeH="0" baseline="0" noProof="0" dirty="0">
              <a:ln>
                <a:noFill/>
              </a:ln>
              <a:solidFill>
                <a:srgbClr val="0070C0"/>
              </a:solidFill>
              <a:effectLst/>
              <a:uLnTx/>
              <a:uFillTx/>
              <a:latin typeface="Frutiger 45 Light"/>
              <a:ea typeface="+mn-ea"/>
              <a:cs typeface="+mn-cs"/>
            </a:endParaRPr>
          </a:p>
        </p:txBody>
      </p:sp>
      <p:cxnSp>
        <p:nvCxnSpPr>
          <p:cNvPr id="27" name="Gerade Verbindung mit Pfeil 26"/>
          <p:cNvCxnSpPr/>
          <p:nvPr/>
        </p:nvCxnSpPr>
        <p:spPr>
          <a:xfrm>
            <a:off x="9106442" y="3502757"/>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p:cNvCxnSpPr/>
          <p:nvPr/>
        </p:nvCxnSpPr>
        <p:spPr>
          <a:xfrm>
            <a:off x="9106442" y="4418995"/>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echteck 28"/>
          <p:cNvSpPr/>
          <p:nvPr/>
        </p:nvSpPr>
        <p:spPr>
          <a:xfrm>
            <a:off x="8350358" y="4697157"/>
            <a:ext cx="1512168" cy="5553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i++</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cxnSp>
        <p:nvCxnSpPr>
          <p:cNvPr id="30" name="Gerade Verbindung mit Pfeil 29"/>
          <p:cNvCxnSpPr/>
          <p:nvPr/>
        </p:nvCxnSpPr>
        <p:spPr>
          <a:xfrm flipH="1" flipV="1">
            <a:off x="7805337" y="4942813"/>
            <a:ext cx="534932" cy="120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p:cNvCxnSpPr/>
          <p:nvPr/>
        </p:nvCxnSpPr>
        <p:spPr>
          <a:xfrm flipV="1">
            <a:off x="7805337" y="3193870"/>
            <a:ext cx="0" cy="17489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p:cNvCxnSpPr>
            <a:endCxn id="10" idx="1"/>
          </p:cNvCxnSpPr>
          <p:nvPr/>
        </p:nvCxnSpPr>
        <p:spPr>
          <a:xfrm>
            <a:off x="7805337" y="3193870"/>
            <a:ext cx="649544" cy="36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p:cNvCxnSpPr/>
          <p:nvPr/>
        </p:nvCxnSpPr>
        <p:spPr>
          <a:xfrm>
            <a:off x="9742674" y="3188391"/>
            <a:ext cx="649544" cy="36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p:cNvCxnSpPr/>
          <p:nvPr/>
        </p:nvCxnSpPr>
        <p:spPr>
          <a:xfrm flipH="1">
            <a:off x="10389795" y="3203679"/>
            <a:ext cx="2423" cy="22591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p:cNvCxnSpPr/>
          <p:nvPr/>
        </p:nvCxnSpPr>
        <p:spPr>
          <a:xfrm flipH="1">
            <a:off x="9181839" y="5456505"/>
            <a:ext cx="1207956" cy="253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Textfeld 41"/>
          <p:cNvSpPr txBox="1"/>
          <p:nvPr/>
        </p:nvSpPr>
        <p:spPr>
          <a:xfrm>
            <a:off x="9177268" y="3416213"/>
            <a:ext cx="31451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ja</a:t>
            </a:r>
            <a:endParaRPr kumimoji="0" lang="de-DE" sz="14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43" name="Textfeld 42"/>
          <p:cNvSpPr txBox="1"/>
          <p:nvPr/>
        </p:nvSpPr>
        <p:spPr>
          <a:xfrm>
            <a:off x="9692461" y="2890737"/>
            <a:ext cx="52170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nein</a:t>
            </a:r>
            <a:endParaRPr kumimoji="0" lang="de-DE" sz="14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37" name="Flussdiagramm: Daten 36"/>
          <p:cNvSpPr/>
          <p:nvPr/>
        </p:nvSpPr>
        <p:spPr>
          <a:xfrm>
            <a:off x="479375" y="2736494"/>
            <a:ext cx="4404473" cy="384057"/>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Eingabe: x</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cxnSp>
        <p:nvCxnSpPr>
          <p:cNvPr id="39" name="Gerade Verbindung mit Pfeil 38"/>
          <p:cNvCxnSpPr/>
          <p:nvPr/>
        </p:nvCxnSpPr>
        <p:spPr>
          <a:xfrm>
            <a:off x="2560186" y="2485510"/>
            <a:ext cx="0" cy="2485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5324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8" name="Textfeld 17"/>
          <p:cNvSpPr txBox="1"/>
          <p:nvPr/>
        </p:nvSpPr>
        <p:spPr>
          <a:xfrm>
            <a:off x="541364" y="1309074"/>
            <a:ext cx="11519650" cy="648071"/>
          </a:xfrm>
          <a:prstGeom prst="rect">
            <a:avLst/>
          </a:prstGeom>
        </p:spPr>
        <p:txBody>
          <a:bodyPr/>
          <a:lstStyle>
            <a:lvl1pPr marL="342900" indent="-342900">
              <a:spcBef>
                <a:spcPct val="20000"/>
              </a:spcBef>
              <a:buClr>
                <a:schemeClr val="tx2"/>
              </a:buClr>
              <a:buSzPct val="85000"/>
              <a:buFontTx/>
              <a:buBlip>
                <a:blip r:embed="rId2"/>
              </a:buBlip>
              <a:defRPr sz="2400"/>
            </a:lvl1pPr>
            <a:lvl2pPr marL="742950" indent="-285750">
              <a:spcBef>
                <a:spcPct val="20000"/>
              </a:spcBef>
              <a:buClr>
                <a:schemeClr val="tx2"/>
              </a:buClr>
              <a:buSzPct val="85000"/>
              <a:buFontTx/>
              <a:buBlip>
                <a:blip r:embed="rId2"/>
              </a:buBlip>
              <a:defRPr sz="2000"/>
            </a:lvl2pPr>
            <a:lvl3pPr marL="1143000" indent="-228600">
              <a:spcBef>
                <a:spcPct val="20000"/>
              </a:spcBef>
              <a:buClr>
                <a:schemeClr val="tx2"/>
              </a:buClr>
              <a:buSzPct val="85000"/>
              <a:buFontTx/>
              <a:buBlip>
                <a:blip r:embed="rId2"/>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p:txBody>
      </p:sp>
      <p:sp>
        <p:nvSpPr>
          <p:cNvPr id="3" name="Titel 2"/>
          <p:cNvSpPr>
            <a:spLocks noGrp="1"/>
          </p:cNvSpPr>
          <p:nvPr>
            <p:ph type="ctrTitle"/>
          </p:nvPr>
        </p:nvSpPr>
        <p:spPr/>
        <p:txBody>
          <a:bodyPr/>
          <a:lstStyle/>
          <a:p>
            <a:r>
              <a:rPr lang="de-DE" b="1" dirty="0" smtClean="0"/>
              <a:t>Beispielaufgabe</a:t>
            </a:r>
            <a:r>
              <a:rPr lang="de-DE" b="1" dirty="0" smtClean="0">
                <a:solidFill>
                  <a:srgbClr val="00B0F0"/>
                </a:solidFill>
              </a:rPr>
              <a:t> </a:t>
            </a:r>
            <a:r>
              <a:rPr lang="de-DE" dirty="0"/>
              <a:t>– </a:t>
            </a:r>
            <a:r>
              <a:rPr lang="de-DE" b="1" dirty="0" smtClean="0">
                <a:solidFill>
                  <a:srgbClr val="00B0F0"/>
                </a:solidFill>
              </a:rPr>
              <a:t>Struktogramm</a:t>
            </a:r>
            <a:br>
              <a:rPr lang="de-DE" b="1" dirty="0" smtClean="0">
                <a:solidFill>
                  <a:srgbClr val="00B0F0"/>
                </a:solidFill>
              </a:rPr>
            </a:br>
            <a:endParaRPr lang="de-DE" dirty="0">
              <a:solidFill>
                <a:srgbClr val="00B0F0"/>
              </a:solidFill>
            </a:endParaRPr>
          </a:p>
        </p:txBody>
      </p:sp>
      <p:sp>
        <p:nvSpPr>
          <p:cNvPr id="4" name="Rechteck 3"/>
          <p:cNvSpPr/>
          <p:nvPr/>
        </p:nvSpPr>
        <p:spPr>
          <a:xfrm>
            <a:off x="1847528" y="2460760"/>
            <a:ext cx="2736304"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smtClean="0">
                <a:ln>
                  <a:noFill/>
                </a:ln>
                <a:solidFill>
                  <a:srgbClr val="00204B"/>
                </a:solidFill>
                <a:effectLst/>
                <a:uLnTx/>
                <a:uFillTx/>
                <a:latin typeface="Frutiger 45 Light"/>
                <a:ea typeface="+mn-ea"/>
                <a:cs typeface="+mn-cs"/>
              </a:rPr>
              <a:t>Eingabe: x</a:t>
            </a:r>
            <a:endParaRPr kumimoji="0" lang="de-DE" sz="16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3" name="Rechteck 12"/>
          <p:cNvSpPr/>
          <p:nvPr/>
        </p:nvSpPr>
        <p:spPr>
          <a:xfrm>
            <a:off x="1847528" y="3540439"/>
            <a:ext cx="2736304"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de-DE" sz="1400" b="0" i="0" u="none" strike="noStrike" kern="1200" cap="none" spc="0" normalizeH="0" baseline="0" noProof="0" dirty="0" smtClean="0">
                <a:ln>
                  <a:noFill/>
                </a:ln>
                <a:solidFill>
                  <a:srgbClr val="00204B"/>
                </a:solidFill>
                <a:effectLst/>
                <a:uLnTx/>
                <a:uFillTx/>
                <a:latin typeface="Frutiger 45 Light"/>
              </a:rPr>
              <a:t>Ausgabe:</a:t>
            </a:r>
            <a:r>
              <a:rPr lang="de-DE" sz="1400" dirty="0" smtClean="0">
                <a:solidFill>
                  <a:srgbClr val="00204B"/>
                </a:solidFill>
              </a:rPr>
              <a:t>„</a:t>
            </a:r>
            <a:r>
              <a:rPr lang="de-DE" sz="1400" dirty="0">
                <a:solidFill>
                  <a:srgbClr val="00204B"/>
                </a:solidFill>
              </a:rPr>
              <a:t>Jetzt ist aber genug!“ </a:t>
            </a:r>
          </a:p>
        </p:txBody>
      </p:sp>
      <p:sp>
        <p:nvSpPr>
          <p:cNvPr id="2" name="Flussdiagramm: Vordefinierter Prozess 1"/>
          <p:cNvSpPr/>
          <p:nvPr/>
        </p:nvSpPr>
        <p:spPr>
          <a:xfrm>
            <a:off x="1847528" y="3036824"/>
            <a:ext cx="2736304" cy="503615"/>
          </a:xfrm>
          <a:prstGeom prst="flowChartPredefined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1200" dirty="0">
                <a:solidFill>
                  <a:srgbClr val="00204B"/>
                </a:solidFill>
              </a:rPr>
              <a:t>x_mal_meinZeichen</a:t>
            </a:r>
            <a:r>
              <a:rPr lang="de-DE" dirty="0">
                <a:solidFill>
                  <a:srgbClr val="00204B"/>
                </a:solidFill>
              </a:rPr>
              <a:t>(</a:t>
            </a:r>
            <a:r>
              <a:rPr lang="de-DE" b="1" dirty="0">
                <a:solidFill>
                  <a:srgbClr val="0070C0"/>
                </a:solidFill>
              </a:rPr>
              <a:t>b,x</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8" name="Pfeil nach rechts 7"/>
          <p:cNvSpPr/>
          <p:nvPr/>
        </p:nvSpPr>
        <p:spPr>
          <a:xfrm>
            <a:off x="4757204" y="2824006"/>
            <a:ext cx="1515377" cy="1004465"/>
          </a:xfrm>
          <a:prstGeom prst="rightArrow">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204B"/>
                </a:solidFill>
                <a:effectLst/>
                <a:uLnTx/>
                <a:uFillTx/>
                <a:latin typeface="Frutiger 45 Light"/>
                <a:ea typeface="+mn-ea"/>
                <a:cs typeface="+mn-cs"/>
              </a:rPr>
              <a:t>Verweis auf eine Funktion</a:t>
            </a:r>
            <a:endParaRPr kumimoji="0" lang="de-DE" sz="1200" b="1"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7" name="L-Form 6"/>
          <p:cNvSpPr/>
          <p:nvPr/>
        </p:nvSpPr>
        <p:spPr>
          <a:xfrm rot="10800000" flipH="1">
            <a:off x="6445953" y="2924944"/>
            <a:ext cx="2193782" cy="810071"/>
          </a:xfrm>
          <a:prstGeom prst="corner">
            <a:avLst>
              <a:gd name="adj1" fmla="val 44910"/>
              <a:gd name="adj2" fmla="val 2451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FFFFFF"/>
              </a:solidFill>
              <a:effectLst/>
              <a:uLnTx/>
              <a:uFillTx/>
              <a:latin typeface="Frutiger 45 Light"/>
              <a:ea typeface="+mn-ea"/>
              <a:cs typeface="+mn-cs"/>
            </a:endParaRPr>
          </a:p>
        </p:txBody>
      </p:sp>
      <p:sp>
        <p:nvSpPr>
          <p:cNvPr id="9" name="Textfeld 8"/>
          <p:cNvSpPr txBox="1"/>
          <p:nvPr/>
        </p:nvSpPr>
        <p:spPr>
          <a:xfrm>
            <a:off x="6587468" y="2902953"/>
            <a:ext cx="31683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für(i=0;i&lt;</a:t>
            </a:r>
            <a:r>
              <a:rPr kumimoji="0" lang="de-DE" sz="1800" b="1" i="0" u="none" strike="noStrike" kern="1200" cap="none" spc="0" normalizeH="0" baseline="0" noProof="0" dirty="0" smtClean="0">
                <a:ln>
                  <a:noFill/>
                </a:ln>
                <a:solidFill>
                  <a:srgbClr val="0070C0"/>
                </a:solidFill>
                <a:effectLst/>
                <a:uLnTx/>
                <a:uFillTx/>
                <a:latin typeface="Frutiger 45 Light"/>
                <a:ea typeface="+mn-ea"/>
                <a:cs typeface="+mn-cs"/>
              </a:rPr>
              <a:t>x</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;i++)</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0" name="Rechteck 9"/>
          <p:cNvSpPr/>
          <p:nvPr/>
        </p:nvSpPr>
        <p:spPr>
          <a:xfrm>
            <a:off x="6587468" y="3272285"/>
            <a:ext cx="2052267" cy="4627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Ausgabe: </a:t>
            </a:r>
            <a:r>
              <a:rPr kumimoji="0" lang="de-DE" sz="1800" b="1" i="0" u="none" strike="noStrike" kern="1200" cap="none" spc="0" normalizeH="0" baseline="0" noProof="0" dirty="0" smtClean="0">
                <a:ln>
                  <a:noFill/>
                </a:ln>
                <a:solidFill>
                  <a:srgbClr val="0070C0"/>
                </a:solidFill>
                <a:effectLst/>
                <a:uLnTx/>
                <a:uFillTx/>
                <a:latin typeface="Frutiger 45 Light"/>
                <a:ea typeface="+mn-ea"/>
                <a:cs typeface="+mn-cs"/>
              </a:rPr>
              <a:t>b</a:t>
            </a:r>
            <a:endParaRPr kumimoji="0" lang="de-DE" sz="1800" b="1" i="0" u="none" strike="noStrike" kern="1200" cap="none" spc="0" normalizeH="0" baseline="0" noProof="0" dirty="0">
              <a:ln>
                <a:noFill/>
              </a:ln>
              <a:solidFill>
                <a:srgbClr val="0070C0"/>
              </a:solidFill>
              <a:effectLst/>
              <a:uLnTx/>
              <a:uFillTx/>
              <a:latin typeface="Frutiger 45 Light"/>
              <a:ea typeface="+mn-ea"/>
              <a:cs typeface="+mn-cs"/>
            </a:endParaRPr>
          </a:p>
        </p:txBody>
      </p:sp>
      <p:sp>
        <p:nvSpPr>
          <p:cNvPr id="11" name="Textfeld 10"/>
          <p:cNvSpPr txBox="1"/>
          <p:nvPr/>
        </p:nvSpPr>
        <p:spPr>
          <a:xfrm>
            <a:off x="6272581" y="2460760"/>
            <a:ext cx="2582759" cy="369332"/>
          </a:xfrm>
          <a:prstGeom prst="rect">
            <a:avLst/>
          </a:prstGeom>
          <a:noFill/>
        </p:spPr>
        <p:txBody>
          <a:bodyPr wrap="none" rtlCol="0">
            <a:spAutoFit/>
          </a:bodyPr>
          <a:lstStyle/>
          <a:p>
            <a:pPr lvl="0" algn="ctr"/>
            <a:r>
              <a:rPr lang="de-DE" dirty="0" smtClean="0">
                <a:solidFill>
                  <a:srgbClr val="00204B"/>
                </a:solidFill>
              </a:rPr>
              <a:t>x_mal_meinZeichen</a:t>
            </a:r>
            <a:r>
              <a:rPr lang="de-DE" dirty="0">
                <a:solidFill>
                  <a:srgbClr val="00204B"/>
                </a:solidFill>
              </a:rPr>
              <a:t>(</a:t>
            </a:r>
            <a:r>
              <a:rPr lang="de-DE" b="1" dirty="0">
                <a:solidFill>
                  <a:srgbClr val="0070C0"/>
                </a:solidFill>
              </a:rPr>
              <a:t>b,x</a:t>
            </a:r>
            <a:r>
              <a:rPr lang="de-DE" dirty="0">
                <a:solidFill>
                  <a:srgbClr val="00204B"/>
                </a:solidFill>
              </a:rPr>
              <a:t>)</a:t>
            </a:r>
          </a:p>
        </p:txBody>
      </p:sp>
      <p:sp>
        <p:nvSpPr>
          <p:cNvPr id="14" name="Rechteck 13"/>
          <p:cNvSpPr/>
          <p:nvPr/>
        </p:nvSpPr>
        <p:spPr>
          <a:xfrm>
            <a:off x="1847528" y="1884696"/>
            <a:ext cx="2736304"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smtClean="0">
                <a:ln>
                  <a:noFill/>
                </a:ln>
                <a:solidFill>
                  <a:srgbClr val="00204B"/>
                </a:solidFill>
                <a:effectLst/>
                <a:uLnTx/>
                <a:uFillTx/>
                <a:latin typeface="Frutiger 45 Light"/>
                <a:ea typeface="+mn-ea"/>
                <a:cs typeface="+mn-cs"/>
              </a:rPr>
              <a:t>Eingabe: b</a:t>
            </a:r>
            <a:endParaRPr kumimoji="0" lang="de-DE" sz="1600" b="0" i="0" u="none" strike="noStrike" kern="1200" cap="none" spc="0" normalizeH="0" baseline="0" noProof="0" dirty="0">
              <a:ln>
                <a:noFill/>
              </a:ln>
              <a:solidFill>
                <a:srgbClr val="00204B"/>
              </a:solidFill>
              <a:effectLst/>
              <a:uLnTx/>
              <a:uFillTx/>
              <a:latin typeface="Frutiger 45 Light"/>
              <a:ea typeface="+mn-ea"/>
              <a:cs typeface="+mn-cs"/>
            </a:endParaRPr>
          </a:p>
        </p:txBody>
      </p:sp>
    </p:spTree>
    <p:extLst>
      <p:ext uri="{BB962C8B-B14F-4D97-AF65-F5344CB8AC3E}">
        <p14:creationId xmlns:p14="http://schemas.microsoft.com/office/powerpoint/2010/main" val="38595471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8" name="Textfeld 17"/>
          <p:cNvSpPr txBox="1"/>
          <p:nvPr/>
        </p:nvSpPr>
        <p:spPr>
          <a:xfrm>
            <a:off x="541364" y="1309074"/>
            <a:ext cx="11519650" cy="648071"/>
          </a:xfrm>
          <a:prstGeom prst="rect">
            <a:avLst/>
          </a:prstGeom>
        </p:spPr>
        <p:txBody>
          <a:bodyPr/>
          <a:lstStyle>
            <a:lvl1pPr marL="342900" indent="-342900">
              <a:spcBef>
                <a:spcPct val="20000"/>
              </a:spcBef>
              <a:buClr>
                <a:schemeClr val="tx2"/>
              </a:buClr>
              <a:buSzPct val="85000"/>
              <a:buFontTx/>
              <a:buBlip>
                <a:blip r:embed="rId2"/>
              </a:buBlip>
              <a:defRPr sz="2400"/>
            </a:lvl1pPr>
            <a:lvl2pPr marL="742950" indent="-285750">
              <a:spcBef>
                <a:spcPct val="20000"/>
              </a:spcBef>
              <a:buClr>
                <a:schemeClr val="tx2"/>
              </a:buClr>
              <a:buSzPct val="85000"/>
              <a:buFontTx/>
              <a:buBlip>
                <a:blip r:embed="rId2"/>
              </a:buBlip>
              <a:defRPr sz="2000"/>
            </a:lvl2pPr>
            <a:lvl3pPr marL="1143000" indent="-228600">
              <a:spcBef>
                <a:spcPct val="20000"/>
              </a:spcBef>
              <a:buClr>
                <a:schemeClr val="tx2"/>
              </a:buClr>
              <a:buSzPct val="85000"/>
              <a:buFontTx/>
              <a:buBlip>
                <a:blip r:embed="rId2"/>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p:txBody>
      </p:sp>
      <p:sp>
        <p:nvSpPr>
          <p:cNvPr id="3" name="Titel 2"/>
          <p:cNvSpPr>
            <a:spLocks noGrp="1"/>
          </p:cNvSpPr>
          <p:nvPr>
            <p:ph type="ctrTitle"/>
          </p:nvPr>
        </p:nvSpPr>
        <p:spPr/>
        <p:txBody>
          <a:bodyPr/>
          <a:lstStyle/>
          <a:p>
            <a:r>
              <a:rPr lang="de-DE" b="1" dirty="0" smtClean="0"/>
              <a:t>Beispielaufgabe</a:t>
            </a:r>
            <a:r>
              <a:rPr lang="de-DE" b="1" dirty="0" smtClean="0">
                <a:solidFill>
                  <a:srgbClr val="00B0F0"/>
                </a:solidFill>
              </a:rPr>
              <a:t> </a:t>
            </a:r>
            <a:r>
              <a:rPr lang="de-DE" dirty="0"/>
              <a:t>– </a:t>
            </a:r>
            <a:r>
              <a:rPr lang="de-DE" b="1" dirty="0" smtClean="0">
                <a:solidFill>
                  <a:srgbClr val="00B0F0"/>
                </a:solidFill>
              </a:rPr>
              <a:t>Pseudocode</a:t>
            </a:r>
            <a:br>
              <a:rPr lang="de-DE" b="1" dirty="0" smtClean="0">
                <a:solidFill>
                  <a:srgbClr val="00B0F0"/>
                </a:solidFill>
              </a:rPr>
            </a:br>
            <a:endParaRPr lang="de-DE" dirty="0">
              <a:solidFill>
                <a:srgbClr val="00B0F0"/>
              </a:solidFill>
            </a:endParaRPr>
          </a:p>
        </p:txBody>
      </p:sp>
      <p:sp>
        <p:nvSpPr>
          <p:cNvPr id="6" name="Pfeil nach rechts 5"/>
          <p:cNvSpPr/>
          <p:nvPr/>
        </p:nvSpPr>
        <p:spPr>
          <a:xfrm>
            <a:off x="4727848" y="3356992"/>
            <a:ext cx="1800200" cy="432048"/>
          </a:xfrm>
          <a:prstGeom prst="rightArrow">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smtClean="0">
                <a:ln>
                  <a:noFill/>
                </a:ln>
                <a:solidFill>
                  <a:srgbClr val="00204B"/>
                </a:solidFill>
                <a:effectLst/>
                <a:uLnTx/>
                <a:uFillTx/>
                <a:latin typeface="Frutiger 45 Light"/>
                <a:ea typeface="+mn-ea"/>
                <a:cs typeface="+mn-cs"/>
              </a:rPr>
              <a:t>Verweis auf eine Funktion</a:t>
            </a:r>
          </a:p>
        </p:txBody>
      </p:sp>
      <p:sp>
        <p:nvSpPr>
          <p:cNvPr id="8" name="Textfeld 7"/>
          <p:cNvSpPr txBox="1"/>
          <p:nvPr/>
        </p:nvSpPr>
        <p:spPr>
          <a:xfrm>
            <a:off x="1127448" y="2276872"/>
            <a:ext cx="4392488"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smtClean="0">
                <a:ln>
                  <a:noFill/>
                </a:ln>
                <a:solidFill>
                  <a:srgbClr val="00204B"/>
                </a:solidFill>
                <a:effectLst/>
                <a:uLnTx/>
                <a:uFillTx/>
                <a:latin typeface="Frutiger 45 Light"/>
                <a:ea typeface="+mn-ea"/>
                <a:cs typeface="+mn-cs"/>
              </a:rPr>
              <a:t>Programm</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 „Beispiel 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Eingabe: b</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204B"/>
                </a:solidFill>
                <a:latin typeface="Frutiger 45 Light"/>
              </a:rPr>
              <a:t>	</a:t>
            </a:r>
            <a:r>
              <a:rPr lang="de-DE" dirty="0" smtClean="0">
                <a:solidFill>
                  <a:srgbClr val="00204B"/>
                </a:solidFill>
                <a:latin typeface="Frutiger 45 Light"/>
              </a:rPr>
              <a:t>Eingabe: x</a:t>
            </a:r>
            <a:endPar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endParaRPr>
          </a:p>
          <a:p>
            <a:pPr lvl="0">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r>
              <a:rPr lang="de-DE" dirty="0">
                <a:solidFill>
                  <a:srgbClr val="00204B"/>
                </a:solidFill>
              </a:rPr>
              <a:t>x_mal_meinZeichen </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r>
              <a:rPr kumimoji="0" lang="de-DE" sz="1800" b="1" i="0" u="none" strike="noStrike" kern="1200" cap="none" spc="0" normalizeH="0" baseline="0" noProof="0" dirty="0" smtClean="0">
                <a:ln>
                  <a:noFill/>
                </a:ln>
                <a:solidFill>
                  <a:srgbClr val="0070C0"/>
                </a:solidFill>
                <a:effectLst/>
                <a:uLnTx/>
                <a:uFillTx/>
                <a:latin typeface="Frutiger 45 Light"/>
                <a:ea typeface="+mn-ea"/>
                <a:cs typeface="+mn-cs"/>
              </a:rPr>
              <a:t>b,x</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p>
          <a:p>
            <a:pPr lvl="0">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Ausgabe</a:t>
            </a:r>
            <a:r>
              <a:rPr lang="de-DE" dirty="0">
                <a:solidFill>
                  <a:srgbClr val="00204B"/>
                </a:solidFill>
              </a:rPr>
              <a:t> :„Jetzt ist aber genug!“ </a:t>
            </a:r>
            <a:endParaRPr lang="de-DE" dirty="0" smtClean="0">
              <a:solidFill>
                <a:srgbClr val="00204B"/>
              </a:solidFill>
            </a:endParaRPr>
          </a:p>
          <a:p>
            <a:pPr lvl="0">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9" name="Textfeld 8"/>
          <p:cNvSpPr txBox="1"/>
          <p:nvPr/>
        </p:nvSpPr>
        <p:spPr>
          <a:xfrm>
            <a:off x="6625571" y="3431034"/>
            <a:ext cx="3147015" cy="2031325"/>
          </a:xfrm>
          <a:prstGeom prst="rect">
            <a:avLst/>
          </a:prstGeom>
          <a:noFill/>
        </p:spPr>
        <p:txBody>
          <a:bodyPr wrap="none" rtlCol="0">
            <a:spAutoFit/>
          </a:bodyPr>
          <a:lstStyle/>
          <a:p>
            <a:pPr lvl="0">
              <a:defRPr/>
            </a:pPr>
            <a:r>
              <a:rPr lang="de-DE" b="1" dirty="0">
                <a:solidFill>
                  <a:srgbClr val="00204B"/>
                </a:solidFill>
              </a:rPr>
              <a:t>x_mal_meinZeichen</a:t>
            </a:r>
            <a:r>
              <a:rPr kumimoji="0" lang="de-DE" sz="1800" b="1" i="0" u="none" strike="noStrike" kern="1200" cap="none" spc="0" normalizeH="0" baseline="0" noProof="0" dirty="0" smtClean="0">
                <a:ln>
                  <a:noFill/>
                </a:ln>
                <a:solidFill>
                  <a:srgbClr val="00204B"/>
                </a:solidFill>
                <a:effectLst/>
                <a:uLnTx/>
                <a:uFillTx/>
                <a:latin typeface="Frutiger 45 Light"/>
                <a:ea typeface="+mn-ea"/>
                <a:cs typeface="+mn-cs"/>
              </a:rPr>
              <a:t>(</a:t>
            </a:r>
            <a:r>
              <a:rPr kumimoji="0" lang="de-DE" sz="1800" b="1" i="0" u="none" strike="noStrike" kern="1200" cap="none" spc="0" normalizeH="0" baseline="0" noProof="0" dirty="0" smtClean="0">
                <a:ln>
                  <a:noFill/>
                </a:ln>
                <a:solidFill>
                  <a:srgbClr val="0070C0"/>
                </a:solidFill>
                <a:effectLst/>
                <a:uLnTx/>
                <a:uFillTx/>
                <a:latin typeface="Frutiger 45 Light"/>
                <a:ea typeface="+mn-ea"/>
                <a:cs typeface="+mn-cs"/>
              </a:rPr>
              <a:t>b,x</a:t>
            </a:r>
            <a:r>
              <a:rPr kumimoji="0" lang="de-DE" sz="1800" b="1" i="0" u="none" strike="noStrike" kern="1200" cap="none" spc="0" normalizeH="0" baseline="0" noProof="0" dirty="0" smtClean="0">
                <a:ln>
                  <a:noFill/>
                </a:ln>
                <a:solidFill>
                  <a:srgbClr val="00204B"/>
                </a:solidFill>
                <a:effectLst/>
                <a:uLnTx/>
                <a:uFillTx/>
                <a:latin typeface="Frutiger 45 Light"/>
                <a:ea typeface="+mn-ea"/>
                <a:cs typeface="+mn-cs"/>
              </a:rPr>
              <a:t>)</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für(i=0;i&lt;</a:t>
            </a:r>
            <a:r>
              <a:rPr kumimoji="0" lang="de-DE" sz="1800" b="1" i="0" u="none" strike="noStrike" kern="1200" cap="none" spc="0" normalizeH="0" baseline="0" noProof="0" dirty="0" smtClean="0">
                <a:ln>
                  <a:noFill/>
                </a:ln>
                <a:solidFill>
                  <a:srgbClr val="0070C0"/>
                </a:solidFill>
                <a:effectLst/>
                <a:uLnTx/>
                <a:uFillTx/>
                <a:latin typeface="Frutiger 45 Light"/>
                <a:ea typeface="+mn-ea"/>
                <a:cs typeface="+mn-cs"/>
              </a:rPr>
              <a:t>x</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	Ausgabe: </a:t>
            </a:r>
            <a:r>
              <a:rPr kumimoji="0" lang="de-DE" sz="1800" b="1" i="0" u="none" strike="noStrike" kern="1200" cap="none" spc="0" normalizeH="0" baseline="0" noProof="0" dirty="0" smtClean="0">
                <a:ln>
                  <a:noFill/>
                </a:ln>
                <a:solidFill>
                  <a:srgbClr val="0070C0"/>
                </a:solidFill>
                <a:effectLst/>
                <a:uLnTx/>
                <a:uFillTx/>
                <a:latin typeface="Frutiger 45 Light"/>
                <a:ea typeface="+mn-ea"/>
                <a:cs typeface="+mn-cs"/>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Tree>
    <p:extLst>
      <p:ext uri="{BB962C8B-B14F-4D97-AF65-F5344CB8AC3E}">
        <p14:creationId xmlns:p14="http://schemas.microsoft.com/office/powerpoint/2010/main" val="5940067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8" name="Titel 2"/>
          <p:cNvSpPr>
            <a:spLocks noGrp="1"/>
          </p:cNvSpPr>
          <p:nvPr>
            <p:ph type="ctrTitle"/>
          </p:nvPr>
        </p:nvSpPr>
        <p:spPr>
          <a:xfrm>
            <a:off x="553014" y="439671"/>
            <a:ext cx="11137237" cy="720080"/>
          </a:xfrm>
        </p:spPr>
        <p:txBody>
          <a:bodyPr/>
          <a:lstStyle/>
          <a:p>
            <a:r>
              <a:rPr lang="de-DE" dirty="0" smtClean="0"/>
              <a:t>Beispielaufgabe</a:t>
            </a:r>
            <a:r>
              <a:rPr lang="de-DE" dirty="0" smtClean="0">
                <a:solidFill>
                  <a:srgbClr val="00B0F0"/>
                </a:solidFill>
              </a:rPr>
              <a:t> </a:t>
            </a:r>
            <a:r>
              <a:rPr lang="de-DE" dirty="0"/>
              <a:t>– </a:t>
            </a:r>
            <a:r>
              <a:rPr lang="de-DE" dirty="0" smtClean="0">
                <a:solidFill>
                  <a:srgbClr val="00B0F0"/>
                </a:solidFill>
              </a:rPr>
              <a:t>Quellcode</a:t>
            </a:r>
            <a:r>
              <a:rPr lang="de-DE" b="1" dirty="0" smtClean="0">
                <a:solidFill>
                  <a:srgbClr val="00B0F0"/>
                </a:solidFill>
              </a:rPr>
              <a:t/>
            </a:r>
            <a:br>
              <a:rPr lang="de-DE" b="1" dirty="0" smtClean="0">
                <a:solidFill>
                  <a:srgbClr val="00B0F0"/>
                </a:solidFill>
              </a:rPr>
            </a:br>
            <a:endParaRPr lang="de-DE" sz="1800" u="sng" dirty="0"/>
          </a:p>
        </p:txBody>
      </p:sp>
      <p:sp>
        <p:nvSpPr>
          <p:cNvPr id="2" name="Textfeld 1"/>
          <p:cNvSpPr txBox="1"/>
          <p:nvPr/>
        </p:nvSpPr>
        <p:spPr>
          <a:xfrm>
            <a:off x="2639616" y="1150127"/>
            <a:ext cx="5455340" cy="5047536"/>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rPr>
              <a:t># include&lt;stdio.h&gt;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400" b="0" i="0" u="none" strike="noStrike" kern="1200" cap="none" spc="0" normalizeH="0" baseline="0" noProof="0" dirty="0">
              <a:ln>
                <a:noFill/>
              </a:ln>
              <a:solidFill>
                <a:srgbClr val="00204B"/>
              </a:solidFill>
              <a:effectLst/>
              <a:uLnTx/>
              <a:uFillTx/>
              <a:latin typeface="Frutiger 45 Light"/>
            </a:endParaRPr>
          </a:p>
          <a:p>
            <a:pPr lvl="0"/>
            <a:r>
              <a:rPr lang="de-DE" sz="1400" dirty="0">
                <a:solidFill>
                  <a:srgbClr val="00204B"/>
                </a:solidFill>
              </a:rPr>
              <a:t>x_mal_meinZeichen</a:t>
            </a:r>
            <a:r>
              <a:rPr kumimoji="0" lang="de-DE" sz="1400" b="0" i="0" u="none" strike="noStrike" kern="1200" cap="none" spc="0" normalizeH="0" baseline="0" noProof="0" dirty="0" smtClean="0">
                <a:ln>
                  <a:noFill/>
                </a:ln>
                <a:solidFill>
                  <a:srgbClr val="00204B"/>
                </a:solidFill>
                <a:effectLst/>
                <a:uLnTx/>
                <a:uFillTx/>
                <a:latin typeface="Frutiger 45 Light"/>
              </a:rPr>
              <a:t>(</a:t>
            </a:r>
            <a:r>
              <a:rPr kumimoji="0" lang="de-DE" sz="1400" b="1" i="0" u="none" strike="noStrike" kern="1200" cap="none" spc="0" normalizeH="0" baseline="0" noProof="0" dirty="0" smtClean="0">
                <a:ln>
                  <a:noFill/>
                </a:ln>
                <a:solidFill>
                  <a:srgbClr val="0070C0"/>
                </a:solidFill>
                <a:effectLst/>
                <a:uLnTx/>
                <a:uFillTx/>
                <a:latin typeface="Frutiger 45 Light"/>
              </a:rPr>
              <a:t>char b, int x</a:t>
            </a:r>
            <a:r>
              <a:rPr kumimoji="0" lang="de-DE" sz="1400" b="0" i="0" u="none" strike="noStrike" kern="1200" cap="none" spc="0" normalizeH="0" baseline="0" noProof="0" dirty="0" smtClean="0">
                <a:ln>
                  <a:noFill/>
                </a:ln>
                <a:solidFill>
                  <a:srgbClr val="00204B"/>
                </a:solidFill>
                <a:effectLst/>
                <a:uLnTx/>
                <a:uFillTx/>
                <a:latin typeface="Frutiger 45 Light"/>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00204B"/>
                </a:solidFill>
                <a:effectLst/>
                <a:uLnTx/>
                <a:uFillTx/>
                <a:latin typeface="Frutiger 45 Light"/>
              </a:rPr>
              <a:t>	</a:t>
            </a:r>
            <a:r>
              <a:rPr kumimoji="0" lang="de-DE" sz="1400" b="0" i="0" u="none" strike="noStrike" kern="1200" cap="none" spc="0" normalizeH="0" baseline="0" noProof="0" dirty="0" smtClean="0">
                <a:ln>
                  <a:noFill/>
                </a:ln>
                <a:solidFill>
                  <a:srgbClr val="00204B"/>
                </a:solidFill>
                <a:effectLst/>
                <a:uLnTx/>
                <a:uFillTx/>
                <a:latin typeface="Frutiger 45 Light"/>
              </a:rPr>
              <a:t>int 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00204B"/>
                </a:solidFill>
                <a:effectLst/>
                <a:uLnTx/>
                <a:uFillTx/>
                <a:latin typeface="Frutiger 45 Light"/>
              </a:rPr>
              <a:t>	</a:t>
            </a:r>
            <a:r>
              <a:rPr kumimoji="0" lang="de-DE" sz="1400" b="0" i="0" u="none" strike="noStrike" kern="1200" cap="none" spc="0" normalizeH="0" baseline="0" noProof="0" dirty="0" smtClean="0">
                <a:ln>
                  <a:noFill/>
                </a:ln>
                <a:solidFill>
                  <a:srgbClr val="00204B"/>
                </a:solidFill>
                <a:effectLst/>
                <a:uLnTx/>
                <a:uFillTx/>
                <a:latin typeface="Frutiger 45 Light"/>
              </a:rPr>
              <a:t>for(i=0;i&lt;</a:t>
            </a:r>
            <a:r>
              <a:rPr kumimoji="0" lang="de-DE" sz="1400" b="1" i="0" u="none" strike="noStrike" kern="1200" cap="none" spc="0" normalizeH="0" baseline="0" noProof="0" dirty="0" smtClean="0">
                <a:ln>
                  <a:noFill/>
                </a:ln>
                <a:solidFill>
                  <a:srgbClr val="0070C0"/>
                </a:solidFill>
                <a:effectLst/>
                <a:uLnTx/>
                <a:uFillTx/>
                <a:latin typeface="Frutiger 45 Light"/>
              </a:rPr>
              <a:t>x</a:t>
            </a:r>
            <a:r>
              <a:rPr kumimoji="0" lang="de-DE" sz="1400" b="0" i="0" u="none" strike="noStrike" kern="1200" cap="none" spc="0" normalizeH="0" baseline="0" noProof="0" dirty="0" smtClean="0">
                <a:ln>
                  <a:noFill/>
                </a:ln>
                <a:solidFill>
                  <a:srgbClr val="00204B"/>
                </a:solidFill>
                <a:effectLst/>
                <a:uLnTx/>
                <a:uFillTx/>
                <a:latin typeface="Frutiger 45 Light"/>
              </a:rPr>
              <a:t>;i++)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00204B"/>
                </a:solidFill>
                <a:effectLst/>
                <a:uLnTx/>
                <a:uFillTx/>
                <a:latin typeface="Frutiger 45 Light"/>
              </a:rPr>
              <a:t>	</a:t>
            </a:r>
            <a:r>
              <a:rPr kumimoji="0" lang="de-DE" sz="1400" b="0" i="0" u="none" strike="noStrike" kern="1200" cap="none" spc="0" normalizeH="0" baseline="0" noProof="0" dirty="0" smtClean="0">
                <a:ln>
                  <a:noFill/>
                </a:ln>
                <a:solidFill>
                  <a:srgbClr val="00204B"/>
                </a:solidFill>
                <a:effectLst/>
                <a:uLnTx/>
                <a:uFillTx/>
                <a:latin typeface="Frutiger 45 Light"/>
              </a:rPr>
              <a:t>	printf(“%c“,</a:t>
            </a:r>
            <a:r>
              <a:rPr kumimoji="0" lang="de-DE" sz="1400" b="1" i="0" u="none" strike="noStrike" kern="1200" cap="none" spc="0" normalizeH="0" baseline="0" noProof="0" dirty="0" smtClean="0">
                <a:ln>
                  <a:noFill/>
                </a:ln>
                <a:solidFill>
                  <a:srgbClr val="0070C0"/>
                </a:solidFill>
                <a:effectLst/>
                <a:uLnTx/>
                <a:uFillTx/>
                <a:latin typeface="Frutiger 45 Light"/>
              </a:rPr>
              <a:t>b</a:t>
            </a:r>
            <a:r>
              <a:rPr kumimoji="0" lang="de-DE" sz="1400" b="0" i="0" u="none" strike="noStrike" kern="1200" cap="none" spc="0" normalizeH="0" baseline="0" noProof="0" dirty="0" smtClean="0">
                <a:ln>
                  <a:noFill/>
                </a:ln>
                <a:solidFill>
                  <a:srgbClr val="00204B"/>
                </a:solidFill>
                <a:effectLst/>
                <a:uLnTx/>
                <a:uFillTx/>
                <a:latin typeface="Frutiger 45 Light"/>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00204B"/>
                </a:solidFill>
                <a:effectLst/>
                <a:uLnTx/>
                <a:uFillTx/>
                <a:latin typeface="Frutiger 45 Light"/>
              </a:rPr>
              <a:t>	</a:t>
            </a:r>
            <a:r>
              <a:rPr kumimoji="0" lang="de-DE" sz="1400" b="0" i="0" u="none" strike="noStrike" kern="1200" cap="none" spc="0" normalizeH="0" baseline="0" noProof="0" dirty="0" smtClean="0">
                <a:ln>
                  <a:noFill/>
                </a:ln>
                <a:solidFill>
                  <a:srgbClr val="00204B"/>
                </a:solidFill>
                <a:effectLst/>
                <a:uLnTx/>
                <a:uFillTx/>
                <a:latin typeface="Frutiger 45 Light"/>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400" b="0" i="0" u="none" strike="noStrike" kern="1200" cap="none" spc="0" normalizeH="0" baseline="0" noProof="0" dirty="0">
              <a:ln>
                <a:noFill/>
              </a:ln>
              <a:solidFill>
                <a:srgbClr val="00204B"/>
              </a:solidFill>
              <a:effectLst/>
              <a:uLnTx/>
              <a:uFillTx/>
              <a:latin typeface="Frutiger 45 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00204B"/>
                </a:solidFill>
                <a:effectLst/>
                <a:uLnTx/>
                <a:uFillTx/>
                <a:latin typeface="Frutiger 45 Light"/>
              </a:rPr>
              <a:t>m</a:t>
            </a:r>
            <a:r>
              <a:rPr kumimoji="0" lang="de-DE" sz="1400" b="0" i="0" u="none" strike="noStrike" kern="1200" cap="none" spc="0" normalizeH="0" baseline="0" noProof="0" dirty="0" smtClean="0">
                <a:ln>
                  <a:noFill/>
                </a:ln>
                <a:solidFill>
                  <a:srgbClr val="00204B"/>
                </a:solidFill>
                <a:effectLst/>
                <a:uLnTx/>
                <a:uFillTx/>
                <a:latin typeface="Frutiger 45 Light"/>
              </a:rPr>
              <a:t>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rPr>
              <a:t>	char b;</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solidFill>
                  <a:srgbClr val="00204B"/>
                </a:solidFill>
                <a:latin typeface="Frutiger 45 Light"/>
              </a:rPr>
              <a:t>	</a:t>
            </a:r>
            <a:r>
              <a:rPr lang="de-DE" sz="1400" dirty="0" smtClean="0">
                <a:solidFill>
                  <a:srgbClr val="00204B"/>
                </a:solidFill>
                <a:latin typeface="Frutiger 45 Light"/>
              </a:rPr>
              <a:t>int x;</a:t>
            </a:r>
            <a:endParaRPr kumimoji="0" lang="de-DE" sz="1400" b="0" i="0" u="none" strike="noStrike" kern="1200" cap="none" spc="0" normalizeH="0" baseline="0" noProof="0" dirty="0" smtClean="0">
              <a:ln>
                <a:noFill/>
              </a:ln>
              <a:solidFill>
                <a:srgbClr val="00204B"/>
              </a:solidFill>
              <a:effectLst/>
              <a:uLnTx/>
              <a:uFillTx/>
              <a:latin typeface="Frutiger 45 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00204B"/>
                </a:solidFill>
                <a:effectLst/>
                <a:uLnTx/>
                <a:uFillTx/>
                <a:latin typeface="Frutiger 45 Light"/>
              </a:rPr>
              <a:t>	</a:t>
            </a:r>
            <a:r>
              <a:rPr kumimoji="0" lang="de-DE" sz="1400" b="0" i="0" u="none" strike="noStrike" kern="1200" cap="none" spc="0" normalizeH="0" baseline="0" noProof="0" dirty="0" smtClean="0">
                <a:ln>
                  <a:noFill/>
                </a:ln>
                <a:solidFill>
                  <a:srgbClr val="00204B"/>
                </a:solidFill>
                <a:effectLst/>
                <a:uLnTx/>
                <a:uFillTx/>
                <a:latin typeface="Frutiger 45 Light"/>
              </a:rPr>
              <a:t>printf(“Geben Sie bitte Ihren Lieblingsbuchstaben ein: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00204B"/>
                </a:solidFill>
                <a:effectLst/>
                <a:uLnTx/>
                <a:uFillTx/>
                <a:latin typeface="Frutiger 45 Light"/>
              </a:rPr>
              <a:t>	</a:t>
            </a:r>
            <a:r>
              <a:rPr kumimoji="0" lang="de-DE" sz="1400" b="0" i="0" u="none" strike="noStrike" kern="1200" cap="none" spc="0" normalizeH="0" baseline="0" noProof="0" dirty="0" smtClean="0">
                <a:ln>
                  <a:noFill/>
                </a:ln>
                <a:solidFill>
                  <a:srgbClr val="00204B"/>
                </a:solidFill>
                <a:effectLst/>
                <a:uLnTx/>
                <a:uFillTx/>
                <a:latin typeface="Frutiger 45 Light"/>
              </a:rPr>
              <a:t>scanf(“%c“,&amp;b);</a:t>
            </a:r>
          </a:p>
          <a:p>
            <a:pPr lvl="0">
              <a:defRPr/>
            </a:pPr>
            <a:r>
              <a:rPr lang="de-DE" sz="1400" dirty="0">
                <a:solidFill>
                  <a:srgbClr val="00204B"/>
                </a:solidFill>
                <a:latin typeface="Frutiger 45 Light"/>
              </a:rPr>
              <a:t>	</a:t>
            </a:r>
            <a:r>
              <a:rPr lang="de-DE" sz="1400" dirty="0">
                <a:solidFill>
                  <a:srgbClr val="00204B"/>
                </a:solidFill>
              </a:rPr>
              <a:t>printf(“Geben Sie bitte </a:t>
            </a:r>
            <a:r>
              <a:rPr lang="de-DE" sz="1400" dirty="0" smtClean="0">
                <a:solidFill>
                  <a:srgbClr val="00204B"/>
                </a:solidFill>
              </a:rPr>
              <a:t>die gewünschte Anzahl ein</a:t>
            </a:r>
            <a:r>
              <a:rPr lang="de-DE" sz="1400" dirty="0">
                <a:solidFill>
                  <a:srgbClr val="00204B"/>
                </a:solidFill>
              </a:rPr>
              <a:t>: </a:t>
            </a:r>
            <a:r>
              <a:rPr lang="de-DE" sz="1400" dirty="0" smtClean="0">
                <a:solidFill>
                  <a:srgbClr val="00204B"/>
                </a:solidFill>
              </a:rPr>
              <a:t>“);</a:t>
            </a:r>
          </a:p>
          <a:p>
            <a:pPr lvl="0">
              <a:defRPr/>
            </a:pPr>
            <a:r>
              <a:rPr lang="de-DE" sz="1400" dirty="0" smtClean="0">
                <a:solidFill>
                  <a:srgbClr val="00204B"/>
                </a:solidFill>
              </a:rPr>
              <a:t>	fflush(stdin);</a:t>
            </a:r>
            <a:endParaRPr lang="de-DE" sz="1400" dirty="0">
              <a:solidFill>
                <a:srgbClr val="00204B"/>
              </a:solidFill>
            </a:endParaRPr>
          </a:p>
          <a:p>
            <a:pPr lvl="0">
              <a:defRPr/>
            </a:pPr>
            <a:r>
              <a:rPr lang="de-DE" sz="1400" dirty="0">
                <a:solidFill>
                  <a:srgbClr val="00204B"/>
                </a:solidFill>
              </a:rPr>
              <a:t>	scanf</a:t>
            </a:r>
            <a:r>
              <a:rPr lang="de-DE" sz="1400" dirty="0" smtClean="0">
                <a:solidFill>
                  <a:srgbClr val="00204B"/>
                </a:solidFill>
              </a:rPr>
              <a:t>(“%d“,&amp;x);</a:t>
            </a:r>
            <a:endParaRPr kumimoji="0" lang="de-DE" sz="1400" b="0" i="0" u="none" strike="noStrike" kern="1200" cap="none" spc="0" normalizeH="0" baseline="0" noProof="0" dirty="0" smtClean="0">
              <a:ln>
                <a:noFill/>
              </a:ln>
              <a:solidFill>
                <a:srgbClr val="00204B"/>
              </a:solidFill>
              <a:effectLst/>
              <a:uLnTx/>
              <a:uFillTx/>
              <a:latin typeface="Frutiger 45 Light"/>
            </a:endParaRPr>
          </a:p>
          <a:p>
            <a:pPr lvl="0"/>
            <a:r>
              <a:rPr kumimoji="0" lang="de-DE" sz="1400" b="0" i="0" u="none" strike="noStrike" kern="1200" cap="none" spc="0" normalizeH="0" baseline="0" noProof="0" dirty="0" smtClean="0">
                <a:ln>
                  <a:noFill/>
                </a:ln>
                <a:solidFill>
                  <a:srgbClr val="00204B"/>
                </a:solidFill>
                <a:effectLst/>
                <a:uLnTx/>
                <a:uFillTx/>
                <a:latin typeface="Frutiger 45 Light"/>
              </a:rPr>
              <a:t>	</a:t>
            </a:r>
            <a:r>
              <a:rPr lang="de-DE" sz="1400" dirty="0" smtClean="0">
                <a:solidFill>
                  <a:srgbClr val="00204B"/>
                </a:solidFill>
              </a:rPr>
              <a:t>x_mal_meinZeichen</a:t>
            </a:r>
            <a:r>
              <a:rPr kumimoji="0" lang="de-DE" sz="1400" b="0" i="0" u="none" strike="noStrike" kern="1200" cap="none" spc="0" normalizeH="0" baseline="0" noProof="0" dirty="0" smtClean="0">
                <a:ln>
                  <a:noFill/>
                </a:ln>
                <a:solidFill>
                  <a:srgbClr val="00204B"/>
                </a:solidFill>
                <a:effectLst/>
                <a:uLnTx/>
                <a:uFillTx/>
                <a:latin typeface="Frutiger 45 Light"/>
              </a:rPr>
              <a:t>(</a:t>
            </a:r>
            <a:r>
              <a:rPr kumimoji="0" lang="de-DE" sz="1400" b="1" i="0" u="none" strike="noStrike" kern="1200" cap="none" spc="0" normalizeH="0" baseline="0" noProof="0" dirty="0" smtClean="0">
                <a:ln>
                  <a:noFill/>
                </a:ln>
                <a:solidFill>
                  <a:srgbClr val="0070C0"/>
                </a:solidFill>
                <a:effectLst/>
                <a:uLnTx/>
                <a:uFillTx/>
                <a:latin typeface="Frutiger 45 Light"/>
              </a:rPr>
              <a:t>b,x</a:t>
            </a:r>
            <a:r>
              <a:rPr kumimoji="0" lang="de-DE" sz="1400" b="0" i="0" u="none" strike="noStrike" kern="1200" cap="none" spc="0" normalizeH="0" baseline="0" noProof="0" dirty="0" smtClean="0">
                <a:ln>
                  <a:noFill/>
                </a:ln>
                <a:solidFill>
                  <a:srgbClr val="00204B"/>
                </a:solidFill>
                <a:effectLst/>
                <a:uLnTx/>
                <a:uFillTx/>
                <a:latin typeface="Frutiger 45 Light"/>
              </a:rPr>
              <a:t>);</a:t>
            </a:r>
          </a:p>
          <a:p>
            <a:pPr lvl="0"/>
            <a:r>
              <a:rPr kumimoji="0" lang="de-DE" sz="1400" b="0" i="0" u="none" strike="noStrike" kern="1200" cap="none" spc="0" normalizeH="0" baseline="0" noProof="0" dirty="0">
                <a:ln>
                  <a:noFill/>
                </a:ln>
                <a:solidFill>
                  <a:srgbClr val="00204B"/>
                </a:solidFill>
                <a:effectLst/>
                <a:uLnTx/>
                <a:uFillTx/>
                <a:latin typeface="Frutiger 45 Light"/>
              </a:rPr>
              <a:t>	</a:t>
            </a:r>
            <a:r>
              <a:rPr kumimoji="0" lang="de-DE" sz="1400" b="0" i="0" u="none" strike="noStrike" kern="1200" cap="none" spc="0" normalizeH="0" baseline="0" noProof="0" dirty="0" smtClean="0">
                <a:ln>
                  <a:noFill/>
                </a:ln>
                <a:solidFill>
                  <a:srgbClr val="00204B"/>
                </a:solidFill>
                <a:effectLst/>
                <a:uLnTx/>
                <a:uFillTx/>
                <a:latin typeface="Frutiger 45 Light"/>
              </a:rPr>
              <a:t>printf</a:t>
            </a:r>
            <a:r>
              <a:rPr lang="de-DE" sz="1400" dirty="0">
                <a:solidFill>
                  <a:srgbClr val="00204B"/>
                </a:solidFill>
              </a:rPr>
              <a:t> </a:t>
            </a:r>
            <a:r>
              <a:rPr lang="de-DE" sz="1400" dirty="0" smtClean="0">
                <a:solidFill>
                  <a:srgbClr val="00204B"/>
                </a:solidFill>
              </a:rPr>
              <a:t>(“Jetzt </a:t>
            </a:r>
            <a:r>
              <a:rPr lang="de-DE" sz="1400" dirty="0">
                <a:solidFill>
                  <a:srgbClr val="00204B"/>
                </a:solidFill>
              </a:rPr>
              <a:t>ist aber genug</a:t>
            </a:r>
            <a:r>
              <a:rPr lang="de-DE" sz="1400" dirty="0" smtClean="0">
                <a:solidFill>
                  <a:srgbClr val="00204B"/>
                </a:solidFill>
              </a:rPr>
              <a:t>!“); </a:t>
            </a:r>
            <a:endParaRPr kumimoji="0" lang="de-DE" sz="1400" b="0" i="0" u="none" strike="noStrike" kern="1200" cap="none" spc="0" normalizeH="0" baseline="0" noProof="0" dirty="0" smtClean="0">
              <a:ln>
                <a:noFill/>
              </a:ln>
              <a:solidFill>
                <a:srgbClr val="00204B"/>
              </a:solidFill>
              <a:effectLst/>
              <a:uLnTx/>
              <a:uFillTx/>
              <a:latin typeface="Frutiger 45 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rPr>
              <a:t>}</a:t>
            </a:r>
            <a:endParaRPr kumimoji="0" lang="de-DE" sz="1400" b="0" i="0" u="none" strike="noStrike" kern="1200" cap="none" spc="0" normalizeH="0" baseline="0" noProof="0" dirty="0">
              <a:ln>
                <a:noFill/>
              </a:ln>
              <a:solidFill>
                <a:srgbClr val="00204B"/>
              </a:solidFill>
              <a:effectLst/>
              <a:uLnTx/>
              <a:uFillTx/>
              <a:latin typeface="Frutiger 45 Light"/>
            </a:endParaRPr>
          </a:p>
        </p:txBody>
      </p:sp>
      <p:sp>
        <p:nvSpPr>
          <p:cNvPr id="6" name="Pfeil nach rechts 5"/>
          <p:cNvSpPr/>
          <p:nvPr/>
        </p:nvSpPr>
        <p:spPr>
          <a:xfrm rot="16200000">
            <a:off x="2243574" y="4185083"/>
            <a:ext cx="2304256" cy="504056"/>
          </a:xfrm>
          <a:prstGeom prst="rightArrow">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smtClean="0">
                <a:ln>
                  <a:noFill/>
                </a:ln>
                <a:solidFill>
                  <a:srgbClr val="00204B"/>
                </a:solidFill>
                <a:effectLst/>
                <a:uLnTx/>
                <a:uFillTx/>
                <a:latin typeface="Frutiger 45 Light"/>
                <a:ea typeface="+mn-ea"/>
                <a:cs typeface="+mn-cs"/>
              </a:rPr>
              <a:t>Verweis auf eine Funktion</a:t>
            </a:r>
          </a:p>
        </p:txBody>
      </p:sp>
      <p:sp>
        <p:nvSpPr>
          <p:cNvPr id="7" name="Rechteck 6"/>
          <p:cNvSpPr/>
          <p:nvPr/>
        </p:nvSpPr>
        <p:spPr>
          <a:xfrm>
            <a:off x="5447928" y="1412776"/>
            <a:ext cx="5040560" cy="702577"/>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400" dirty="0" smtClean="0">
                <a:solidFill>
                  <a:srgbClr val="0070C0"/>
                </a:solidFill>
              </a:rPr>
              <a:t>Im Rahmen der </a:t>
            </a:r>
            <a:r>
              <a:rPr lang="de-DE" sz="1400" u="sng" dirty="0" smtClean="0">
                <a:solidFill>
                  <a:srgbClr val="0070C0"/>
                </a:solidFill>
              </a:rPr>
              <a:t>Definition</a:t>
            </a:r>
            <a:r>
              <a:rPr lang="de-DE" sz="1400" dirty="0" smtClean="0">
                <a:solidFill>
                  <a:srgbClr val="0070C0"/>
                </a:solidFill>
              </a:rPr>
              <a:t> einer selbsterstellten Funktion</a:t>
            </a:r>
          </a:p>
          <a:p>
            <a:pPr algn="ctr"/>
            <a:r>
              <a:rPr lang="de-DE" sz="1400" dirty="0" smtClean="0">
                <a:solidFill>
                  <a:srgbClr val="0070C0"/>
                </a:solidFill>
              </a:rPr>
              <a:t>wird der </a:t>
            </a:r>
            <a:r>
              <a:rPr lang="de-DE" sz="1400" b="1" dirty="0" smtClean="0">
                <a:solidFill>
                  <a:srgbClr val="0070C0"/>
                </a:solidFill>
              </a:rPr>
              <a:t>Typ</a:t>
            </a:r>
            <a:r>
              <a:rPr lang="de-DE" sz="1400" dirty="0" smtClean="0">
                <a:solidFill>
                  <a:srgbClr val="0070C0"/>
                </a:solidFill>
              </a:rPr>
              <a:t> und die </a:t>
            </a:r>
            <a:r>
              <a:rPr lang="de-DE" sz="1400" b="1" dirty="0" smtClean="0">
                <a:solidFill>
                  <a:srgbClr val="0070C0"/>
                </a:solidFill>
              </a:rPr>
              <a:t>Reihenfolge</a:t>
            </a:r>
            <a:r>
              <a:rPr lang="de-DE" sz="1400" dirty="0" smtClean="0">
                <a:solidFill>
                  <a:srgbClr val="0070C0"/>
                </a:solidFill>
              </a:rPr>
              <a:t> aller Parameter festgelegt.</a:t>
            </a:r>
          </a:p>
        </p:txBody>
      </p:sp>
      <p:sp>
        <p:nvSpPr>
          <p:cNvPr id="9" name="Rechteck 8"/>
          <p:cNvSpPr/>
          <p:nvPr/>
        </p:nvSpPr>
        <p:spPr>
          <a:xfrm>
            <a:off x="6168008" y="5305582"/>
            <a:ext cx="4697786" cy="567314"/>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400" dirty="0" smtClean="0">
                <a:solidFill>
                  <a:srgbClr val="0070C0"/>
                </a:solidFill>
              </a:rPr>
              <a:t>Beim </a:t>
            </a:r>
            <a:r>
              <a:rPr lang="de-DE" sz="1400" u="sng" dirty="0" smtClean="0">
                <a:solidFill>
                  <a:srgbClr val="0070C0"/>
                </a:solidFill>
              </a:rPr>
              <a:t>Aufruf</a:t>
            </a:r>
            <a:r>
              <a:rPr lang="de-DE" sz="1400" dirty="0" smtClean="0">
                <a:solidFill>
                  <a:srgbClr val="0070C0"/>
                </a:solidFill>
              </a:rPr>
              <a:t> dieser Funktion müssen dann aber natürlich</a:t>
            </a:r>
          </a:p>
          <a:p>
            <a:pPr algn="ctr"/>
            <a:r>
              <a:rPr lang="de-DE" sz="1400" dirty="0" smtClean="0">
                <a:solidFill>
                  <a:srgbClr val="0070C0"/>
                </a:solidFill>
              </a:rPr>
              <a:t>Typ und Reihenfolge dieser Parameter beachtet werden.</a:t>
            </a:r>
          </a:p>
        </p:txBody>
      </p:sp>
    </p:spTree>
    <p:extLst>
      <p:ext uri="{BB962C8B-B14F-4D97-AF65-F5344CB8AC3E}">
        <p14:creationId xmlns:p14="http://schemas.microsoft.com/office/powerpoint/2010/main" val="171117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r>
              <a:rPr lang="de-DE" dirty="0" smtClean="0"/>
              <a:t>    </a:t>
            </a:r>
            <a:fld id="{53A7E995-82E8-4418-8944-F18B85142D8B}" type="slidenum">
              <a:rPr lang="de-DE" sz="1200" smtClean="0"/>
              <a:pPr/>
              <a:t>4</a:t>
            </a:fld>
            <a:endParaRPr lang="de-DE" sz="1200" dirty="0"/>
          </a:p>
        </p:txBody>
      </p:sp>
      <p:sp>
        <p:nvSpPr>
          <p:cNvPr id="3" name="Titel 2"/>
          <p:cNvSpPr>
            <a:spLocks noGrp="1"/>
          </p:cNvSpPr>
          <p:nvPr>
            <p:ph type="ctrTitle"/>
          </p:nvPr>
        </p:nvSpPr>
        <p:spPr/>
        <p:txBody>
          <a:bodyPr/>
          <a:lstStyle/>
          <a:p>
            <a:r>
              <a:rPr lang="de-DE" dirty="0" smtClean="0"/>
              <a:t>Funktionen </a:t>
            </a:r>
            <a:r>
              <a:rPr lang="de-DE" sz="2000" dirty="0" smtClean="0"/>
              <a:t>(</a:t>
            </a:r>
            <a:r>
              <a:rPr lang="de-DE" sz="2000" dirty="0"/>
              <a:t>P</a:t>
            </a:r>
            <a:r>
              <a:rPr lang="de-DE" sz="2000" dirty="0" smtClean="0"/>
              <a:t>rozeduren) </a:t>
            </a:r>
            <a:r>
              <a:rPr lang="de-DE" dirty="0" smtClean="0"/>
              <a:t>– </a:t>
            </a:r>
            <a:r>
              <a:rPr lang="de-DE" dirty="0" smtClean="0">
                <a:solidFill>
                  <a:srgbClr val="00B0F0"/>
                </a:solidFill>
              </a:rPr>
              <a:t>Beispielaufgabe(I)</a:t>
            </a:r>
            <a:r>
              <a:rPr lang="de-DE" b="1" dirty="0" smtClean="0">
                <a:solidFill>
                  <a:srgbClr val="00B0F0"/>
                </a:solidFill>
              </a:rPr>
              <a:t/>
            </a:r>
            <a:br>
              <a:rPr lang="de-DE" b="1" dirty="0" smtClean="0">
                <a:solidFill>
                  <a:srgbClr val="00B0F0"/>
                </a:solidFill>
              </a:rPr>
            </a:br>
            <a:endParaRPr lang="de-DE" sz="1800" u="sng" dirty="0"/>
          </a:p>
        </p:txBody>
      </p:sp>
      <p:sp>
        <p:nvSpPr>
          <p:cNvPr id="6" name="Textfeld 5"/>
          <p:cNvSpPr txBox="1"/>
          <p:nvPr/>
        </p:nvSpPr>
        <p:spPr>
          <a:xfrm>
            <a:off x="672350" y="1412776"/>
            <a:ext cx="11256298" cy="2160239"/>
          </a:xfrm>
          <a:prstGeom prst="rect">
            <a:avLst/>
          </a:prstGeom>
        </p:spPr>
        <p:txBody>
          <a:bodyPr/>
          <a:lstStyle>
            <a:lvl1pPr marL="342900" indent="-342900">
              <a:spcBef>
                <a:spcPct val="20000"/>
              </a:spcBef>
              <a:buClr>
                <a:schemeClr val="tx2"/>
              </a:buClr>
              <a:buSzPct val="85000"/>
              <a:buFontTx/>
              <a:buBlip>
                <a:blip r:embed="rId3"/>
              </a:buBlip>
              <a:defRPr sz="2400"/>
            </a:lvl1pPr>
            <a:lvl2pPr marL="742950" indent="-285750">
              <a:spcBef>
                <a:spcPct val="20000"/>
              </a:spcBef>
              <a:buClr>
                <a:schemeClr val="tx2"/>
              </a:buClr>
              <a:buSzPct val="85000"/>
              <a:buFontTx/>
              <a:buBlip>
                <a:blip r:embed="rId3"/>
              </a:buBlip>
              <a:defRPr sz="2000"/>
            </a:lvl2pPr>
            <a:lvl3pPr marL="1143000" indent="-228600">
              <a:spcBef>
                <a:spcPct val="20000"/>
              </a:spcBef>
              <a:buClr>
                <a:schemeClr val="tx2"/>
              </a:buClr>
              <a:buSzPct val="85000"/>
              <a:buFontTx/>
              <a:buBlip>
                <a:blip r:embed="rId3"/>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de-DE" sz="2000" dirty="0" smtClean="0"/>
              <a:t>Als einen ersten Einstieg werden wir zunächst die einfachste Form einer Funktion betrachten.</a:t>
            </a:r>
          </a:p>
          <a:p>
            <a:r>
              <a:rPr lang="de-DE" sz="2000" dirty="0" smtClean="0"/>
              <a:t>Auf diese Weise werden wir kennenlernen, was bei jeder Funktion unverzichtbar ist.</a:t>
            </a:r>
          </a:p>
          <a:p>
            <a:r>
              <a:rPr lang="de-DE" sz="2000" dirty="0" smtClean="0"/>
              <a:t>Zugleich werden wir nachvollziehen können, warum wir dieses Konzept noch ausbauen wollen, denn die in diesem ersten Beispiel vorgestellte Funktion ist in gewisser Hinsicht „wenig intelligent“, da sie weder interaktiv ist, noch etwas berechnet.</a:t>
            </a:r>
          </a:p>
          <a:p>
            <a:pPr marL="0" indent="0">
              <a:buNone/>
            </a:pPr>
            <a:endParaRPr lang="de-DE" sz="2000" dirty="0"/>
          </a:p>
          <a:p>
            <a:pPr marL="0" indent="0">
              <a:buNone/>
            </a:pPr>
            <a:r>
              <a:rPr lang="de-DE" sz="2000" b="1" dirty="0" smtClean="0"/>
              <a:t>Aufgabenstellung:</a:t>
            </a:r>
          </a:p>
          <a:p>
            <a:pPr marL="0" indent="0">
              <a:buNone/>
            </a:pPr>
            <a:endParaRPr lang="de-DE" sz="800" b="1" dirty="0" smtClean="0"/>
          </a:p>
          <a:p>
            <a:pPr marL="400050" lvl="1" indent="0">
              <a:buNone/>
            </a:pPr>
            <a:r>
              <a:rPr lang="de-DE" sz="1600" dirty="0" smtClean="0"/>
              <a:t>Das </a:t>
            </a:r>
            <a:r>
              <a:rPr lang="de-DE" sz="1600" dirty="0"/>
              <a:t>P</a:t>
            </a:r>
            <a:r>
              <a:rPr lang="de-DE" sz="1600" dirty="0" smtClean="0"/>
              <a:t>rogramm startet mit einer Ausgabe: „Gleich wird eine Funktion aufgerufen:“</a:t>
            </a:r>
          </a:p>
          <a:p>
            <a:pPr marL="400050" lvl="1" indent="0">
              <a:buNone/>
            </a:pPr>
            <a:r>
              <a:rPr lang="de-DE" sz="1600" dirty="0" smtClean="0"/>
              <a:t>Anschließend wird die Funktion „begruessung“ gestartet.</a:t>
            </a:r>
          </a:p>
          <a:p>
            <a:pPr marL="400050" lvl="1" indent="0">
              <a:buNone/>
            </a:pPr>
            <a:r>
              <a:rPr lang="de-DE" sz="1600" dirty="0" smtClean="0"/>
              <a:t>Diese Funktion hat nur eine einzige Aufgabe, nämlich die Ausgabe von „Hallo zusammen!“</a:t>
            </a:r>
          </a:p>
          <a:p>
            <a:pPr marL="400050" lvl="1" indent="0">
              <a:buNone/>
            </a:pPr>
            <a:r>
              <a:rPr lang="de-DE" sz="1600" dirty="0" smtClean="0"/>
              <a:t>Nachdem diese Funktion abgearbeitet wurde, geht es im Hauptprogramm weiter:</a:t>
            </a:r>
          </a:p>
          <a:p>
            <a:pPr marL="400050" lvl="1" indent="0">
              <a:buNone/>
            </a:pPr>
            <a:r>
              <a:rPr lang="de-DE" sz="1600" dirty="0" smtClean="0"/>
              <a:t>Es folgt die Ausgabe: „Nun sind wir wieder im Hauptprogramm.“ und das Programm endet.</a:t>
            </a:r>
          </a:p>
          <a:p>
            <a:pPr marL="0" indent="0">
              <a:buNone/>
            </a:pPr>
            <a:endParaRPr lang="de-DE" sz="2000" dirty="0" smtClean="0"/>
          </a:p>
          <a:p>
            <a:pPr marL="0" indent="0">
              <a:buNone/>
            </a:pPr>
            <a:endParaRPr lang="de-DE" sz="800" dirty="0"/>
          </a:p>
          <a:p>
            <a:pPr marL="0" indent="0">
              <a:buNone/>
            </a:pPr>
            <a:endParaRPr lang="de-DE" sz="1600" dirty="0" smtClean="0"/>
          </a:p>
        </p:txBody>
      </p:sp>
    </p:spTree>
    <p:extLst>
      <p:ext uri="{BB962C8B-B14F-4D97-AF65-F5344CB8AC3E}">
        <p14:creationId xmlns:p14="http://schemas.microsoft.com/office/powerpoint/2010/main" val="358272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r>
              <a:rPr lang="de-DE" dirty="0" smtClean="0"/>
              <a:t>    </a:t>
            </a:r>
            <a:fld id="{53A7E995-82E8-4418-8944-F18B85142D8B}" type="slidenum">
              <a:rPr lang="de-DE" sz="1200" smtClean="0"/>
              <a:pPr/>
              <a:t>40</a:t>
            </a:fld>
            <a:endParaRPr lang="de-DE" dirty="0"/>
          </a:p>
        </p:txBody>
      </p:sp>
      <p:sp>
        <p:nvSpPr>
          <p:cNvPr id="11" name="Titel 2"/>
          <p:cNvSpPr>
            <a:spLocks noGrp="1"/>
          </p:cNvSpPr>
          <p:nvPr>
            <p:ph type="ctrTitle"/>
          </p:nvPr>
        </p:nvSpPr>
        <p:spPr/>
        <p:txBody>
          <a:bodyPr/>
          <a:lstStyle/>
          <a:p>
            <a:r>
              <a:rPr lang="de-DE" dirty="0" smtClean="0"/>
              <a:t>Funktionen – </a:t>
            </a:r>
            <a:r>
              <a:rPr lang="de-DE" dirty="0" smtClean="0">
                <a:solidFill>
                  <a:srgbClr val="00B0F0"/>
                </a:solidFill>
              </a:rPr>
              <a:t>Gemeinsame Übung </a:t>
            </a:r>
            <a:r>
              <a:rPr lang="de-DE" dirty="0" smtClean="0">
                <a:solidFill>
                  <a:srgbClr val="FF0000"/>
                </a:solidFill>
              </a:rPr>
              <a:t>A_03_01_01</a:t>
            </a:r>
            <a:endParaRPr lang="de-DE" dirty="0">
              <a:solidFill>
                <a:srgbClr val="FF0000"/>
              </a:solidFill>
            </a:endParaRPr>
          </a:p>
        </p:txBody>
      </p:sp>
      <p:pic>
        <p:nvPicPr>
          <p:cNvPr id="2" name="Grafik 1"/>
          <p:cNvPicPr>
            <a:picLocks noChangeAspect="1"/>
          </p:cNvPicPr>
          <p:nvPr/>
        </p:nvPicPr>
        <p:blipFill>
          <a:blip r:embed="rId3"/>
          <a:stretch>
            <a:fillRect/>
          </a:stretch>
        </p:blipFill>
        <p:spPr>
          <a:xfrm>
            <a:off x="4007768" y="1118335"/>
            <a:ext cx="3834971" cy="5440470"/>
          </a:xfrm>
          <a:prstGeom prst="rect">
            <a:avLst/>
          </a:prstGeom>
          <a:effectLst>
            <a:innerShdw blurRad="114300">
              <a:prstClr val="black"/>
            </a:innerShdw>
          </a:effectLst>
        </p:spPr>
      </p:pic>
    </p:spTree>
    <p:extLst>
      <p:ext uri="{BB962C8B-B14F-4D97-AF65-F5344CB8AC3E}">
        <p14:creationId xmlns:p14="http://schemas.microsoft.com/office/powerpoint/2010/main" val="2091870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8990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8" name="Textfeld 17"/>
          <p:cNvSpPr txBox="1"/>
          <p:nvPr/>
        </p:nvSpPr>
        <p:spPr>
          <a:xfrm>
            <a:off x="541364" y="1309074"/>
            <a:ext cx="11519650" cy="648071"/>
          </a:xfrm>
          <a:prstGeom prst="rect">
            <a:avLst/>
          </a:prstGeom>
        </p:spPr>
        <p:txBody>
          <a:bodyPr/>
          <a:lstStyle>
            <a:lvl1pPr marL="342900" indent="-342900">
              <a:spcBef>
                <a:spcPct val="20000"/>
              </a:spcBef>
              <a:buClr>
                <a:schemeClr val="tx2"/>
              </a:buClr>
              <a:buSzPct val="85000"/>
              <a:buFontTx/>
              <a:buBlip>
                <a:blip r:embed="rId2"/>
              </a:buBlip>
              <a:defRPr sz="2400"/>
            </a:lvl1pPr>
            <a:lvl2pPr marL="742950" indent="-285750">
              <a:spcBef>
                <a:spcPct val="20000"/>
              </a:spcBef>
              <a:buClr>
                <a:schemeClr val="tx2"/>
              </a:buClr>
              <a:buSzPct val="85000"/>
              <a:buFontTx/>
              <a:buBlip>
                <a:blip r:embed="rId2"/>
              </a:buBlip>
              <a:defRPr sz="2000"/>
            </a:lvl2pPr>
            <a:lvl3pPr marL="1143000" indent="-228600">
              <a:spcBef>
                <a:spcPct val="20000"/>
              </a:spcBef>
              <a:buClr>
                <a:schemeClr val="tx2"/>
              </a:buClr>
              <a:buSzPct val="85000"/>
              <a:buFontTx/>
              <a:buBlip>
                <a:blip r:embed="rId2"/>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p:txBody>
      </p:sp>
      <p:sp>
        <p:nvSpPr>
          <p:cNvPr id="3" name="Titel 2"/>
          <p:cNvSpPr>
            <a:spLocks noGrp="1"/>
          </p:cNvSpPr>
          <p:nvPr>
            <p:ph type="ctrTitle"/>
          </p:nvPr>
        </p:nvSpPr>
        <p:spPr/>
        <p:txBody>
          <a:bodyPr/>
          <a:lstStyle/>
          <a:p>
            <a:r>
              <a:rPr lang="de-DE" b="1" dirty="0" smtClean="0"/>
              <a:t>Beispielaufgabe</a:t>
            </a:r>
            <a:r>
              <a:rPr lang="de-DE" b="1" dirty="0" smtClean="0">
                <a:solidFill>
                  <a:srgbClr val="00B0F0"/>
                </a:solidFill>
              </a:rPr>
              <a:t> </a:t>
            </a:r>
            <a:r>
              <a:rPr lang="de-DE" dirty="0"/>
              <a:t>– </a:t>
            </a:r>
            <a:r>
              <a:rPr lang="de-DE" b="1" dirty="0" smtClean="0">
                <a:solidFill>
                  <a:srgbClr val="00B0F0"/>
                </a:solidFill>
              </a:rPr>
              <a:t>PAP</a:t>
            </a:r>
            <a:br>
              <a:rPr lang="de-DE" b="1" dirty="0" smtClean="0">
                <a:solidFill>
                  <a:srgbClr val="00B0F0"/>
                </a:solidFill>
              </a:rPr>
            </a:br>
            <a:endParaRPr lang="de-DE" dirty="0">
              <a:solidFill>
                <a:srgbClr val="00B0F0"/>
              </a:solidFill>
            </a:endParaRPr>
          </a:p>
        </p:txBody>
      </p:sp>
      <p:sp>
        <p:nvSpPr>
          <p:cNvPr id="6" name="Abgerundetes Rechteck 5"/>
          <p:cNvSpPr/>
          <p:nvPr/>
        </p:nvSpPr>
        <p:spPr>
          <a:xfrm>
            <a:off x="2207568" y="1457408"/>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Start</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cxnSp>
        <p:nvCxnSpPr>
          <p:cNvPr id="7" name="Gerade Verbindung mit Pfeil 6"/>
          <p:cNvCxnSpPr/>
          <p:nvPr/>
        </p:nvCxnSpPr>
        <p:spPr>
          <a:xfrm>
            <a:off x="2575029" y="1817448"/>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p:cNvCxnSpPr/>
          <p:nvPr/>
        </p:nvCxnSpPr>
        <p:spPr>
          <a:xfrm>
            <a:off x="2560186" y="5047162"/>
            <a:ext cx="1" cy="2700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p:nvPr/>
        </p:nvCxnSpPr>
        <p:spPr>
          <a:xfrm>
            <a:off x="2560187" y="3068076"/>
            <a:ext cx="7421" cy="2691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Abgerundetes Rechteck 23"/>
          <p:cNvSpPr/>
          <p:nvPr/>
        </p:nvSpPr>
        <p:spPr>
          <a:xfrm>
            <a:off x="2200146" y="5336182"/>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Ende</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25" name="Flussdiagramm: Daten 24"/>
          <p:cNvSpPr/>
          <p:nvPr/>
        </p:nvSpPr>
        <p:spPr>
          <a:xfrm>
            <a:off x="479376" y="2106468"/>
            <a:ext cx="4404473" cy="941741"/>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de-DE" sz="1800" b="0" i="0" u="none" strike="noStrike" kern="1200" cap="none" spc="0" normalizeH="0" baseline="0" noProof="0" dirty="0" smtClean="0">
                <a:ln>
                  <a:noFill/>
                </a:ln>
                <a:solidFill>
                  <a:schemeClr val="tx1"/>
                </a:solidFill>
                <a:effectLst/>
                <a:uLnTx/>
                <a:uFillTx/>
                <a:latin typeface="Frutiger 45 Light"/>
                <a:ea typeface="+mn-ea"/>
                <a:cs typeface="+mn-cs"/>
              </a:rPr>
              <a:t>Ausgabe: </a:t>
            </a:r>
          </a:p>
          <a:p>
            <a:pPr lvl="0" algn="ctr">
              <a:defRPr/>
            </a:pPr>
            <a:r>
              <a:rPr kumimoji="0" lang="de-DE" sz="1800" b="0" i="0" u="none" strike="noStrike" kern="1200" cap="none" spc="0" normalizeH="0" baseline="0" noProof="0" dirty="0" smtClean="0">
                <a:ln>
                  <a:noFill/>
                </a:ln>
                <a:solidFill>
                  <a:schemeClr val="tx1"/>
                </a:solidFill>
                <a:effectLst/>
                <a:uLnTx/>
                <a:uFillTx/>
                <a:latin typeface="Frutiger 45 Light"/>
                <a:ea typeface="+mn-ea"/>
                <a:cs typeface="+mn-cs"/>
              </a:rPr>
              <a:t>„</a:t>
            </a:r>
            <a:r>
              <a:rPr lang="de-DE" dirty="0" smtClean="0">
                <a:solidFill>
                  <a:schemeClr val="tx1"/>
                </a:solidFill>
              </a:rPr>
              <a:t> </a:t>
            </a:r>
            <a:r>
              <a:rPr lang="de-DE" dirty="0">
                <a:solidFill>
                  <a:schemeClr val="tx1"/>
                </a:solidFill>
              </a:rPr>
              <a:t>Gleich wird eine Funktion aufgerufen</a:t>
            </a:r>
            <a:r>
              <a:rPr lang="de-DE" dirty="0" smtClean="0">
                <a:solidFill>
                  <a:schemeClr val="tx1"/>
                </a:solidFill>
              </a:rPr>
              <a:t>:</a:t>
            </a:r>
            <a:r>
              <a:rPr kumimoji="0" lang="de-DE" sz="1800" b="0" i="0" u="none" strike="noStrike" kern="1200" cap="none" spc="0" normalizeH="0" baseline="0" noProof="0" dirty="0" smtClean="0">
                <a:ln>
                  <a:noFill/>
                </a:ln>
                <a:solidFill>
                  <a:schemeClr val="tx1"/>
                </a:solidFill>
                <a:effectLst/>
                <a:uLnTx/>
                <a:uFillTx/>
                <a:latin typeface="Frutiger 45 Light"/>
                <a:ea typeface="+mn-ea"/>
                <a:cs typeface="+mn-cs"/>
              </a:rPr>
              <a:t>“</a:t>
            </a:r>
            <a:endParaRPr kumimoji="0" lang="de-DE" sz="1800" b="0" i="0" u="none" strike="noStrike" kern="1200" cap="none" spc="0" normalizeH="0" baseline="0" noProof="0" dirty="0">
              <a:ln>
                <a:noFill/>
              </a:ln>
              <a:solidFill>
                <a:schemeClr val="tx1"/>
              </a:solidFill>
              <a:effectLst/>
              <a:uLnTx/>
              <a:uFillTx/>
              <a:latin typeface="Frutiger 45 Light"/>
              <a:ea typeface="+mn-ea"/>
              <a:cs typeface="+mn-cs"/>
            </a:endParaRPr>
          </a:p>
        </p:txBody>
      </p:sp>
      <p:sp>
        <p:nvSpPr>
          <p:cNvPr id="4" name="Flussdiagramm: Vordefinierter Prozess 3"/>
          <p:cNvSpPr/>
          <p:nvPr/>
        </p:nvSpPr>
        <p:spPr>
          <a:xfrm>
            <a:off x="1242881" y="3357096"/>
            <a:ext cx="2664296" cy="439438"/>
          </a:xfrm>
          <a:prstGeom prst="flowChartPredefined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begruessung</a:t>
            </a:r>
            <a:endParaRPr lang="de-DE" dirty="0">
              <a:solidFill>
                <a:schemeClr val="tx1"/>
              </a:solidFill>
            </a:endParaRPr>
          </a:p>
        </p:txBody>
      </p:sp>
      <p:cxnSp>
        <p:nvCxnSpPr>
          <p:cNvPr id="13" name="Gerade Verbindung mit Pfeil 12"/>
          <p:cNvCxnSpPr/>
          <p:nvPr/>
        </p:nvCxnSpPr>
        <p:spPr>
          <a:xfrm>
            <a:off x="2575029" y="3816401"/>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Flussdiagramm: Daten 13"/>
          <p:cNvSpPr/>
          <p:nvPr/>
        </p:nvSpPr>
        <p:spPr>
          <a:xfrm>
            <a:off x="479376" y="4105421"/>
            <a:ext cx="4404473" cy="941741"/>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de-DE" sz="1800" b="0" i="0" u="none" strike="noStrike" kern="1200" cap="none" spc="0" normalizeH="0" baseline="0" noProof="0" dirty="0" smtClean="0">
                <a:ln>
                  <a:noFill/>
                </a:ln>
                <a:solidFill>
                  <a:schemeClr val="tx1"/>
                </a:solidFill>
                <a:effectLst/>
                <a:uLnTx/>
                <a:uFillTx/>
                <a:latin typeface="Frutiger 45 Light"/>
                <a:ea typeface="+mn-ea"/>
                <a:cs typeface="+mn-cs"/>
              </a:rPr>
              <a:t>Ausgabe: </a:t>
            </a:r>
          </a:p>
          <a:p>
            <a:pPr lvl="0" algn="ctr">
              <a:defRPr/>
            </a:pPr>
            <a:r>
              <a:rPr kumimoji="0" lang="de-DE" sz="1800" b="0" i="0" u="none" strike="noStrike" kern="1200" cap="none" spc="0" normalizeH="0" baseline="0" noProof="0" dirty="0" smtClean="0">
                <a:ln>
                  <a:noFill/>
                </a:ln>
                <a:solidFill>
                  <a:schemeClr val="tx1"/>
                </a:solidFill>
                <a:effectLst/>
                <a:uLnTx/>
                <a:uFillTx/>
                <a:latin typeface="Frutiger 45 Light"/>
                <a:ea typeface="+mn-ea"/>
                <a:cs typeface="+mn-cs"/>
              </a:rPr>
              <a:t>„</a:t>
            </a:r>
            <a:r>
              <a:rPr lang="de-DE" dirty="0" smtClean="0">
                <a:solidFill>
                  <a:schemeClr val="tx1"/>
                </a:solidFill>
              </a:rPr>
              <a:t> </a:t>
            </a:r>
            <a:r>
              <a:rPr lang="de-DE" dirty="0">
                <a:solidFill>
                  <a:schemeClr val="tx1"/>
                </a:solidFill>
              </a:rPr>
              <a:t>Nun sind wir wieder im Hauptprogramm.“ </a:t>
            </a:r>
            <a:endParaRPr kumimoji="0" lang="de-DE" sz="1800" b="0" i="0" u="none" strike="noStrike" kern="1200" cap="none" spc="0" normalizeH="0" baseline="0" noProof="0" dirty="0">
              <a:ln>
                <a:noFill/>
              </a:ln>
              <a:solidFill>
                <a:schemeClr val="tx1"/>
              </a:solidFill>
              <a:effectLst/>
              <a:uLnTx/>
              <a:uFillTx/>
              <a:latin typeface="Frutiger 45 Light"/>
            </a:endParaRPr>
          </a:p>
        </p:txBody>
      </p:sp>
    </p:spTree>
    <p:extLst>
      <p:ext uri="{BB962C8B-B14F-4D97-AF65-F5344CB8AC3E}">
        <p14:creationId xmlns:p14="http://schemas.microsoft.com/office/powerpoint/2010/main" val="58597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animBg="1"/>
      <p:bldP spid="25" grpId="0" animBg="1"/>
      <p:bldP spid="4"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8" name="Textfeld 17"/>
          <p:cNvSpPr txBox="1"/>
          <p:nvPr/>
        </p:nvSpPr>
        <p:spPr>
          <a:xfrm>
            <a:off x="541364" y="1309074"/>
            <a:ext cx="11519650" cy="648071"/>
          </a:xfrm>
          <a:prstGeom prst="rect">
            <a:avLst/>
          </a:prstGeom>
        </p:spPr>
        <p:txBody>
          <a:bodyPr/>
          <a:lstStyle>
            <a:lvl1pPr marL="342900" indent="-342900">
              <a:spcBef>
                <a:spcPct val="20000"/>
              </a:spcBef>
              <a:buClr>
                <a:schemeClr val="tx2"/>
              </a:buClr>
              <a:buSzPct val="85000"/>
              <a:buFontTx/>
              <a:buBlip>
                <a:blip r:embed="rId2"/>
              </a:buBlip>
              <a:defRPr sz="2400"/>
            </a:lvl1pPr>
            <a:lvl2pPr marL="742950" indent="-285750">
              <a:spcBef>
                <a:spcPct val="20000"/>
              </a:spcBef>
              <a:buClr>
                <a:schemeClr val="tx2"/>
              </a:buClr>
              <a:buSzPct val="85000"/>
              <a:buFontTx/>
              <a:buBlip>
                <a:blip r:embed="rId2"/>
              </a:buBlip>
              <a:defRPr sz="2000"/>
            </a:lvl2pPr>
            <a:lvl3pPr marL="1143000" indent="-228600">
              <a:spcBef>
                <a:spcPct val="20000"/>
              </a:spcBef>
              <a:buClr>
                <a:schemeClr val="tx2"/>
              </a:buClr>
              <a:buSzPct val="85000"/>
              <a:buFontTx/>
              <a:buBlip>
                <a:blip r:embed="rId2"/>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p:txBody>
      </p:sp>
      <p:sp>
        <p:nvSpPr>
          <p:cNvPr id="3" name="Titel 2"/>
          <p:cNvSpPr>
            <a:spLocks noGrp="1"/>
          </p:cNvSpPr>
          <p:nvPr>
            <p:ph type="ctrTitle"/>
          </p:nvPr>
        </p:nvSpPr>
        <p:spPr/>
        <p:txBody>
          <a:bodyPr/>
          <a:lstStyle/>
          <a:p>
            <a:r>
              <a:rPr lang="de-DE" b="1" dirty="0" smtClean="0"/>
              <a:t>Beispielaufgabe</a:t>
            </a:r>
            <a:r>
              <a:rPr lang="de-DE" b="1" dirty="0" smtClean="0">
                <a:solidFill>
                  <a:srgbClr val="00B0F0"/>
                </a:solidFill>
              </a:rPr>
              <a:t> </a:t>
            </a:r>
            <a:r>
              <a:rPr lang="de-DE" dirty="0"/>
              <a:t>– </a:t>
            </a:r>
            <a:r>
              <a:rPr lang="de-DE" b="1" dirty="0" smtClean="0">
                <a:solidFill>
                  <a:srgbClr val="00B0F0"/>
                </a:solidFill>
              </a:rPr>
              <a:t>PAP </a:t>
            </a:r>
            <a:r>
              <a:rPr lang="de-DE" b="1" dirty="0" smtClean="0"/>
              <a:t>– </a:t>
            </a:r>
            <a:r>
              <a:rPr lang="de-DE" b="1" dirty="0" smtClean="0">
                <a:solidFill>
                  <a:srgbClr val="FF0000"/>
                </a:solidFill>
              </a:rPr>
              <a:t>Symbol</a:t>
            </a:r>
            <a:r>
              <a:rPr lang="de-DE" b="1" dirty="0" smtClean="0"/>
              <a:t> für Funktionen</a:t>
            </a:r>
            <a:endParaRPr lang="de-DE" dirty="0"/>
          </a:p>
        </p:txBody>
      </p:sp>
      <p:sp>
        <p:nvSpPr>
          <p:cNvPr id="6" name="Abgerundetes Rechteck 5"/>
          <p:cNvSpPr/>
          <p:nvPr/>
        </p:nvSpPr>
        <p:spPr>
          <a:xfrm>
            <a:off x="2207568" y="1457408"/>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Start</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cxnSp>
        <p:nvCxnSpPr>
          <p:cNvPr id="7" name="Gerade Verbindung mit Pfeil 6"/>
          <p:cNvCxnSpPr/>
          <p:nvPr/>
        </p:nvCxnSpPr>
        <p:spPr>
          <a:xfrm>
            <a:off x="2575029" y="1817448"/>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p:cNvCxnSpPr/>
          <p:nvPr/>
        </p:nvCxnSpPr>
        <p:spPr>
          <a:xfrm>
            <a:off x="2560186" y="5047162"/>
            <a:ext cx="1" cy="2700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p:nvPr/>
        </p:nvCxnSpPr>
        <p:spPr>
          <a:xfrm>
            <a:off x="2560187" y="3068076"/>
            <a:ext cx="7421" cy="2691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Abgerundetes Rechteck 23"/>
          <p:cNvSpPr/>
          <p:nvPr/>
        </p:nvSpPr>
        <p:spPr>
          <a:xfrm>
            <a:off x="2200146" y="5336182"/>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Ende</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25" name="Flussdiagramm: Daten 24"/>
          <p:cNvSpPr/>
          <p:nvPr/>
        </p:nvSpPr>
        <p:spPr>
          <a:xfrm>
            <a:off x="479376" y="2106468"/>
            <a:ext cx="4404473" cy="941741"/>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de-DE" sz="1800" b="0" i="0" u="none" strike="noStrike" kern="1200" cap="none" spc="0" normalizeH="0" baseline="0" noProof="0" dirty="0" smtClean="0">
                <a:ln>
                  <a:noFill/>
                </a:ln>
                <a:solidFill>
                  <a:schemeClr val="tx1"/>
                </a:solidFill>
                <a:effectLst/>
                <a:uLnTx/>
                <a:uFillTx/>
                <a:latin typeface="Frutiger 45 Light"/>
                <a:ea typeface="+mn-ea"/>
                <a:cs typeface="+mn-cs"/>
              </a:rPr>
              <a:t>Ausgabe: </a:t>
            </a:r>
          </a:p>
          <a:p>
            <a:pPr lvl="0" algn="ctr">
              <a:defRPr/>
            </a:pPr>
            <a:r>
              <a:rPr kumimoji="0" lang="de-DE" sz="1800" b="0" i="0" u="none" strike="noStrike" kern="1200" cap="none" spc="0" normalizeH="0" baseline="0" noProof="0" dirty="0" smtClean="0">
                <a:ln>
                  <a:noFill/>
                </a:ln>
                <a:solidFill>
                  <a:schemeClr val="tx1"/>
                </a:solidFill>
                <a:effectLst/>
                <a:uLnTx/>
                <a:uFillTx/>
                <a:latin typeface="Frutiger 45 Light"/>
                <a:ea typeface="+mn-ea"/>
                <a:cs typeface="+mn-cs"/>
              </a:rPr>
              <a:t>„</a:t>
            </a:r>
            <a:r>
              <a:rPr lang="de-DE" dirty="0" smtClean="0">
                <a:solidFill>
                  <a:schemeClr val="tx1"/>
                </a:solidFill>
              </a:rPr>
              <a:t> </a:t>
            </a:r>
            <a:r>
              <a:rPr lang="de-DE" dirty="0">
                <a:solidFill>
                  <a:schemeClr val="tx1"/>
                </a:solidFill>
              </a:rPr>
              <a:t>Gleich wird eine Funktion aufgerufen</a:t>
            </a:r>
            <a:r>
              <a:rPr lang="de-DE" dirty="0" smtClean="0">
                <a:solidFill>
                  <a:schemeClr val="tx1"/>
                </a:solidFill>
              </a:rPr>
              <a:t>:</a:t>
            </a:r>
            <a:r>
              <a:rPr kumimoji="0" lang="de-DE" sz="1800" b="0" i="0" u="none" strike="noStrike" kern="1200" cap="none" spc="0" normalizeH="0" baseline="0" noProof="0" dirty="0" smtClean="0">
                <a:ln>
                  <a:noFill/>
                </a:ln>
                <a:solidFill>
                  <a:schemeClr val="tx1"/>
                </a:solidFill>
                <a:effectLst/>
                <a:uLnTx/>
                <a:uFillTx/>
                <a:latin typeface="Frutiger 45 Light"/>
                <a:ea typeface="+mn-ea"/>
                <a:cs typeface="+mn-cs"/>
              </a:rPr>
              <a:t>“</a:t>
            </a:r>
            <a:endParaRPr kumimoji="0" lang="de-DE" sz="1800" b="0" i="0" u="none" strike="noStrike" kern="1200" cap="none" spc="0" normalizeH="0" baseline="0" noProof="0" dirty="0">
              <a:ln>
                <a:noFill/>
              </a:ln>
              <a:solidFill>
                <a:schemeClr val="tx1"/>
              </a:solidFill>
              <a:effectLst/>
              <a:uLnTx/>
              <a:uFillTx/>
              <a:latin typeface="Frutiger 45 Light"/>
              <a:ea typeface="+mn-ea"/>
              <a:cs typeface="+mn-cs"/>
            </a:endParaRPr>
          </a:p>
        </p:txBody>
      </p:sp>
      <p:sp>
        <p:nvSpPr>
          <p:cNvPr id="4" name="Flussdiagramm: Vordefinierter Prozess 3"/>
          <p:cNvSpPr/>
          <p:nvPr/>
        </p:nvSpPr>
        <p:spPr>
          <a:xfrm>
            <a:off x="1242881" y="3357096"/>
            <a:ext cx="2664296" cy="439438"/>
          </a:xfrm>
          <a:prstGeom prst="flowChartPredefinedProcess">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begruessung</a:t>
            </a:r>
            <a:endParaRPr lang="de-DE" dirty="0">
              <a:solidFill>
                <a:schemeClr val="tx1"/>
              </a:solidFill>
            </a:endParaRPr>
          </a:p>
        </p:txBody>
      </p:sp>
      <p:cxnSp>
        <p:nvCxnSpPr>
          <p:cNvPr id="13" name="Gerade Verbindung mit Pfeil 12"/>
          <p:cNvCxnSpPr/>
          <p:nvPr/>
        </p:nvCxnSpPr>
        <p:spPr>
          <a:xfrm>
            <a:off x="2575029" y="3816401"/>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Flussdiagramm: Daten 13"/>
          <p:cNvSpPr/>
          <p:nvPr/>
        </p:nvSpPr>
        <p:spPr>
          <a:xfrm>
            <a:off x="479376" y="4105421"/>
            <a:ext cx="4404473" cy="941741"/>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de-DE" sz="1800" b="0" i="0" u="none" strike="noStrike" kern="1200" cap="none" spc="0" normalizeH="0" baseline="0" noProof="0" dirty="0" smtClean="0">
                <a:ln>
                  <a:noFill/>
                </a:ln>
                <a:solidFill>
                  <a:schemeClr val="tx1"/>
                </a:solidFill>
                <a:effectLst/>
                <a:uLnTx/>
                <a:uFillTx/>
                <a:latin typeface="Frutiger 45 Light"/>
                <a:ea typeface="+mn-ea"/>
                <a:cs typeface="+mn-cs"/>
              </a:rPr>
              <a:t>Ausgabe: </a:t>
            </a:r>
          </a:p>
          <a:p>
            <a:pPr lvl="0" algn="ctr">
              <a:defRPr/>
            </a:pPr>
            <a:r>
              <a:rPr kumimoji="0" lang="de-DE" sz="1800" b="0" i="0" u="none" strike="noStrike" kern="1200" cap="none" spc="0" normalizeH="0" baseline="0" noProof="0" dirty="0" smtClean="0">
                <a:ln>
                  <a:noFill/>
                </a:ln>
                <a:solidFill>
                  <a:schemeClr val="tx1"/>
                </a:solidFill>
                <a:effectLst/>
                <a:uLnTx/>
                <a:uFillTx/>
                <a:latin typeface="Frutiger 45 Light"/>
                <a:ea typeface="+mn-ea"/>
                <a:cs typeface="+mn-cs"/>
              </a:rPr>
              <a:t>„</a:t>
            </a:r>
            <a:r>
              <a:rPr lang="de-DE" dirty="0" smtClean="0">
                <a:solidFill>
                  <a:schemeClr val="tx1"/>
                </a:solidFill>
              </a:rPr>
              <a:t> </a:t>
            </a:r>
            <a:r>
              <a:rPr lang="de-DE" dirty="0">
                <a:solidFill>
                  <a:schemeClr val="tx1"/>
                </a:solidFill>
              </a:rPr>
              <a:t>Nun sind wir wieder im Hauptprogramm.“ </a:t>
            </a:r>
            <a:endParaRPr kumimoji="0" lang="de-DE" sz="1800" b="0" i="0" u="none" strike="noStrike" kern="1200" cap="none" spc="0" normalizeH="0" baseline="0" noProof="0" dirty="0">
              <a:ln>
                <a:noFill/>
              </a:ln>
              <a:solidFill>
                <a:schemeClr val="tx1"/>
              </a:solidFill>
              <a:effectLst/>
              <a:uLnTx/>
              <a:uFillTx/>
              <a:latin typeface="Frutiger 45 Light"/>
            </a:endParaRPr>
          </a:p>
        </p:txBody>
      </p:sp>
    </p:spTree>
    <p:extLst>
      <p:ext uri="{BB962C8B-B14F-4D97-AF65-F5344CB8AC3E}">
        <p14:creationId xmlns:p14="http://schemas.microsoft.com/office/powerpoint/2010/main" val="2928935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8" name="Textfeld 17"/>
          <p:cNvSpPr txBox="1"/>
          <p:nvPr/>
        </p:nvSpPr>
        <p:spPr>
          <a:xfrm>
            <a:off x="541364" y="1309074"/>
            <a:ext cx="11519650" cy="648071"/>
          </a:xfrm>
          <a:prstGeom prst="rect">
            <a:avLst/>
          </a:prstGeom>
        </p:spPr>
        <p:txBody>
          <a:bodyPr/>
          <a:lstStyle>
            <a:lvl1pPr marL="342900" indent="-342900">
              <a:spcBef>
                <a:spcPct val="20000"/>
              </a:spcBef>
              <a:buClr>
                <a:schemeClr val="tx2"/>
              </a:buClr>
              <a:buSzPct val="85000"/>
              <a:buFontTx/>
              <a:buBlip>
                <a:blip r:embed="rId2"/>
              </a:buBlip>
              <a:defRPr sz="2400"/>
            </a:lvl1pPr>
            <a:lvl2pPr marL="742950" indent="-285750">
              <a:spcBef>
                <a:spcPct val="20000"/>
              </a:spcBef>
              <a:buClr>
                <a:schemeClr val="tx2"/>
              </a:buClr>
              <a:buSzPct val="85000"/>
              <a:buFontTx/>
              <a:buBlip>
                <a:blip r:embed="rId2"/>
              </a:buBlip>
              <a:defRPr sz="2000"/>
            </a:lvl2pPr>
            <a:lvl3pPr marL="1143000" indent="-228600">
              <a:spcBef>
                <a:spcPct val="20000"/>
              </a:spcBef>
              <a:buClr>
                <a:schemeClr val="tx2"/>
              </a:buClr>
              <a:buSzPct val="85000"/>
              <a:buFontTx/>
              <a:buBlip>
                <a:blip r:embed="rId2"/>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p:txBody>
      </p:sp>
      <p:sp>
        <p:nvSpPr>
          <p:cNvPr id="3" name="Titel 2"/>
          <p:cNvSpPr>
            <a:spLocks noGrp="1"/>
          </p:cNvSpPr>
          <p:nvPr>
            <p:ph type="ctrTitle"/>
          </p:nvPr>
        </p:nvSpPr>
        <p:spPr/>
        <p:txBody>
          <a:bodyPr/>
          <a:lstStyle/>
          <a:p>
            <a:r>
              <a:rPr lang="de-DE" b="1" dirty="0" smtClean="0"/>
              <a:t>Beispielaufgabe</a:t>
            </a:r>
            <a:r>
              <a:rPr lang="de-DE" b="1" dirty="0" smtClean="0">
                <a:solidFill>
                  <a:srgbClr val="00B0F0"/>
                </a:solidFill>
              </a:rPr>
              <a:t> </a:t>
            </a:r>
            <a:r>
              <a:rPr lang="de-DE" dirty="0"/>
              <a:t>– </a:t>
            </a:r>
            <a:r>
              <a:rPr lang="de-DE" b="1" dirty="0" smtClean="0">
                <a:solidFill>
                  <a:srgbClr val="00B0F0"/>
                </a:solidFill>
              </a:rPr>
              <a:t>PAP</a:t>
            </a:r>
            <a:br>
              <a:rPr lang="de-DE" b="1" dirty="0" smtClean="0">
                <a:solidFill>
                  <a:srgbClr val="00B0F0"/>
                </a:solidFill>
              </a:rPr>
            </a:br>
            <a:endParaRPr lang="de-DE" dirty="0">
              <a:solidFill>
                <a:srgbClr val="00B0F0"/>
              </a:solidFill>
            </a:endParaRPr>
          </a:p>
        </p:txBody>
      </p:sp>
      <p:sp>
        <p:nvSpPr>
          <p:cNvPr id="6" name="Abgerundetes Rechteck 5"/>
          <p:cNvSpPr/>
          <p:nvPr/>
        </p:nvSpPr>
        <p:spPr>
          <a:xfrm>
            <a:off x="2207568" y="1457408"/>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Start</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cxnSp>
        <p:nvCxnSpPr>
          <p:cNvPr id="7" name="Gerade Verbindung mit Pfeil 6"/>
          <p:cNvCxnSpPr/>
          <p:nvPr/>
        </p:nvCxnSpPr>
        <p:spPr>
          <a:xfrm>
            <a:off x="2575029" y="1817448"/>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p:cNvCxnSpPr/>
          <p:nvPr/>
        </p:nvCxnSpPr>
        <p:spPr>
          <a:xfrm>
            <a:off x="2560186" y="5047162"/>
            <a:ext cx="1" cy="2700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p:nvPr/>
        </p:nvCxnSpPr>
        <p:spPr>
          <a:xfrm>
            <a:off x="2560187" y="3068076"/>
            <a:ext cx="7421" cy="2691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Abgerundetes Rechteck 23"/>
          <p:cNvSpPr/>
          <p:nvPr/>
        </p:nvSpPr>
        <p:spPr>
          <a:xfrm>
            <a:off x="2200146" y="5336182"/>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Ende</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25" name="Flussdiagramm: Daten 24"/>
          <p:cNvSpPr/>
          <p:nvPr/>
        </p:nvSpPr>
        <p:spPr>
          <a:xfrm>
            <a:off x="479376" y="2106468"/>
            <a:ext cx="4404473" cy="941741"/>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de-DE" sz="1800" b="0" i="0" u="none" strike="noStrike" kern="1200" cap="none" spc="0" normalizeH="0" baseline="0" noProof="0" dirty="0" smtClean="0">
                <a:ln>
                  <a:noFill/>
                </a:ln>
                <a:solidFill>
                  <a:schemeClr val="tx1"/>
                </a:solidFill>
                <a:effectLst/>
                <a:uLnTx/>
                <a:uFillTx/>
                <a:latin typeface="Frutiger 45 Light"/>
                <a:ea typeface="+mn-ea"/>
                <a:cs typeface="+mn-cs"/>
              </a:rPr>
              <a:t>Ausgabe: </a:t>
            </a:r>
          </a:p>
          <a:p>
            <a:pPr lvl="0" algn="ctr">
              <a:defRPr/>
            </a:pPr>
            <a:r>
              <a:rPr kumimoji="0" lang="de-DE" sz="1800" b="0" i="0" u="none" strike="noStrike" kern="1200" cap="none" spc="0" normalizeH="0" baseline="0" noProof="0" dirty="0" smtClean="0">
                <a:ln>
                  <a:noFill/>
                </a:ln>
                <a:solidFill>
                  <a:schemeClr val="tx1"/>
                </a:solidFill>
                <a:effectLst/>
                <a:uLnTx/>
                <a:uFillTx/>
                <a:latin typeface="Frutiger 45 Light"/>
                <a:ea typeface="+mn-ea"/>
                <a:cs typeface="+mn-cs"/>
              </a:rPr>
              <a:t>„</a:t>
            </a:r>
            <a:r>
              <a:rPr lang="de-DE" dirty="0" smtClean="0">
                <a:solidFill>
                  <a:schemeClr val="tx1"/>
                </a:solidFill>
              </a:rPr>
              <a:t> </a:t>
            </a:r>
            <a:r>
              <a:rPr lang="de-DE" dirty="0">
                <a:solidFill>
                  <a:schemeClr val="tx1"/>
                </a:solidFill>
              </a:rPr>
              <a:t>Gleich wird eine Funktion aufgerufen</a:t>
            </a:r>
            <a:r>
              <a:rPr lang="de-DE" dirty="0" smtClean="0">
                <a:solidFill>
                  <a:schemeClr val="tx1"/>
                </a:solidFill>
              </a:rPr>
              <a:t>:</a:t>
            </a:r>
            <a:r>
              <a:rPr kumimoji="0" lang="de-DE" sz="1800" b="0" i="0" u="none" strike="noStrike" kern="1200" cap="none" spc="0" normalizeH="0" baseline="0" noProof="0" dirty="0" smtClean="0">
                <a:ln>
                  <a:noFill/>
                </a:ln>
                <a:solidFill>
                  <a:schemeClr val="tx1"/>
                </a:solidFill>
                <a:effectLst/>
                <a:uLnTx/>
                <a:uFillTx/>
                <a:latin typeface="Frutiger 45 Light"/>
                <a:ea typeface="+mn-ea"/>
                <a:cs typeface="+mn-cs"/>
              </a:rPr>
              <a:t>“</a:t>
            </a:r>
            <a:endParaRPr kumimoji="0" lang="de-DE" sz="1800" b="0" i="0" u="none" strike="noStrike" kern="1200" cap="none" spc="0" normalizeH="0" baseline="0" noProof="0" dirty="0">
              <a:ln>
                <a:noFill/>
              </a:ln>
              <a:solidFill>
                <a:schemeClr val="tx1"/>
              </a:solidFill>
              <a:effectLst/>
              <a:uLnTx/>
              <a:uFillTx/>
              <a:latin typeface="Frutiger 45 Light"/>
              <a:ea typeface="+mn-ea"/>
              <a:cs typeface="+mn-cs"/>
            </a:endParaRPr>
          </a:p>
        </p:txBody>
      </p:sp>
      <p:sp>
        <p:nvSpPr>
          <p:cNvPr id="4" name="Flussdiagramm: Vordefinierter Prozess 3"/>
          <p:cNvSpPr/>
          <p:nvPr/>
        </p:nvSpPr>
        <p:spPr>
          <a:xfrm>
            <a:off x="1242881" y="3357096"/>
            <a:ext cx="2664296" cy="439438"/>
          </a:xfrm>
          <a:prstGeom prst="flowChartPredefinedProcess">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begruessung</a:t>
            </a:r>
            <a:endParaRPr lang="de-DE" dirty="0">
              <a:solidFill>
                <a:schemeClr val="tx1"/>
              </a:solidFill>
            </a:endParaRPr>
          </a:p>
        </p:txBody>
      </p:sp>
      <p:cxnSp>
        <p:nvCxnSpPr>
          <p:cNvPr id="13" name="Gerade Verbindung mit Pfeil 12"/>
          <p:cNvCxnSpPr/>
          <p:nvPr/>
        </p:nvCxnSpPr>
        <p:spPr>
          <a:xfrm>
            <a:off x="2575029" y="3816401"/>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Flussdiagramm: Daten 13"/>
          <p:cNvSpPr/>
          <p:nvPr/>
        </p:nvSpPr>
        <p:spPr>
          <a:xfrm>
            <a:off x="479376" y="4105421"/>
            <a:ext cx="4404473" cy="941741"/>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de-DE" sz="1800" b="0" i="0" u="none" strike="noStrike" kern="1200" cap="none" spc="0" normalizeH="0" baseline="0" noProof="0" dirty="0" smtClean="0">
                <a:ln>
                  <a:noFill/>
                </a:ln>
                <a:solidFill>
                  <a:schemeClr val="tx1"/>
                </a:solidFill>
                <a:effectLst/>
                <a:uLnTx/>
                <a:uFillTx/>
                <a:latin typeface="Frutiger 45 Light"/>
                <a:ea typeface="+mn-ea"/>
                <a:cs typeface="+mn-cs"/>
              </a:rPr>
              <a:t>Ausgabe: </a:t>
            </a:r>
          </a:p>
          <a:p>
            <a:pPr lvl="0" algn="ctr">
              <a:defRPr/>
            </a:pPr>
            <a:r>
              <a:rPr kumimoji="0" lang="de-DE" sz="1800" b="0" i="0" u="none" strike="noStrike" kern="1200" cap="none" spc="0" normalizeH="0" baseline="0" noProof="0" dirty="0" smtClean="0">
                <a:ln>
                  <a:noFill/>
                </a:ln>
                <a:solidFill>
                  <a:schemeClr val="tx1"/>
                </a:solidFill>
                <a:effectLst/>
                <a:uLnTx/>
                <a:uFillTx/>
                <a:latin typeface="Frutiger 45 Light"/>
                <a:ea typeface="+mn-ea"/>
                <a:cs typeface="+mn-cs"/>
              </a:rPr>
              <a:t>„</a:t>
            </a:r>
            <a:r>
              <a:rPr lang="de-DE" dirty="0" smtClean="0">
                <a:solidFill>
                  <a:schemeClr val="tx1"/>
                </a:solidFill>
              </a:rPr>
              <a:t> </a:t>
            </a:r>
            <a:r>
              <a:rPr lang="de-DE" dirty="0">
                <a:solidFill>
                  <a:schemeClr val="tx1"/>
                </a:solidFill>
              </a:rPr>
              <a:t>Nun sind wir wieder im Hauptprogramm.“ </a:t>
            </a:r>
            <a:endParaRPr kumimoji="0" lang="de-DE" sz="1800" b="0" i="0" u="none" strike="noStrike" kern="1200" cap="none" spc="0" normalizeH="0" baseline="0" noProof="0" dirty="0">
              <a:ln>
                <a:noFill/>
              </a:ln>
              <a:solidFill>
                <a:schemeClr val="tx1"/>
              </a:solidFill>
              <a:effectLst/>
              <a:uLnTx/>
              <a:uFillTx/>
              <a:latin typeface="Frutiger 45 Light"/>
            </a:endParaRPr>
          </a:p>
        </p:txBody>
      </p:sp>
      <p:sp>
        <p:nvSpPr>
          <p:cNvPr id="2" name="Pfeil nach rechts 1"/>
          <p:cNvSpPr/>
          <p:nvPr/>
        </p:nvSpPr>
        <p:spPr>
          <a:xfrm>
            <a:off x="4315206" y="2928743"/>
            <a:ext cx="2932922" cy="1296144"/>
          </a:xfrm>
          <a:prstGeom prst="rightArrow">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tx1"/>
                </a:solidFill>
              </a:rPr>
              <a:t>Verweis auf eine Funktion,</a:t>
            </a:r>
          </a:p>
          <a:p>
            <a:pPr algn="ctr"/>
            <a:r>
              <a:rPr lang="de-DE" sz="1200" b="1" dirty="0">
                <a:solidFill>
                  <a:schemeClr val="tx1"/>
                </a:solidFill>
              </a:rPr>
              <a:t>d</a:t>
            </a:r>
            <a:r>
              <a:rPr lang="de-DE" sz="1200" b="1" dirty="0" smtClean="0">
                <a:solidFill>
                  <a:schemeClr val="tx1"/>
                </a:solidFill>
              </a:rPr>
              <a:t>argestellt in einem eigenen PAP</a:t>
            </a:r>
            <a:endParaRPr lang="de-DE" sz="1200" b="1" dirty="0">
              <a:solidFill>
                <a:schemeClr val="tx1"/>
              </a:solidFill>
            </a:endParaRPr>
          </a:p>
        </p:txBody>
      </p:sp>
      <p:sp>
        <p:nvSpPr>
          <p:cNvPr id="15" name="Abgerundetes Rechteck 14"/>
          <p:cNvSpPr/>
          <p:nvPr/>
        </p:nvSpPr>
        <p:spPr>
          <a:xfrm>
            <a:off x="9173871" y="2083041"/>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Start</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cxnSp>
        <p:nvCxnSpPr>
          <p:cNvPr id="16" name="Gerade Verbindung mit Pfeil 15"/>
          <p:cNvCxnSpPr/>
          <p:nvPr/>
        </p:nvCxnSpPr>
        <p:spPr>
          <a:xfrm>
            <a:off x="9541332" y="2443081"/>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Flussdiagramm: Daten 16"/>
          <p:cNvSpPr/>
          <p:nvPr/>
        </p:nvSpPr>
        <p:spPr>
          <a:xfrm>
            <a:off x="7445679" y="2732101"/>
            <a:ext cx="4404473" cy="941741"/>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de-DE" sz="1800" b="0" i="0" u="none" strike="noStrike" kern="1200" cap="none" spc="0" normalizeH="0" baseline="0" noProof="0" dirty="0" smtClean="0">
                <a:ln>
                  <a:noFill/>
                </a:ln>
                <a:solidFill>
                  <a:schemeClr val="tx1"/>
                </a:solidFill>
                <a:effectLst/>
                <a:uLnTx/>
                <a:uFillTx/>
                <a:latin typeface="Frutiger 45 Light"/>
                <a:ea typeface="+mn-ea"/>
                <a:cs typeface="+mn-cs"/>
              </a:rPr>
              <a:t>Ausgabe: </a:t>
            </a:r>
          </a:p>
          <a:p>
            <a:pPr lvl="0" algn="ctr">
              <a:defRPr/>
            </a:pPr>
            <a:r>
              <a:rPr kumimoji="0" lang="de-DE" sz="1800" b="0" i="0" u="none" strike="noStrike" kern="1200" cap="none" spc="0" normalizeH="0" baseline="0" noProof="0" dirty="0" smtClean="0">
                <a:ln>
                  <a:noFill/>
                </a:ln>
                <a:solidFill>
                  <a:schemeClr val="tx1"/>
                </a:solidFill>
                <a:effectLst/>
                <a:uLnTx/>
                <a:uFillTx/>
                <a:latin typeface="Frutiger 45 Light"/>
                <a:ea typeface="+mn-ea"/>
                <a:cs typeface="+mn-cs"/>
              </a:rPr>
              <a:t>„</a:t>
            </a:r>
            <a:r>
              <a:rPr lang="de-DE" dirty="0" smtClean="0">
                <a:solidFill>
                  <a:schemeClr val="tx1"/>
                </a:solidFill>
              </a:rPr>
              <a:t> Hallo zusammen!“</a:t>
            </a:r>
            <a:endParaRPr kumimoji="0" lang="de-DE" sz="1800" b="0" i="0" u="none" strike="noStrike" kern="1200" cap="none" spc="0" normalizeH="0" baseline="0" noProof="0" dirty="0">
              <a:ln>
                <a:noFill/>
              </a:ln>
              <a:solidFill>
                <a:schemeClr val="tx1"/>
              </a:solidFill>
              <a:effectLst/>
              <a:uLnTx/>
              <a:uFillTx/>
              <a:latin typeface="Frutiger 45 Light"/>
              <a:ea typeface="+mn-ea"/>
              <a:cs typeface="+mn-cs"/>
            </a:endParaRPr>
          </a:p>
        </p:txBody>
      </p:sp>
      <p:cxnSp>
        <p:nvCxnSpPr>
          <p:cNvPr id="19" name="Gerade Verbindung mit Pfeil 18"/>
          <p:cNvCxnSpPr/>
          <p:nvPr/>
        </p:nvCxnSpPr>
        <p:spPr>
          <a:xfrm>
            <a:off x="9542261" y="3669153"/>
            <a:ext cx="1" cy="2700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Abgerundetes Rechteck 19"/>
          <p:cNvSpPr/>
          <p:nvPr/>
        </p:nvSpPr>
        <p:spPr>
          <a:xfrm>
            <a:off x="9182221" y="3958173"/>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Ende</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Tree>
    <p:extLst>
      <p:ext uri="{BB962C8B-B14F-4D97-AF65-F5344CB8AC3E}">
        <p14:creationId xmlns:p14="http://schemas.microsoft.com/office/powerpoint/2010/main" val="93898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8" name="Textfeld 17"/>
          <p:cNvSpPr txBox="1"/>
          <p:nvPr/>
        </p:nvSpPr>
        <p:spPr>
          <a:xfrm>
            <a:off x="541364" y="1309074"/>
            <a:ext cx="11519650" cy="648071"/>
          </a:xfrm>
          <a:prstGeom prst="rect">
            <a:avLst/>
          </a:prstGeom>
        </p:spPr>
        <p:txBody>
          <a:bodyPr/>
          <a:lstStyle>
            <a:lvl1pPr marL="342900" indent="-342900">
              <a:spcBef>
                <a:spcPct val="20000"/>
              </a:spcBef>
              <a:buClr>
                <a:schemeClr val="tx2"/>
              </a:buClr>
              <a:buSzPct val="85000"/>
              <a:buFontTx/>
              <a:buBlip>
                <a:blip r:embed="rId2"/>
              </a:buBlip>
              <a:defRPr sz="2400"/>
            </a:lvl1pPr>
            <a:lvl2pPr marL="742950" indent="-285750">
              <a:spcBef>
                <a:spcPct val="20000"/>
              </a:spcBef>
              <a:buClr>
                <a:schemeClr val="tx2"/>
              </a:buClr>
              <a:buSzPct val="85000"/>
              <a:buFontTx/>
              <a:buBlip>
                <a:blip r:embed="rId2"/>
              </a:buBlip>
              <a:defRPr sz="2000"/>
            </a:lvl2pPr>
            <a:lvl3pPr marL="1143000" indent="-228600">
              <a:spcBef>
                <a:spcPct val="20000"/>
              </a:spcBef>
              <a:buClr>
                <a:schemeClr val="tx2"/>
              </a:buClr>
              <a:buSzPct val="85000"/>
              <a:buFontTx/>
              <a:buBlip>
                <a:blip r:embed="rId2"/>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p:txBody>
      </p:sp>
      <p:sp>
        <p:nvSpPr>
          <p:cNvPr id="3" name="Titel 2"/>
          <p:cNvSpPr>
            <a:spLocks noGrp="1"/>
          </p:cNvSpPr>
          <p:nvPr>
            <p:ph type="ctrTitle"/>
          </p:nvPr>
        </p:nvSpPr>
        <p:spPr/>
        <p:txBody>
          <a:bodyPr/>
          <a:lstStyle/>
          <a:p>
            <a:r>
              <a:rPr lang="de-DE" b="1" dirty="0" smtClean="0"/>
              <a:t>Beispielaufgabe</a:t>
            </a:r>
            <a:r>
              <a:rPr lang="de-DE" b="1" dirty="0" smtClean="0">
                <a:solidFill>
                  <a:srgbClr val="00B0F0"/>
                </a:solidFill>
              </a:rPr>
              <a:t> </a:t>
            </a:r>
            <a:r>
              <a:rPr lang="de-DE" dirty="0"/>
              <a:t>– </a:t>
            </a:r>
            <a:r>
              <a:rPr lang="de-DE" b="1" dirty="0" smtClean="0">
                <a:solidFill>
                  <a:srgbClr val="00B0F0"/>
                </a:solidFill>
              </a:rPr>
              <a:t>PAP</a:t>
            </a:r>
            <a:br>
              <a:rPr lang="de-DE" b="1" dirty="0" smtClean="0">
                <a:solidFill>
                  <a:srgbClr val="00B0F0"/>
                </a:solidFill>
              </a:rPr>
            </a:br>
            <a:endParaRPr lang="de-DE" dirty="0">
              <a:solidFill>
                <a:srgbClr val="00B0F0"/>
              </a:solidFill>
            </a:endParaRPr>
          </a:p>
        </p:txBody>
      </p:sp>
      <p:sp>
        <p:nvSpPr>
          <p:cNvPr id="6" name="Abgerundetes Rechteck 5"/>
          <p:cNvSpPr/>
          <p:nvPr/>
        </p:nvSpPr>
        <p:spPr>
          <a:xfrm>
            <a:off x="2207568" y="1457408"/>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Start</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cxnSp>
        <p:nvCxnSpPr>
          <p:cNvPr id="7" name="Gerade Verbindung mit Pfeil 6"/>
          <p:cNvCxnSpPr/>
          <p:nvPr/>
        </p:nvCxnSpPr>
        <p:spPr>
          <a:xfrm>
            <a:off x="2575029" y="1817448"/>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p:cNvCxnSpPr/>
          <p:nvPr/>
        </p:nvCxnSpPr>
        <p:spPr>
          <a:xfrm>
            <a:off x="2560186" y="5047162"/>
            <a:ext cx="1" cy="2700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p:nvPr/>
        </p:nvCxnSpPr>
        <p:spPr>
          <a:xfrm>
            <a:off x="2560187" y="3068076"/>
            <a:ext cx="7421" cy="2691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Abgerundetes Rechteck 23"/>
          <p:cNvSpPr/>
          <p:nvPr/>
        </p:nvSpPr>
        <p:spPr>
          <a:xfrm>
            <a:off x="2200146" y="5336182"/>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Ende</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25" name="Flussdiagramm: Daten 24"/>
          <p:cNvSpPr/>
          <p:nvPr/>
        </p:nvSpPr>
        <p:spPr>
          <a:xfrm>
            <a:off x="479376" y="2106468"/>
            <a:ext cx="4404473" cy="941741"/>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de-DE" sz="1800" b="0" i="0" u="none" strike="noStrike" kern="1200" cap="none" spc="0" normalizeH="0" baseline="0" noProof="0" dirty="0" smtClean="0">
                <a:ln>
                  <a:noFill/>
                </a:ln>
                <a:solidFill>
                  <a:schemeClr val="tx1"/>
                </a:solidFill>
                <a:effectLst/>
                <a:uLnTx/>
                <a:uFillTx/>
                <a:latin typeface="Frutiger 45 Light"/>
                <a:ea typeface="+mn-ea"/>
                <a:cs typeface="+mn-cs"/>
              </a:rPr>
              <a:t>Ausgabe: </a:t>
            </a:r>
          </a:p>
          <a:p>
            <a:pPr lvl="0" algn="ctr">
              <a:defRPr/>
            </a:pPr>
            <a:r>
              <a:rPr kumimoji="0" lang="de-DE" sz="1800" b="0" i="0" u="none" strike="noStrike" kern="1200" cap="none" spc="0" normalizeH="0" baseline="0" noProof="0" dirty="0" smtClean="0">
                <a:ln>
                  <a:noFill/>
                </a:ln>
                <a:solidFill>
                  <a:schemeClr val="tx1"/>
                </a:solidFill>
                <a:effectLst/>
                <a:uLnTx/>
                <a:uFillTx/>
                <a:latin typeface="Frutiger 45 Light"/>
                <a:ea typeface="+mn-ea"/>
                <a:cs typeface="+mn-cs"/>
              </a:rPr>
              <a:t>„</a:t>
            </a:r>
            <a:r>
              <a:rPr lang="de-DE" dirty="0" smtClean="0">
                <a:solidFill>
                  <a:schemeClr val="tx1"/>
                </a:solidFill>
              </a:rPr>
              <a:t> </a:t>
            </a:r>
            <a:r>
              <a:rPr lang="de-DE" dirty="0">
                <a:solidFill>
                  <a:schemeClr val="tx1"/>
                </a:solidFill>
              </a:rPr>
              <a:t>Gleich wird eine Funktion aufgerufen</a:t>
            </a:r>
            <a:r>
              <a:rPr lang="de-DE" dirty="0" smtClean="0">
                <a:solidFill>
                  <a:schemeClr val="tx1"/>
                </a:solidFill>
              </a:rPr>
              <a:t>:</a:t>
            </a:r>
            <a:r>
              <a:rPr kumimoji="0" lang="de-DE" sz="1800" b="0" i="0" u="none" strike="noStrike" kern="1200" cap="none" spc="0" normalizeH="0" baseline="0" noProof="0" dirty="0" smtClean="0">
                <a:ln>
                  <a:noFill/>
                </a:ln>
                <a:solidFill>
                  <a:schemeClr val="tx1"/>
                </a:solidFill>
                <a:effectLst/>
                <a:uLnTx/>
                <a:uFillTx/>
                <a:latin typeface="Frutiger 45 Light"/>
                <a:ea typeface="+mn-ea"/>
                <a:cs typeface="+mn-cs"/>
              </a:rPr>
              <a:t>“</a:t>
            </a:r>
            <a:endParaRPr kumimoji="0" lang="de-DE" sz="1800" b="0" i="0" u="none" strike="noStrike" kern="1200" cap="none" spc="0" normalizeH="0" baseline="0" noProof="0" dirty="0">
              <a:ln>
                <a:noFill/>
              </a:ln>
              <a:solidFill>
                <a:schemeClr val="tx1"/>
              </a:solidFill>
              <a:effectLst/>
              <a:uLnTx/>
              <a:uFillTx/>
              <a:latin typeface="Frutiger 45 Light"/>
              <a:ea typeface="+mn-ea"/>
              <a:cs typeface="+mn-cs"/>
            </a:endParaRPr>
          </a:p>
        </p:txBody>
      </p:sp>
      <p:sp>
        <p:nvSpPr>
          <p:cNvPr id="4" name="Flussdiagramm: Vordefinierter Prozess 3"/>
          <p:cNvSpPr/>
          <p:nvPr/>
        </p:nvSpPr>
        <p:spPr>
          <a:xfrm>
            <a:off x="1242881" y="3357096"/>
            <a:ext cx="2664296" cy="439438"/>
          </a:xfrm>
          <a:prstGeom prst="flowChartPredefinedProcess">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begruessung</a:t>
            </a:r>
            <a:endParaRPr lang="de-DE" dirty="0">
              <a:solidFill>
                <a:schemeClr val="tx1"/>
              </a:solidFill>
            </a:endParaRPr>
          </a:p>
        </p:txBody>
      </p:sp>
      <p:cxnSp>
        <p:nvCxnSpPr>
          <p:cNvPr id="13" name="Gerade Verbindung mit Pfeil 12"/>
          <p:cNvCxnSpPr/>
          <p:nvPr/>
        </p:nvCxnSpPr>
        <p:spPr>
          <a:xfrm>
            <a:off x="2575029" y="3816401"/>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Flussdiagramm: Daten 13"/>
          <p:cNvSpPr/>
          <p:nvPr/>
        </p:nvSpPr>
        <p:spPr>
          <a:xfrm>
            <a:off x="479376" y="4105421"/>
            <a:ext cx="4404473" cy="941741"/>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de-DE" sz="1800" b="0" i="0" u="none" strike="noStrike" kern="1200" cap="none" spc="0" normalizeH="0" baseline="0" noProof="0" dirty="0" smtClean="0">
                <a:ln>
                  <a:noFill/>
                </a:ln>
                <a:solidFill>
                  <a:schemeClr val="tx1"/>
                </a:solidFill>
                <a:effectLst/>
                <a:uLnTx/>
                <a:uFillTx/>
                <a:latin typeface="Frutiger 45 Light"/>
                <a:ea typeface="+mn-ea"/>
                <a:cs typeface="+mn-cs"/>
              </a:rPr>
              <a:t>Ausgabe: </a:t>
            </a:r>
          </a:p>
          <a:p>
            <a:pPr lvl="0" algn="ctr">
              <a:defRPr/>
            </a:pPr>
            <a:r>
              <a:rPr kumimoji="0" lang="de-DE" sz="1800" b="0" i="0" u="none" strike="noStrike" kern="1200" cap="none" spc="0" normalizeH="0" baseline="0" noProof="0" dirty="0" smtClean="0">
                <a:ln>
                  <a:noFill/>
                </a:ln>
                <a:solidFill>
                  <a:schemeClr val="tx1"/>
                </a:solidFill>
                <a:effectLst/>
                <a:uLnTx/>
                <a:uFillTx/>
                <a:latin typeface="Frutiger 45 Light"/>
                <a:ea typeface="+mn-ea"/>
                <a:cs typeface="+mn-cs"/>
              </a:rPr>
              <a:t>„</a:t>
            </a:r>
            <a:r>
              <a:rPr lang="de-DE" dirty="0" smtClean="0">
                <a:solidFill>
                  <a:schemeClr val="tx1"/>
                </a:solidFill>
              </a:rPr>
              <a:t> </a:t>
            </a:r>
            <a:r>
              <a:rPr lang="de-DE" dirty="0">
                <a:solidFill>
                  <a:schemeClr val="tx1"/>
                </a:solidFill>
              </a:rPr>
              <a:t>Nun sind wir wieder im Hauptprogramm.“ </a:t>
            </a:r>
            <a:endParaRPr kumimoji="0" lang="de-DE" sz="1800" b="0" i="0" u="none" strike="noStrike" kern="1200" cap="none" spc="0" normalizeH="0" baseline="0" noProof="0" dirty="0">
              <a:ln>
                <a:noFill/>
              </a:ln>
              <a:solidFill>
                <a:schemeClr val="tx1"/>
              </a:solidFill>
              <a:effectLst/>
              <a:uLnTx/>
              <a:uFillTx/>
              <a:latin typeface="Frutiger 45 Light"/>
            </a:endParaRPr>
          </a:p>
        </p:txBody>
      </p:sp>
      <p:sp>
        <p:nvSpPr>
          <p:cNvPr id="15" name="Abgerundetes Rechteck 14"/>
          <p:cNvSpPr/>
          <p:nvPr/>
        </p:nvSpPr>
        <p:spPr>
          <a:xfrm>
            <a:off x="9173871" y="2083041"/>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Start</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cxnSp>
        <p:nvCxnSpPr>
          <p:cNvPr id="16" name="Gerade Verbindung mit Pfeil 15"/>
          <p:cNvCxnSpPr/>
          <p:nvPr/>
        </p:nvCxnSpPr>
        <p:spPr>
          <a:xfrm>
            <a:off x="9541332" y="2443081"/>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Flussdiagramm: Daten 16"/>
          <p:cNvSpPr/>
          <p:nvPr/>
        </p:nvSpPr>
        <p:spPr>
          <a:xfrm>
            <a:off x="7445679" y="2732101"/>
            <a:ext cx="4404473" cy="941741"/>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de-DE" sz="1800" b="0" i="0" u="none" strike="noStrike" kern="1200" cap="none" spc="0" normalizeH="0" baseline="0" noProof="0" dirty="0" smtClean="0">
                <a:ln>
                  <a:noFill/>
                </a:ln>
                <a:solidFill>
                  <a:schemeClr val="tx1"/>
                </a:solidFill>
                <a:effectLst/>
                <a:uLnTx/>
                <a:uFillTx/>
                <a:latin typeface="Frutiger 45 Light"/>
                <a:ea typeface="+mn-ea"/>
                <a:cs typeface="+mn-cs"/>
              </a:rPr>
              <a:t>Ausgabe: </a:t>
            </a:r>
          </a:p>
          <a:p>
            <a:pPr lvl="0" algn="ctr">
              <a:defRPr/>
            </a:pPr>
            <a:r>
              <a:rPr kumimoji="0" lang="de-DE" sz="1800" b="0" i="0" u="none" strike="noStrike" kern="1200" cap="none" spc="0" normalizeH="0" baseline="0" noProof="0" dirty="0" smtClean="0">
                <a:ln>
                  <a:noFill/>
                </a:ln>
                <a:solidFill>
                  <a:schemeClr val="tx1"/>
                </a:solidFill>
                <a:effectLst/>
                <a:uLnTx/>
                <a:uFillTx/>
                <a:latin typeface="Frutiger 45 Light"/>
                <a:ea typeface="+mn-ea"/>
                <a:cs typeface="+mn-cs"/>
              </a:rPr>
              <a:t>„</a:t>
            </a:r>
            <a:r>
              <a:rPr lang="de-DE" dirty="0" smtClean="0">
                <a:solidFill>
                  <a:schemeClr val="tx1"/>
                </a:solidFill>
              </a:rPr>
              <a:t> Hallo zusammen!“</a:t>
            </a:r>
            <a:endParaRPr kumimoji="0" lang="de-DE" sz="1800" b="0" i="0" u="none" strike="noStrike" kern="1200" cap="none" spc="0" normalizeH="0" baseline="0" noProof="0" dirty="0">
              <a:ln>
                <a:noFill/>
              </a:ln>
              <a:solidFill>
                <a:schemeClr val="tx1"/>
              </a:solidFill>
              <a:effectLst/>
              <a:uLnTx/>
              <a:uFillTx/>
              <a:latin typeface="Frutiger 45 Light"/>
              <a:ea typeface="+mn-ea"/>
              <a:cs typeface="+mn-cs"/>
            </a:endParaRPr>
          </a:p>
        </p:txBody>
      </p:sp>
      <p:cxnSp>
        <p:nvCxnSpPr>
          <p:cNvPr id="19" name="Gerade Verbindung mit Pfeil 18"/>
          <p:cNvCxnSpPr/>
          <p:nvPr/>
        </p:nvCxnSpPr>
        <p:spPr>
          <a:xfrm>
            <a:off x="9542261" y="3669153"/>
            <a:ext cx="1" cy="2700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Abgerundetes Rechteck 19"/>
          <p:cNvSpPr/>
          <p:nvPr/>
        </p:nvSpPr>
        <p:spPr>
          <a:xfrm>
            <a:off x="9182221" y="3958173"/>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Ende</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9" name="Rechteck 8"/>
          <p:cNvSpPr/>
          <p:nvPr/>
        </p:nvSpPr>
        <p:spPr>
          <a:xfrm>
            <a:off x="191344" y="1309074"/>
            <a:ext cx="5112568" cy="45681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Textfeld 9"/>
          <p:cNvSpPr txBox="1"/>
          <p:nvPr/>
        </p:nvSpPr>
        <p:spPr>
          <a:xfrm>
            <a:off x="119336" y="987566"/>
            <a:ext cx="2966518" cy="369332"/>
          </a:xfrm>
          <a:prstGeom prst="rect">
            <a:avLst/>
          </a:prstGeom>
          <a:noFill/>
        </p:spPr>
        <p:txBody>
          <a:bodyPr wrap="none" rtlCol="0">
            <a:spAutoFit/>
          </a:bodyPr>
          <a:lstStyle/>
          <a:p>
            <a:r>
              <a:rPr lang="de-DE" b="1" dirty="0" smtClean="0">
                <a:solidFill>
                  <a:srgbClr val="FF0000"/>
                </a:solidFill>
              </a:rPr>
              <a:t>Hauptprogramm („main“)</a:t>
            </a:r>
            <a:endParaRPr lang="de-DE" b="1" dirty="0">
              <a:solidFill>
                <a:srgbClr val="FF0000"/>
              </a:solidFill>
            </a:endParaRPr>
          </a:p>
        </p:txBody>
      </p:sp>
    </p:spTree>
    <p:extLst>
      <p:ext uri="{BB962C8B-B14F-4D97-AF65-F5344CB8AC3E}">
        <p14:creationId xmlns:p14="http://schemas.microsoft.com/office/powerpoint/2010/main" val="2422401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8" name="Textfeld 17"/>
          <p:cNvSpPr txBox="1"/>
          <p:nvPr/>
        </p:nvSpPr>
        <p:spPr>
          <a:xfrm>
            <a:off x="541364" y="1309074"/>
            <a:ext cx="11519650" cy="648071"/>
          </a:xfrm>
          <a:prstGeom prst="rect">
            <a:avLst/>
          </a:prstGeom>
        </p:spPr>
        <p:txBody>
          <a:bodyPr/>
          <a:lstStyle>
            <a:lvl1pPr marL="342900" indent="-342900">
              <a:spcBef>
                <a:spcPct val="20000"/>
              </a:spcBef>
              <a:buClr>
                <a:schemeClr val="tx2"/>
              </a:buClr>
              <a:buSzPct val="85000"/>
              <a:buFontTx/>
              <a:buBlip>
                <a:blip r:embed="rId2"/>
              </a:buBlip>
              <a:defRPr sz="2400"/>
            </a:lvl1pPr>
            <a:lvl2pPr marL="742950" indent="-285750">
              <a:spcBef>
                <a:spcPct val="20000"/>
              </a:spcBef>
              <a:buClr>
                <a:schemeClr val="tx2"/>
              </a:buClr>
              <a:buSzPct val="85000"/>
              <a:buFontTx/>
              <a:buBlip>
                <a:blip r:embed="rId2"/>
              </a:buBlip>
              <a:defRPr sz="2000"/>
            </a:lvl2pPr>
            <a:lvl3pPr marL="1143000" indent="-228600">
              <a:spcBef>
                <a:spcPct val="20000"/>
              </a:spcBef>
              <a:buClr>
                <a:schemeClr val="tx2"/>
              </a:buClr>
              <a:buSzPct val="85000"/>
              <a:buFontTx/>
              <a:buBlip>
                <a:blip r:embed="rId2"/>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p:txBody>
      </p:sp>
      <p:sp>
        <p:nvSpPr>
          <p:cNvPr id="3" name="Titel 2"/>
          <p:cNvSpPr>
            <a:spLocks noGrp="1"/>
          </p:cNvSpPr>
          <p:nvPr>
            <p:ph type="ctrTitle"/>
          </p:nvPr>
        </p:nvSpPr>
        <p:spPr/>
        <p:txBody>
          <a:bodyPr/>
          <a:lstStyle/>
          <a:p>
            <a:r>
              <a:rPr lang="de-DE" b="1" dirty="0" smtClean="0"/>
              <a:t>Beispielaufgabe</a:t>
            </a:r>
            <a:r>
              <a:rPr lang="de-DE" b="1" dirty="0" smtClean="0">
                <a:solidFill>
                  <a:srgbClr val="00B0F0"/>
                </a:solidFill>
              </a:rPr>
              <a:t> </a:t>
            </a:r>
            <a:r>
              <a:rPr lang="de-DE" dirty="0"/>
              <a:t>– </a:t>
            </a:r>
            <a:r>
              <a:rPr lang="de-DE" b="1" dirty="0" smtClean="0">
                <a:solidFill>
                  <a:srgbClr val="00B0F0"/>
                </a:solidFill>
              </a:rPr>
              <a:t>PAP</a:t>
            </a:r>
            <a:br>
              <a:rPr lang="de-DE" b="1" dirty="0" smtClean="0">
                <a:solidFill>
                  <a:srgbClr val="00B0F0"/>
                </a:solidFill>
              </a:rPr>
            </a:br>
            <a:endParaRPr lang="de-DE" dirty="0">
              <a:solidFill>
                <a:srgbClr val="00B0F0"/>
              </a:solidFill>
            </a:endParaRPr>
          </a:p>
        </p:txBody>
      </p:sp>
      <p:sp>
        <p:nvSpPr>
          <p:cNvPr id="6" name="Abgerundetes Rechteck 5"/>
          <p:cNvSpPr/>
          <p:nvPr/>
        </p:nvSpPr>
        <p:spPr>
          <a:xfrm>
            <a:off x="2207568" y="1457408"/>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Start</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cxnSp>
        <p:nvCxnSpPr>
          <p:cNvPr id="7" name="Gerade Verbindung mit Pfeil 6"/>
          <p:cNvCxnSpPr/>
          <p:nvPr/>
        </p:nvCxnSpPr>
        <p:spPr>
          <a:xfrm>
            <a:off x="2575029" y="1817448"/>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p:cNvCxnSpPr/>
          <p:nvPr/>
        </p:nvCxnSpPr>
        <p:spPr>
          <a:xfrm>
            <a:off x="2560186" y="5047162"/>
            <a:ext cx="1" cy="2700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p:nvPr/>
        </p:nvCxnSpPr>
        <p:spPr>
          <a:xfrm>
            <a:off x="2560187" y="3068076"/>
            <a:ext cx="7421" cy="2691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Abgerundetes Rechteck 23"/>
          <p:cNvSpPr/>
          <p:nvPr/>
        </p:nvSpPr>
        <p:spPr>
          <a:xfrm>
            <a:off x="2200146" y="5336182"/>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Ende</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25" name="Flussdiagramm: Daten 24"/>
          <p:cNvSpPr/>
          <p:nvPr/>
        </p:nvSpPr>
        <p:spPr>
          <a:xfrm>
            <a:off x="479376" y="2106468"/>
            <a:ext cx="4404473" cy="941741"/>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de-DE" sz="1800" b="0" i="0" u="none" strike="noStrike" kern="1200" cap="none" spc="0" normalizeH="0" baseline="0" noProof="0" dirty="0" smtClean="0">
                <a:ln>
                  <a:noFill/>
                </a:ln>
                <a:solidFill>
                  <a:schemeClr val="tx1"/>
                </a:solidFill>
                <a:effectLst/>
                <a:uLnTx/>
                <a:uFillTx/>
                <a:latin typeface="Frutiger 45 Light"/>
                <a:ea typeface="+mn-ea"/>
                <a:cs typeface="+mn-cs"/>
              </a:rPr>
              <a:t>Ausgabe: </a:t>
            </a:r>
          </a:p>
          <a:p>
            <a:pPr lvl="0" algn="ctr">
              <a:defRPr/>
            </a:pPr>
            <a:r>
              <a:rPr kumimoji="0" lang="de-DE" sz="1800" b="0" i="0" u="none" strike="noStrike" kern="1200" cap="none" spc="0" normalizeH="0" baseline="0" noProof="0" dirty="0" smtClean="0">
                <a:ln>
                  <a:noFill/>
                </a:ln>
                <a:solidFill>
                  <a:schemeClr val="tx1"/>
                </a:solidFill>
                <a:effectLst/>
                <a:uLnTx/>
                <a:uFillTx/>
                <a:latin typeface="Frutiger 45 Light"/>
                <a:ea typeface="+mn-ea"/>
                <a:cs typeface="+mn-cs"/>
              </a:rPr>
              <a:t>„</a:t>
            </a:r>
            <a:r>
              <a:rPr lang="de-DE" dirty="0" smtClean="0">
                <a:solidFill>
                  <a:schemeClr val="tx1"/>
                </a:solidFill>
              </a:rPr>
              <a:t> </a:t>
            </a:r>
            <a:r>
              <a:rPr lang="de-DE" dirty="0">
                <a:solidFill>
                  <a:schemeClr val="tx1"/>
                </a:solidFill>
              </a:rPr>
              <a:t>Gleich wird eine Funktion aufgerufen</a:t>
            </a:r>
            <a:r>
              <a:rPr lang="de-DE" dirty="0" smtClean="0">
                <a:solidFill>
                  <a:schemeClr val="tx1"/>
                </a:solidFill>
              </a:rPr>
              <a:t>:</a:t>
            </a:r>
            <a:r>
              <a:rPr kumimoji="0" lang="de-DE" sz="1800" b="0" i="0" u="none" strike="noStrike" kern="1200" cap="none" spc="0" normalizeH="0" baseline="0" noProof="0" dirty="0" smtClean="0">
                <a:ln>
                  <a:noFill/>
                </a:ln>
                <a:solidFill>
                  <a:schemeClr val="tx1"/>
                </a:solidFill>
                <a:effectLst/>
                <a:uLnTx/>
                <a:uFillTx/>
                <a:latin typeface="Frutiger 45 Light"/>
                <a:ea typeface="+mn-ea"/>
                <a:cs typeface="+mn-cs"/>
              </a:rPr>
              <a:t>“</a:t>
            </a:r>
            <a:endParaRPr kumimoji="0" lang="de-DE" sz="1800" b="0" i="0" u="none" strike="noStrike" kern="1200" cap="none" spc="0" normalizeH="0" baseline="0" noProof="0" dirty="0">
              <a:ln>
                <a:noFill/>
              </a:ln>
              <a:solidFill>
                <a:schemeClr val="tx1"/>
              </a:solidFill>
              <a:effectLst/>
              <a:uLnTx/>
              <a:uFillTx/>
              <a:latin typeface="Frutiger 45 Light"/>
              <a:ea typeface="+mn-ea"/>
              <a:cs typeface="+mn-cs"/>
            </a:endParaRPr>
          </a:p>
        </p:txBody>
      </p:sp>
      <p:sp>
        <p:nvSpPr>
          <p:cNvPr id="4" name="Flussdiagramm: Vordefinierter Prozess 3"/>
          <p:cNvSpPr/>
          <p:nvPr/>
        </p:nvSpPr>
        <p:spPr>
          <a:xfrm>
            <a:off x="1242881" y="3357096"/>
            <a:ext cx="2664296" cy="439438"/>
          </a:xfrm>
          <a:prstGeom prst="flowChartPredefinedProcess">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begruessung</a:t>
            </a:r>
            <a:endParaRPr lang="de-DE" dirty="0">
              <a:solidFill>
                <a:schemeClr val="tx1"/>
              </a:solidFill>
            </a:endParaRPr>
          </a:p>
        </p:txBody>
      </p:sp>
      <p:cxnSp>
        <p:nvCxnSpPr>
          <p:cNvPr id="13" name="Gerade Verbindung mit Pfeil 12"/>
          <p:cNvCxnSpPr/>
          <p:nvPr/>
        </p:nvCxnSpPr>
        <p:spPr>
          <a:xfrm>
            <a:off x="2575029" y="3816401"/>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Flussdiagramm: Daten 13"/>
          <p:cNvSpPr/>
          <p:nvPr/>
        </p:nvSpPr>
        <p:spPr>
          <a:xfrm>
            <a:off x="479376" y="4105421"/>
            <a:ext cx="4404473" cy="941741"/>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de-DE" sz="1800" b="0" i="0" u="none" strike="noStrike" kern="1200" cap="none" spc="0" normalizeH="0" baseline="0" noProof="0" dirty="0" smtClean="0">
                <a:ln>
                  <a:noFill/>
                </a:ln>
                <a:solidFill>
                  <a:schemeClr val="tx1"/>
                </a:solidFill>
                <a:effectLst/>
                <a:uLnTx/>
                <a:uFillTx/>
                <a:latin typeface="Frutiger 45 Light"/>
                <a:ea typeface="+mn-ea"/>
                <a:cs typeface="+mn-cs"/>
              </a:rPr>
              <a:t>Ausgabe: </a:t>
            </a:r>
          </a:p>
          <a:p>
            <a:pPr lvl="0" algn="ctr">
              <a:defRPr/>
            </a:pPr>
            <a:r>
              <a:rPr kumimoji="0" lang="de-DE" sz="1800" b="0" i="0" u="none" strike="noStrike" kern="1200" cap="none" spc="0" normalizeH="0" baseline="0" noProof="0" dirty="0" smtClean="0">
                <a:ln>
                  <a:noFill/>
                </a:ln>
                <a:solidFill>
                  <a:schemeClr val="tx1"/>
                </a:solidFill>
                <a:effectLst/>
                <a:uLnTx/>
                <a:uFillTx/>
                <a:latin typeface="Frutiger 45 Light"/>
                <a:ea typeface="+mn-ea"/>
                <a:cs typeface="+mn-cs"/>
              </a:rPr>
              <a:t>„</a:t>
            </a:r>
            <a:r>
              <a:rPr lang="de-DE" dirty="0" smtClean="0">
                <a:solidFill>
                  <a:schemeClr val="tx1"/>
                </a:solidFill>
              </a:rPr>
              <a:t> </a:t>
            </a:r>
            <a:r>
              <a:rPr lang="de-DE" dirty="0">
                <a:solidFill>
                  <a:schemeClr val="tx1"/>
                </a:solidFill>
              </a:rPr>
              <a:t>Nun sind wir wieder im Hauptprogramm.“ </a:t>
            </a:r>
            <a:endParaRPr kumimoji="0" lang="de-DE" sz="1800" b="0" i="0" u="none" strike="noStrike" kern="1200" cap="none" spc="0" normalizeH="0" baseline="0" noProof="0" dirty="0">
              <a:ln>
                <a:noFill/>
              </a:ln>
              <a:solidFill>
                <a:schemeClr val="tx1"/>
              </a:solidFill>
              <a:effectLst/>
              <a:uLnTx/>
              <a:uFillTx/>
              <a:latin typeface="Frutiger 45 Light"/>
            </a:endParaRPr>
          </a:p>
        </p:txBody>
      </p:sp>
      <p:sp>
        <p:nvSpPr>
          <p:cNvPr id="15" name="Abgerundetes Rechteck 14"/>
          <p:cNvSpPr/>
          <p:nvPr/>
        </p:nvSpPr>
        <p:spPr>
          <a:xfrm>
            <a:off x="9173871" y="2083041"/>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Start</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cxnSp>
        <p:nvCxnSpPr>
          <p:cNvPr id="16" name="Gerade Verbindung mit Pfeil 15"/>
          <p:cNvCxnSpPr/>
          <p:nvPr/>
        </p:nvCxnSpPr>
        <p:spPr>
          <a:xfrm>
            <a:off x="9541332" y="2443081"/>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Flussdiagramm: Daten 16"/>
          <p:cNvSpPr/>
          <p:nvPr/>
        </p:nvSpPr>
        <p:spPr>
          <a:xfrm>
            <a:off x="7445679" y="2732101"/>
            <a:ext cx="4404473" cy="941741"/>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de-DE" sz="1800" b="0" i="0" u="none" strike="noStrike" kern="1200" cap="none" spc="0" normalizeH="0" baseline="0" noProof="0" dirty="0" smtClean="0">
                <a:ln>
                  <a:noFill/>
                </a:ln>
                <a:solidFill>
                  <a:schemeClr val="tx1"/>
                </a:solidFill>
                <a:effectLst/>
                <a:uLnTx/>
                <a:uFillTx/>
                <a:latin typeface="Frutiger 45 Light"/>
                <a:ea typeface="+mn-ea"/>
                <a:cs typeface="+mn-cs"/>
              </a:rPr>
              <a:t>Ausgabe: </a:t>
            </a:r>
          </a:p>
          <a:p>
            <a:pPr lvl="0" algn="ctr">
              <a:defRPr/>
            </a:pPr>
            <a:r>
              <a:rPr kumimoji="0" lang="de-DE" sz="1800" b="0" i="0" u="none" strike="noStrike" kern="1200" cap="none" spc="0" normalizeH="0" baseline="0" noProof="0" dirty="0" smtClean="0">
                <a:ln>
                  <a:noFill/>
                </a:ln>
                <a:solidFill>
                  <a:schemeClr val="tx1"/>
                </a:solidFill>
                <a:effectLst/>
                <a:uLnTx/>
                <a:uFillTx/>
                <a:latin typeface="Frutiger 45 Light"/>
                <a:ea typeface="+mn-ea"/>
                <a:cs typeface="+mn-cs"/>
              </a:rPr>
              <a:t>„</a:t>
            </a:r>
            <a:r>
              <a:rPr lang="de-DE" dirty="0" smtClean="0">
                <a:solidFill>
                  <a:schemeClr val="tx1"/>
                </a:solidFill>
              </a:rPr>
              <a:t> Hallo zusammen!“</a:t>
            </a:r>
            <a:endParaRPr kumimoji="0" lang="de-DE" sz="1800" b="0" i="0" u="none" strike="noStrike" kern="1200" cap="none" spc="0" normalizeH="0" baseline="0" noProof="0" dirty="0">
              <a:ln>
                <a:noFill/>
              </a:ln>
              <a:solidFill>
                <a:schemeClr val="tx1"/>
              </a:solidFill>
              <a:effectLst/>
              <a:uLnTx/>
              <a:uFillTx/>
              <a:latin typeface="Frutiger 45 Light"/>
              <a:ea typeface="+mn-ea"/>
              <a:cs typeface="+mn-cs"/>
            </a:endParaRPr>
          </a:p>
        </p:txBody>
      </p:sp>
      <p:cxnSp>
        <p:nvCxnSpPr>
          <p:cNvPr id="19" name="Gerade Verbindung mit Pfeil 18"/>
          <p:cNvCxnSpPr/>
          <p:nvPr/>
        </p:nvCxnSpPr>
        <p:spPr>
          <a:xfrm>
            <a:off x="9542261" y="3669153"/>
            <a:ext cx="1" cy="2700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Abgerundetes Rechteck 19"/>
          <p:cNvSpPr/>
          <p:nvPr/>
        </p:nvSpPr>
        <p:spPr>
          <a:xfrm>
            <a:off x="9182221" y="3958173"/>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Ende</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9" name="Rechteck 8"/>
          <p:cNvSpPr/>
          <p:nvPr/>
        </p:nvSpPr>
        <p:spPr>
          <a:xfrm>
            <a:off x="7320135" y="1817448"/>
            <a:ext cx="4707751" cy="27636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Textfeld 9"/>
          <p:cNvSpPr txBox="1"/>
          <p:nvPr/>
        </p:nvSpPr>
        <p:spPr>
          <a:xfrm>
            <a:off x="7248128" y="1439297"/>
            <a:ext cx="2983509" cy="369332"/>
          </a:xfrm>
          <a:prstGeom prst="rect">
            <a:avLst/>
          </a:prstGeom>
          <a:noFill/>
        </p:spPr>
        <p:txBody>
          <a:bodyPr wrap="none" rtlCol="0">
            <a:spAutoFit/>
          </a:bodyPr>
          <a:lstStyle/>
          <a:p>
            <a:r>
              <a:rPr lang="de-DE" b="1" dirty="0" smtClean="0">
                <a:solidFill>
                  <a:srgbClr val="FF0000"/>
                </a:solidFill>
              </a:rPr>
              <a:t>Funktion („begruessung“)</a:t>
            </a:r>
            <a:endParaRPr lang="de-DE" b="1" dirty="0">
              <a:solidFill>
                <a:srgbClr val="FF0000"/>
              </a:solidFill>
            </a:endParaRPr>
          </a:p>
        </p:txBody>
      </p:sp>
    </p:spTree>
    <p:extLst>
      <p:ext uri="{BB962C8B-B14F-4D97-AF65-F5344CB8AC3E}">
        <p14:creationId xmlns:p14="http://schemas.microsoft.com/office/powerpoint/2010/main" val="2865017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WBS TRAINING_Farbprofil">
      <a:dk1>
        <a:srgbClr val="00204B"/>
      </a:dk1>
      <a:lt1>
        <a:srgbClr val="FFFFFF"/>
      </a:lt1>
      <a:dk2>
        <a:srgbClr val="0071B2"/>
      </a:dk2>
      <a:lt2>
        <a:srgbClr val="CFCFCF"/>
      </a:lt2>
      <a:accent1>
        <a:srgbClr val="00204B"/>
      </a:accent1>
      <a:accent2>
        <a:srgbClr val="FBC714"/>
      </a:accent2>
      <a:accent3>
        <a:srgbClr val="FB2B55"/>
      </a:accent3>
      <a:accent4>
        <a:srgbClr val="FBC714"/>
      </a:accent4>
      <a:accent5>
        <a:srgbClr val="FBC714"/>
      </a:accent5>
      <a:accent6>
        <a:srgbClr val="FB2B55"/>
      </a:accent6>
      <a:hlink>
        <a:srgbClr val="00204B"/>
      </a:hlink>
      <a:folHlink>
        <a:srgbClr val="00204B"/>
      </a:folHlink>
    </a:clrScheme>
    <a:fontScheme name="WBS-Schrift">
      <a:majorFont>
        <a:latin typeface="Frutiger 55 Roman"/>
        <a:ea typeface=""/>
        <a:cs typeface=""/>
      </a:majorFont>
      <a:minorFont>
        <a:latin typeface="Frutiger 45 Light"/>
        <a:ea typeface=""/>
        <a:cs typeface=""/>
      </a:minorFont>
    </a:fontScheme>
    <a:fmtScheme name="Subtile Körper">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2E2894E4CF43FC4786D65296C0CD6BF1" ma:contentTypeVersion="14" ma:contentTypeDescription="Ein neues Dokument erstellen." ma:contentTypeScope="" ma:versionID="6ff1d702476644d2b6a4a1979c6f4fde">
  <xsd:schema xmlns:xsd="http://www.w3.org/2001/XMLSchema" xmlns:xs="http://www.w3.org/2001/XMLSchema" xmlns:p="http://schemas.microsoft.com/office/2006/metadata/properties" xmlns:ns2="f22e8a00-551a-48c6-b378-c6ed4955e6ee" xmlns:ns3="8757b47b-59dc-4c9e-8178-d43937388e35" targetNamespace="http://schemas.microsoft.com/office/2006/metadata/properties" ma:root="true" ma:fieldsID="6227e1a780d42de2f2b811f76f3da7e5" ns2:_="" ns3:_="">
    <xsd:import namespace="f22e8a00-551a-48c6-b378-c6ed4955e6ee"/>
    <xsd:import namespace="8757b47b-59dc-4c9e-8178-d43937388e35"/>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Location"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2e8a00-551a-48c6-b378-c6ed4955e6ee"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element name="TaxCatchAll" ma:index="14" nillable="true" ma:displayName="Taxonomy Catch All Column" ma:hidden="true" ma:list="{559174ce-b004-4f1e-a04d-a197baedd0ca}" ma:internalName="TaxCatchAll" ma:showField="CatchAllData" ma:web="f22e8a00-551a-48c6-b378-c6ed4955e6e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757b47b-59dc-4c9e-8178-d43937388e3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Bildmarkierungen" ma:readOnly="false" ma:fieldId="{5cf76f15-5ced-4ddc-b409-7134ff3c332f}" ma:taxonomyMulti="true" ma:sspId="ecb1af77-71c4-40a4-865f-7f05b01a85a7"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757b47b-59dc-4c9e-8178-d43937388e35">
      <Terms xmlns="http://schemas.microsoft.com/office/infopath/2007/PartnerControls"/>
    </lcf76f155ced4ddcb4097134ff3c332f>
    <TaxCatchAll xmlns="f22e8a00-551a-48c6-b378-c6ed4955e6ee" xsi:nil="true"/>
  </documentManagement>
</p:properties>
</file>

<file path=customXml/itemProps1.xml><?xml version="1.0" encoding="utf-8"?>
<ds:datastoreItem xmlns:ds="http://schemas.openxmlformats.org/officeDocument/2006/customXml" ds:itemID="{95F6A4DF-BEA2-40BC-BAB5-A7105EA7BF81}"/>
</file>

<file path=customXml/itemProps2.xml><?xml version="1.0" encoding="utf-8"?>
<ds:datastoreItem xmlns:ds="http://schemas.openxmlformats.org/officeDocument/2006/customXml" ds:itemID="{4A1D0F36-0553-4166-8A74-798D1E64BCB3}"/>
</file>

<file path=customXml/itemProps3.xml><?xml version="1.0" encoding="utf-8"?>
<ds:datastoreItem xmlns:ds="http://schemas.openxmlformats.org/officeDocument/2006/customXml" ds:itemID="{D1433831-C253-442B-8E83-DB1EBB9CAE38}"/>
</file>

<file path=docProps/app.xml><?xml version="1.0" encoding="utf-8"?>
<Properties xmlns="http://schemas.openxmlformats.org/officeDocument/2006/extended-properties" xmlns:vt="http://schemas.openxmlformats.org/officeDocument/2006/docPropsVTypes">
  <Template/>
  <TotalTime>0</TotalTime>
  <Words>1523</Words>
  <Application>Microsoft Office PowerPoint</Application>
  <PresentationFormat>Breitbild</PresentationFormat>
  <Paragraphs>530</Paragraphs>
  <Slides>41</Slides>
  <Notes>18</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41</vt:i4>
      </vt:variant>
    </vt:vector>
  </HeadingPairs>
  <TitlesOfParts>
    <vt:vector size="46" baseType="lpstr">
      <vt:lpstr>Arial</vt:lpstr>
      <vt:lpstr>Calibri</vt:lpstr>
      <vt:lpstr>Frutiger 45 Light</vt:lpstr>
      <vt:lpstr>Frutiger 55 Roman</vt:lpstr>
      <vt:lpstr>Larissa</vt:lpstr>
      <vt:lpstr>Programmierung(1)</vt:lpstr>
      <vt:lpstr>Agenda</vt:lpstr>
      <vt:lpstr>(selbsterzeugte) Funktionen(I) Prozeduren – Motivation </vt:lpstr>
      <vt:lpstr>Funktionen (Prozeduren) – Beispielaufgabe(I) </vt:lpstr>
      <vt:lpstr>Beispielaufgabe – PAP </vt:lpstr>
      <vt:lpstr>Beispielaufgabe – PAP – Symbol für Funktionen</vt:lpstr>
      <vt:lpstr>Beispielaufgabe – PAP </vt:lpstr>
      <vt:lpstr>Beispielaufgabe – PAP </vt:lpstr>
      <vt:lpstr>Beispielaufgabe – PAP </vt:lpstr>
      <vt:lpstr>Beispielaufgabe – Struktogramm </vt:lpstr>
      <vt:lpstr>Beispielaufgabe – Struktogramm – Symbol für Funktionen </vt:lpstr>
      <vt:lpstr>Beispielaufgabe – Struktogramm </vt:lpstr>
      <vt:lpstr>Beispielaufgabe – Struktogramm </vt:lpstr>
      <vt:lpstr>Beispielaufgabe – Struktogramm </vt:lpstr>
      <vt:lpstr>Beispielaufgabe – Pseudocode </vt:lpstr>
      <vt:lpstr>Beispielaufgabe – Pseudocode – Schreibweise für Funktionen </vt:lpstr>
      <vt:lpstr>Beispielaufgabe – Pseudocode </vt:lpstr>
      <vt:lpstr>Beispielaufgabe – Quellcode </vt:lpstr>
      <vt:lpstr>Beispielaufgabe – Quellcode – Schreibweise für Funktionen </vt:lpstr>
      <vt:lpstr>Beispielaufgabe – Quellcode </vt:lpstr>
      <vt:lpstr>Beispielaufgabe – Quellcode </vt:lpstr>
      <vt:lpstr>Beispielaufgabe – Quellcode </vt:lpstr>
      <vt:lpstr>Funktionen (Prozeduren) – Beispielaufgabe(II) </vt:lpstr>
      <vt:lpstr>Beispielaufgabe – PAP </vt:lpstr>
      <vt:lpstr>Beispielaufgabe – PAP – Übergabewert  </vt:lpstr>
      <vt:lpstr>Beispielaufgabe – PAP </vt:lpstr>
      <vt:lpstr>Beispielaufgabe – Struktogramm </vt:lpstr>
      <vt:lpstr>Beispielaufgabe – Struktogramm </vt:lpstr>
      <vt:lpstr>Beispielaufgabe – Pseudocode </vt:lpstr>
      <vt:lpstr>Beispielaufgabe – Pseudocode </vt:lpstr>
      <vt:lpstr>Beispielaufgabe – Quellcode </vt:lpstr>
      <vt:lpstr>Beispielaufgabe – Quellcode </vt:lpstr>
      <vt:lpstr>Beispielaufgabe – Quellcode – Deklaration des Übergabewertes </vt:lpstr>
      <vt:lpstr>Beispielaufgabe – Quellcode – Gültigkeit von Variablen </vt:lpstr>
      <vt:lpstr>Funktionen (Prozeduren) – Beispielaufgabe(III) </vt:lpstr>
      <vt:lpstr>Beispielaufgabe – PAP </vt:lpstr>
      <vt:lpstr>Beispielaufgabe – Struktogramm </vt:lpstr>
      <vt:lpstr>Beispielaufgabe – Pseudocode </vt:lpstr>
      <vt:lpstr>Beispielaufgabe – Quellcode </vt:lpstr>
      <vt:lpstr>Funktionen – Gemeinsame Übung A_03_01_01</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Andreas Passon</dc:creator>
  <cp:lastModifiedBy>cdMax Muster01</cp:lastModifiedBy>
  <cp:revision>638</cp:revision>
  <dcterms:created xsi:type="dcterms:W3CDTF">2016-07-13T14:25:09Z</dcterms:created>
  <dcterms:modified xsi:type="dcterms:W3CDTF">2023-01-17T07:52:25Z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0x0101002E2894E4CF43FC4786D65296C0CD6BF1</vt:lpwstr>
  </property>
</Properties>
</file>