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7.xml" ContentType="application/vnd.openxmlformats-officedocument.presentationml.notesSlide+xml"/>
  <Override PartName="/ppt/slideLayouts/slideLayout3.xml" ContentType="application/vnd.openxmlformats-officedocument.presentationml.slideLayout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04" r:id="rId2"/>
    <p:sldId id="317" r:id="rId3"/>
    <p:sldId id="322" r:id="rId4"/>
    <p:sldId id="406" r:id="rId5"/>
    <p:sldId id="389" r:id="rId6"/>
    <p:sldId id="395" r:id="rId7"/>
    <p:sldId id="399" r:id="rId8"/>
    <p:sldId id="403" r:id="rId9"/>
    <p:sldId id="405" r:id="rId10"/>
    <p:sldId id="407" r:id="rId11"/>
    <p:sldId id="408" r:id="rId12"/>
    <p:sldId id="409" r:id="rId13"/>
    <p:sldId id="411" r:id="rId14"/>
    <p:sldId id="412" r:id="rId15"/>
    <p:sldId id="413" r:id="rId16"/>
    <p:sldId id="338" r:id="rId17"/>
    <p:sldId id="310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dja Rabsch" initials="N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B2"/>
    <a:srgbClr val="E73053"/>
    <a:srgbClr val="FBC714"/>
    <a:srgbClr val="002055"/>
    <a:srgbClr val="00204B"/>
    <a:srgbClr val="1E466E"/>
    <a:srgbClr val="FB2B55"/>
    <a:srgbClr val="FFCC00"/>
    <a:srgbClr val="0A3E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10" autoAdjust="0"/>
  </p:normalViewPr>
  <p:slideViewPr>
    <p:cSldViewPr>
      <p:cViewPr varScale="1">
        <p:scale>
          <a:sx n="105" d="100"/>
          <a:sy n="105" d="100"/>
        </p:scale>
        <p:origin x="714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436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327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49DB4B-9B0A-465E-9EA9-844F8452970F}" type="datetimeFigureOut">
              <a:rPr lang="de-DE" smtClean="0"/>
              <a:pPr/>
              <a:t>01.06.2022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36AD08-F6DD-401B-A6DA-FC1A3AB5636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2602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6AD08-F6DD-401B-A6DA-FC1A3AB56368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82542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6AD08-F6DD-401B-A6DA-FC1A3AB56368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41376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6AD08-F6DD-401B-A6DA-FC1A3AB56368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454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6AD08-F6DD-401B-A6DA-FC1A3AB56368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7667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6AD08-F6DD-401B-A6DA-FC1A3AB56368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8430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6AD08-F6DD-401B-A6DA-FC1A3AB56368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3618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6AD08-F6DD-401B-A6DA-FC1A3AB56368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4523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6AD08-F6DD-401B-A6DA-FC1A3AB56368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65359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6AD08-F6DD-401B-A6DA-FC1A3AB56368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4365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6AD08-F6DD-401B-A6DA-FC1A3AB56368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9583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6AD08-F6DD-401B-A6DA-FC1A3AB56368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9110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el 1"/>
          <p:cNvSpPr>
            <a:spLocks noGrp="1"/>
          </p:cNvSpPr>
          <p:nvPr>
            <p:ph type="ctrTitle" hasCustomPrompt="1"/>
          </p:nvPr>
        </p:nvSpPr>
        <p:spPr>
          <a:xfrm>
            <a:off x="527382" y="5157192"/>
            <a:ext cx="11137237" cy="720080"/>
          </a:xfrm>
        </p:spPr>
        <p:txBody>
          <a:bodyPr anchor="t">
            <a:noAutofit/>
          </a:bodyPr>
          <a:lstStyle>
            <a:lvl1pPr algn="l">
              <a:defRPr sz="3200" b="0" baseline="0"/>
            </a:lvl1pPr>
          </a:lstStyle>
          <a:p>
            <a:r>
              <a:rPr lang="de-DE" dirty="0" smtClean="0"/>
              <a:t>Folientitel</a:t>
            </a:r>
            <a:br>
              <a:rPr lang="de-DE" dirty="0" smtClean="0"/>
            </a:br>
            <a:r>
              <a:rPr lang="de-DE" dirty="0" smtClean="0"/>
              <a:t>Untertitel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6631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uptunter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53014" y="439671"/>
            <a:ext cx="11137237" cy="720080"/>
          </a:xfrm>
        </p:spPr>
        <p:txBody>
          <a:bodyPr anchor="t">
            <a:noAutofit/>
          </a:bodyPr>
          <a:lstStyle>
            <a:lvl1pPr algn="l">
              <a:defRPr sz="3200" b="0" baseline="0"/>
            </a:lvl1pPr>
          </a:lstStyle>
          <a:p>
            <a:r>
              <a:rPr lang="de-DE" dirty="0" smtClean="0"/>
              <a:t>Seitenüberschrift</a:t>
            </a:r>
            <a:br>
              <a:rPr lang="de-DE" dirty="0" smtClean="0"/>
            </a:br>
            <a:r>
              <a:rPr lang="de-DE" dirty="0" smtClean="0"/>
              <a:t>Untertitel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idx="1"/>
          </p:nvPr>
        </p:nvSpPr>
        <p:spPr>
          <a:xfrm>
            <a:off x="553014" y="1715424"/>
            <a:ext cx="11137237" cy="4032449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400">
                <a:latin typeface="+mn-lt"/>
              </a:defRPr>
            </a:lvl1pPr>
            <a:lvl2pPr marL="742950" indent="-285750"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000"/>
            </a:lvl2pPr>
            <a:lvl3pPr marL="1143000" indent="-228600">
              <a:buClr>
                <a:schemeClr val="tx2"/>
              </a:buClr>
              <a:buSzPct val="85000"/>
              <a:buFontTx/>
              <a:buBlip>
                <a:blip r:embed="rId2"/>
              </a:buBlip>
              <a:defRPr sz="1600"/>
            </a:lvl3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35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728181" y="6376243"/>
            <a:ext cx="4088811" cy="365125"/>
          </a:xfrm>
          <a:prstGeom prst="rect">
            <a:avLst/>
          </a:prstGeom>
        </p:spPr>
        <p:txBody>
          <a:bodyPr/>
          <a:lstStyle>
            <a:lvl1pPr algn="r"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    </a:t>
            </a:r>
            <a:fld id="{53A7E995-82E8-4418-8944-F18B85142D8B}" type="slidenum">
              <a:rPr lang="de-DE" sz="1200" smtClean="0"/>
              <a:pPr/>
              <a:t>‹Nr.›</a:t>
            </a:fld>
            <a:endParaRPr lang="de-DE" sz="1200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1845" y="6237312"/>
            <a:ext cx="1469699" cy="428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7650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seite_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53014" y="439671"/>
            <a:ext cx="11137237" cy="720080"/>
          </a:xfrm>
        </p:spPr>
        <p:txBody>
          <a:bodyPr anchor="t">
            <a:noAutofit/>
          </a:bodyPr>
          <a:lstStyle>
            <a:lvl1pPr algn="l">
              <a:defRPr sz="3200" b="0" baseline="0"/>
            </a:lvl1pPr>
          </a:lstStyle>
          <a:p>
            <a:r>
              <a:rPr lang="de-DE" dirty="0" smtClean="0"/>
              <a:t>Seitenüberschrift</a:t>
            </a:r>
            <a:br>
              <a:rPr lang="de-DE" dirty="0" smtClean="0"/>
            </a:br>
            <a:r>
              <a:rPr lang="de-DE" dirty="0" smtClean="0"/>
              <a:t>Untertitel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553013" y="1717200"/>
            <a:ext cx="4608512" cy="4032449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400">
                <a:latin typeface="+mn-lt"/>
              </a:defRPr>
            </a:lvl1pPr>
            <a:lvl2pPr marL="742950" indent="-285750"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000"/>
            </a:lvl2pPr>
            <a:lvl3pPr marL="1143000" indent="-228600">
              <a:buClr>
                <a:schemeClr val="tx2"/>
              </a:buClr>
              <a:buSzPct val="85000"/>
              <a:buFontTx/>
              <a:buBlip>
                <a:blip r:embed="rId2"/>
              </a:buBlip>
              <a:defRPr sz="1600"/>
            </a:lvl3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0" name="Bildplatzhalter 3"/>
          <p:cNvSpPr>
            <a:spLocks noGrp="1"/>
          </p:cNvSpPr>
          <p:nvPr>
            <p:ph type="pic" sz="quarter" idx="13"/>
          </p:nvPr>
        </p:nvSpPr>
        <p:spPr>
          <a:xfrm>
            <a:off x="5338879" y="1717200"/>
            <a:ext cx="6351373" cy="40324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de-DE" dirty="0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1845" y="6237312"/>
            <a:ext cx="1469699" cy="428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728181" y="6376243"/>
            <a:ext cx="4088811" cy="365125"/>
          </a:xfrm>
          <a:prstGeom prst="rect">
            <a:avLst/>
          </a:prstGeom>
        </p:spPr>
        <p:txBody>
          <a:bodyPr/>
          <a:lstStyle>
            <a:lvl1pPr algn="r"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    </a:t>
            </a:r>
            <a:fld id="{53A7E995-82E8-4418-8944-F18B85142D8B}" type="slidenum">
              <a:rPr lang="de-DE" sz="1200" smtClean="0">
                <a:solidFill>
                  <a:srgbClr val="00204B"/>
                </a:solidFill>
              </a:rPr>
              <a:pPr/>
              <a:t>‹Nr.›</a:t>
            </a:fld>
            <a:endParaRPr lang="de-DE" sz="1200" dirty="0">
              <a:solidFill>
                <a:srgbClr val="0020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222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nterseite_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53014" y="439671"/>
            <a:ext cx="11137237" cy="720080"/>
          </a:xfrm>
        </p:spPr>
        <p:txBody>
          <a:bodyPr anchor="t">
            <a:noAutofit/>
          </a:bodyPr>
          <a:lstStyle>
            <a:lvl1pPr algn="l">
              <a:defRPr sz="3200" b="0" baseline="0"/>
            </a:lvl1pPr>
          </a:lstStyle>
          <a:p>
            <a:r>
              <a:rPr lang="de-DE" dirty="0" smtClean="0"/>
              <a:t>Seitenüberschrift</a:t>
            </a:r>
            <a:br>
              <a:rPr lang="de-DE" dirty="0" smtClean="0"/>
            </a:br>
            <a:r>
              <a:rPr lang="de-DE" dirty="0" smtClean="0"/>
              <a:t>Untertitel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7081739" y="1717200"/>
            <a:ext cx="4608512" cy="4032449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400">
                <a:latin typeface="+mn-lt"/>
              </a:defRPr>
            </a:lvl1pPr>
            <a:lvl2pPr marL="742950" indent="-285750"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000"/>
            </a:lvl2pPr>
            <a:lvl3pPr marL="1143000" indent="-228600">
              <a:buClr>
                <a:schemeClr val="tx2"/>
              </a:buClr>
              <a:buSzPct val="85000"/>
              <a:buFontTx/>
              <a:buBlip>
                <a:blip r:embed="rId2"/>
              </a:buBlip>
              <a:defRPr sz="1600"/>
            </a:lvl3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0" name="Bildplatzhalter 3"/>
          <p:cNvSpPr>
            <a:spLocks noGrp="1"/>
          </p:cNvSpPr>
          <p:nvPr>
            <p:ph type="pic" sz="quarter" idx="13"/>
          </p:nvPr>
        </p:nvSpPr>
        <p:spPr>
          <a:xfrm>
            <a:off x="553013" y="1717200"/>
            <a:ext cx="6351373" cy="29523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de-DE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1845" y="6237312"/>
            <a:ext cx="1469699" cy="428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728181" y="6376243"/>
            <a:ext cx="4088811" cy="365125"/>
          </a:xfrm>
          <a:prstGeom prst="rect">
            <a:avLst/>
          </a:prstGeom>
        </p:spPr>
        <p:txBody>
          <a:bodyPr/>
          <a:lstStyle>
            <a:lvl1pPr algn="r"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    </a:t>
            </a:r>
            <a:fld id="{53A7E995-82E8-4418-8944-F18B85142D8B}" type="slidenum">
              <a:rPr lang="de-DE" sz="1200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2750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seit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ctrTitle" hasCustomPrompt="1"/>
          </p:nvPr>
        </p:nvSpPr>
        <p:spPr>
          <a:xfrm>
            <a:off x="553014" y="439671"/>
            <a:ext cx="11137237" cy="720080"/>
          </a:xfrm>
        </p:spPr>
        <p:txBody>
          <a:bodyPr anchor="t">
            <a:noAutofit/>
          </a:bodyPr>
          <a:lstStyle>
            <a:lvl1pPr algn="l">
              <a:defRPr sz="3200" b="0" baseline="0"/>
            </a:lvl1pPr>
          </a:lstStyle>
          <a:p>
            <a:r>
              <a:rPr lang="de-DE" dirty="0" smtClean="0"/>
              <a:t>Seitenüberschrift</a:t>
            </a:r>
            <a:br>
              <a:rPr lang="de-DE" dirty="0" smtClean="0"/>
            </a:br>
            <a:r>
              <a:rPr lang="de-DE" dirty="0" smtClean="0"/>
              <a:t>Untertitel</a:t>
            </a:r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3"/>
          </p:nvPr>
        </p:nvSpPr>
        <p:spPr>
          <a:xfrm>
            <a:off x="553014" y="1717200"/>
            <a:ext cx="11137237" cy="41044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de-DE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1845" y="6237312"/>
            <a:ext cx="1469699" cy="428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728181" y="6376243"/>
            <a:ext cx="4088811" cy="365125"/>
          </a:xfrm>
          <a:prstGeom prst="rect">
            <a:avLst/>
          </a:prstGeom>
        </p:spPr>
        <p:txBody>
          <a:bodyPr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    </a:t>
            </a:r>
            <a:fld id="{53A7E995-82E8-4418-8944-F18B85142D8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3923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_inkl. Kontaktda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 hasCustomPrompt="1"/>
          </p:nvPr>
        </p:nvSpPr>
        <p:spPr>
          <a:xfrm>
            <a:off x="527382" y="5157192"/>
            <a:ext cx="11137237" cy="720080"/>
          </a:xfrm>
        </p:spPr>
        <p:txBody>
          <a:bodyPr anchor="t">
            <a:noAutofit/>
          </a:bodyPr>
          <a:lstStyle>
            <a:lvl1pPr algn="l">
              <a:defRPr sz="3200" b="0" baseline="0"/>
            </a:lvl1pPr>
          </a:lstStyle>
          <a:p>
            <a:r>
              <a:rPr lang="de-DE" dirty="0" smtClean="0"/>
              <a:t>Folientitel</a:t>
            </a:r>
            <a:br>
              <a:rPr lang="de-DE" dirty="0" smtClean="0"/>
            </a:br>
            <a:r>
              <a:rPr lang="de-DE" dirty="0" smtClean="0"/>
              <a:t>Untertitel 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51"/>
          <a:stretch/>
        </p:blipFill>
        <p:spPr>
          <a:xfrm>
            <a:off x="0" y="0"/>
            <a:ext cx="12192000" cy="623731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381328"/>
            <a:ext cx="1329033" cy="332656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248" y="6378332"/>
            <a:ext cx="3384376" cy="29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33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 hasCustomPrompt="1"/>
          </p:nvPr>
        </p:nvSpPr>
        <p:spPr>
          <a:xfrm>
            <a:off x="527382" y="5157192"/>
            <a:ext cx="11137237" cy="720080"/>
          </a:xfrm>
        </p:spPr>
        <p:txBody>
          <a:bodyPr anchor="t">
            <a:noAutofit/>
          </a:bodyPr>
          <a:lstStyle>
            <a:lvl1pPr algn="l">
              <a:defRPr sz="3200" b="0" baseline="0"/>
            </a:lvl1pPr>
          </a:lstStyle>
          <a:p>
            <a:r>
              <a:rPr lang="de-DE" dirty="0" smtClean="0"/>
              <a:t>Folientitel</a:t>
            </a:r>
            <a:br>
              <a:rPr lang="de-DE" dirty="0" smtClean="0"/>
            </a:br>
            <a:r>
              <a:rPr lang="de-DE" dirty="0" smtClean="0"/>
              <a:t>Untertitel 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51"/>
          <a:stretch/>
        </p:blipFill>
        <p:spPr>
          <a:xfrm>
            <a:off x="0" y="0"/>
            <a:ext cx="12192000" cy="623731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381328"/>
            <a:ext cx="1329033" cy="332656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248" y="6378332"/>
            <a:ext cx="3384376" cy="29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519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_Freie_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 hasCustomPrompt="1"/>
          </p:nvPr>
        </p:nvSpPr>
        <p:spPr>
          <a:xfrm>
            <a:off x="527382" y="5157192"/>
            <a:ext cx="11137237" cy="720080"/>
          </a:xfrm>
        </p:spPr>
        <p:txBody>
          <a:bodyPr anchor="t">
            <a:noAutofit/>
          </a:bodyPr>
          <a:lstStyle>
            <a:lvl1pPr algn="l">
              <a:defRPr sz="3200" b="0" baseline="0"/>
            </a:lvl1pPr>
          </a:lstStyle>
          <a:p>
            <a:r>
              <a:rPr lang="de-DE" dirty="0" smtClean="0"/>
              <a:t>Folientitel</a:t>
            </a:r>
            <a:br>
              <a:rPr lang="de-DE" dirty="0" smtClean="0"/>
            </a:br>
            <a:r>
              <a:rPr lang="de-DE" dirty="0" smtClean="0"/>
              <a:t>Untertitel 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51"/>
          <a:stretch/>
        </p:blipFill>
        <p:spPr>
          <a:xfrm>
            <a:off x="0" y="0"/>
            <a:ext cx="12192000" cy="623731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248" y="6378332"/>
            <a:ext cx="3384376" cy="292687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381328"/>
            <a:ext cx="1329033" cy="33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201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0" y="2132856"/>
            <a:ext cx="12192000" cy="13830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</a:t>
            </a:r>
            <a:br>
              <a:rPr lang="de-DE" dirty="0" smtClean="0"/>
            </a:br>
            <a:r>
              <a:rPr lang="de-DE" dirty="0" smtClean="0"/>
              <a:t>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655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4" r:id="rId3"/>
    <p:sldLayoutId id="2147483655" r:id="rId4"/>
    <p:sldLayoutId id="2147483653" r:id="rId5"/>
    <p:sldLayoutId id="2147483656" r:id="rId6"/>
    <p:sldLayoutId id="2147483657" r:id="rId7"/>
    <p:sldLayoutId id="2147483658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Programmierung(1)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16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    </a:t>
            </a:r>
            <a:fld id="{53A7E995-82E8-4418-8944-F18B85142D8B}" type="slidenum">
              <a:rPr lang="de-DE" sz="1200" smtClean="0"/>
              <a:pPr/>
              <a:t>10</a:t>
            </a:fld>
            <a:endParaRPr lang="de-DE" sz="1200" dirty="0"/>
          </a:p>
        </p:txBody>
      </p:sp>
      <p:sp>
        <p:nvSpPr>
          <p:cNvPr id="8" name="Titel 2"/>
          <p:cNvSpPr>
            <a:spLocks noGrp="1"/>
          </p:cNvSpPr>
          <p:nvPr>
            <p:ph type="ctrTitle"/>
          </p:nvPr>
        </p:nvSpPr>
        <p:spPr>
          <a:xfrm>
            <a:off x="553014" y="439671"/>
            <a:ext cx="11137237" cy="720080"/>
          </a:xfrm>
        </p:spPr>
        <p:txBody>
          <a:bodyPr/>
          <a:lstStyle/>
          <a:p>
            <a:r>
              <a:rPr lang="de-DE" dirty="0" smtClean="0"/>
              <a:t>Beispielaufgabe</a:t>
            </a:r>
            <a:r>
              <a:rPr lang="de-DE" dirty="0" smtClean="0">
                <a:solidFill>
                  <a:srgbClr val="00B0F0"/>
                </a:solidFill>
              </a:rPr>
              <a:t> </a:t>
            </a:r>
            <a:r>
              <a:rPr lang="de-DE" dirty="0"/>
              <a:t>– </a:t>
            </a:r>
            <a:r>
              <a:rPr lang="de-DE" dirty="0" smtClean="0">
                <a:solidFill>
                  <a:srgbClr val="00B0F0"/>
                </a:solidFill>
              </a:rPr>
              <a:t>Quellcode </a:t>
            </a:r>
            <a:r>
              <a:rPr lang="de-DE" dirty="0"/>
              <a:t>– </a:t>
            </a:r>
            <a:r>
              <a:rPr lang="de-DE" dirty="0" smtClean="0">
                <a:solidFill>
                  <a:srgbClr val="FF0000"/>
                </a:solidFill>
              </a:rPr>
              <a:t>Typ des Rückgabewertes</a:t>
            </a:r>
            <a:r>
              <a:rPr lang="de-DE" b="1" dirty="0" smtClean="0">
                <a:solidFill>
                  <a:srgbClr val="00B0F0"/>
                </a:solidFill>
              </a:rPr>
              <a:t/>
            </a:r>
            <a:br>
              <a:rPr lang="de-DE" b="1" dirty="0" smtClean="0">
                <a:solidFill>
                  <a:srgbClr val="00B0F0"/>
                </a:solidFill>
              </a:rPr>
            </a:br>
            <a:endParaRPr lang="de-DE" sz="1800" u="sng" dirty="0"/>
          </a:p>
        </p:txBody>
      </p:sp>
      <p:sp>
        <p:nvSpPr>
          <p:cNvPr id="2" name="Textfeld 1"/>
          <p:cNvSpPr txBox="1"/>
          <p:nvPr/>
        </p:nvSpPr>
        <p:spPr>
          <a:xfrm>
            <a:off x="2783632" y="1219216"/>
            <a:ext cx="4774320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200" dirty="0" smtClean="0"/>
              <a:t># include&lt;stdio.h&gt;</a:t>
            </a:r>
          </a:p>
          <a:p>
            <a:endParaRPr lang="de-DE" sz="1200" dirty="0"/>
          </a:p>
          <a:p>
            <a:r>
              <a:rPr lang="de-DE" sz="1200" b="1" dirty="0">
                <a:solidFill>
                  <a:srgbClr val="FF0000"/>
                </a:solidFill>
              </a:rPr>
              <a:t>i</a:t>
            </a:r>
            <a:r>
              <a:rPr lang="de-DE" sz="1200" b="1" dirty="0" smtClean="0">
                <a:solidFill>
                  <a:srgbClr val="FF0000"/>
                </a:solidFill>
              </a:rPr>
              <a:t>nt</a:t>
            </a:r>
            <a:r>
              <a:rPr lang="de-DE" sz="1200" dirty="0" smtClean="0"/>
              <a:t> sucheMin(int a, int b)</a:t>
            </a:r>
          </a:p>
          <a:p>
            <a:r>
              <a:rPr lang="de-DE" sz="1200" dirty="0" smtClean="0"/>
              <a:t>{</a:t>
            </a:r>
          </a:p>
          <a:p>
            <a:r>
              <a:rPr lang="de-DE" sz="1200" dirty="0"/>
              <a:t>	 </a:t>
            </a:r>
            <a:r>
              <a:rPr lang="de-DE" sz="1200" dirty="0" smtClean="0"/>
              <a:t>if(a&lt;=b)</a:t>
            </a:r>
          </a:p>
          <a:p>
            <a:r>
              <a:rPr lang="de-DE" sz="1200" dirty="0" smtClean="0"/>
              <a:t>	 {</a:t>
            </a:r>
          </a:p>
          <a:p>
            <a:r>
              <a:rPr lang="de-DE" sz="1200" dirty="0"/>
              <a:t>		</a:t>
            </a:r>
            <a:r>
              <a:rPr lang="de-DE" sz="1200" dirty="0" smtClean="0"/>
              <a:t>return a;</a:t>
            </a:r>
          </a:p>
          <a:p>
            <a:r>
              <a:rPr lang="de-DE" sz="1200" dirty="0" smtClean="0"/>
              <a:t>	 }</a:t>
            </a:r>
          </a:p>
          <a:p>
            <a:r>
              <a:rPr lang="de-DE" sz="1200" dirty="0"/>
              <a:t>	</a:t>
            </a:r>
            <a:r>
              <a:rPr lang="de-DE" sz="1200" dirty="0" smtClean="0"/>
              <a:t> else</a:t>
            </a:r>
          </a:p>
          <a:p>
            <a:r>
              <a:rPr lang="de-DE" sz="1200" dirty="0" smtClean="0"/>
              <a:t>	 {</a:t>
            </a:r>
          </a:p>
          <a:p>
            <a:r>
              <a:rPr lang="de-DE" sz="1200" dirty="0"/>
              <a:t>	</a:t>
            </a:r>
            <a:r>
              <a:rPr lang="de-DE" sz="1200" dirty="0" smtClean="0"/>
              <a:t>	return b;</a:t>
            </a:r>
          </a:p>
          <a:p>
            <a:r>
              <a:rPr lang="de-DE" sz="1200" dirty="0" smtClean="0"/>
              <a:t>	 }</a:t>
            </a:r>
          </a:p>
          <a:p>
            <a:r>
              <a:rPr lang="de-DE" sz="1200" dirty="0"/>
              <a:t>}</a:t>
            </a:r>
            <a:endParaRPr lang="de-DE" sz="1200" dirty="0" smtClean="0"/>
          </a:p>
          <a:p>
            <a:endParaRPr lang="de-DE" sz="1200" dirty="0"/>
          </a:p>
          <a:p>
            <a:endParaRPr lang="de-DE" sz="1200" dirty="0"/>
          </a:p>
          <a:p>
            <a:r>
              <a:rPr lang="de-DE" sz="1200" dirty="0"/>
              <a:t>m</a:t>
            </a:r>
            <a:r>
              <a:rPr lang="de-DE" sz="1200" dirty="0" smtClean="0"/>
              <a:t>ain()</a:t>
            </a:r>
          </a:p>
          <a:p>
            <a:r>
              <a:rPr lang="de-DE" sz="1200" dirty="0" smtClean="0"/>
              <a:t>{</a:t>
            </a:r>
          </a:p>
          <a:p>
            <a:r>
              <a:rPr lang="de-DE" sz="1200" dirty="0" smtClean="0"/>
              <a:t>	int x,y,min;</a:t>
            </a:r>
          </a:p>
          <a:p>
            <a:r>
              <a:rPr lang="de-DE" sz="1200" dirty="0"/>
              <a:t>	</a:t>
            </a:r>
            <a:r>
              <a:rPr lang="de-DE" sz="1200" dirty="0" smtClean="0"/>
              <a:t>printf(“Bitte erste Zahl eingeben: “);</a:t>
            </a:r>
          </a:p>
          <a:p>
            <a:r>
              <a:rPr lang="de-DE" sz="1200" dirty="0"/>
              <a:t>	</a:t>
            </a:r>
            <a:r>
              <a:rPr lang="de-DE" sz="1200" dirty="0" smtClean="0"/>
              <a:t>fflush(stdin);</a:t>
            </a:r>
          </a:p>
          <a:p>
            <a:r>
              <a:rPr lang="de-DE" sz="1200" dirty="0"/>
              <a:t>	</a:t>
            </a:r>
            <a:r>
              <a:rPr lang="de-DE" sz="1200" dirty="0" smtClean="0"/>
              <a:t>scanf(“%d“,&amp;x);</a:t>
            </a:r>
          </a:p>
          <a:p>
            <a:r>
              <a:rPr lang="de-DE" sz="1200" dirty="0" smtClean="0"/>
              <a:t>	printf</a:t>
            </a:r>
            <a:r>
              <a:rPr lang="de-DE" sz="1200" dirty="0"/>
              <a:t>(“Bitte </a:t>
            </a:r>
            <a:r>
              <a:rPr lang="de-DE" sz="1200" dirty="0" smtClean="0"/>
              <a:t>zweite </a:t>
            </a:r>
            <a:r>
              <a:rPr lang="de-DE" sz="1200" dirty="0"/>
              <a:t>Zahl eingeben: “);</a:t>
            </a:r>
          </a:p>
          <a:p>
            <a:r>
              <a:rPr lang="de-DE" sz="1200" dirty="0"/>
              <a:t>	fflush(stdin);</a:t>
            </a:r>
          </a:p>
          <a:p>
            <a:r>
              <a:rPr lang="de-DE" sz="1200" dirty="0"/>
              <a:t>	scanf(“%d</a:t>
            </a:r>
            <a:r>
              <a:rPr lang="de-DE" sz="1200" dirty="0" smtClean="0"/>
              <a:t>“,&amp;y);</a:t>
            </a:r>
          </a:p>
          <a:p>
            <a:r>
              <a:rPr lang="de-DE" sz="1200" dirty="0"/>
              <a:t>	</a:t>
            </a:r>
            <a:r>
              <a:rPr lang="de-DE" sz="1200" dirty="0" smtClean="0"/>
              <a:t>min=sucheMin(x,y);</a:t>
            </a:r>
          </a:p>
          <a:p>
            <a:r>
              <a:rPr lang="de-DE" sz="1200" dirty="0"/>
              <a:t>	</a:t>
            </a:r>
            <a:r>
              <a:rPr lang="de-DE" sz="1200" dirty="0" smtClean="0"/>
              <a:t>printf(“Das Minimum aus %d und %d ist %d“,x,y,min);</a:t>
            </a:r>
          </a:p>
          <a:p>
            <a:r>
              <a:rPr lang="de-DE" sz="1200" dirty="0" smtClean="0"/>
              <a:t>}</a:t>
            </a:r>
            <a:endParaRPr lang="de-DE" sz="1200" dirty="0"/>
          </a:p>
        </p:txBody>
      </p:sp>
      <p:sp>
        <p:nvSpPr>
          <p:cNvPr id="6" name="Pfeil nach rechts 5"/>
          <p:cNvSpPr/>
          <p:nvPr/>
        </p:nvSpPr>
        <p:spPr>
          <a:xfrm rot="16200000">
            <a:off x="2466665" y="4394038"/>
            <a:ext cx="2146101" cy="504056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b="1" dirty="0" smtClean="0">
                <a:solidFill>
                  <a:schemeClr val="tx1"/>
                </a:solidFill>
              </a:rPr>
              <a:t>Verweis auf eine Funktion</a:t>
            </a:r>
          </a:p>
        </p:txBody>
      </p:sp>
    </p:spTree>
    <p:extLst>
      <p:ext uri="{BB962C8B-B14F-4D97-AF65-F5344CB8AC3E}">
        <p14:creationId xmlns:p14="http://schemas.microsoft.com/office/powerpoint/2010/main" val="408896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    </a:t>
            </a:r>
            <a:fld id="{53A7E995-82E8-4418-8944-F18B85142D8B}" type="slidenum">
              <a:rPr lang="de-DE" sz="1200" smtClean="0"/>
              <a:pPr/>
              <a:t>11</a:t>
            </a:fld>
            <a:endParaRPr lang="de-DE" sz="1200" dirty="0"/>
          </a:p>
        </p:txBody>
      </p:sp>
      <p:sp>
        <p:nvSpPr>
          <p:cNvPr id="8" name="Titel 2"/>
          <p:cNvSpPr>
            <a:spLocks noGrp="1"/>
          </p:cNvSpPr>
          <p:nvPr>
            <p:ph type="ctrTitle"/>
          </p:nvPr>
        </p:nvSpPr>
        <p:spPr>
          <a:xfrm>
            <a:off x="553014" y="439671"/>
            <a:ext cx="11137237" cy="720080"/>
          </a:xfrm>
        </p:spPr>
        <p:txBody>
          <a:bodyPr/>
          <a:lstStyle/>
          <a:p>
            <a:r>
              <a:rPr lang="de-DE" dirty="0" smtClean="0"/>
              <a:t>Beispielaufgabe</a:t>
            </a:r>
            <a:r>
              <a:rPr lang="de-DE" dirty="0" smtClean="0">
                <a:solidFill>
                  <a:srgbClr val="00B0F0"/>
                </a:solidFill>
              </a:rPr>
              <a:t> </a:t>
            </a:r>
            <a:r>
              <a:rPr lang="de-DE" dirty="0"/>
              <a:t>– </a:t>
            </a:r>
            <a:r>
              <a:rPr lang="de-DE" dirty="0" smtClean="0">
                <a:solidFill>
                  <a:srgbClr val="00B0F0"/>
                </a:solidFill>
              </a:rPr>
              <a:t>Quellcode </a:t>
            </a:r>
            <a:r>
              <a:rPr lang="de-DE" dirty="0"/>
              <a:t>– </a:t>
            </a:r>
            <a:r>
              <a:rPr lang="de-DE" dirty="0" smtClean="0">
                <a:solidFill>
                  <a:srgbClr val="FF0000"/>
                </a:solidFill>
              </a:rPr>
              <a:t>Rückgabewert des main</a:t>
            </a:r>
            <a:r>
              <a:rPr lang="de-DE" b="1" dirty="0" smtClean="0">
                <a:solidFill>
                  <a:srgbClr val="00B0F0"/>
                </a:solidFill>
              </a:rPr>
              <a:t/>
            </a:r>
            <a:br>
              <a:rPr lang="de-DE" b="1" dirty="0" smtClean="0">
                <a:solidFill>
                  <a:srgbClr val="00B0F0"/>
                </a:solidFill>
              </a:rPr>
            </a:br>
            <a:endParaRPr lang="de-DE" sz="1800" u="sng" dirty="0"/>
          </a:p>
        </p:txBody>
      </p:sp>
      <p:sp>
        <p:nvSpPr>
          <p:cNvPr id="2" name="Textfeld 1"/>
          <p:cNvSpPr txBox="1"/>
          <p:nvPr/>
        </p:nvSpPr>
        <p:spPr>
          <a:xfrm>
            <a:off x="2783632" y="1219216"/>
            <a:ext cx="4774320" cy="5447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200" dirty="0" smtClean="0"/>
              <a:t># include&lt;stdio.h&gt;</a:t>
            </a:r>
          </a:p>
          <a:p>
            <a:endParaRPr lang="de-DE" sz="1200" dirty="0"/>
          </a:p>
          <a:p>
            <a:r>
              <a:rPr lang="de-DE" sz="1200" dirty="0"/>
              <a:t>i</a:t>
            </a:r>
            <a:r>
              <a:rPr lang="de-DE" sz="1200" dirty="0" smtClean="0"/>
              <a:t>nt sucheMin(int a, int b)</a:t>
            </a:r>
          </a:p>
          <a:p>
            <a:r>
              <a:rPr lang="de-DE" sz="1200" dirty="0" smtClean="0"/>
              <a:t>{</a:t>
            </a:r>
          </a:p>
          <a:p>
            <a:r>
              <a:rPr lang="de-DE" sz="1200" dirty="0"/>
              <a:t>	 </a:t>
            </a:r>
            <a:r>
              <a:rPr lang="de-DE" sz="1200" dirty="0" smtClean="0"/>
              <a:t>if(a&lt;=b)</a:t>
            </a:r>
          </a:p>
          <a:p>
            <a:r>
              <a:rPr lang="de-DE" sz="1200" dirty="0" smtClean="0"/>
              <a:t>	 {</a:t>
            </a:r>
          </a:p>
          <a:p>
            <a:r>
              <a:rPr lang="de-DE" sz="1200" dirty="0"/>
              <a:t>		</a:t>
            </a:r>
            <a:r>
              <a:rPr lang="de-DE" sz="1200" dirty="0" smtClean="0"/>
              <a:t>return a;</a:t>
            </a:r>
          </a:p>
          <a:p>
            <a:r>
              <a:rPr lang="de-DE" sz="1200" dirty="0" smtClean="0"/>
              <a:t>	 }</a:t>
            </a:r>
          </a:p>
          <a:p>
            <a:r>
              <a:rPr lang="de-DE" sz="1200" dirty="0"/>
              <a:t>	</a:t>
            </a:r>
            <a:r>
              <a:rPr lang="de-DE" sz="1200" dirty="0" smtClean="0"/>
              <a:t> else</a:t>
            </a:r>
          </a:p>
          <a:p>
            <a:r>
              <a:rPr lang="de-DE" sz="1200" dirty="0" smtClean="0"/>
              <a:t>	 {</a:t>
            </a:r>
          </a:p>
          <a:p>
            <a:r>
              <a:rPr lang="de-DE" sz="1200" dirty="0"/>
              <a:t>	</a:t>
            </a:r>
            <a:r>
              <a:rPr lang="de-DE" sz="1200" dirty="0" smtClean="0"/>
              <a:t>	return b;</a:t>
            </a:r>
          </a:p>
          <a:p>
            <a:r>
              <a:rPr lang="de-DE" sz="1200" dirty="0" smtClean="0"/>
              <a:t>	 }</a:t>
            </a:r>
          </a:p>
          <a:p>
            <a:r>
              <a:rPr lang="de-DE" sz="1200" dirty="0"/>
              <a:t>}</a:t>
            </a:r>
            <a:endParaRPr lang="de-DE" sz="1200" dirty="0" smtClean="0"/>
          </a:p>
          <a:p>
            <a:endParaRPr lang="de-DE" sz="1200" dirty="0"/>
          </a:p>
          <a:p>
            <a:endParaRPr lang="de-DE" sz="1200" dirty="0"/>
          </a:p>
          <a:p>
            <a:r>
              <a:rPr lang="de-DE" sz="1200" b="1" dirty="0">
                <a:solidFill>
                  <a:srgbClr val="FF0000"/>
                </a:solidFill>
              </a:rPr>
              <a:t>i</a:t>
            </a:r>
            <a:r>
              <a:rPr lang="de-DE" sz="1200" b="1" dirty="0" smtClean="0">
                <a:solidFill>
                  <a:srgbClr val="FF0000"/>
                </a:solidFill>
              </a:rPr>
              <a:t>nt</a:t>
            </a:r>
            <a:r>
              <a:rPr lang="de-DE" sz="1200" dirty="0" smtClean="0"/>
              <a:t> main()</a:t>
            </a:r>
          </a:p>
          <a:p>
            <a:r>
              <a:rPr lang="de-DE" sz="1200" dirty="0" smtClean="0"/>
              <a:t>{</a:t>
            </a:r>
          </a:p>
          <a:p>
            <a:r>
              <a:rPr lang="de-DE" sz="1200" dirty="0" smtClean="0"/>
              <a:t>	int x,y,min;</a:t>
            </a:r>
          </a:p>
          <a:p>
            <a:r>
              <a:rPr lang="de-DE" sz="1200" dirty="0"/>
              <a:t>	</a:t>
            </a:r>
            <a:r>
              <a:rPr lang="de-DE" sz="1200" dirty="0" smtClean="0"/>
              <a:t>printf(“Bitte erste Zahl eingeben: “);</a:t>
            </a:r>
          </a:p>
          <a:p>
            <a:r>
              <a:rPr lang="de-DE" sz="1200" dirty="0"/>
              <a:t>	</a:t>
            </a:r>
            <a:r>
              <a:rPr lang="de-DE" sz="1200" dirty="0" smtClean="0"/>
              <a:t>fflush(stdin);</a:t>
            </a:r>
          </a:p>
          <a:p>
            <a:r>
              <a:rPr lang="de-DE" sz="1200" dirty="0"/>
              <a:t>	</a:t>
            </a:r>
            <a:r>
              <a:rPr lang="de-DE" sz="1200" dirty="0" smtClean="0"/>
              <a:t>scanf(“%d“,&amp;x);</a:t>
            </a:r>
          </a:p>
          <a:p>
            <a:r>
              <a:rPr lang="de-DE" sz="1200" dirty="0" smtClean="0"/>
              <a:t>	printf</a:t>
            </a:r>
            <a:r>
              <a:rPr lang="de-DE" sz="1200" dirty="0"/>
              <a:t>(“Bitte </a:t>
            </a:r>
            <a:r>
              <a:rPr lang="de-DE" sz="1200" dirty="0" smtClean="0"/>
              <a:t>zweite </a:t>
            </a:r>
            <a:r>
              <a:rPr lang="de-DE" sz="1200" dirty="0"/>
              <a:t>Zahl eingeben: “);</a:t>
            </a:r>
          </a:p>
          <a:p>
            <a:r>
              <a:rPr lang="de-DE" sz="1200" dirty="0"/>
              <a:t>	fflush(stdin);</a:t>
            </a:r>
          </a:p>
          <a:p>
            <a:r>
              <a:rPr lang="de-DE" sz="1200" dirty="0"/>
              <a:t>	scanf(“%d</a:t>
            </a:r>
            <a:r>
              <a:rPr lang="de-DE" sz="1200" dirty="0" smtClean="0"/>
              <a:t>“,&amp;y);</a:t>
            </a:r>
          </a:p>
          <a:p>
            <a:r>
              <a:rPr lang="de-DE" sz="1200" dirty="0"/>
              <a:t>	</a:t>
            </a:r>
            <a:r>
              <a:rPr lang="de-DE" sz="1200" dirty="0" smtClean="0"/>
              <a:t>min=sucheMin(x,y);</a:t>
            </a:r>
          </a:p>
          <a:p>
            <a:r>
              <a:rPr lang="de-DE" sz="1200" dirty="0"/>
              <a:t>	</a:t>
            </a:r>
            <a:r>
              <a:rPr lang="de-DE" sz="1200" dirty="0" smtClean="0"/>
              <a:t>printf(“Das Minimum aus %d und %d ist %d“,x,y,min);</a:t>
            </a:r>
          </a:p>
          <a:p>
            <a:endParaRPr lang="de-DE" sz="1200" dirty="0"/>
          </a:p>
          <a:p>
            <a:r>
              <a:rPr lang="de-DE" sz="1200" dirty="0" smtClean="0"/>
              <a:t>	</a:t>
            </a:r>
            <a:r>
              <a:rPr lang="de-DE" sz="1200" b="1" dirty="0" smtClean="0">
                <a:solidFill>
                  <a:srgbClr val="FF0000"/>
                </a:solidFill>
              </a:rPr>
              <a:t>return 0;</a:t>
            </a:r>
          </a:p>
          <a:p>
            <a:r>
              <a:rPr lang="de-DE" sz="1200" dirty="0" smtClean="0"/>
              <a:t>}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65673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    </a:t>
            </a:r>
            <a:fld id="{53A7E995-82E8-4418-8944-F18B85142D8B}" type="slidenum">
              <a:rPr lang="de-DE" sz="1200" smtClean="0"/>
              <a:pPr/>
              <a:t>12</a:t>
            </a:fld>
            <a:endParaRPr lang="de-DE" sz="1200" dirty="0"/>
          </a:p>
        </p:txBody>
      </p:sp>
      <p:sp>
        <p:nvSpPr>
          <p:cNvPr id="8" name="Titel 2"/>
          <p:cNvSpPr>
            <a:spLocks noGrp="1"/>
          </p:cNvSpPr>
          <p:nvPr>
            <p:ph type="ctrTitle"/>
          </p:nvPr>
        </p:nvSpPr>
        <p:spPr>
          <a:xfrm>
            <a:off x="553014" y="439671"/>
            <a:ext cx="11137237" cy="720080"/>
          </a:xfrm>
        </p:spPr>
        <p:txBody>
          <a:bodyPr/>
          <a:lstStyle/>
          <a:p>
            <a:r>
              <a:rPr lang="de-DE" dirty="0" smtClean="0"/>
              <a:t>Beispielaufgabe</a:t>
            </a:r>
            <a:r>
              <a:rPr lang="de-DE" dirty="0" smtClean="0">
                <a:solidFill>
                  <a:srgbClr val="00B0F0"/>
                </a:solidFill>
              </a:rPr>
              <a:t> </a:t>
            </a:r>
            <a:r>
              <a:rPr lang="de-DE" dirty="0"/>
              <a:t>– </a:t>
            </a:r>
            <a:r>
              <a:rPr lang="de-DE" dirty="0" smtClean="0">
                <a:solidFill>
                  <a:srgbClr val="00B0F0"/>
                </a:solidFill>
              </a:rPr>
              <a:t>Quellcode </a:t>
            </a:r>
            <a:r>
              <a:rPr lang="de-DE" dirty="0"/>
              <a:t>– </a:t>
            </a:r>
            <a:r>
              <a:rPr lang="de-DE" dirty="0" smtClean="0">
                <a:solidFill>
                  <a:srgbClr val="FF0000"/>
                </a:solidFill>
              </a:rPr>
              <a:t>void</a:t>
            </a:r>
            <a:r>
              <a:rPr lang="de-DE" dirty="0" smtClean="0"/>
              <a:t> </a:t>
            </a:r>
            <a:r>
              <a:rPr lang="de-DE" sz="2000" dirty="0" smtClean="0"/>
              <a:t>(bei Rückgabewert)</a:t>
            </a:r>
            <a:r>
              <a:rPr lang="de-DE" b="1" dirty="0" smtClean="0">
                <a:solidFill>
                  <a:srgbClr val="00B0F0"/>
                </a:solidFill>
              </a:rPr>
              <a:t/>
            </a:r>
            <a:br>
              <a:rPr lang="de-DE" b="1" dirty="0" smtClean="0">
                <a:solidFill>
                  <a:srgbClr val="00B0F0"/>
                </a:solidFill>
              </a:rPr>
            </a:br>
            <a:endParaRPr lang="de-DE" sz="1800" u="sng" dirty="0"/>
          </a:p>
        </p:txBody>
      </p:sp>
      <p:sp>
        <p:nvSpPr>
          <p:cNvPr id="2" name="Textfeld 1"/>
          <p:cNvSpPr txBox="1"/>
          <p:nvPr/>
        </p:nvSpPr>
        <p:spPr>
          <a:xfrm>
            <a:off x="2783632" y="1219216"/>
            <a:ext cx="4774320" cy="5447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200" dirty="0" smtClean="0"/>
              <a:t># include&lt;stdio.h&gt;</a:t>
            </a:r>
          </a:p>
          <a:p>
            <a:endParaRPr lang="de-DE" sz="1200" dirty="0"/>
          </a:p>
          <a:p>
            <a:r>
              <a:rPr lang="de-DE" sz="1200" dirty="0"/>
              <a:t>i</a:t>
            </a:r>
            <a:r>
              <a:rPr lang="de-DE" sz="1200" dirty="0" smtClean="0"/>
              <a:t>nt sucheMin(int a, int b)</a:t>
            </a:r>
          </a:p>
          <a:p>
            <a:r>
              <a:rPr lang="de-DE" sz="1200" dirty="0" smtClean="0"/>
              <a:t>{</a:t>
            </a:r>
          </a:p>
          <a:p>
            <a:r>
              <a:rPr lang="de-DE" sz="1200" dirty="0"/>
              <a:t>	 </a:t>
            </a:r>
            <a:r>
              <a:rPr lang="de-DE" sz="1200" dirty="0" smtClean="0"/>
              <a:t>if(a&lt;=b)</a:t>
            </a:r>
          </a:p>
          <a:p>
            <a:r>
              <a:rPr lang="de-DE" sz="1200" dirty="0" smtClean="0"/>
              <a:t>	 {</a:t>
            </a:r>
          </a:p>
          <a:p>
            <a:r>
              <a:rPr lang="de-DE" sz="1200" dirty="0"/>
              <a:t>		</a:t>
            </a:r>
            <a:r>
              <a:rPr lang="de-DE" sz="1200" dirty="0" smtClean="0"/>
              <a:t>return a;</a:t>
            </a:r>
          </a:p>
          <a:p>
            <a:r>
              <a:rPr lang="de-DE" sz="1200" dirty="0" smtClean="0"/>
              <a:t>	 }</a:t>
            </a:r>
          </a:p>
          <a:p>
            <a:r>
              <a:rPr lang="de-DE" sz="1200" dirty="0"/>
              <a:t>	</a:t>
            </a:r>
            <a:r>
              <a:rPr lang="de-DE" sz="1200" dirty="0" smtClean="0"/>
              <a:t> else</a:t>
            </a:r>
          </a:p>
          <a:p>
            <a:r>
              <a:rPr lang="de-DE" sz="1200" dirty="0" smtClean="0"/>
              <a:t>	 {</a:t>
            </a:r>
          </a:p>
          <a:p>
            <a:r>
              <a:rPr lang="de-DE" sz="1200" dirty="0"/>
              <a:t>	</a:t>
            </a:r>
            <a:r>
              <a:rPr lang="de-DE" sz="1200" dirty="0" smtClean="0"/>
              <a:t>	return b;</a:t>
            </a:r>
          </a:p>
          <a:p>
            <a:r>
              <a:rPr lang="de-DE" sz="1200" dirty="0" smtClean="0"/>
              <a:t>	 }</a:t>
            </a:r>
          </a:p>
          <a:p>
            <a:r>
              <a:rPr lang="de-DE" sz="1200" dirty="0"/>
              <a:t>}</a:t>
            </a:r>
            <a:endParaRPr lang="de-DE" sz="1200" dirty="0" smtClean="0"/>
          </a:p>
          <a:p>
            <a:endParaRPr lang="de-DE" sz="1200" dirty="0"/>
          </a:p>
          <a:p>
            <a:endParaRPr lang="de-DE" sz="1200" dirty="0"/>
          </a:p>
          <a:p>
            <a:r>
              <a:rPr lang="de-DE" sz="1200" b="1" dirty="0" smtClean="0">
                <a:solidFill>
                  <a:srgbClr val="FF0000"/>
                </a:solidFill>
              </a:rPr>
              <a:t>void</a:t>
            </a:r>
            <a:r>
              <a:rPr lang="de-DE" sz="1200" dirty="0" smtClean="0"/>
              <a:t> main()</a:t>
            </a:r>
          </a:p>
          <a:p>
            <a:r>
              <a:rPr lang="de-DE" sz="1200" dirty="0" smtClean="0"/>
              <a:t>{</a:t>
            </a:r>
          </a:p>
          <a:p>
            <a:r>
              <a:rPr lang="de-DE" sz="1200" dirty="0" smtClean="0"/>
              <a:t>	int x,y,min;</a:t>
            </a:r>
          </a:p>
          <a:p>
            <a:r>
              <a:rPr lang="de-DE" sz="1200" dirty="0"/>
              <a:t>	</a:t>
            </a:r>
            <a:r>
              <a:rPr lang="de-DE" sz="1200" dirty="0" smtClean="0"/>
              <a:t>printf(“Bitte erste Zahl eingeben: “);</a:t>
            </a:r>
          </a:p>
          <a:p>
            <a:r>
              <a:rPr lang="de-DE" sz="1200" dirty="0"/>
              <a:t>	</a:t>
            </a:r>
            <a:r>
              <a:rPr lang="de-DE" sz="1200" dirty="0" smtClean="0"/>
              <a:t>fflush(stdin);</a:t>
            </a:r>
          </a:p>
          <a:p>
            <a:r>
              <a:rPr lang="de-DE" sz="1200" dirty="0"/>
              <a:t>	</a:t>
            </a:r>
            <a:r>
              <a:rPr lang="de-DE" sz="1200" dirty="0" smtClean="0"/>
              <a:t>scanf(“%d“,&amp;x);</a:t>
            </a:r>
          </a:p>
          <a:p>
            <a:r>
              <a:rPr lang="de-DE" sz="1200" dirty="0" smtClean="0"/>
              <a:t>	printf</a:t>
            </a:r>
            <a:r>
              <a:rPr lang="de-DE" sz="1200" dirty="0"/>
              <a:t>(“Bitte </a:t>
            </a:r>
            <a:r>
              <a:rPr lang="de-DE" sz="1200" dirty="0" smtClean="0"/>
              <a:t>zweite </a:t>
            </a:r>
            <a:r>
              <a:rPr lang="de-DE" sz="1200" dirty="0"/>
              <a:t>Zahl eingeben: “);</a:t>
            </a:r>
          </a:p>
          <a:p>
            <a:r>
              <a:rPr lang="de-DE" sz="1200" dirty="0"/>
              <a:t>	fflush(stdin);</a:t>
            </a:r>
          </a:p>
          <a:p>
            <a:r>
              <a:rPr lang="de-DE" sz="1200" dirty="0"/>
              <a:t>	scanf(“%d</a:t>
            </a:r>
            <a:r>
              <a:rPr lang="de-DE" sz="1200" dirty="0" smtClean="0"/>
              <a:t>“,&amp;y);</a:t>
            </a:r>
          </a:p>
          <a:p>
            <a:r>
              <a:rPr lang="de-DE" sz="1200" dirty="0"/>
              <a:t>	</a:t>
            </a:r>
            <a:r>
              <a:rPr lang="de-DE" sz="1200" dirty="0" smtClean="0"/>
              <a:t>min=sucheMin(x,y);</a:t>
            </a:r>
          </a:p>
          <a:p>
            <a:r>
              <a:rPr lang="de-DE" sz="1200" dirty="0"/>
              <a:t>	</a:t>
            </a:r>
            <a:r>
              <a:rPr lang="de-DE" sz="1200" dirty="0" smtClean="0"/>
              <a:t>printf(“Das Minimum aus %d und %d ist %d“,x,y,min);</a:t>
            </a:r>
          </a:p>
          <a:p>
            <a:endParaRPr lang="de-DE" sz="1200" dirty="0"/>
          </a:p>
          <a:p>
            <a:r>
              <a:rPr lang="de-DE" sz="1200" dirty="0" smtClean="0"/>
              <a:t>	return 0;</a:t>
            </a:r>
          </a:p>
          <a:p>
            <a:r>
              <a:rPr lang="de-DE" sz="1200" dirty="0" smtClean="0"/>
              <a:t>}</a:t>
            </a:r>
            <a:endParaRPr lang="de-DE" sz="1200" dirty="0"/>
          </a:p>
        </p:txBody>
      </p:sp>
      <p:cxnSp>
        <p:nvCxnSpPr>
          <p:cNvPr id="4" name="Gerader Verbinder 3"/>
          <p:cNvCxnSpPr/>
          <p:nvPr/>
        </p:nvCxnSpPr>
        <p:spPr>
          <a:xfrm flipV="1">
            <a:off x="3647728" y="6237312"/>
            <a:ext cx="792088" cy="13893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/>
          <p:cNvCxnSpPr/>
          <p:nvPr/>
        </p:nvCxnSpPr>
        <p:spPr>
          <a:xfrm>
            <a:off x="3647728" y="6237312"/>
            <a:ext cx="792088" cy="138931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68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    </a:t>
            </a:r>
            <a:fld id="{53A7E995-82E8-4418-8944-F18B85142D8B}" type="slidenum">
              <a:rPr lang="de-DE" sz="1200" smtClean="0"/>
              <a:pPr/>
              <a:t>13</a:t>
            </a:fld>
            <a:endParaRPr lang="de-DE" sz="1200" dirty="0"/>
          </a:p>
        </p:txBody>
      </p:sp>
      <p:sp>
        <p:nvSpPr>
          <p:cNvPr id="8" name="Titel 2"/>
          <p:cNvSpPr>
            <a:spLocks noGrp="1"/>
          </p:cNvSpPr>
          <p:nvPr>
            <p:ph type="ctrTitle"/>
          </p:nvPr>
        </p:nvSpPr>
        <p:spPr>
          <a:xfrm>
            <a:off x="553014" y="439671"/>
            <a:ext cx="11137237" cy="720080"/>
          </a:xfrm>
        </p:spPr>
        <p:txBody>
          <a:bodyPr/>
          <a:lstStyle/>
          <a:p>
            <a:r>
              <a:rPr lang="de-DE" dirty="0" smtClean="0"/>
              <a:t>Beispielaufgabe</a:t>
            </a:r>
            <a:r>
              <a:rPr lang="de-DE" dirty="0" smtClean="0">
                <a:solidFill>
                  <a:srgbClr val="00B0F0"/>
                </a:solidFill>
              </a:rPr>
              <a:t> </a:t>
            </a:r>
            <a:r>
              <a:rPr lang="de-DE" dirty="0"/>
              <a:t>– </a:t>
            </a:r>
            <a:r>
              <a:rPr lang="de-DE" dirty="0" smtClean="0">
                <a:solidFill>
                  <a:srgbClr val="00B0F0"/>
                </a:solidFill>
              </a:rPr>
              <a:t>Quellcode </a:t>
            </a:r>
            <a:r>
              <a:rPr lang="de-DE" dirty="0"/>
              <a:t>– </a:t>
            </a:r>
            <a:r>
              <a:rPr lang="de-DE" dirty="0">
                <a:solidFill>
                  <a:srgbClr val="FF0000"/>
                </a:solidFill>
              </a:rPr>
              <a:t>void</a:t>
            </a:r>
            <a:r>
              <a:rPr lang="de-DE" dirty="0">
                <a:solidFill>
                  <a:srgbClr val="00204B"/>
                </a:solidFill>
              </a:rPr>
              <a:t> </a:t>
            </a:r>
            <a:r>
              <a:rPr lang="de-DE" sz="2000" dirty="0">
                <a:solidFill>
                  <a:srgbClr val="00204B"/>
                </a:solidFill>
              </a:rPr>
              <a:t>(bei Übergabewert)</a:t>
            </a:r>
            <a:r>
              <a:rPr lang="de-DE" b="1" dirty="0" smtClean="0">
                <a:solidFill>
                  <a:srgbClr val="00B0F0"/>
                </a:solidFill>
              </a:rPr>
              <a:t/>
            </a:r>
            <a:br>
              <a:rPr lang="de-DE" b="1" dirty="0" smtClean="0">
                <a:solidFill>
                  <a:srgbClr val="00B0F0"/>
                </a:solidFill>
              </a:rPr>
            </a:br>
            <a:endParaRPr lang="de-DE" sz="1800" u="sng" dirty="0"/>
          </a:p>
        </p:txBody>
      </p:sp>
      <p:sp>
        <p:nvSpPr>
          <p:cNvPr id="2" name="Textfeld 1"/>
          <p:cNvSpPr txBox="1"/>
          <p:nvPr/>
        </p:nvSpPr>
        <p:spPr>
          <a:xfrm>
            <a:off x="2783632" y="1219216"/>
            <a:ext cx="4774320" cy="5447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200" dirty="0" smtClean="0"/>
              <a:t># include&lt;stdio.h&gt;</a:t>
            </a:r>
          </a:p>
          <a:p>
            <a:endParaRPr lang="de-DE" sz="1200" dirty="0"/>
          </a:p>
          <a:p>
            <a:r>
              <a:rPr lang="de-DE" sz="1200" dirty="0"/>
              <a:t>i</a:t>
            </a:r>
            <a:r>
              <a:rPr lang="de-DE" sz="1200" dirty="0" smtClean="0"/>
              <a:t>nt sucheMin(int a, int b)</a:t>
            </a:r>
          </a:p>
          <a:p>
            <a:r>
              <a:rPr lang="de-DE" sz="1200" dirty="0" smtClean="0"/>
              <a:t>{</a:t>
            </a:r>
          </a:p>
          <a:p>
            <a:r>
              <a:rPr lang="de-DE" sz="1200" dirty="0"/>
              <a:t>	 </a:t>
            </a:r>
            <a:r>
              <a:rPr lang="de-DE" sz="1200" dirty="0" smtClean="0"/>
              <a:t>if(a&lt;=b)</a:t>
            </a:r>
          </a:p>
          <a:p>
            <a:r>
              <a:rPr lang="de-DE" sz="1200" dirty="0" smtClean="0"/>
              <a:t>	 {</a:t>
            </a:r>
          </a:p>
          <a:p>
            <a:r>
              <a:rPr lang="de-DE" sz="1200" dirty="0"/>
              <a:t>		</a:t>
            </a:r>
            <a:r>
              <a:rPr lang="de-DE" sz="1200" dirty="0" smtClean="0"/>
              <a:t>return a;</a:t>
            </a:r>
          </a:p>
          <a:p>
            <a:r>
              <a:rPr lang="de-DE" sz="1200" dirty="0" smtClean="0"/>
              <a:t>	 }</a:t>
            </a:r>
          </a:p>
          <a:p>
            <a:r>
              <a:rPr lang="de-DE" sz="1200" dirty="0"/>
              <a:t>	</a:t>
            </a:r>
            <a:r>
              <a:rPr lang="de-DE" sz="1200" dirty="0" smtClean="0"/>
              <a:t> else</a:t>
            </a:r>
          </a:p>
          <a:p>
            <a:r>
              <a:rPr lang="de-DE" sz="1200" dirty="0" smtClean="0"/>
              <a:t>	 {</a:t>
            </a:r>
          </a:p>
          <a:p>
            <a:r>
              <a:rPr lang="de-DE" sz="1200" dirty="0"/>
              <a:t>	</a:t>
            </a:r>
            <a:r>
              <a:rPr lang="de-DE" sz="1200" dirty="0" smtClean="0"/>
              <a:t>	return b;</a:t>
            </a:r>
          </a:p>
          <a:p>
            <a:r>
              <a:rPr lang="de-DE" sz="1200" dirty="0" smtClean="0"/>
              <a:t>	 }</a:t>
            </a:r>
          </a:p>
          <a:p>
            <a:r>
              <a:rPr lang="de-DE" sz="1200" dirty="0"/>
              <a:t>}</a:t>
            </a:r>
            <a:endParaRPr lang="de-DE" sz="1200" dirty="0" smtClean="0"/>
          </a:p>
          <a:p>
            <a:endParaRPr lang="de-DE" sz="1200" dirty="0"/>
          </a:p>
          <a:p>
            <a:endParaRPr lang="de-DE" sz="1200" dirty="0"/>
          </a:p>
          <a:p>
            <a:r>
              <a:rPr lang="de-DE" sz="1200" dirty="0"/>
              <a:t>i</a:t>
            </a:r>
            <a:r>
              <a:rPr lang="de-DE" sz="1200" dirty="0" smtClean="0"/>
              <a:t>nt main(</a:t>
            </a:r>
            <a:r>
              <a:rPr lang="de-DE" sz="1200" b="1" dirty="0" smtClean="0">
                <a:solidFill>
                  <a:srgbClr val="FF0000"/>
                </a:solidFill>
              </a:rPr>
              <a:t>void</a:t>
            </a:r>
            <a:r>
              <a:rPr lang="de-DE" sz="1200" dirty="0" smtClean="0"/>
              <a:t>)</a:t>
            </a:r>
          </a:p>
          <a:p>
            <a:r>
              <a:rPr lang="de-DE" sz="1200" dirty="0" smtClean="0"/>
              <a:t>{</a:t>
            </a:r>
          </a:p>
          <a:p>
            <a:r>
              <a:rPr lang="de-DE" sz="1200" dirty="0" smtClean="0"/>
              <a:t>	int x,y,min;</a:t>
            </a:r>
          </a:p>
          <a:p>
            <a:r>
              <a:rPr lang="de-DE" sz="1200" dirty="0"/>
              <a:t>	</a:t>
            </a:r>
            <a:r>
              <a:rPr lang="de-DE" sz="1200" dirty="0" smtClean="0"/>
              <a:t>printf(“Bitte erste Zahl eingeben: “);</a:t>
            </a:r>
          </a:p>
          <a:p>
            <a:r>
              <a:rPr lang="de-DE" sz="1200" dirty="0"/>
              <a:t>	</a:t>
            </a:r>
            <a:r>
              <a:rPr lang="de-DE" sz="1200" dirty="0" smtClean="0"/>
              <a:t>fflush(stdin);</a:t>
            </a:r>
          </a:p>
          <a:p>
            <a:r>
              <a:rPr lang="de-DE" sz="1200" dirty="0"/>
              <a:t>	</a:t>
            </a:r>
            <a:r>
              <a:rPr lang="de-DE" sz="1200" dirty="0" smtClean="0"/>
              <a:t>scanf(“%d“,&amp;x);</a:t>
            </a:r>
          </a:p>
          <a:p>
            <a:r>
              <a:rPr lang="de-DE" sz="1200" dirty="0" smtClean="0"/>
              <a:t>	printf</a:t>
            </a:r>
            <a:r>
              <a:rPr lang="de-DE" sz="1200" dirty="0"/>
              <a:t>(“Bitte </a:t>
            </a:r>
            <a:r>
              <a:rPr lang="de-DE" sz="1200" dirty="0" smtClean="0"/>
              <a:t>zweite </a:t>
            </a:r>
            <a:r>
              <a:rPr lang="de-DE" sz="1200" dirty="0"/>
              <a:t>Zahl eingeben: “);</a:t>
            </a:r>
          </a:p>
          <a:p>
            <a:r>
              <a:rPr lang="de-DE" sz="1200" dirty="0"/>
              <a:t>	fflush(stdin);</a:t>
            </a:r>
          </a:p>
          <a:p>
            <a:r>
              <a:rPr lang="de-DE" sz="1200" dirty="0"/>
              <a:t>	scanf(“%d</a:t>
            </a:r>
            <a:r>
              <a:rPr lang="de-DE" sz="1200" dirty="0" smtClean="0"/>
              <a:t>“,&amp;y);</a:t>
            </a:r>
          </a:p>
          <a:p>
            <a:r>
              <a:rPr lang="de-DE" sz="1200" dirty="0"/>
              <a:t>	</a:t>
            </a:r>
            <a:r>
              <a:rPr lang="de-DE" sz="1200" dirty="0" smtClean="0"/>
              <a:t>min=sucheMin(x,y);</a:t>
            </a:r>
          </a:p>
          <a:p>
            <a:r>
              <a:rPr lang="de-DE" sz="1200" dirty="0"/>
              <a:t>	</a:t>
            </a:r>
            <a:r>
              <a:rPr lang="de-DE" sz="1200" dirty="0" smtClean="0"/>
              <a:t>printf(“Das Minimum aus %d und %d ist %d“,x,y,min);</a:t>
            </a:r>
          </a:p>
          <a:p>
            <a:endParaRPr lang="de-DE" sz="1200" dirty="0"/>
          </a:p>
          <a:p>
            <a:r>
              <a:rPr lang="de-DE" sz="1200" dirty="0" smtClean="0"/>
              <a:t>	return 0;</a:t>
            </a:r>
          </a:p>
          <a:p>
            <a:r>
              <a:rPr lang="de-DE" sz="1200" dirty="0" smtClean="0"/>
              <a:t>}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4373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    </a:t>
            </a:r>
            <a:fld id="{53A7E995-82E8-4418-8944-F18B85142D8B}" type="slidenum">
              <a:rPr lang="de-DE" sz="1200" smtClean="0"/>
              <a:pPr/>
              <a:t>14</a:t>
            </a:fld>
            <a:endParaRPr lang="de-DE" sz="1200" dirty="0"/>
          </a:p>
        </p:txBody>
      </p:sp>
      <p:sp>
        <p:nvSpPr>
          <p:cNvPr id="8" name="Titel 2"/>
          <p:cNvSpPr>
            <a:spLocks noGrp="1"/>
          </p:cNvSpPr>
          <p:nvPr>
            <p:ph type="ctrTitle"/>
          </p:nvPr>
        </p:nvSpPr>
        <p:spPr>
          <a:xfrm>
            <a:off x="553014" y="439671"/>
            <a:ext cx="11137237" cy="720080"/>
          </a:xfrm>
        </p:spPr>
        <p:txBody>
          <a:bodyPr/>
          <a:lstStyle/>
          <a:p>
            <a:r>
              <a:rPr lang="de-DE" dirty="0" smtClean="0"/>
              <a:t>Beispielaufgabe</a:t>
            </a:r>
            <a:r>
              <a:rPr lang="de-DE" dirty="0" smtClean="0">
                <a:solidFill>
                  <a:srgbClr val="00B0F0"/>
                </a:solidFill>
              </a:rPr>
              <a:t> </a:t>
            </a:r>
            <a:r>
              <a:rPr lang="de-DE" dirty="0"/>
              <a:t>– </a:t>
            </a:r>
            <a:r>
              <a:rPr lang="de-DE" dirty="0" smtClean="0">
                <a:solidFill>
                  <a:srgbClr val="00B0F0"/>
                </a:solidFill>
              </a:rPr>
              <a:t>Quellcode </a:t>
            </a:r>
            <a:r>
              <a:rPr lang="de-DE" dirty="0"/>
              <a:t>– </a:t>
            </a:r>
            <a:r>
              <a:rPr lang="de-DE" dirty="0" smtClean="0">
                <a:solidFill>
                  <a:srgbClr val="FF0000"/>
                </a:solidFill>
              </a:rPr>
              <a:t>void</a:t>
            </a:r>
            <a:r>
              <a:rPr lang="de-DE" dirty="0" smtClean="0"/>
              <a:t> </a:t>
            </a:r>
            <a:r>
              <a:rPr lang="de-DE" sz="2000" dirty="0" smtClean="0"/>
              <a:t>(bei beiden Werten)</a:t>
            </a:r>
            <a:r>
              <a:rPr lang="de-DE" b="1" dirty="0" smtClean="0">
                <a:solidFill>
                  <a:srgbClr val="00B0F0"/>
                </a:solidFill>
              </a:rPr>
              <a:t/>
            </a:r>
            <a:br>
              <a:rPr lang="de-DE" b="1" dirty="0" smtClean="0">
                <a:solidFill>
                  <a:srgbClr val="00B0F0"/>
                </a:solidFill>
              </a:rPr>
            </a:br>
            <a:endParaRPr lang="de-DE" sz="1800" u="sng" dirty="0"/>
          </a:p>
        </p:txBody>
      </p:sp>
      <p:sp>
        <p:nvSpPr>
          <p:cNvPr id="2" name="Textfeld 1"/>
          <p:cNvSpPr txBox="1"/>
          <p:nvPr/>
        </p:nvSpPr>
        <p:spPr>
          <a:xfrm>
            <a:off x="2783632" y="1219216"/>
            <a:ext cx="4774320" cy="5447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200" dirty="0" smtClean="0"/>
              <a:t># include&lt;stdio.h&gt;</a:t>
            </a:r>
          </a:p>
          <a:p>
            <a:endParaRPr lang="de-DE" sz="1200" dirty="0"/>
          </a:p>
          <a:p>
            <a:r>
              <a:rPr lang="de-DE" sz="1200" dirty="0"/>
              <a:t>i</a:t>
            </a:r>
            <a:r>
              <a:rPr lang="de-DE" sz="1200" dirty="0" smtClean="0"/>
              <a:t>nt sucheMin(int a, int b)</a:t>
            </a:r>
          </a:p>
          <a:p>
            <a:r>
              <a:rPr lang="de-DE" sz="1200" dirty="0" smtClean="0"/>
              <a:t>{</a:t>
            </a:r>
          </a:p>
          <a:p>
            <a:r>
              <a:rPr lang="de-DE" sz="1200" dirty="0"/>
              <a:t>	 </a:t>
            </a:r>
            <a:r>
              <a:rPr lang="de-DE" sz="1200" dirty="0" smtClean="0"/>
              <a:t>if(a&lt;=b)</a:t>
            </a:r>
          </a:p>
          <a:p>
            <a:r>
              <a:rPr lang="de-DE" sz="1200" dirty="0" smtClean="0"/>
              <a:t>	 {</a:t>
            </a:r>
          </a:p>
          <a:p>
            <a:r>
              <a:rPr lang="de-DE" sz="1200" dirty="0"/>
              <a:t>		</a:t>
            </a:r>
            <a:r>
              <a:rPr lang="de-DE" sz="1200" dirty="0" smtClean="0"/>
              <a:t>return a;</a:t>
            </a:r>
          </a:p>
          <a:p>
            <a:r>
              <a:rPr lang="de-DE" sz="1200" dirty="0" smtClean="0"/>
              <a:t>	 }</a:t>
            </a:r>
          </a:p>
          <a:p>
            <a:r>
              <a:rPr lang="de-DE" sz="1200" dirty="0"/>
              <a:t>	</a:t>
            </a:r>
            <a:r>
              <a:rPr lang="de-DE" sz="1200" dirty="0" smtClean="0"/>
              <a:t> else</a:t>
            </a:r>
          </a:p>
          <a:p>
            <a:r>
              <a:rPr lang="de-DE" sz="1200" dirty="0" smtClean="0"/>
              <a:t>	 {</a:t>
            </a:r>
          </a:p>
          <a:p>
            <a:r>
              <a:rPr lang="de-DE" sz="1200" dirty="0"/>
              <a:t>	</a:t>
            </a:r>
            <a:r>
              <a:rPr lang="de-DE" sz="1200" dirty="0" smtClean="0"/>
              <a:t>	return b;</a:t>
            </a:r>
          </a:p>
          <a:p>
            <a:r>
              <a:rPr lang="de-DE" sz="1200" dirty="0" smtClean="0"/>
              <a:t>	 }</a:t>
            </a:r>
          </a:p>
          <a:p>
            <a:r>
              <a:rPr lang="de-DE" sz="1200" dirty="0"/>
              <a:t>}</a:t>
            </a:r>
            <a:endParaRPr lang="de-DE" sz="1200" dirty="0" smtClean="0"/>
          </a:p>
          <a:p>
            <a:endParaRPr lang="de-DE" sz="1200" dirty="0"/>
          </a:p>
          <a:p>
            <a:endParaRPr lang="de-DE" sz="1200" dirty="0"/>
          </a:p>
          <a:p>
            <a:r>
              <a:rPr lang="de-DE" sz="1200" b="1" dirty="0" smtClean="0">
                <a:solidFill>
                  <a:srgbClr val="FF0000"/>
                </a:solidFill>
              </a:rPr>
              <a:t>void</a:t>
            </a:r>
            <a:r>
              <a:rPr lang="de-DE" sz="1200" dirty="0" smtClean="0"/>
              <a:t> main(</a:t>
            </a:r>
            <a:r>
              <a:rPr lang="de-DE" sz="1200" b="1" dirty="0" smtClean="0">
                <a:solidFill>
                  <a:srgbClr val="FF0000"/>
                </a:solidFill>
              </a:rPr>
              <a:t>void</a:t>
            </a:r>
            <a:r>
              <a:rPr lang="de-DE" sz="1200" dirty="0" smtClean="0"/>
              <a:t>)</a:t>
            </a:r>
          </a:p>
          <a:p>
            <a:r>
              <a:rPr lang="de-DE" sz="1200" dirty="0" smtClean="0"/>
              <a:t>{</a:t>
            </a:r>
          </a:p>
          <a:p>
            <a:r>
              <a:rPr lang="de-DE" sz="1200" dirty="0" smtClean="0"/>
              <a:t>	int x,y,min;</a:t>
            </a:r>
          </a:p>
          <a:p>
            <a:r>
              <a:rPr lang="de-DE" sz="1200" dirty="0"/>
              <a:t>	</a:t>
            </a:r>
            <a:r>
              <a:rPr lang="de-DE" sz="1200" dirty="0" smtClean="0"/>
              <a:t>printf(“Bitte erste Zahl eingeben: “);</a:t>
            </a:r>
          </a:p>
          <a:p>
            <a:r>
              <a:rPr lang="de-DE" sz="1200" dirty="0"/>
              <a:t>	</a:t>
            </a:r>
            <a:r>
              <a:rPr lang="de-DE" sz="1200" dirty="0" smtClean="0"/>
              <a:t>fflush(stdin);</a:t>
            </a:r>
          </a:p>
          <a:p>
            <a:r>
              <a:rPr lang="de-DE" sz="1200" dirty="0"/>
              <a:t>	</a:t>
            </a:r>
            <a:r>
              <a:rPr lang="de-DE" sz="1200" dirty="0" smtClean="0"/>
              <a:t>scanf(“%d“,&amp;x);</a:t>
            </a:r>
          </a:p>
          <a:p>
            <a:r>
              <a:rPr lang="de-DE" sz="1200" dirty="0" smtClean="0"/>
              <a:t>	printf</a:t>
            </a:r>
            <a:r>
              <a:rPr lang="de-DE" sz="1200" dirty="0"/>
              <a:t>(“Bitte </a:t>
            </a:r>
            <a:r>
              <a:rPr lang="de-DE" sz="1200" dirty="0" smtClean="0"/>
              <a:t>zweite </a:t>
            </a:r>
            <a:r>
              <a:rPr lang="de-DE" sz="1200" dirty="0"/>
              <a:t>Zahl eingeben: “);</a:t>
            </a:r>
          </a:p>
          <a:p>
            <a:r>
              <a:rPr lang="de-DE" sz="1200" dirty="0"/>
              <a:t>	fflush(stdin);</a:t>
            </a:r>
          </a:p>
          <a:p>
            <a:r>
              <a:rPr lang="de-DE" sz="1200" dirty="0"/>
              <a:t>	scanf(“%d</a:t>
            </a:r>
            <a:r>
              <a:rPr lang="de-DE" sz="1200" dirty="0" smtClean="0"/>
              <a:t>“,&amp;y);</a:t>
            </a:r>
          </a:p>
          <a:p>
            <a:r>
              <a:rPr lang="de-DE" sz="1200" dirty="0"/>
              <a:t>	</a:t>
            </a:r>
            <a:r>
              <a:rPr lang="de-DE" sz="1200" dirty="0" smtClean="0"/>
              <a:t>min=sucheMin(x,y);</a:t>
            </a:r>
          </a:p>
          <a:p>
            <a:r>
              <a:rPr lang="de-DE" sz="1200" dirty="0"/>
              <a:t>	</a:t>
            </a:r>
            <a:r>
              <a:rPr lang="de-DE" sz="1200" dirty="0" smtClean="0"/>
              <a:t>printf(“Das Minimum aus %d und %d ist %d“,x,y,min);</a:t>
            </a:r>
          </a:p>
          <a:p>
            <a:endParaRPr lang="de-DE" sz="1200" dirty="0"/>
          </a:p>
          <a:p>
            <a:r>
              <a:rPr lang="de-DE" sz="1200" dirty="0" smtClean="0"/>
              <a:t>	return 0;</a:t>
            </a:r>
          </a:p>
          <a:p>
            <a:r>
              <a:rPr lang="de-DE" sz="1200" dirty="0" smtClean="0"/>
              <a:t>}</a:t>
            </a:r>
            <a:endParaRPr lang="de-DE" sz="1200" dirty="0"/>
          </a:p>
        </p:txBody>
      </p:sp>
      <p:cxnSp>
        <p:nvCxnSpPr>
          <p:cNvPr id="4" name="Gerader Verbinder 3"/>
          <p:cNvCxnSpPr/>
          <p:nvPr/>
        </p:nvCxnSpPr>
        <p:spPr>
          <a:xfrm flipV="1">
            <a:off x="3647728" y="6237312"/>
            <a:ext cx="792088" cy="13893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/>
          <p:cNvCxnSpPr/>
          <p:nvPr/>
        </p:nvCxnSpPr>
        <p:spPr>
          <a:xfrm>
            <a:off x="3647728" y="6237312"/>
            <a:ext cx="792088" cy="138931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64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    </a:t>
            </a:r>
            <a:fld id="{53A7E995-82E8-4418-8944-F18B85142D8B}" type="slidenum">
              <a:rPr lang="de-DE" sz="1200" smtClean="0"/>
              <a:pPr/>
              <a:t>15</a:t>
            </a:fld>
            <a:endParaRPr lang="de-DE" sz="1200" dirty="0"/>
          </a:p>
        </p:txBody>
      </p:sp>
      <p:sp>
        <p:nvSpPr>
          <p:cNvPr id="8" name="Titel 2"/>
          <p:cNvSpPr>
            <a:spLocks noGrp="1"/>
          </p:cNvSpPr>
          <p:nvPr>
            <p:ph type="ctrTitle"/>
          </p:nvPr>
        </p:nvSpPr>
        <p:spPr>
          <a:xfrm>
            <a:off x="553014" y="439671"/>
            <a:ext cx="11137237" cy="720080"/>
          </a:xfrm>
        </p:spPr>
        <p:txBody>
          <a:bodyPr/>
          <a:lstStyle/>
          <a:p>
            <a:r>
              <a:rPr lang="de-DE" dirty="0" smtClean="0"/>
              <a:t>Beispielaufgabe</a:t>
            </a:r>
            <a:r>
              <a:rPr lang="de-DE" dirty="0" smtClean="0">
                <a:solidFill>
                  <a:srgbClr val="00B0F0"/>
                </a:solidFill>
              </a:rPr>
              <a:t> </a:t>
            </a:r>
            <a:r>
              <a:rPr lang="de-DE" dirty="0"/>
              <a:t>– </a:t>
            </a:r>
            <a:r>
              <a:rPr lang="de-DE" dirty="0" smtClean="0">
                <a:solidFill>
                  <a:srgbClr val="00B0F0"/>
                </a:solidFill>
              </a:rPr>
              <a:t>Quellcode </a:t>
            </a:r>
            <a:r>
              <a:rPr lang="de-DE" dirty="0"/>
              <a:t>– </a:t>
            </a:r>
            <a:r>
              <a:rPr lang="de-DE" sz="2800" dirty="0" smtClean="0">
                <a:solidFill>
                  <a:srgbClr val="FF0000"/>
                </a:solidFill>
              </a:rPr>
              <a:t>zukünftige Vorgehensweise</a:t>
            </a:r>
            <a:r>
              <a:rPr lang="de-DE" b="1" dirty="0" smtClean="0">
                <a:solidFill>
                  <a:srgbClr val="00B0F0"/>
                </a:solidFill>
              </a:rPr>
              <a:t/>
            </a:r>
            <a:br>
              <a:rPr lang="de-DE" b="1" dirty="0" smtClean="0">
                <a:solidFill>
                  <a:srgbClr val="00B0F0"/>
                </a:solidFill>
              </a:rPr>
            </a:br>
            <a:endParaRPr lang="de-DE" sz="1800" u="sng" dirty="0"/>
          </a:p>
        </p:txBody>
      </p:sp>
      <p:sp>
        <p:nvSpPr>
          <p:cNvPr id="2" name="Textfeld 1"/>
          <p:cNvSpPr txBox="1"/>
          <p:nvPr/>
        </p:nvSpPr>
        <p:spPr>
          <a:xfrm>
            <a:off x="2783632" y="1219216"/>
            <a:ext cx="4774320" cy="5447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200" dirty="0" smtClean="0"/>
              <a:t># include&lt;stdio.h&gt;</a:t>
            </a:r>
          </a:p>
          <a:p>
            <a:endParaRPr lang="de-DE" sz="1200" dirty="0"/>
          </a:p>
          <a:p>
            <a:r>
              <a:rPr lang="de-DE" sz="1200" dirty="0"/>
              <a:t>i</a:t>
            </a:r>
            <a:r>
              <a:rPr lang="de-DE" sz="1200" dirty="0" smtClean="0"/>
              <a:t>nt sucheMin(int a, int b)</a:t>
            </a:r>
          </a:p>
          <a:p>
            <a:r>
              <a:rPr lang="de-DE" sz="1200" dirty="0" smtClean="0"/>
              <a:t>{</a:t>
            </a:r>
          </a:p>
          <a:p>
            <a:r>
              <a:rPr lang="de-DE" sz="1200" dirty="0"/>
              <a:t>	 </a:t>
            </a:r>
            <a:r>
              <a:rPr lang="de-DE" sz="1200" dirty="0" smtClean="0"/>
              <a:t>if(a&lt;=b)</a:t>
            </a:r>
          </a:p>
          <a:p>
            <a:r>
              <a:rPr lang="de-DE" sz="1200" dirty="0" smtClean="0"/>
              <a:t>	 {</a:t>
            </a:r>
          </a:p>
          <a:p>
            <a:r>
              <a:rPr lang="de-DE" sz="1200" dirty="0"/>
              <a:t>		</a:t>
            </a:r>
            <a:r>
              <a:rPr lang="de-DE" sz="1200" dirty="0" smtClean="0"/>
              <a:t>return a;</a:t>
            </a:r>
          </a:p>
          <a:p>
            <a:r>
              <a:rPr lang="de-DE" sz="1200" dirty="0" smtClean="0"/>
              <a:t>	 }</a:t>
            </a:r>
          </a:p>
          <a:p>
            <a:r>
              <a:rPr lang="de-DE" sz="1200" dirty="0"/>
              <a:t>	</a:t>
            </a:r>
            <a:r>
              <a:rPr lang="de-DE" sz="1200" dirty="0" smtClean="0"/>
              <a:t> else</a:t>
            </a:r>
          </a:p>
          <a:p>
            <a:r>
              <a:rPr lang="de-DE" sz="1200" dirty="0" smtClean="0"/>
              <a:t>	 {</a:t>
            </a:r>
          </a:p>
          <a:p>
            <a:r>
              <a:rPr lang="de-DE" sz="1200" dirty="0"/>
              <a:t>	</a:t>
            </a:r>
            <a:r>
              <a:rPr lang="de-DE" sz="1200" dirty="0" smtClean="0"/>
              <a:t>	return b;</a:t>
            </a:r>
          </a:p>
          <a:p>
            <a:r>
              <a:rPr lang="de-DE" sz="1200" dirty="0" smtClean="0"/>
              <a:t>	 }</a:t>
            </a:r>
          </a:p>
          <a:p>
            <a:r>
              <a:rPr lang="de-DE" sz="1200" dirty="0"/>
              <a:t>}</a:t>
            </a:r>
            <a:endParaRPr lang="de-DE" sz="1200" dirty="0" smtClean="0"/>
          </a:p>
          <a:p>
            <a:endParaRPr lang="de-DE" sz="1200" dirty="0"/>
          </a:p>
          <a:p>
            <a:endParaRPr lang="de-DE" sz="1200" dirty="0"/>
          </a:p>
          <a:p>
            <a:r>
              <a:rPr lang="de-DE" sz="1200" b="1" dirty="0" smtClean="0">
                <a:solidFill>
                  <a:srgbClr val="FF0000"/>
                </a:solidFill>
              </a:rPr>
              <a:t>int main(void)</a:t>
            </a:r>
          </a:p>
          <a:p>
            <a:r>
              <a:rPr lang="de-DE" sz="1200" dirty="0" smtClean="0"/>
              <a:t>{</a:t>
            </a:r>
          </a:p>
          <a:p>
            <a:r>
              <a:rPr lang="de-DE" sz="1200" dirty="0" smtClean="0"/>
              <a:t>	int x,y,min;</a:t>
            </a:r>
          </a:p>
          <a:p>
            <a:r>
              <a:rPr lang="de-DE" sz="1200" dirty="0"/>
              <a:t>	</a:t>
            </a:r>
            <a:r>
              <a:rPr lang="de-DE" sz="1200" dirty="0" smtClean="0"/>
              <a:t>printf(“Bitte erste Zahl eingeben: “);</a:t>
            </a:r>
          </a:p>
          <a:p>
            <a:r>
              <a:rPr lang="de-DE" sz="1200" dirty="0"/>
              <a:t>	</a:t>
            </a:r>
            <a:r>
              <a:rPr lang="de-DE" sz="1200" dirty="0" smtClean="0"/>
              <a:t>fflush(stdin);</a:t>
            </a:r>
          </a:p>
          <a:p>
            <a:r>
              <a:rPr lang="de-DE" sz="1200" dirty="0"/>
              <a:t>	</a:t>
            </a:r>
            <a:r>
              <a:rPr lang="de-DE" sz="1200" dirty="0" smtClean="0"/>
              <a:t>scanf(“%d“,&amp;x);</a:t>
            </a:r>
          </a:p>
          <a:p>
            <a:r>
              <a:rPr lang="de-DE" sz="1200" dirty="0" smtClean="0"/>
              <a:t>	printf</a:t>
            </a:r>
            <a:r>
              <a:rPr lang="de-DE" sz="1200" dirty="0"/>
              <a:t>(“Bitte </a:t>
            </a:r>
            <a:r>
              <a:rPr lang="de-DE" sz="1200" dirty="0" smtClean="0"/>
              <a:t>zweite </a:t>
            </a:r>
            <a:r>
              <a:rPr lang="de-DE" sz="1200" dirty="0"/>
              <a:t>Zahl eingeben: “);</a:t>
            </a:r>
          </a:p>
          <a:p>
            <a:r>
              <a:rPr lang="de-DE" sz="1200" dirty="0"/>
              <a:t>	fflush(stdin);</a:t>
            </a:r>
          </a:p>
          <a:p>
            <a:r>
              <a:rPr lang="de-DE" sz="1200" dirty="0"/>
              <a:t>	scanf(“%d</a:t>
            </a:r>
            <a:r>
              <a:rPr lang="de-DE" sz="1200" dirty="0" smtClean="0"/>
              <a:t>“,&amp;y);</a:t>
            </a:r>
          </a:p>
          <a:p>
            <a:r>
              <a:rPr lang="de-DE" sz="1200" dirty="0"/>
              <a:t>	</a:t>
            </a:r>
            <a:r>
              <a:rPr lang="de-DE" sz="1200" dirty="0" smtClean="0"/>
              <a:t>min=sucheMin(x,y);</a:t>
            </a:r>
          </a:p>
          <a:p>
            <a:r>
              <a:rPr lang="de-DE" sz="1200" dirty="0"/>
              <a:t>	</a:t>
            </a:r>
            <a:r>
              <a:rPr lang="de-DE" sz="1200" dirty="0" smtClean="0"/>
              <a:t>printf(“Das Minimum aus %d und %d ist %d“,x,y,min);</a:t>
            </a:r>
          </a:p>
          <a:p>
            <a:endParaRPr lang="de-DE" sz="1200" dirty="0"/>
          </a:p>
          <a:p>
            <a:r>
              <a:rPr lang="de-DE" sz="1200" dirty="0" smtClean="0"/>
              <a:t>	</a:t>
            </a:r>
            <a:r>
              <a:rPr lang="de-DE" sz="1200" b="1" dirty="0" smtClean="0">
                <a:solidFill>
                  <a:srgbClr val="FF0000"/>
                </a:solidFill>
              </a:rPr>
              <a:t>return 0;</a:t>
            </a:r>
          </a:p>
          <a:p>
            <a:r>
              <a:rPr lang="de-DE" sz="1200" dirty="0" smtClean="0"/>
              <a:t>}</a:t>
            </a:r>
            <a:endParaRPr lang="de-DE" sz="1200" dirty="0"/>
          </a:p>
        </p:txBody>
      </p:sp>
      <p:sp>
        <p:nvSpPr>
          <p:cNvPr id="3" name="Rechteck 2"/>
          <p:cNvSpPr/>
          <p:nvPr/>
        </p:nvSpPr>
        <p:spPr>
          <a:xfrm>
            <a:off x="6384032" y="1340768"/>
            <a:ext cx="5616624" cy="4392488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rgbClr val="0070C0"/>
                </a:solidFill>
              </a:rPr>
              <a:t>Wir haben bereits gesehen, dass wir bei Funktionen ohne Übergabewert </a:t>
            </a:r>
            <a:r>
              <a:rPr lang="de-DE" sz="1200" dirty="0" smtClean="0">
                <a:solidFill>
                  <a:srgbClr val="0070C0"/>
                </a:solidFill>
              </a:rPr>
              <a:t>(und/oder Rückgabewert) </a:t>
            </a:r>
            <a:r>
              <a:rPr lang="de-DE" sz="1400" dirty="0" smtClean="0">
                <a:solidFill>
                  <a:srgbClr val="0070C0"/>
                </a:solidFill>
              </a:rPr>
              <a:t>auf void verzichten könnten. </a:t>
            </a:r>
          </a:p>
          <a:p>
            <a:pPr algn="ctr"/>
            <a:endParaRPr lang="de-DE" sz="1400" dirty="0">
              <a:solidFill>
                <a:srgbClr val="0070C0"/>
              </a:solidFill>
            </a:endParaRPr>
          </a:p>
          <a:p>
            <a:pPr algn="ctr"/>
            <a:r>
              <a:rPr lang="de-DE" sz="1400" dirty="0" smtClean="0">
                <a:solidFill>
                  <a:srgbClr val="0070C0"/>
                </a:solidFill>
              </a:rPr>
              <a:t>Es gilt aber als guter Stil, void zu notieren. </a:t>
            </a:r>
          </a:p>
          <a:p>
            <a:pPr algn="ctr"/>
            <a:endParaRPr lang="de-DE" sz="1400" dirty="0">
              <a:solidFill>
                <a:srgbClr val="0070C0"/>
              </a:solidFill>
            </a:endParaRPr>
          </a:p>
          <a:p>
            <a:pPr algn="ctr"/>
            <a:r>
              <a:rPr lang="de-DE" sz="1400" dirty="0" smtClean="0">
                <a:solidFill>
                  <a:srgbClr val="0070C0"/>
                </a:solidFill>
              </a:rPr>
              <a:t>Zudem gibt es </a:t>
            </a:r>
            <a:r>
              <a:rPr lang="de-DE" sz="1400" dirty="0">
                <a:solidFill>
                  <a:srgbClr val="0070C0"/>
                </a:solidFill>
              </a:rPr>
              <a:t>P</a:t>
            </a:r>
            <a:r>
              <a:rPr lang="de-DE" sz="1400" dirty="0" smtClean="0">
                <a:solidFill>
                  <a:srgbClr val="0070C0"/>
                </a:solidFill>
              </a:rPr>
              <a:t>rogrammiersprachen, die die Verwendung von void zwingend vorschreiben und also z.B. eine Schreibweise der Form </a:t>
            </a:r>
            <a:r>
              <a:rPr lang="de-DE" sz="1400" b="1" dirty="0" smtClean="0">
                <a:solidFill>
                  <a:srgbClr val="0070C0"/>
                </a:solidFill>
              </a:rPr>
              <a:t>main() </a:t>
            </a:r>
            <a:r>
              <a:rPr lang="de-DE" sz="1400" dirty="0" smtClean="0">
                <a:solidFill>
                  <a:srgbClr val="0070C0"/>
                </a:solidFill>
              </a:rPr>
              <a:t>nicht zulassen würden. </a:t>
            </a:r>
          </a:p>
          <a:p>
            <a:pPr algn="ctr"/>
            <a:endParaRPr lang="de-DE" sz="1400" dirty="0">
              <a:solidFill>
                <a:srgbClr val="0070C0"/>
              </a:solidFill>
            </a:endParaRPr>
          </a:p>
          <a:p>
            <a:pPr algn="ctr"/>
            <a:r>
              <a:rPr lang="de-DE" sz="1400" dirty="0" smtClean="0">
                <a:solidFill>
                  <a:srgbClr val="0070C0"/>
                </a:solidFill>
              </a:rPr>
              <a:t>Zukünftig wollen wir daher wie folgt vorgehen:</a:t>
            </a:r>
          </a:p>
          <a:p>
            <a:pPr algn="ctr"/>
            <a:endParaRPr lang="de-DE" sz="1400" dirty="0">
              <a:solidFill>
                <a:srgbClr val="0070C0"/>
              </a:solidFill>
            </a:endParaRPr>
          </a:p>
          <a:p>
            <a:pPr marL="342900" indent="-342900" algn="ctr">
              <a:buAutoNum type="alphaLcParenR"/>
            </a:pPr>
            <a:r>
              <a:rPr lang="de-DE" sz="1400" dirty="0" smtClean="0">
                <a:solidFill>
                  <a:srgbClr val="0070C0"/>
                </a:solidFill>
              </a:rPr>
              <a:t>Bei </a:t>
            </a:r>
            <a:r>
              <a:rPr lang="de-DE" sz="1400" b="1" dirty="0" smtClean="0">
                <a:solidFill>
                  <a:srgbClr val="0070C0"/>
                </a:solidFill>
              </a:rPr>
              <a:t>selbsterstellten Funktionen </a:t>
            </a:r>
            <a:r>
              <a:rPr lang="de-DE" sz="1400" dirty="0" smtClean="0">
                <a:solidFill>
                  <a:srgbClr val="0070C0"/>
                </a:solidFill>
              </a:rPr>
              <a:t>schreiben wir für fehlende Übergabe- und/oder Rückgabe-Werte in beiden Fällen </a:t>
            </a:r>
            <a:r>
              <a:rPr lang="de-DE" sz="1400" b="1" dirty="0" smtClean="0">
                <a:solidFill>
                  <a:srgbClr val="0070C0"/>
                </a:solidFill>
              </a:rPr>
              <a:t>void</a:t>
            </a:r>
          </a:p>
          <a:p>
            <a:pPr marL="342900" indent="-342900" algn="ctr">
              <a:buAutoNum type="alphaLcParenR"/>
            </a:pPr>
            <a:endParaRPr lang="de-DE" sz="1400" b="1" dirty="0" smtClean="0">
              <a:solidFill>
                <a:srgbClr val="0070C0"/>
              </a:solidFill>
            </a:endParaRPr>
          </a:p>
          <a:p>
            <a:pPr marL="342900" indent="-342900" algn="ctr">
              <a:buAutoNum type="alphaLcParenR"/>
            </a:pPr>
            <a:r>
              <a:rPr lang="de-DE" sz="1400" dirty="0" smtClean="0">
                <a:solidFill>
                  <a:srgbClr val="0070C0"/>
                </a:solidFill>
              </a:rPr>
              <a:t>Bei der </a:t>
            </a:r>
            <a:r>
              <a:rPr lang="de-DE" sz="1400" b="1" dirty="0" smtClean="0">
                <a:solidFill>
                  <a:srgbClr val="0070C0"/>
                </a:solidFill>
              </a:rPr>
              <a:t>main-Funktion</a:t>
            </a:r>
            <a:r>
              <a:rPr lang="de-DE" sz="1400" dirty="0" smtClean="0">
                <a:solidFill>
                  <a:srgbClr val="0070C0"/>
                </a:solidFill>
              </a:rPr>
              <a:t> verwenden wir </a:t>
            </a:r>
            <a:r>
              <a:rPr lang="de-DE" sz="1400" b="1" dirty="0" smtClean="0">
                <a:solidFill>
                  <a:srgbClr val="0070C0"/>
                </a:solidFill>
              </a:rPr>
              <a:t>void</a:t>
            </a:r>
            <a:r>
              <a:rPr lang="de-DE" sz="1400" dirty="0" smtClean="0">
                <a:solidFill>
                  <a:srgbClr val="0070C0"/>
                </a:solidFill>
              </a:rPr>
              <a:t> für den fehlenden Übergabewert. Als Rückgabewert setzen wir </a:t>
            </a:r>
            <a:r>
              <a:rPr lang="de-DE" sz="1400" b="1" dirty="0" smtClean="0">
                <a:solidFill>
                  <a:srgbClr val="0070C0"/>
                </a:solidFill>
              </a:rPr>
              <a:t>0</a:t>
            </a:r>
            <a:r>
              <a:rPr lang="de-DE" sz="1400" dirty="0" smtClean="0">
                <a:solidFill>
                  <a:srgbClr val="0070C0"/>
                </a:solidFill>
              </a:rPr>
              <a:t> vom Typ </a:t>
            </a:r>
            <a:r>
              <a:rPr lang="de-DE" sz="1400" b="1" dirty="0" smtClean="0">
                <a:solidFill>
                  <a:srgbClr val="0070C0"/>
                </a:solidFill>
              </a:rPr>
              <a:t>int</a:t>
            </a:r>
            <a:r>
              <a:rPr lang="de-DE" sz="1400" dirty="0" smtClean="0">
                <a:solidFill>
                  <a:srgbClr val="0070C0"/>
                </a:solidFill>
              </a:rPr>
              <a:t>.</a:t>
            </a:r>
            <a:endParaRPr lang="de-DE" sz="1400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401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    </a:t>
            </a:r>
            <a:fld id="{53A7E995-82E8-4418-8944-F18B85142D8B}" type="slidenum">
              <a:rPr lang="de-DE" sz="1200" smtClean="0"/>
              <a:pPr/>
              <a:t>16</a:t>
            </a:fld>
            <a:endParaRPr lang="de-DE" dirty="0"/>
          </a:p>
        </p:txBody>
      </p:sp>
      <p:sp>
        <p:nvSpPr>
          <p:cNvPr id="11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Funktionen – </a:t>
            </a:r>
            <a:r>
              <a:rPr lang="de-DE" dirty="0" smtClean="0">
                <a:solidFill>
                  <a:srgbClr val="00B0F0"/>
                </a:solidFill>
              </a:rPr>
              <a:t>Gemeinsame Übung </a:t>
            </a:r>
            <a:r>
              <a:rPr lang="de-DE" dirty="0" smtClean="0">
                <a:solidFill>
                  <a:srgbClr val="FF0000"/>
                </a:solidFill>
              </a:rPr>
              <a:t>A_03_02_01</a:t>
            </a:r>
            <a:endParaRPr lang="de-DE" dirty="0">
              <a:solidFill>
                <a:srgbClr val="FF0000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768" y="1159751"/>
            <a:ext cx="3581086" cy="5077561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20918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899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9416" y="1340768"/>
            <a:ext cx="11137237" cy="4032449"/>
          </a:xfrm>
        </p:spPr>
        <p:txBody>
          <a:bodyPr/>
          <a:lstStyle/>
          <a:p>
            <a:r>
              <a:rPr lang="de-DE" sz="2000" b="1" dirty="0" smtClean="0"/>
              <a:t>(selbsterzeugte) Funktionen(II) </a:t>
            </a:r>
            <a:r>
              <a:rPr lang="de-DE" sz="1600" i="1" dirty="0" smtClean="0"/>
              <a:t>(Funktionen mit Rückgabewert)</a:t>
            </a:r>
          </a:p>
          <a:p>
            <a:pPr lvl="1"/>
            <a:r>
              <a:rPr lang="de-DE" dirty="0" smtClean="0"/>
              <a:t>Motivation</a:t>
            </a:r>
          </a:p>
          <a:p>
            <a:pPr lvl="2"/>
            <a:r>
              <a:rPr lang="de-DE" dirty="0" smtClean="0"/>
              <a:t>EVA-Prinzip</a:t>
            </a:r>
          </a:p>
          <a:p>
            <a:pPr lvl="2"/>
            <a:r>
              <a:rPr lang="de-DE" dirty="0" smtClean="0"/>
              <a:t>Vermeidung eines „Seiteneffekts“</a:t>
            </a:r>
          </a:p>
          <a:p>
            <a:pPr lvl="1"/>
            <a:r>
              <a:rPr lang="de-DE" dirty="0" smtClean="0"/>
              <a:t>Beispielaufgabe</a:t>
            </a:r>
          </a:p>
          <a:p>
            <a:pPr lvl="1"/>
            <a:r>
              <a:rPr lang="de-DE" dirty="0" smtClean="0"/>
              <a:t>Darstellung in PAP, Struktogramm, Pseudocode</a:t>
            </a:r>
          </a:p>
          <a:p>
            <a:pPr lvl="1"/>
            <a:r>
              <a:rPr lang="de-DE" dirty="0" smtClean="0"/>
              <a:t>Syntax in ANSI C</a:t>
            </a:r>
          </a:p>
          <a:p>
            <a:pPr marL="457200" lvl="1" indent="0">
              <a:buNone/>
            </a:pPr>
            <a:endParaRPr lang="de-DE" sz="800" b="1" dirty="0" smtClean="0"/>
          </a:p>
          <a:p>
            <a:pPr lvl="0">
              <a:buClr>
                <a:srgbClr val="0071B2"/>
              </a:buClr>
            </a:pPr>
            <a:r>
              <a:rPr lang="de-DE" sz="2000" dirty="0" smtClean="0">
                <a:solidFill>
                  <a:srgbClr val="00204B"/>
                </a:solidFill>
              </a:rPr>
              <a:t>Ausführliches Training + Ergebnisbesprechung</a:t>
            </a:r>
          </a:p>
          <a:p>
            <a:pPr lvl="0">
              <a:buClr>
                <a:srgbClr val="0071B2"/>
              </a:buClr>
            </a:pPr>
            <a:r>
              <a:rPr lang="de-DE" sz="2000" dirty="0" smtClean="0">
                <a:solidFill>
                  <a:srgbClr val="00204B"/>
                </a:solidFill>
              </a:rPr>
              <a:t>Fachpraktische Anwendungen</a:t>
            </a:r>
            <a:endParaRPr lang="de-DE" sz="2000" dirty="0" smtClean="0"/>
          </a:p>
          <a:p>
            <a:pPr lvl="1"/>
            <a:endParaRPr lang="de-DE" b="1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 smtClean="0"/>
          </a:p>
          <a:p>
            <a:pPr lvl="1"/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    </a:t>
            </a:r>
            <a:fld id="{53A7E995-82E8-4418-8944-F18B85142D8B}" type="slidenum">
              <a:rPr lang="de-DE" sz="1200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334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    </a:t>
            </a:r>
            <a:fld id="{53A7E995-82E8-4418-8944-F18B85142D8B}" type="slidenum">
              <a:rPr lang="de-DE" sz="1200" smtClean="0"/>
              <a:pPr/>
              <a:t>3</a:t>
            </a:fld>
            <a:endParaRPr lang="de-DE" sz="1200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Funktionen(II) – </a:t>
            </a:r>
            <a:r>
              <a:rPr lang="de-DE" dirty="0" smtClean="0">
                <a:solidFill>
                  <a:srgbClr val="00B0F0"/>
                </a:solidFill>
              </a:rPr>
              <a:t>Motivation </a:t>
            </a:r>
            <a:r>
              <a:rPr lang="de-DE" dirty="0" smtClean="0"/>
              <a:t>–</a:t>
            </a:r>
            <a:r>
              <a:rPr lang="de-DE" dirty="0" smtClean="0">
                <a:solidFill>
                  <a:srgbClr val="00B0F0"/>
                </a:solidFill>
              </a:rPr>
              <a:t> </a:t>
            </a:r>
            <a:r>
              <a:rPr lang="de-DE" dirty="0" smtClean="0">
                <a:solidFill>
                  <a:srgbClr val="FF0000"/>
                </a:solidFill>
              </a:rPr>
              <a:t>EVA-Prinzip</a:t>
            </a:r>
            <a:r>
              <a:rPr lang="de-DE" b="1" dirty="0" smtClean="0">
                <a:solidFill>
                  <a:srgbClr val="00B0F0"/>
                </a:solidFill>
              </a:rPr>
              <a:t/>
            </a:r>
            <a:br>
              <a:rPr lang="de-DE" b="1" dirty="0" smtClean="0">
                <a:solidFill>
                  <a:srgbClr val="00B0F0"/>
                </a:solidFill>
              </a:rPr>
            </a:br>
            <a:endParaRPr lang="de-DE" sz="1800" u="sng" dirty="0"/>
          </a:p>
        </p:txBody>
      </p:sp>
      <p:sp>
        <p:nvSpPr>
          <p:cNvPr id="6" name="Textfeld 5"/>
          <p:cNvSpPr txBox="1"/>
          <p:nvPr/>
        </p:nvSpPr>
        <p:spPr>
          <a:xfrm>
            <a:off x="672350" y="1412776"/>
            <a:ext cx="11519650" cy="2160239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3"/>
              </a:buBlip>
              <a:defRPr sz="2400"/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3"/>
              </a:buBlip>
              <a:defRPr sz="2000"/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3"/>
              </a:buBlip>
              <a:defRPr sz="16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de-DE" sz="2000" dirty="0" smtClean="0"/>
              <a:t>Wir haben Funktionen auch schon als „(Unter)-</a:t>
            </a:r>
            <a:r>
              <a:rPr lang="de-DE" sz="2000" b="1" dirty="0" smtClean="0"/>
              <a:t>Programme</a:t>
            </a:r>
            <a:r>
              <a:rPr lang="de-DE" sz="2000" dirty="0" smtClean="0"/>
              <a:t>“ bezeichnet und bei Programmen im allgemeinen über das sogenannte </a:t>
            </a:r>
            <a:r>
              <a:rPr lang="de-DE" sz="2000" b="1" dirty="0" smtClean="0"/>
              <a:t>EVA-Prinzip</a:t>
            </a:r>
            <a:r>
              <a:rPr lang="de-DE" sz="2000" dirty="0" smtClean="0"/>
              <a:t> gesprochen.</a:t>
            </a:r>
            <a:endParaRPr lang="de-DE" dirty="0" smtClean="0"/>
          </a:p>
          <a:p>
            <a:r>
              <a:rPr lang="de-DE" sz="2000" dirty="0" smtClean="0"/>
              <a:t>Dieses Prinzip können wir nun auch vollständig bei Funktionen abbilden:</a:t>
            </a:r>
          </a:p>
          <a:p>
            <a:pPr lvl="1"/>
            <a:r>
              <a:rPr lang="de-DE" sz="1600" b="1" dirty="0" smtClean="0"/>
              <a:t>E</a:t>
            </a:r>
            <a:r>
              <a:rPr lang="de-DE" sz="1600" dirty="0" smtClean="0"/>
              <a:t>(ingabe) bei Funktionen geschieht durch die </a:t>
            </a:r>
            <a:r>
              <a:rPr lang="de-DE" sz="1600" b="1" dirty="0" smtClean="0"/>
              <a:t>Übergabewerte</a:t>
            </a:r>
          </a:p>
          <a:p>
            <a:pPr lvl="1"/>
            <a:r>
              <a:rPr lang="de-DE" sz="1600" b="1" dirty="0" smtClean="0"/>
              <a:t>V</a:t>
            </a:r>
            <a:r>
              <a:rPr lang="de-DE" sz="1600" dirty="0" smtClean="0"/>
              <a:t>(erarbeitung) bei Funktionen entspricht der </a:t>
            </a:r>
            <a:r>
              <a:rPr lang="de-DE" sz="1600" b="1" dirty="0" smtClean="0"/>
              <a:t>Funktionalität</a:t>
            </a:r>
            <a:r>
              <a:rPr lang="de-DE" sz="1600" dirty="0" smtClean="0"/>
              <a:t> des Funktions-Codes</a:t>
            </a:r>
          </a:p>
          <a:p>
            <a:pPr lvl="1"/>
            <a:r>
              <a:rPr lang="de-DE" sz="1600" b="1" dirty="0" smtClean="0"/>
              <a:t>A</a:t>
            </a:r>
            <a:r>
              <a:rPr lang="de-DE" sz="1600" dirty="0" smtClean="0"/>
              <a:t>(usgabe) lernen wir heute in Form eines </a:t>
            </a:r>
            <a:r>
              <a:rPr lang="de-DE" sz="1600" b="1" dirty="0" smtClean="0"/>
              <a:t>Rückgabewertes</a:t>
            </a:r>
            <a:r>
              <a:rPr lang="de-DE" sz="1600" dirty="0" smtClean="0"/>
              <a:t> kennen</a:t>
            </a:r>
            <a:endParaRPr lang="de-DE" sz="1600" b="1" dirty="0" smtClean="0"/>
          </a:p>
          <a:p>
            <a:pPr marL="0" indent="0">
              <a:buNone/>
            </a:pPr>
            <a:endParaRPr lang="de-DE" sz="1200" dirty="0" smtClean="0"/>
          </a:p>
          <a:p>
            <a:pPr marL="0" indent="0">
              <a:buNone/>
            </a:pPr>
            <a:r>
              <a:rPr lang="de-DE" sz="1400" b="1" dirty="0" smtClean="0"/>
              <a:t>Hinweise:</a:t>
            </a:r>
            <a:endParaRPr lang="de-DE" sz="1400" b="1" dirty="0"/>
          </a:p>
          <a:p>
            <a:pPr marL="400050" lvl="1" indent="0">
              <a:buNone/>
            </a:pPr>
            <a:r>
              <a:rPr lang="de-DE" sz="1400" dirty="0" smtClean="0"/>
              <a:t>-     Für die Anzahl der Übergabewerte gibt es nach oben (zumindest theoretisch) keine Grenzen. </a:t>
            </a:r>
          </a:p>
          <a:p>
            <a:pPr marL="685800" lvl="1">
              <a:buFontTx/>
              <a:buChar char="-"/>
            </a:pPr>
            <a:r>
              <a:rPr lang="de-DE" sz="1400" dirty="0" smtClean="0"/>
              <a:t>Pro Funktion kann es aber stets </a:t>
            </a:r>
            <a:r>
              <a:rPr lang="de-DE" sz="1400" b="1" dirty="0" smtClean="0"/>
              <a:t>nur genau einen Rückgabewert </a:t>
            </a:r>
            <a:r>
              <a:rPr lang="de-DE" sz="1400" dirty="0" smtClean="0"/>
              <a:t>geben.</a:t>
            </a:r>
          </a:p>
          <a:p>
            <a:pPr marL="685800" lvl="1">
              <a:buFontTx/>
              <a:buChar char="-"/>
            </a:pPr>
            <a:r>
              <a:rPr lang="de-DE" sz="1400" dirty="0" smtClean="0"/>
              <a:t>Das Zurückgeben eines Rückgabewertes ist gleichbedeutend mit dem Ende der Funktion (und dem weiteren Abarbeiten der Hauptfunktion).</a:t>
            </a:r>
          </a:p>
          <a:p>
            <a:pPr marL="685800" lvl="1">
              <a:buFontTx/>
              <a:buChar char="-"/>
            </a:pPr>
            <a:r>
              <a:rPr lang="de-DE" sz="1400" dirty="0" smtClean="0"/>
              <a:t>Der Rückgabewert wird genau an jener Stelle zurückgegeben, von der die Funktion aufgerufen worden war.</a:t>
            </a:r>
          </a:p>
          <a:p>
            <a:pPr marL="685800" lvl="1">
              <a:buFontTx/>
              <a:buChar char="-"/>
            </a:pPr>
            <a:endParaRPr lang="de-DE" sz="1800" dirty="0" smtClean="0"/>
          </a:p>
          <a:p>
            <a:pPr marL="0" indent="0">
              <a:buNone/>
            </a:pPr>
            <a:endParaRPr lang="de-DE" sz="2000" dirty="0" smtClean="0"/>
          </a:p>
          <a:p>
            <a:pPr marL="0" indent="0">
              <a:buNone/>
            </a:pPr>
            <a:endParaRPr lang="de-DE" sz="2000" dirty="0" smtClean="0"/>
          </a:p>
          <a:p>
            <a:pPr marL="0" indent="0">
              <a:buNone/>
            </a:pPr>
            <a:endParaRPr lang="de-DE" sz="2000" dirty="0" smtClean="0"/>
          </a:p>
          <a:p>
            <a:pPr marL="0" indent="0">
              <a:buNone/>
            </a:pPr>
            <a:endParaRPr lang="de-DE" sz="800" dirty="0"/>
          </a:p>
          <a:p>
            <a:pPr marL="0" indent="0">
              <a:buNone/>
            </a:pPr>
            <a:endParaRPr lang="de-DE" sz="1600" dirty="0" smtClean="0"/>
          </a:p>
        </p:txBody>
      </p:sp>
    </p:spTree>
    <p:extLst>
      <p:ext uri="{BB962C8B-B14F-4D97-AF65-F5344CB8AC3E}">
        <p14:creationId xmlns:p14="http://schemas.microsoft.com/office/powerpoint/2010/main" val="345702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    </a:t>
            </a:r>
            <a:fld id="{53A7E995-82E8-4418-8944-F18B85142D8B}" type="slidenum">
              <a:rPr lang="de-DE" sz="1200" smtClean="0"/>
              <a:pPr/>
              <a:t>4</a:t>
            </a:fld>
            <a:endParaRPr lang="de-DE" sz="1200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Funktionen(II) – </a:t>
            </a:r>
            <a:r>
              <a:rPr lang="de-DE" dirty="0" smtClean="0">
                <a:solidFill>
                  <a:srgbClr val="00B0F0"/>
                </a:solidFill>
              </a:rPr>
              <a:t>Motivation </a:t>
            </a:r>
            <a:r>
              <a:rPr lang="de-DE" dirty="0" smtClean="0"/>
              <a:t>–</a:t>
            </a:r>
            <a:r>
              <a:rPr lang="de-DE" dirty="0" smtClean="0">
                <a:solidFill>
                  <a:srgbClr val="00B0F0"/>
                </a:solidFill>
              </a:rPr>
              <a:t> </a:t>
            </a:r>
            <a:r>
              <a:rPr lang="de-DE" dirty="0" smtClean="0">
                <a:solidFill>
                  <a:srgbClr val="FF0000"/>
                </a:solidFill>
              </a:rPr>
              <a:t>Seiteneffekt</a:t>
            </a:r>
            <a:r>
              <a:rPr lang="de-DE" b="1" dirty="0" smtClean="0">
                <a:solidFill>
                  <a:srgbClr val="00B0F0"/>
                </a:solidFill>
              </a:rPr>
              <a:t/>
            </a:r>
            <a:br>
              <a:rPr lang="de-DE" b="1" dirty="0" smtClean="0">
                <a:solidFill>
                  <a:srgbClr val="00B0F0"/>
                </a:solidFill>
              </a:rPr>
            </a:br>
            <a:endParaRPr lang="de-DE" sz="1800" u="sng" dirty="0"/>
          </a:p>
        </p:txBody>
      </p:sp>
      <p:sp>
        <p:nvSpPr>
          <p:cNvPr id="6" name="Textfeld 5"/>
          <p:cNvSpPr txBox="1"/>
          <p:nvPr/>
        </p:nvSpPr>
        <p:spPr>
          <a:xfrm>
            <a:off x="672350" y="1412776"/>
            <a:ext cx="11519650" cy="2160239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3"/>
              </a:buBlip>
              <a:defRPr sz="2400"/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3"/>
              </a:buBlip>
              <a:defRPr sz="2000"/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3"/>
              </a:buBlip>
              <a:defRPr sz="16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de-DE" sz="2000" dirty="0" smtClean="0"/>
              <a:t>Wir hatten bisher ausschließlich Funktionen kennen gelernt, die alleine durch ihren Aufruf bereits eine Wirkung hatten (bzw. einen „Effekt“ zeigten).</a:t>
            </a:r>
            <a:endParaRPr lang="de-DE" dirty="0" smtClean="0"/>
          </a:p>
          <a:p>
            <a:r>
              <a:rPr lang="de-DE" sz="2000" dirty="0" smtClean="0"/>
              <a:t>Diese Wirkung wird in der Informatik  </a:t>
            </a:r>
            <a:r>
              <a:rPr lang="de-DE" sz="2000" b="1" dirty="0" smtClean="0"/>
              <a:t>Seiteneffekt</a:t>
            </a:r>
            <a:r>
              <a:rPr lang="de-DE" sz="2000" dirty="0" smtClean="0"/>
              <a:t> genannt. </a:t>
            </a:r>
          </a:p>
          <a:p>
            <a:r>
              <a:rPr lang="de-DE" sz="2000" dirty="0" smtClean="0"/>
              <a:t>Beispiel für einen unerwünschten Seiteneffekt:</a:t>
            </a:r>
          </a:p>
          <a:p>
            <a:pPr lvl="1"/>
            <a:r>
              <a:rPr lang="de-DE" sz="1600" dirty="0" smtClean="0"/>
              <a:t>Eine Funktion gibt auf der Konsole das Ergebnis einer Berechnung aus. Tatsächlich wird dadurch aber die Wiederverwertbarkeit der Funktion eingeschränkt, denn der Programmierer könnte andere Ziele haben:</a:t>
            </a:r>
          </a:p>
          <a:p>
            <a:pPr lvl="2"/>
            <a:r>
              <a:rPr lang="de-DE" sz="1200" dirty="0" smtClean="0"/>
              <a:t>Der Ausgabetext hätte in einer anderen Sprache erfolgen sollen.</a:t>
            </a:r>
          </a:p>
          <a:p>
            <a:pPr lvl="2"/>
            <a:r>
              <a:rPr lang="de-DE" sz="1200" dirty="0" smtClean="0"/>
              <a:t>Der berechnete Wert hätte gar nicht auf der Konsole erscheinen sollen, sondern sollte (z.B.) in einer Datenbank abgespeichert werden.</a:t>
            </a:r>
          </a:p>
          <a:p>
            <a:pPr lvl="2"/>
            <a:r>
              <a:rPr lang="de-DE" sz="1200" dirty="0" smtClean="0"/>
              <a:t>Vor der Weiterverwertung des Rechenergebnisses hätte dieses überprüft werden müssen.</a:t>
            </a:r>
          </a:p>
          <a:p>
            <a:pPr lvl="2"/>
            <a:r>
              <a:rPr lang="de-DE" sz="1200" dirty="0" smtClean="0"/>
              <a:t>…</a:t>
            </a:r>
          </a:p>
          <a:p>
            <a:r>
              <a:rPr lang="de-DE" sz="2000" dirty="0" smtClean="0"/>
              <a:t>Durch die Einführung von Rückgabewerten kann der Seiteneffekt aber vermieden werden, denn der </a:t>
            </a:r>
            <a:r>
              <a:rPr lang="de-DE" sz="2000" dirty="0"/>
              <a:t>P</a:t>
            </a:r>
            <a:r>
              <a:rPr lang="de-DE" sz="2000" dirty="0" smtClean="0"/>
              <a:t>rogrammierer kann nun selbst entscheiden, wie (und ob) der Rückgabewert genutzt wird.</a:t>
            </a:r>
          </a:p>
          <a:p>
            <a:pPr marL="0" indent="0">
              <a:buNone/>
            </a:pPr>
            <a:endParaRPr lang="de-DE" sz="1200" dirty="0" smtClean="0"/>
          </a:p>
          <a:p>
            <a:pPr marL="0" indent="0">
              <a:buNone/>
            </a:pPr>
            <a:endParaRPr lang="de-DE" sz="2000" dirty="0" smtClean="0"/>
          </a:p>
          <a:p>
            <a:pPr marL="0" indent="0">
              <a:buNone/>
            </a:pPr>
            <a:endParaRPr lang="de-DE" sz="2000" dirty="0" smtClean="0"/>
          </a:p>
          <a:p>
            <a:pPr marL="0" indent="0">
              <a:buNone/>
            </a:pPr>
            <a:endParaRPr lang="de-DE" sz="2000" dirty="0" smtClean="0"/>
          </a:p>
          <a:p>
            <a:pPr marL="0" indent="0">
              <a:buNone/>
            </a:pPr>
            <a:endParaRPr lang="de-DE" sz="800" dirty="0"/>
          </a:p>
          <a:p>
            <a:pPr marL="0" indent="0">
              <a:buNone/>
            </a:pPr>
            <a:endParaRPr lang="de-DE" sz="1600" dirty="0" smtClean="0"/>
          </a:p>
        </p:txBody>
      </p:sp>
    </p:spTree>
    <p:extLst>
      <p:ext uri="{BB962C8B-B14F-4D97-AF65-F5344CB8AC3E}">
        <p14:creationId xmlns:p14="http://schemas.microsoft.com/office/powerpoint/2010/main" val="3718167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    </a:t>
            </a:r>
            <a:fld id="{53A7E995-82E8-4418-8944-F18B85142D8B}" type="slidenum">
              <a:rPr lang="de-DE" sz="1200" smtClean="0"/>
              <a:pPr/>
              <a:t>5</a:t>
            </a:fld>
            <a:endParaRPr lang="de-DE" sz="1200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Funktionen(II) – </a:t>
            </a:r>
            <a:r>
              <a:rPr lang="de-DE" dirty="0" smtClean="0">
                <a:solidFill>
                  <a:srgbClr val="00B0F0"/>
                </a:solidFill>
              </a:rPr>
              <a:t>Beispielaufgabe</a:t>
            </a:r>
            <a:r>
              <a:rPr lang="de-DE" b="1" dirty="0" smtClean="0">
                <a:solidFill>
                  <a:srgbClr val="00B0F0"/>
                </a:solidFill>
              </a:rPr>
              <a:t/>
            </a:r>
            <a:br>
              <a:rPr lang="de-DE" b="1" dirty="0" smtClean="0">
                <a:solidFill>
                  <a:srgbClr val="00B0F0"/>
                </a:solidFill>
              </a:rPr>
            </a:br>
            <a:endParaRPr lang="de-DE" sz="1800" u="sng" dirty="0"/>
          </a:p>
        </p:txBody>
      </p:sp>
      <p:sp>
        <p:nvSpPr>
          <p:cNvPr id="6" name="Textfeld 5"/>
          <p:cNvSpPr txBox="1"/>
          <p:nvPr/>
        </p:nvSpPr>
        <p:spPr>
          <a:xfrm>
            <a:off x="672350" y="1412776"/>
            <a:ext cx="10680234" cy="2160239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3"/>
              </a:buBlip>
              <a:defRPr sz="2400"/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3"/>
              </a:buBlip>
              <a:defRPr sz="2000"/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3"/>
              </a:buBlip>
              <a:defRPr sz="16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de-DE" sz="2000" dirty="0" smtClean="0"/>
              <a:t>Wir werden als Beispiel eine „vollständige“ Funktion betrachten, die mehrere Übergabewerte besitzt, selbstverständlich eine Verarbeitung vornehmen wird, und anschließend (genau) einen Rückgabewert liefert.</a:t>
            </a:r>
          </a:p>
          <a:p>
            <a:r>
              <a:rPr lang="de-DE" sz="2000" dirty="0" smtClean="0"/>
              <a:t>Das Beispiel arbeitet zunächst ausschließlich mit ganzen Zahlen. Die Übergabewerte und der Rückgabewert können aber natürlich auch beliebige andere Typen besitzen – dies werden wir in den Übungsaufgaben erleben.</a:t>
            </a:r>
          </a:p>
          <a:p>
            <a:pPr marL="0" indent="0">
              <a:buNone/>
            </a:pPr>
            <a:endParaRPr lang="de-DE" sz="800" dirty="0"/>
          </a:p>
          <a:p>
            <a:pPr marL="0" indent="0">
              <a:buNone/>
            </a:pPr>
            <a:r>
              <a:rPr lang="de-DE" sz="2000" b="1" dirty="0" smtClean="0"/>
              <a:t>Aufgabenstellung:</a:t>
            </a:r>
          </a:p>
          <a:p>
            <a:pPr marL="0" indent="0">
              <a:buNone/>
            </a:pPr>
            <a:endParaRPr lang="de-DE" sz="800" b="1" dirty="0" smtClean="0"/>
          </a:p>
          <a:p>
            <a:pPr marL="400050" lvl="1" indent="0">
              <a:buNone/>
            </a:pPr>
            <a:r>
              <a:rPr lang="de-DE" sz="1600" dirty="0" smtClean="0"/>
              <a:t>Das </a:t>
            </a:r>
            <a:r>
              <a:rPr lang="de-DE" sz="1600" dirty="0"/>
              <a:t>P</a:t>
            </a:r>
            <a:r>
              <a:rPr lang="de-DE" sz="1600" dirty="0" smtClean="0"/>
              <a:t>rogramm startet mit der Abfrage zweier ganzer Zahlen </a:t>
            </a:r>
            <a:r>
              <a:rPr lang="de-DE" sz="1600" b="1" i="1" dirty="0" smtClean="0"/>
              <a:t>x</a:t>
            </a:r>
            <a:r>
              <a:rPr lang="de-DE" sz="1600" dirty="0" smtClean="0"/>
              <a:t> und </a:t>
            </a:r>
            <a:r>
              <a:rPr lang="de-DE" sz="1600" b="1" i="1" dirty="0" smtClean="0"/>
              <a:t>y</a:t>
            </a:r>
            <a:r>
              <a:rPr lang="de-DE" sz="1600" dirty="0" smtClean="0"/>
              <a:t>. Anschließend wird eine Funktion </a:t>
            </a:r>
            <a:r>
              <a:rPr lang="de-DE" sz="1400" i="1" dirty="0" smtClean="0"/>
              <a:t>[siehe unten]</a:t>
            </a:r>
            <a:r>
              <a:rPr lang="de-DE" sz="1400" dirty="0" smtClean="0"/>
              <a:t> </a:t>
            </a:r>
            <a:r>
              <a:rPr lang="de-DE" sz="1600" dirty="0" smtClean="0"/>
              <a:t>mit den Übergabewerten x und y aufgerufen. Nach dem Abarbeiten der Funktion wird deren Rückgabewert in der Variable </a:t>
            </a:r>
            <a:r>
              <a:rPr lang="de-DE" sz="1600" b="1" i="1" dirty="0" smtClean="0"/>
              <a:t>min</a:t>
            </a:r>
            <a:r>
              <a:rPr lang="de-DE" sz="1600" dirty="0" smtClean="0"/>
              <a:t> gespeichert. Der Wert von </a:t>
            </a:r>
            <a:r>
              <a:rPr lang="de-DE" sz="1600" i="1" dirty="0" smtClean="0"/>
              <a:t>min</a:t>
            </a:r>
            <a:r>
              <a:rPr lang="de-DE" sz="1600" dirty="0" smtClean="0"/>
              <a:t> wird auf der Konsole ausgegeben und das </a:t>
            </a:r>
            <a:r>
              <a:rPr lang="de-DE" sz="1600" dirty="0"/>
              <a:t>P</a:t>
            </a:r>
            <a:r>
              <a:rPr lang="de-DE" sz="1600" dirty="0" smtClean="0"/>
              <a:t>rogramm endet.</a:t>
            </a:r>
          </a:p>
          <a:p>
            <a:pPr marL="400050" lvl="1" indent="0">
              <a:buNone/>
            </a:pPr>
            <a:endParaRPr lang="de-DE" sz="800" dirty="0"/>
          </a:p>
          <a:p>
            <a:pPr marL="400050" lvl="1" indent="0">
              <a:buNone/>
            </a:pPr>
            <a:r>
              <a:rPr lang="de-DE" sz="1400" b="1" dirty="0" smtClean="0"/>
              <a:t>                         Zur Funktion:</a:t>
            </a:r>
          </a:p>
          <a:p>
            <a:pPr marL="400050" lvl="1" indent="0">
              <a:buNone/>
            </a:pPr>
            <a:r>
              <a:rPr lang="de-DE" sz="1400" dirty="0" smtClean="0"/>
              <a:t>                         Name: ……………. sucheMin </a:t>
            </a:r>
          </a:p>
          <a:p>
            <a:pPr marL="400050" lvl="1" indent="0">
              <a:buNone/>
            </a:pPr>
            <a:r>
              <a:rPr lang="de-DE" sz="1400" dirty="0" smtClean="0"/>
              <a:t>                         Übergabewerte: .... 2 Integer a und b</a:t>
            </a:r>
          </a:p>
          <a:p>
            <a:pPr marL="400050" lvl="1" indent="0">
              <a:buNone/>
            </a:pPr>
            <a:r>
              <a:rPr lang="de-DE" sz="1400" dirty="0" smtClean="0"/>
              <a:t>                         Funktionalität: …… ermittelt das Minimum aus a und b </a:t>
            </a:r>
          </a:p>
          <a:p>
            <a:pPr marL="400050" lvl="1" indent="0">
              <a:buNone/>
            </a:pPr>
            <a:r>
              <a:rPr lang="de-DE" sz="1400" dirty="0" smtClean="0"/>
              <a:t>                         Rückgabewert: ...… das ermittelte Minimum</a:t>
            </a:r>
          </a:p>
          <a:p>
            <a:pPr marL="0" indent="0">
              <a:buNone/>
            </a:pPr>
            <a:endParaRPr lang="de-DE" sz="2000" dirty="0" smtClean="0"/>
          </a:p>
          <a:p>
            <a:pPr marL="0" indent="0">
              <a:buNone/>
            </a:pPr>
            <a:endParaRPr lang="de-DE" sz="800" dirty="0"/>
          </a:p>
          <a:p>
            <a:pPr marL="0" indent="0">
              <a:buNone/>
            </a:pPr>
            <a:endParaRPr lang="de-DE" sz="1600" dirty="0" smtClean="0"/>
          </a:p>
        </p:txBody>
      </p:sp>
    </p:spTree>
    <p:extLst>
      <p:ext uri="{BB962C8B-B14F-4D97-AF65-F5344CB8AC3E}">
        <p14:creationId xmlns:p14="http://schemas.microsoft.com/office/powerpoint/2010/main" val="3582725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    </a:t>
            </a:r>
            <a:fld id="{53A7E995-82E8-4418-8944-F18B85142D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541364" y="1309074"/>
            <a:ext cx="11519650" cy="648071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400"/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000"/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16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1B2"/>
              </a:buClr>
              <a:buSzPct val="85000"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smtClean="0"/>
              <a:t>Beispielaufgabe</a:t>
            </a:r>
            <a:r>
              <a:rPr lang="de-DE" b="1" dirty="0" smtClean="0">
                <a:solidFill>
                  <a:srgbClr val="00B0F0"/>
                </a:solidFill>
              </a:rPr>
              <a:t> </a:t>
            </a:r>
            <a:r>
              <a:rPr lang="de-DE" dirty="0"/>
              <a:t>– </a:t>
            </a:r>
            <a:r>
              <a:rPr lang="de-DE" b="1" dirty="0" smtClean="0">
                <a:solidFill>
                  <a:srgbClr val="00B0F0"/>
                </a:solidFill>
              </a:rPr>
              <a:t>PAP</a:t>
            </a:r>
            <a:br>
              <a:rPr lang="de-DE" b="1" dirty="0" smtClean="0">
                <a:solidFill>
                  <a:srgbClr val="00B0F0"/>
                </a:solidFill>
              </a:rPr>
            </a:br>
            <a:endParaRPr lang="de-DE" dirty="0">
              <a:solidFill>
                <a:srgbClr val="00B0F0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2153112" y="1388367"/>
            <a:ext cx="720080" cy="3600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Start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cxnSp>
        <p:nvCxnSpPr>
          <p:cNvPr id="7" name="Gerade Verbindung mit Pfeil 6"/>
          <p:cNvCxnSpPr/>
          <p:nvPr/>
        </p:nvCxnSpPr>
        <p:spPr>
          <a:xfrm>
            <a:off x="2520573" y="1748407"/>
            <a:ext cx="0" cy="2976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>
            <a:off x="2527994" y="5213477"/>
            <a:ext cx="1" cy="2700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>
            <a:off x="2513152" y="3549392"/>
            <a:ext cx="7421" cy="2691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bgerundetes Rechteck 23"/>
          <p:cNvSpPr/>
          <p:nvPr/>
        </p:nvSpPr>
        <p:spPr>
          <a:xfrm>
            <a:off x="2167954" y="5502497"/>
            <a:ext cx="720080" cy="3600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Ende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4" name="Flussdiagramm: Vordefinierter Prozess 3"/>
          <p:cNvSpPr/>
          <p:nvPr/>
        </p:nvSpPr>
        <p:spPr>
          <a:xfrm>
            <a:off x="1195846" y="3838412"/>
            <a:ext cx="2781526" cy="439438"/>
          </a:xfrm>
          <a:prstGeom prst="flowChartPredefinedProcess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</a:t>
            </a:r>
            <a:r>
              <a:rPr lang="de-DE" dirty="0" smtClean="0">
                <a:solidFill>
                  <a:schemeClr val="tx1"/>
                </a:solidFill>
              </a:rPr>
              <a:t>in=sucheMin(x,y)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3" name="Gerade Verbindung mit Pfeil 12"/>
          <p:cNvCxnSpPr/>
          <p:nvPr/>
        </p:nvCxnSpPr>
        <p:spPr>
          <a:xfrm>
            <a:off x="2527994" y="4297717"/>
            <a:ext cx="0" cy="2976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feil nach rechts 1"/>
          <p:cNvSpPr/>
          <p:nvPr/>
        </p:nvSpPr>
        <p:spPr>
          <a:xfrm>
            <a:off x="4296514" y="3410059"/>
            <a:ext cx="2932922" cy="1296144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smtClean="0">
                <a:solidFill>
                  <a:schemeClr val="tx1"/>
                </a:solidFill>
              </a:rPr>
              <a:t>Verweis auf eine Funktion,</a:t>
            </a:r>
          </a:p>
          <a:p>
            <a:pPr algn="ctr"/>
            <a:r>
              <a:rPr lang="de-DE" sz="1200" b="1" dirty="0">
                <a:solidFill>
                  <a:schemeClr val="tx1"/>
                </a:solidFill>
              </a:rPr>
              <a:t>d</a:t>
            </a:r>
            <a:r>
              <a:rPr lang="de-DE" sz="1200" b="1" dirty="0" smtClean="0">
                <a:solidFill>
                  <a:schemeClr val="tx1"/>
                </a:solidFill>
              </a:rPr>
              <a:t>argestellt in einem eigenen PAP</a:t>
            </a:r>
            <a:endParaRPr lang="de-DE" sz="1200" b="1" dirty="0">
              <a:solidFill>
                <a:schemeClr val="tx1"/>
              </a:solidFill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7973368" y="3118769"/>
            <a:ext cx="720080" cy="3600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Start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cxnSp>
        <p:nvCxnSpPr>
          <p:cNvPr id="16" name="Gerade Verbindung mit Pfeil 15"/>
          <p:cNvCxnSpPr/>
          <p:nvPr/>
        </p:nvCxnSpPr>
        <p:spPr>
          <a:xfrm>
            <a:off x="8340829" y="3478809"/>
            <a:ext cx="0" cy="2976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>
            <a:off x="8340829" y="4417277"/>
            <a:ext cx="1" cy="2700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bgerundetes Rechteck 19"/>
          <p:cNvSpPr/>
          <p:nvPr/>
        </p:nvSpPr>
        <p:spPr>
          <a:xfrm>
            <a:off x="7408900" y="4705087"/>
            <a:ext cx="1863858" cy="3600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Rückgabewert: a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9" name="Flussdiagramm: Daten 8"/>
          <p:cNvSpPr/>
          <p:nvPr/>
        </p:nvSpPr>
        <p:spPr>
          <a:xfrm>
            <a:off x="1497618" y="2053618"/>
            <a:ext cx="2016224" cy="612648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Eingabe: x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1" name="Flussdiagramm: Daten 20"/>
          <p:cNvSpPr/>
          <p:nvPr/>
        </p:nvSpPr>
        <p:spPr>
          <a:xfrm>
            <a:off x="1573950" y="2931643"/>
            <a:ext cx="2016224" cy="612648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Eingabe: y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22" name="Gerade Verbindung mit Pfeil 21"/>
          <p:cNvCxnSpPr/>
          <p:nvPr/>
        </p:nvCxnSpPr>
        <p:spPr>
          <a:xfrm>
            <a:off x="2498309" y="2671687"/>
            <a:ext cx="7421" cy="2691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ussdiagramm: Daten 25"/>
          <p:cNvSpPr/>
          <p:nvPr/>
        </p:nvSpPr>
        <p:spPr>
          <a:xfrm>
            <a:off x="1228139" y="4593783"/>
            <a:ext cx="2584867" cy="612648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Ausgabe: min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7548578" y="266626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sucheMin(a,b)</a:t>
            </a:r>
            <a:endParaRPr lang="de-DE" dirty="0"/>
          </a:p>
        </p:txBody>
      </p:sp>
      <p:sp>
        <p:nvSpPr>
          <p:cNvPr id="11" name="Flussdiagramm: Verzweigung 10"/>
          <p:cNvSpPr/>
          <p:nvPr/>
        </p:nvSpPr>
        <p:spPr>
          <a:xfrm>
            <a:off x="7577324" y="3789835"/>
            <a:ext cx="1512168" cy="612648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</a:t>
            </a:r>
            <a:r>
              <a:rPr lang="de-DE" dirty="0" smtClean="0">
                <a:solidFill>
                  <a:schemeClr val="tx1"/>
                </a:solidFill>
              </a:rPr>
              <a:t>&lt;=b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8342651" y="4340713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ja</a:t>
            </a:r>
            <a:endParaRPr lang="de-DE" sz="1400" dirty="0"/>
          </a:p>
        </p:txBody>
      </p:sp>
      <p:cxnSp>
        <p:nvCxnSpPr>
          <p:cNvPr id="27" name="Gerade Verbindung mit Pfeil 26"/>
          <p:cNvCxnSpPr/>
          <p:nvPr/>
        </p:nvCxnSpPr>
        <p:spPr>
          <a:xfrm>
            <a:off x="9089492" y="4093317"/>
            <a:ext cx="1471004" cy="28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9005377" y="3789835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nein</a:t>
            </a:r>
            <a:endParaRPr lang="de-DE" sz="1400" dirty="0"/>
          </a:p>
        </p:txBody>
      </p:sp>
      <p:cxnSp>
        <p:nvCxnSpPr>
          <p:cNvPr id="30" name="Gerade Verbindung mit Pfeil 29"/>
          <p:cNvCxnSpPr/>
          <p:nvPr/>
        </p:nvCxnSpPr>
        <p:spPr>
          <a:xfrm>
            <a:off x="10560496" y="4104836"/>
            <a:ext cx="0" cy="5824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bgerundetes Rechteck 31"/>
          <p:cNvSpPr/>
          <p:nvPr/>
        </p:nvSpPr>
        <p:spPr>
          <a:xfrm>
            <a:off x="9544314" y="4696141"/>
            <a:ext cx="1952286" cy="3600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Rückgabewert: b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8986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4" grpId="0" animBg="1"/>
      <p:bldP spid="4" grpId="0" animBg="1"/>
      <p:bldP spid="2" grpId="0" animBg="1"/>
      <p:bldP spid="15" grpId="0" animBg="1"/>
      <p:bldP spid="20" grpId="0" animBg="1"/>
      <p:bldP spid="9" grpId="0" animBg="1"/>
      <p:bldP spid="21" grpId="0" animBg="1"/>
      <p:bldP spid="26" grpId="0" animBg="1"/>
      <p:bldP spid="10" grpId="0"/>
      <p:bldP spid="11" grpId="0" animBg="1"/>
      <p:bldP spid="12" grpId="0"/>
      <p:bldP spid="29" grpId="0"/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    </a:t>
            </a:r>
            <a:fld id="{53A7E995-82E8-4418-8944-F18B85142D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541364" y="1309074"/>
            <a:ext cx="11519650" cy="648071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400"/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000"/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16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1B2"/>
              </a:buClr>
              <a:buSzPct val="85000"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smtClean="0"/>
              <a:t>Beispielaufgabe</a:t>
            </a:r>
            <a:r>
              <a:rPr lang="de-DE" b="1" dirty="0" smtClean="0">
                <a:solidFill>
                  <a:srgbClr val="00B0F0"/>
                </a:solidFill>
              </a:rPr>
              <a:t> </a:t>
            </a:r>
            <a:r>
              <a:rPr lang="de-DE" dirty="0"/>
              <a:t>– </a:t>
            </a:r>
            <a:r>
              <a:rPr lang="de-DE" b="1" dirty="0" smtClean="0">
                <a:solidFill>
                  <a:srgbClr val="00B0F0"/>
                </a:solidFill>
              </a:rPr>
              <a:t>Struktogramm</a:t>
            </a:r>
            <a:br>
              <a:rPr lang="de-DE" b="1" dirty="0" smtClean="0">
                <a:solidFill>
                  <a:srgbClr val="00B0F0"/>
                </a:solidFill>
              </a:rPr>
            </a:br>
            <a:endParaRPr lang="de-DE" dirty="0">
              <a:solidFill>
                <a:srgbClr val="00B0F0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988029" y="2675874"/>
            <a:ext cx="273630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Eingabe: y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" name="Flussdiagramm: Vordefinierter Prozess 1"/>
          <p:cNvSpPr/>
          <p:nvPr/>
        </p:nvSpPr>
        <p:spPr>
          <a:xfrm>
            <a:off x="988029" y="3251938"/>
            <a:ext cx="2736304" cy="503615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</a:t>
            </a:r>
            <a:r>
              <a:rPr lang="de-DE" dirty="0" smtClean="0">
                <a:solidFill>
                  <a:schemeClr val="tx1"/>
                </a:solidFill>
              </a:rPr>
              <a:t>in=sucheMin(x,y)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Pfeil nach rechts 7"/>
          <p:cNvSpPr/>
          <p:nvPr/>
        </p:nvSpPr>
        <p:spPr>
          <a:xfrm>
            <a:off x="3935760" y="2855673"/>
            <a:ext cx="2932922" cy="1296144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b="1" dirty="0" smtClean="0">
                <a:solidFill>
                  <a:schemeClr val="tx1"/>
                </a:solidFill>
              </a:rPr>
              <a:t>Verweis auf eine Funktion,</a:t>
            </a:r>
          </a:p>
          <a:p>
            <a:pPr algn="ctr"/>
            <a:r>
              <a:rPr lang="de-DE" sz="900" b="1" dirty="0">
                <a:solidFill>
                  <a:schemeClr val="tx1"/>
                </a:solidFill>
              </a:rPr>
              <a:t>d</a:t>
            </a:r>
            <a:r>
              <a:rPr lang="de-DE" sz="900" b="1" dirty="0" smtClean="0">
                <a:solidFill>
                  <a:schemeClr val="tx1"/>
                </a:solidFill>
              </a:rPr>
              <a:t>argestellt in einem eigenen Struktogramm</a:t>
            </a:r>
            <a:endParaRPr lang="de-DE" sz="900" b="1" dirty="0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988029" y="2099810"/>
            <a:ext cx="273630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Eingabe: x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988029" y="3755553"/>
            <a:ext cx="273630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Ausgabe: min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7074198" y="3624977"/>
            <a:ext cx="1899479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Rückgabewert: a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8972697" y="3624977"/>
            <a:ext cx="1899479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Rückgabewert: b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7074198" y="2878899"/>
            <a:ext cx="3797978" cy="74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20" name="Gerader Verbinder 19"/>
          <p:cNvCxnSpPr/>
          <p:nvPr/>
        </p:nvCxnSpPr>
        <p:spPr>
          <a:xfrm>
            <a:off x="7074198" y="2878899"/>
            <a:ext cx="1898499" cy="7460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 flipV="1">
            <a:off x="8973186" y="2878899"/>
            <a:ext cx="1898010" cy="7460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8064820" y="2419143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sucheMin(a,b)</a:t>
            </a:r>
            <a:endParaRPr lang="de-DE" b="1" dirty="0"/>
          </a:p>
        </p:txBody>
      </p:sp>
      <p:sp>
        <p:nvSpPr>
          <p:cNvPr id="24" name="Textfeld 23"/>
          <p:cNvSpPr txBox="1"/>
          <p:nvPr/>
        </p:nvSpPr>
        <p:spPr>
          <a:xfrm>
            <a:off x="8568162" y="291592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</a:t>
            </a:r>
            <a:r>
              <a:rPr lang="de-DE" dirty="0" smtClean="0"/>
              <a:t>&lt;=b</a:t>
            </a:r>
            <a:endParaRPr lang="de-DE" dirty="0"/>
          </a:p>
        </p:txBody>
      </p:sp>
      <p:sp>
        <p:nvSpPr>
          <p:cNvPr id="25" name="Textfeld 24"/>
          <p:cNvSpPr txBox="1"/>
          <p:nvPr/>
        </p:nvSpPr>
        <p:spPr>
          <a:xfrm>
            <a:off x="7492490" y="321043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ja</a:t>
            </a:r>
            <a:endParaRPr lang="de-DE" dirty="0"/>
          </a:p>
        </p:txBody>
      </p:sp>
      <p:sp>
        <p:nvSpPr>
          <p:cNvPr id="26" name="Textfeld 25"/>
          <p:cNvSpPr txBox="1"/>
          <p:nvPr/>
        </p:nvSpPr>
        <p:spPr>
          <a:xfrm>
            <a:off x="9996495" y="321043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nein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8037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8" grpId="0" animBg="1"/>
      <p:bldP spid="11" grpId="0" animBg="1"/>
      <p:bldP spid="12" grpId="0" animBg="1"/>
      <p:bldP spid="15" grpId="0" animBg="1"/>
      <p:bldP spid="16" grpId="0" animBg="1"/>
      <p:bldP spid="6" grpId="0" animBg="1"/>
      <p:bldP spid="23" grpId="0"/>
      <p:bldP spid="24" grpId="0"/>
      <p:bldP spid="25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    </a:t>
            </a:r>
            <a:fld id="{53A7E995-82E8-4418-8944-F18B85142D8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541364" y="1309074"/>
            <a:ext cx="11519650" cy="648071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400"/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2000"/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5000"/>
              <a:buFontTx/>
              <a:buBlip>
                <a:blip r:embed="rId2"/>
              </a:buBlip>
              <a:defRPr sz="16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1B2"/>
              </a:buClr>
              <a:buSzPct val="85000"/>
              <a:buFontTx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smtClean="0"/>
              <a:t>Beispielaufgabe</a:t>
            </a:r>
            <a:r>
              <a:rPr lang="de-DE" b="1" dirty="0" smtClean="0">
                <a:solidFill>
                  <a:srgbClr val="00B0F0"/>
                </a:solidFill>
              </a:rPr>
              <a:t> </a:t>
            </a:r>
            <a:r>
              <a:rPr lang="de-DE" dirty="0"/>
              <a:t>– </a:t>
            </a:r>
            <a:r>
              <a:rPr lang="de-DE" b="1" dirty="0" smtClean="0">
                <a:solidFill>
                  <a:srgbClr val="00B0F0"/>
                </a:solidFill>
              </a:rPr>
              <a:t>Pseudocode</a:t>
            </a:r>
            <a:br>
              <a:rPr lang="de-DE" b="1" dirty="0" smtClean="0">
                <a:solidFill>
                  <a:srgbClr val="00B0F0"/>
                </a:solidFill>
              </a:rPr>
            </a:br>
            <a:endParaRPr lang="de-DE" dirty="0">
              <a:solidFill>
                <a:srgbClr val="00B0F0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127448" y="2276872"/>
            <a:ext cx="395076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Programm</a:t>
            </a: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 „Beispiel_Rückgabewert“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>
                <a:solidFill>
                  <a:srgbClr val="00204B"/>
                </a:solidFill>
              </a:rPr>
              <a:t>	Eingabe: x</a:t>
            </a:r>
            <a:endParaRPr kumimoji="0" lang="de-DE" sz="1800" b="0" i="0" u="none" strike="noStrike" kern="1200" cap="none" spc="0" normalizeH="0" baseline="0" noProof="0" dirty="0" smtClean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  <a:p>
            <a:pPr lvl="0">
              <a:defRPr/>
            </a:pPr>
            <a:r>
              <a:rPr lang="de-DE" dirty="0">
                <a:solidFill>
                  <a:srgbClr val="00204B"/>
                </a:solidFill>
                <a:latin typeface="Frutiger 45 Light"/>
              </a:rPr>
              <a:t>	</a:t>
            </a:r>
            <a:r>
              <a:rPr lang="de-DE" dirty="0" smtClean="0">
                <a:solidFill>
                  <a:srgbClr val="00204B"/>
                </a:solidFill>
                <a:latin typeface="Frutiger 45 Light"/>
              </a:rPr>
              <a:t>Eingabe: y</a:t>
            </a:r>
            <a:endParaRPr kumimoji="0" lang="de-DE" sz="1800" b="0" i="0" u="none" strike="noStrike" kern="1200" cap="none" spc="0" normalizeH="0" baseline="0" noProof="0" dirty="0" smtClean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  <a:p>
            <a:pPr lvl="0">
              <a:defRPr/>
            </a:pPr>
            <a:r>
              <a:rPr lang="de-DE" noProof="0" dirty="0" smtClean="0">
                <a:latin typeface="Frutiger 45 Light"/>
              </a:rPr>
              <a:t>              min=sucheMin(x,y)</a:t>
            </a:r>
            <a:endParaRPr lang="de-DE" dirty="0">
              <a:latin typeface="Frutiger 45 Light"/>
            </a:endParaRPr>
          </a:p>
          <a:p>
            <a:pPr lvl="0">
              <a:defRPr/>
            </a:pPr>
            <a:r>
              <a:rPr lang="de-DE" dirty="0" smtClean="0">
                <a:latin typeface="Frutiger 45 Light"/>
              </a:rPr>
              <a:t>	</a:t>
            </a:r>
            <a:r>
              <a:rPr lang="de-DE" dirty="0" smtClean="0"/>
              <a:t>Ausgabe: min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4B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}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00204B"/>
              </a:solidFill>
              <a:effectLst/>
              <a:uLnTx/>
              <a:uFillTx/>
              <a:latin typeface="Frutiger 45 Light"/>
              <a:ea typeface="+mn-ea"/>
              <a:cs typeface="+mn-cs"/>
            </a:endParaRPr>
          </a:p>
        </p:txBody>
      </p:sp>
      <p:sp>
        <p:nvSpPr>
          <p:cNvPr id="6" name="Pfeil nach rechts 5"/>
          <p:cNvSpPr/>
          <p:nvPr/>
        </p:nvSpPr>
        <p:spPr>
          <a:xfrm>
            <a:off x="4079776" y="3356992"/>
            <a:ext cx="3456384" cy="432048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b="1" dirty="0" smtClean="0">
                <a:solidFill>
                  <a:schemeClr val="tx1"/>
                </a:solidFill>
              </a:rPr>
              <a:t>Verweis auf eine Funktion</a:t>
            </a:r>
          </a:p>
        </p:txBody>
      </p:sp>
      <p:sp>
        <p:nvSpPr>
          <p:cNvPr id="2" name="Rechteck 1"/>
          <p:cNvSpPr/>
          <p:nvPr/>
        </p:nvSpPr>
        <p:spPr>
          <a:xfrm>
            <a:off x="7657803" y="3429000"/>
            <a:ext cx="403244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de-DE" b="1" dirty="0" smtClean="0">
                <a:solidFill>
                  <a:srgbClr val="00204B"/>
                </a:solidFill>
              </a:rPr>
              <a:t>Funktion</a:t>
            </a:r>
            <a:r>
              <a:rPr lang="de-DE" dirty="0" smtClean="0">
                <a:solidFill>
                  <a:srgbClr val="00204B"/>
                </a:solidFill>
              </a:rPr>
              <a:t> „sucheMin(a,b)“ </a:t>
            </a:r>
            <a:endParaRPr lang="de-DE" dirty="0">
              <a:solidFill>
                <a:srgbClr val="00204B"/>
              </a:solidFill>
            </a:endParaRPr>
          </a:p>
          <a:p>
            <a:pPr lvl="0">
              <a:defRPr/>
            </a:pPr>
            <a:r>
              <a:rPr lang="de-DE" dirty="0">
                <a:solidFill>
                  <a:srgbClr val="00204B"/>
                </a:solidFill>
              </a:rPr>
              <a:t>{</a:t>
            </a:r>
          </a:p>
          <a:p>
            <a:pPr lvl="0">
              <a:defRPr/>
            </a:pPr>
            <a:r>
              <a:rPr lang="de-DE" dirty="0">
                <a:solidFill>
                  <a:srgbClr val="00204B"/>
                </a:solidFill>
              </a:rPr>
              <a:t>             f</a:t>
            </a:r>
            <a:r>
              <a:rPr lang="de-DE" dirty="0" smtClean="0">
                <a:solidFill>
                  <a:srgbClr val="00204B"/>
                </a:solidFill>
              </a:rPr>
              <a:t>alls(a&lt;=b)</a:t>
            </a:r>
          </a:p>
          <a:p>
            <a:pPr lvl="0">
              <a:defRPr/>
            </a:pPr>
            <a:r>
              <a:rPr lang="de-DE" dirty="0" smtClean="0">
                <a:solidFill>
                  <a:srgbClr val="00204B"/>
                </a:solidFill>
              </a:rPr>
              <a:t>             {</a:t>
            </a:r>
          </a:p>
          <a:p>
            <a:pPr lvl="0">
              <a:defRPr/>
            </a:pPr>
            <a:r>
              <a:rPr lang="de-DE" dirty="0">
                <a:solidFill>
                  <a:srgbClr val="00204B"/>
                </a:solidFill>
              </a:rPr>
              <a:t>	</a:t>
            </a:r>
            <a:r>
              <a:rPr lang="de-DE" dirty="0" smtClean="0">
                <a:solidFill>
                  <a:srgbClr val="00204B"/>
                </a:solidFill>
              </a:rPr>
              <a:t>	return a</a:t>
            </a:r>
          </a:p>
          <a:p>
            <a:pPr lvl="0">
              <a:defRPr/>
            </a:pPr>
            <a:r>
              <a:rPr lang="de-DE" dirty="0" smtClean="0">
                <a:solidFill>
                  <a:srgbClr val="00204B"/>
                </a:solidFill>
              </a:rPr>
              <a:t>              }</a:t>
            </a:r>
          </a:p>
          <a:p>
            <a:pPr lvl="0">
              <a:defRPr/>
            </a:pPr>
            <a:r>
              <a:rPr lang="de-DE" dirty="0">
                <a:solidFill>
                  <a:srgbClr val="00204B"/>
                </a:solidFill>
              </a:rPr>
              <a:t>	</a:t>
            </a:r>
            <a:r>
              <a:rPr lang="de-DE" dirty="0" smtClean="0">
                <a:solidFill>
                  <a:srgbClr val="00204B"/>
                </a:solidFill>
              </a:rPr>
              <a:t>sonst</a:t>
            </a:r>
          </a:p>
          <a:p>
            <a:pPr lvl="0">
              <a:defRPr/>
            </a:pPr>
            <a:r>
              <a:rPr lang="de-DE" dirty="0">
                <a:solidFill>
                  <a:srgbClr val="00204B"/>
                </a:solidFill>
              </a:rPr>
              <a:t>	</a:t>
            </a:r>
            <a:r>
              <a:rPr lang="de-DE" dirty="0" smtClean="0">
                <a:solidFill>
                  <a:srgbClr val="00204B"/>
                </a:solidFill>
              </a:rPr>
              <a:t>{</a:t>
            </a:r>
          </a:p>
          <a:p>
            <a:pPr lvl="0">
              <a:defRPr/>
            </a:pPr>
            <a:r>
              <a:rPr lang="de-DE" dirty="0">
                <a:solidFill>
                  <a:srgbClr val="00204B"/>
                </a:solidFill>
              </a:rPr>
              <a:t>	</a:t>
            </a:r>
            <a:r>
              <a:rPr lang="de-DE" dirty="0" smtClean="0">
                <a:solidFill>
                  <a:srgbClr val="00204B"/>
                </a:solidFill>
              </a:rPr>
              <a:t>	return b</a:t>
            </a:r>
          </a:p>
          <a:p>
            <a:pPr lvl="0">
              <a:defRPr/>
            </a:pPr>
            <a:r>
              <a:rPr lang="de-DE" dirty="0">
                <a:solidFill>
                  <a:srgbClr val="00204B"/>
                </a:solidFill>
              </a:rPr>
              <a:t>	</a:t>
            </a:r>
            <a:r>
              <a:rPr lang="de-DE" dirty="0" smtClean="0">
                <a:solidFill>
                  <a:srgbClr val="00204B"/>
                </a:solidFill>
              </a:rPr>
              <a:t>}</a:t>
            </a:r>
            <a:endParaRPr lang="de-DE" dirty="0" smtClean="0"/>
          </a:p>
          <a:p>
            <a:pPr lvl="0">
              <a:defRPr/>
            </a:pPr>
            <a:r>
              <a:rPr lang="de-DE" dirty="0" smtClean="0">
                <a:solidFill>
                  <a:srgbClr val="00204B"/>
                </a:solidFill>
              </a:rPr>
              <a:t>}</a:t>
            </a:r>
            <a:endParaRPr lang="de-DE" dirty="0">
              <a:solidFill>
                <a:srgbClr val="0020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483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 smtClean="0"/>
              <a:t>    </a:t>
            </a:r>
            <a:fld id="{53A7E995-82E8-4418-8944-F18B85142D8B}" type="slidenum">
              <a:rPr lang="de-DE" sz="1200" smtClean="0"/>
              <a:pPr/>
              <a:t>9</a:t>
            </a:fld>
            <a:endParaRPr lang="de-DE" sz="1200" dirty="0"/>
          </a:p>
        </p:txBody>
      </p:sp>
      <p:sp>
        <p:nvSpPr>
          <p:cNvPr id="8" name="Titel 2"/>
          <p:cNvSpPr>
            <a:spLocks noGrp="1"/>
          </p:cNvSpPr>
          <p:nvPr>
            <p:ph type="ctrTitle"/>
          </p:nvPr>
        </p:nvSpPr>
        <p:spPr>
          <a:xfrm>
            <a:off x="553014" y="439671"/>
            <a:ext cx="11137237" cy="720080"/>
          </a:xfrm>
        </p:spPr>
        <p:txBody>
          <a:bodyPr/>
          <a:lstStyle/>
          <a:p>
            <a:r>
              <a:rPr lang="de-DE" dirty="0" smtClean="0"/>
              <a:t>Beispielaufgabe</a:t>
            </a:r>
            <a:r>
              <a:rPr lang="de-DE" dirty="0" smtClean="0">
                <a:solidFill>
                  <a:srgbClr val="00B0F0"/>
                </a:solidFill>
              </a:rPr>
              <a:t> </a:t>
            </a:r>
            <a:r>
              <a:rPr lang="de-DE" dirty="0"/>
              <a:t>– </a:t>
            </a:r>
            <a:r>
              <a:rPr lang="de-DE" dirty="0" smtClean="0">
                <a:solidFill>
                  <a:srgbClr val="00B0F0"/>
                </a:solidFill>
              </a:rPr>
              <a:t>Quellcode</a:t>
            </a:r>
            <a:r>
              <a:rPr lang="de-DE" b="1" dirty="0" smtClean="0">
                <a:solidFill>
                  <a:srgbClr val="00B0F0"/>
                </a:solidFill>
              </a:rPr>
              <a:t/>
            </a:r>
            <a:br>
              <a:rPr lang="de-DE" b="1" dirty="0" smtClean="0">
                <a:solidFill>
                  <a:srgbClr val="00B0F0"/>
                </a:solidFill>
              </a:rPr>
            </a:br>
            <a:endParaRPr lang="de-DE" sz="1800" u="sng" dirty="0"/>
          </a:p>
        </p:txBody>
      </p:sp>
      <p:sp>
        <p:nvSpPr>
          <p:cNvPr id="2" name="Textfeld 1"/>
          <p:cNvSpPr txBox="1"/>
          <p:nvPr/>
        </p:nvSpPr>
        <p:spPr>
          <a:xfrm>
            <a:off x="2783632" y="1219216"/>
            <a:ext cx="4774320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200" dirty="0" smtClean="0"/>
              <a:t># include&lt;stdio.h&gt;</a:t>
            </a:r>
          </a:p>
          <a:p>
            <a:endParaRPr lang="de-DE" sz="1200" dirty="0"/>
          </a:p>
          <a:p>
            <a:r>
              <a:rPr lang="de-DE" sz="1200" dirty="0"/>
              <a:t>i</a:t>
            </a:r>
            <a:r>
              <a:rPr lang="de-DE" sz="1200" dirty="0" smtClean="0"/>
              <a:t>nt sucheMin(int a, int b)</a:t>
            </a:r>
          </a:p>
          <a:p>
            <a:r>
              <a:rPr lang="de-DE" sz="1200" dirty="0" smtClean="0"/>
              <a:t>{</a:t>
            </a:r>
          </a:p>
          <a:p>
            <a:r>
              <a:rPr lang="de-DE" sz="1200" dirty="0"/>
              <a:t>	 </a:t>
            </a:r>
            <a:r>
              <a:rPr lang="de-DE" sz="1200" dirty="0" smtClean="0"/>
              <a:t>if(a&lt;=b)</a:t>
            </a:r>
          </a:p>
          <a:p>
            <a:r>
              <a:rPr lang="de-DE" sz="1200" dirty="0" smtClean="0"/>
              <a:t>	 {</a:t>
            </a:r>
          </a:p>
          <a:p>
            <a:r>
              <a:rPr lang="de-DE" sz="1200" dirty="0"/>
              <a:t>		</a:t>
            </a:r>
            <a:r>
              <a:rPr lang="de-DE" sz="1200" dirty="0" smtClean="0"/>
              <a:t>return a;</a:t>
            </a:r>
          </a:p>
          <a:p>
            <a:r>
              <a:rPr lang="de-DE" sz="1200" dirty="0" smtClean="0"/>
              <a:t>	 }</a:t>
            </a:r>
          </a:p>
          <a:p>
            <a:r>
              <a:rPr lang="de-DE" sz="1200" dirty="0"/>
              <a:t>	</a:t>
            </a:r>
            <a:r>
              <a:rPr lang="de-DE" sz="1200" dirty="0" smtClean="0"/>
              <a:t> else</a:t>
            </a:r>
          </a:p>
          <a:p>
            <a:r>
              <a:rPr lang="de-DE" sz="1200" dirty="0" smtClean="0"/>
              <a:t>	 {</a:t>
            </a:r>
          </a:p>
          <a:p>
            <a:r>
              <a:rPr lang="de-DE" sz="1200" dirty="0"/>
              <a:t>	</a:t>
            </a:r>
            <a:r>
              <a:rPr lang="de-DE" sz="1200" dirty="0" smtClean="0"/>
              <a:t>	return b;</a:t>
            </a:r>
          </a:p>
          <a:p>
            <a:r>
              <a:rPr lang="de-DE" sz="1200" dirty="0" smtClean="0"/>
              <a:t>	 }</a:t>
            </a:r>
          </a:p>
          <a:p>
            <a:r>
              <a:rPr lang="de-DE" sz="1200" dirty="0"/>
              <a:t>}</a:t>
            </a:r>
            <a:endParaRPr lang="de-DE" sz="1200" dirty="0" smtClean="0"/>
          </a:p>
          <a:p>
            <a:endParaRPr lang="de-DE" sz="1200" dirty="0"/>
          </a:p>
          <a:p>
            <a:endParaRPr lang="de-DE" sz="1200" dirty="0"/>
          </a:p>
          <a:p>
            <a:r>
              <a:rPr lang="de-DE" sz="1200" dirty="0"/>
              <a:t>m</a:t>
            </a:r>
            <a:r>
              <a:rPr lang="de-DE" sz="1200" dirty="0" smtClean="0"/>
              <a:t>ain()</a:t>
            </a:r>
          </a:p>
          <a:p>
            <a:r>
              <a:rPr lang="de-DE" sz="1200" dirty="0" smtClean="0"/>
              <a:t>{</a:t>
            </a:r>
          </a:p>
          <a:p>
            <a:r>
              <a:rPr lang="de-DE" sz="1200" dirty="0" smtClean="0"/>
              <a:t>	int x,y,min;</a:t>
            </a:r>
          </a:p>
          <a:p>
            <a:r>
              <a:rPr lang="de-DE" sz="1200" dirty="0"/>
              <a:t>	</a:t>
            </a:r>
            <a:r>
              <a:rPr lang="de-DE" sz="1200" dirty="0" smtClean="0"/>
              <a:t>printf(“Bitte erste Zahl eingeben: “);</a:t>
            </a:r>
          </a:p>
          <a:p>
            <a:r>
              <a:rPr lang="de-DE" sz="1200" dirty="0"/>
              <a:t>	</a:t>
            </a:r>
            <a:r>
              <a:rPr lang="de-DE" sz="1200" dirty="0" smtClean="0"/>
              <a:t>fflush(stdin);</a:t>
            </a:r>
          </a:p>
          <a:p>
            <a:r>
              <a:rPr lang="de-DE" sz="1200" dirty="0"/>
              <a:t>	</a:t>
            </a:r>
            <a:r>
              <a:rPr lang="de-DE" sz="1200" dirty="0" smtClean="0"/>
              <a:t>scanf(“%d“,&amp;x);</a:t>
            </a:r>
          </a:p>
          <a:p>
            <a:r>
              <a:rPr lang="de-DE" sz="1200" dirty="0" smtClean="0"/>
              <a:t>	printf</a:t>
            </a:r>
            <a:r>
              <a:rPr lang="de-DE" sz="1200" dirty="0"/>
              <a:t>(“Bitte </a:t>
            </a:r>
            <a:r>
              <a:rPr lang="de-DE" sz="1200" dirty="0" smtClean="0"/>
              <a:t>zweite </a:t>
            </a:r>
            <a:r>
              <a:rPr lang="de-DE" sz="1200" dirty="0"/>
              <a:t>Zahl eingeben: “);</a:t>
            </a:r>
          </a:p>
          <a:p>
            <a:r>
              <a:rPr lang="de-DE" sz="1200" dirty="0"/>
              <a:t>	fflush(stdin);</a:t>
            </a:r>
          </a:p>
          <a:p>
            <a:r>
              <a:rPr lang="de-DE" sz="1200" dirty="0"/>
              <a:t>	scanf(“%d</a:t>
            </a:r>
            <a:r>
              <a:rPr lang="de-DE" sz="1200" dirty="0" smtClean="0"/>
              <a:t>“,&amp;y);</a:t>
            </a:r>
          </a:p>
          <a:p>
            <a:r>
              <a:rPr lang="de-DE" sz="1200" dirty="0"/>
              <a:t>	</a:t>
            </a:r>
            <a:r>
              <a:rPr lang="de-DE" sz="1200" dirty="0" smtClean="0"/>
              <a:t>min=sucheMin(x,y);</a:t>
            </a:r>
          </a:p>
          <a:p>
            <a:r>
              <a:rPr lang="de-DE" sz="1200" dirty="0"/>
              <a:t>	</a:t>
            </a:r>
            <a:r>
              <a:rPr lang="de-DE" sz="1200" dirty="0" smtClean="0"/>
              <a:t>printf(“Das Minimum aus %d und %d ist %d“,x,y,min);</a:t>
            </a:r>
          </a:p>
          <a:p>
            <a:r>
              <a:rPr lang="de-DE" sz="1200" dirty="0" smtClean="0"/>
              <a:t>}</a:t>
            </a:r>
            <a:endParaRPr lang="de-DE" sz="1200" dirty="0"/>
          </a:p>
        </p:txBody>
      </p:sp>
      <p:sp>
        <p:nvSpPr>
          <p:cNvPr id="6" name="Pfeil nach rechts 5"/>
          <p:cNvSpPr/>
          <p:nvPr/>
        </p:nvSpPr>
        <p:spPr>
          <a:xfrm rot="16200000">
            <a:off x="2466665" y="4394038"/>
            <a:ext cx="2146101" cy="504056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b="1" dirty="0" smtClean="0">
                <a:solidFill>
                  <a:schemeClr val="tx1"/>
                </a:solidFill>
              </a:rPr>
              <a:t>Verweis auf eine Funktion</a:t>
            </a:r>
          </a:p>
        </p:txBody>
      </p:sp>
    </p:spTree>
    <p:extLst>
      <p:ext uri="{BB962C8B-B14F-4D97-AF65-F5344CB8AC3E}">
        <p14:creationId xmlns:p14="http://schemas.microsoft.com/office/powerpoint/2010/main" val="2261801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Larissa">
  <a:themeElements>
    <a:clrScheme name="WBS TRAINING_Farbprofil">
      <a:dk1>
        <a:srgbClr val="00204B"/>
      </a:dk1>
      <a:lt1>
        <a:srgbClr val="FFFFFF"/>
      </a:lt1>
      <a:dk2>
        <a:srgbClr val="0071B2"/>
      </a:dk2>
      <a:lt2>
        <a:srgbClr val="CFCFCF"/>
      </a:lt2>
      <a:accent1>
        <a:srgbClr val="00204B"/>
      </a:accent1>
      <a:accent2>
        <a:srgbClr val="FBC714"/>
      </a:accent2>
      <a:accent3>
        <a:srgbClr val="FB2B55"/>
      </a:accent3>
      <a:accent4>
        <a:srgbClr val="FBC714"/>
      </a:accent4>
      <a:accent5>
        <a:srgbClr val="FBC714"/>
      </a:accent5>
      <a:accent6>
        <a:srgbClr val="FB2B55"/>
      </a:accent6>
      <a:hlink>
        <a:srgbClr val="00204B"/>
      </a:hlink>
      <a:folHlink>
        <a:srgbClr val="00204B"/>
      </a:folHlink>
    </a:clrScheme>
    <a:fontScheme name="WBS-Schrift">
      <a:majorFont>
        <a:latin typeface="Frutiger 55 Roman"/>
        <a:ea typeface=""/>
        <a:cs typeface=""/>
      </a:majorFont>
      <a:minorFont>
        <a:latin typeface="Frutiger 45 Light"/>
        <a:ea typeface=""/>
        <a:cs typeface=""/>
      </a:minorFont>
    </a:fontScheme>
    <a:fmtScheme name="Subtile Körper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E2894E4CF43FC4786D65296C0CD6BF1" ma:contentTypeVersion="12" ma:contentTypeDescription="Ein neues Dokument erstellen." ma:contentTypeScope="" ma:versionID="1f599bff0db999305c00b85ac6738f25">
  <xsd:schema xmlns:xsd="http://www.w3.org/2001/XMLSchema" xmlns:xs="http://www.w3.org/2001/XMLSchema" xmlns:p="http://schemas.microsoft.com/office/2006/metadata/properties" xmlns:ns2="f22e8a00-551a-48c6-b378-c6ed4955e6ee" xmlns:ns3="8757b47b-59dc-4c9e-8178-d43937388e35" targetNamespace="http://schemas.microsoft.com/office/2006/metadata/properties" ma:root="true" ma:fieldsID="7eb6d1ca2d5fee2626cc14f93b7aaea9" ns2:_="" ns3:_="">
    <xsd:import namespace="f22e8a00-551a-48c6-b378-c6ed4955e6ee"/>
    <xsd:import namespace="8757b47b-59dc-4c9e-8178-d43937388e3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2e8a00-551a-48c6-b378-c6ed4955e6e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559174ce-b004-4f1e-a04d-a197baedd0ca}" ma:internalName="TaxCatchAll" ma:showField="CatchAllData" ma:web="f22e8a00-551a-48c6-b378-c6ed4955e6e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57b47b-59dc-4c9e-8178-d43937388e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Bildmarkierungen" ma:readOnly="false" ma:fieldId="{5cf76f15-5ced-4ddc-b409-7134ff3c332f}" ma:taxonomyMulti="true" ma:sspId="ecb1af77-71c4-40a4-865f-7f05b01a85a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757b47b-59dc-4c9e-8178-d43937388e35">
      <Terms xmlns="http://schemas.microsoft.com/office/infopath/2007/PartnerControls"/>
    </lcf76f155ced4ddcb4097134ff3c332f>
    <TaxCatchAll xmlns="f22e8a00-551a-48c6-b378-c6ed4955e6ee" xsi:nil="true"/>
  </documentManagement>
</p:properties>
</file>

<file path=customXml/itemProps1.xml><?xml version="1.0" encoding="utf-8"?>
<ds:datastoreItem xmlns:ds="http://schemas.openxmlformats.org/officeDocument/2006/customXml" ds:itemID="{62ADC17E-97DE-4F17-979B-0846BDA675EA}"/>
</file>

<file path=customXml/itemProps2.xml><?xml version="1.0" encoding="utf-8"?>
<ds:datastoreItem xmlns:ds="http://schemas.openxmlformats.org/officeDocument/2006/customXml" ds:itemID="{7CC1044A-1CA7-43CB-B45A-11F2D2127240}"/>
</file>

<file path=customXml/itemProps3.xml><?xml version="1.0" encoding="utf-8"?>
<ds:datastoreItem xmlns:ds="http://schemas.openxmlformats.org/officeDocument/2006/customXml" ds:itemID="{ABDE9BF4-622D-4353-8F26-FA9482B1FADD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867</Words>
  <Application>Microsoft Office PowerPoint</Application>
  <PresentationFormat>Breitbild</PresentationFormat>
  <Paragraphs>353</Paragraphs>
  <Slides>17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Arial</vt:lpstr>
      <vt:lpstr>Calibri</vt:lpstr>
      <vt:lpstr>Frutiger 45 Light</vt:lpstr>
      <vt:lpstr>Frutiger 55 Roman</vt:lpstr>
      <vt:lpstr>Larissa</vt:lpstr>
      <vt:lpstr>Programmierung(1)</vt:lpstr>
      <vt:lpstr>Agenda</vt:lpstr>
      <vt:lpstr>Funktionen(II) – Motivation – EVA-Prinzip </vt:lpstr>
      <vt:lpstr>Funktionen(II) – Motivation – Seiteneffekt </vt:lpstr>
      <vt:lpstr>Funktionen(II) – Beispielaufgabe </vt:lpstr>
      <vt:lpstr>Beispielaufgabe – PAP </vt:lpstr>
      <vt:lpstr>Beispielaufgabe – Struktogramm </vt:lpstr>
      <vt:lpstr>Beispielaufgabe – Pseudocode </vt:lpstr>
      <vt:lpstr>Beispielaufgabe – Quellcode </vt:lpstr>
      <vt:lpstr>Beispielaufgabe – Quellcode – Typ des Rückgabewertes </vt:lpstr>
      <vt:lpstr>Beispielaufgabe – Quellcode – Rückgabewert des main </vt:lpstr>
      <vt:lpstr>Beispielaufgabe – Quellcode – void (bei Rückgabewert) </vt:lpstr>
      <vt:lpstr>Beispielaufgabe – Quellcode – void (bei Übergabewert) </vt:lpstr>
      <vt:lpstr>Beispielaufgabe – Quellcode – void (bei beiden Werten) </vt:lpstr>
      <vt:lpstr>Beispielaufgabe – Quellcode – zukünftige Vorgehensweise </vt:lpstr>
      <vt:lpstr>Funktionen – Gemeinsame Übung A_03_02_01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 Passon</dc:creator>
  <cp:lastModifiedBy>Max Muster01</cp:lastModifiedBy>
  <cp:revision>668</cp:revision>
  <dcterms:created xsi:type="dcterms:W3CDTF">2016-07-13T14:25:09Z</dcterms:created>
  <dcterms:modified xsi:type="dcterms:W3CDTF">2022-06-01T15:25:29Z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0x0101002E2894E4CF43FC4786D65296C0CD6BF1</vt:lpwstr>
  </property>
</Properties>
</file>