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04" r:id="rId2"/>
    <p:sldId id="317" r:id="rId3"/>
    <p:sldId id="408" r:id="rId4"/>
    <p:sldId id="409" r:id="rId5"/>
    <p:sldId id="411" r:id="rId6"/>
    <p:sldId id="412" r:id="rId7"/>
    <p:sldId id="413" r:id="rId8"/>
    <p:sldId id="414" r:id="rId9"/>
    <p:sldId id="416" r:id="rId10"/>
    <p:sldId id="415" r:id="rId11"/>
    <p:sldId id="417" r:id="rId12"/>
    <p:sldId id="418" r:id="rId13"/>
    <p:sldId id="420" r:id="rId14"/>
    <p:sldId id="419" r:id="rId15"/>
    <p:sldId id="421" r:id="rId16"/>
    <p:sldId id="422" r:id="rId17"/>
    <p:sldId id="423" r:id="rId18"/>
    <p:sldId id="425" r:id="rId19"/>
    <p:sldId id="424" r:id="rId20"/>
    <p:sldId id="426" r:id="rId21"/>
    <p:sldId id="427" r:id="rId22"/>
    <p:sldId id="428" r:id="rId23"/>
    <p:sldId id="430" r:id="rId24"/>
    <p:sldId id="429" r:id="rId25"/>
    <p:sldId id="431" r:id="rId26"/>
    <p:sldId id="338" r:id="rId27"/>
    <p:sldId id="310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dja Rabsch" initials="N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5"/>
    <a:srgbClr val="0071B2"/>
    <a:srgbClr val="E73053"/>
    <a:srgbClr val="FBC714"/>
    <a:srgbClr val="00204B"/>
    <a:srgbClr val="1E466E"/>
    <a:srgbClr val="FB2B55"/>
    <a:srgbClr val="FFCC00"/>
    <a:srgbClr val="0A3E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36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2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9DB4B-9B0A-465E-9EA9-844F8452970F}" type="datetimeFigureOut">
              <a:rPr lang="de-DE" smtClean="0"/>
              <a:pPr/>
              <a:t>21.12.2022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6AD08-F6DD-401B-A6DA-FC1A3AB5636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260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6535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50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0743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4652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1914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2796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7602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373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7234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8718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2950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793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655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9508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5789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5224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454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071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21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244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28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7793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8554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89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Untertitel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6631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unt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Seitenüberschrift</a:t>
            </a:r>
            <a:br>
              <a:rPr lang="de-DE" dirty="0" smtClean="0"/>
            </a:br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553014" y="1715424"/>
            <a:ext cx="11137237" cy="40324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>
                <a:latin typeface="+mn-lt"/>
              </a:defRPr>
            </a:lvl1pPr>
            <a:lvl2pPr marL="742950" indent="-28575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3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‹Nr.›</a:t>
            </a:fld>
            <a:endParaRPr lang="de-DE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650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seite_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Seitenüberschrift</a:t>
            </a:r>
            <a:br>
              <a:rPr lang="de-DE" dirty="0" smtClean="0"/>
            </a:br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553013" y="1717200"/>
            <a:ext cx="4608512" cy="40324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>
                <a:latin typeface="+mn-lt"/>
              </a:defRPr>
            </a:lvl1pPr>
            <a:lvl2pPr marL="742950" indent="-28575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3"/>
          </p:nvPr>
        </p:nvSpPr>
        <p:spPr>
          <a:xfrm>
            <a:off x="5338879" y="1717200"/>
            <a:ext cx="6351373" cy="4032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>
                <a:solidFill>
                  <a:srgbClr val="00204B"/>
                </a:solidFill>
              </a:rPr>
              <a:pPr/>
              <a:t>‹Nr.›</a:t>
            </a:fld>
            <a:endParaRPr lang="de-DE" sz="1200" dirty="0">
              <a:solidFill>
                <a:srgbClr val="0020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22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nterseite_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Seitenüberschrift</a:t>
            </a:r>
            <a:br>
              <a:rPr lang="de-DE" dirty="0" smtClean="0"/>
            </a:br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7081739" y="1717200"/>
            <a:ext cx="4608512" cy="40324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>
                <a:latin typeface="+mn-lt"/>
              </a:defRPr>
            </a:lvl1pPr>
            <a:lvl2pPr marL="742950" indent="-28575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3"/>
          </p:nvPr>
        </p:nvSpPr>
        <p:spPr>
          <a:xfrm>
            <a:off x="553013" y="1717200"/>
            <a:ext cx="6351373" cy="29523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275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seit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Seitenüberschrift</a:t>
            </a:r>
            <a:br>
              <a:rPr lang="de-DE" dirty="0" smtClean="0"/>
            </a:br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553014" y="1717200"/>
            <a:ext cx="11137237" cy="41044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    </a:t>
            </a:r>
            <a:fld id="{53A7E995-82E8-4418-8944-F18B85142D8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923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_inkl. Kontaktda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Untertitel 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1"/>
          <a:stretch/>
        </p:blipFill>
        <p:spPr>
          <a:xfrm>
            <a:off x="0" y="0"/>
            <a:ext cx="12192000" cy="62373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81328"/>
            <a:ext cx="1329033" cy="3326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6378332"/>
            <a:ext cx="3384376" cy="2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Untertitel 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1"/>
          <a:stretch/>
        </p:blipFill>
        <p:spPr>
          <a:xfrm>
            <a:off x="0" y="0"/>
            <a:ext cx="12192000" cy="62373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81328"/>
            <a:ext cx="1329033" cy="3326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6378332"/>
            <a:ext cx="3384376" cy="2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1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_Freie_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Untertitel 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1"/>
          <a:stretch/>
        </p:blipFill>
        <p:spPr>
          <a:xfrm>
            <a:off x="0" y="0"/>
            <a:ext cx="12192000" cy="62373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6378332"/>
            <a:ext cx="3384376" cy="29268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81328"/>
            <a:ext cx="1329033" cy="33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01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2132856"/>
            <a:ext cx="12192000" cy="1383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</a:t>
            </a:r>
            <a:br>
              <a:rPr lang="de-DE" dirty="0" smtClean="0"/>
            </a:br>
            <a:r>
              <a:rPr lang="de-DE" dirty="0" smtClean="0"/>
              <a:t>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5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3" r:id="rId5"/>
    <p:sldLayoutId id="2147483656" r:id="rId6"/>
    <p:sldLayoutId id="2147483657" r:id="rId7"/>
    <p:sldLayoutId id="214748365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Programmierung(1)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10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Aktivitätsparameterknoten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7" name="Abgerundetes Rechteck 6"/>
          <p:cNvSpPr/>
          <p:nvPr/>
        </p:nvSpPr>
        <p:spPr>
          <a:xfrm>
            <a:off x="695400" y="1268760"/>
            <a:ext cx="10873208" cy="48245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199456" y="134076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</a:t>
            </a:r>
            <a:r>
              <a:rPr lang="de-DE" b="1" dirty="0" smtClean="0"/>
              <a:t>ctivity „Hausbau“</a:t>
            </a:r>
            <a:endParaRPr lang="de-DE" b="1" dirty="0"/>
          </a:p>
        </p:txBody>
      </p:sp>
      <p:sp>
        <p:nvSpPr>
          <p:cNvPr id="2" name="Ellipse 1"/>
          <p:cNvSpPr/>
          <p:nvPr/>
        </p:nvSpPr>
        <p:spPr>
          <a:xfrm>
            <a:off x="839416" y="2107667"/>
            <a:ext cx="432048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Abgerundetes Rechteck 2"/>
          <p:cNvSpPr/>
          <p:nvPr/>
        </p:nvSpPr>
        <p:spPr>
          <a:xfrm>
            <a:off x="2279576" y="1828927"/>
            <a:ext cx="2016224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Architekt beauftragen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135560" y="1980537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135560" y="2494419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135560" y="2719735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" name="Gerade Verbindung mit Pfeil 11"/>
          <p:cNvCxnSpPr>
            <a:stCxn id="2" idx="6"/>
          </p:cNvCxnSpPr>
          <p:nvPr/>
        </p:nvCxnSpPr>
        <p:spPr>
          <a:xfrm>
            <a:off x="1271464" y="2323691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491535" y="1913899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Qualität</a:t>
            </a:r>
            <a:endParaRPr lang="de-DE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1530816" y="2427927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Budget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1559656" y="2638435"/>
            <a:ext cx="619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Termin</a:t>
            </a:r>
            <a:endParaRPr lang="de-DE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4413474" y="1916407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Honorar</a:t>
            </a:r>
            <a:endParaRPr lang="de-DE" sz="1200" dirty="0"/>
          </a:p>
        </p:txBody>
      </p:sp>
      <p:sp>
        <p:nvSpPr>
          <p:cNvPr id="18" name="Rechteck 17"/>
          <p:cNvSpPr/>
          <p:nvPr/>
        </p:nvSpPr>
        <p:spPr>
          <a:xfrm>
            <a:off x="5135146" y="1999655"/>
            <a:ext cx="1512168" cy="79208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B0F0"/>
                </a:solidFill>
              </a:rPr>
              <a:t>Bauplan erstellt</a:t>
            </a:r>
            <a:endParaRPr lang="de-DE" dirty="0">
              <a:solidFill>
                <a:srgbClr val="00B0F0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4295800" y="2323691"/>
            <a:ext cx="839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4295800" y="1980537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Textfeld 58"/>
          <p:cNvSpPr txBox="1"/>
          <p:nvPr/>
        </p:nvSpPr>
        <p:spPr>
          <a:xfrm>
            <a:off x="2279576" y="3577226"/>
            <a:ext cx="7750840" cy="175432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Aktivitätsparameterknoten werden als Rechteck dargestellt.</a:t>
            </a:r>
          </a:p>
          <a:p>
            <a:pPr algn="ctr"/>
            <a:r>
              <a:rPr lang="de-DE" dirty="0" smtClean="0"/>
              <a:t>Sie gehören (wie auch die Pins) zu den „Objektknoten“.</a:t>
            </a:r>
          </a:p>
          <a:p>
            <a:pPr algn="ctr"/>
            <a:r>
              <a:rPr lang="de-DE" dirty="0" smtClean="0"/>
              <a:t>Mit ihnen kann das Verhalten (Zustand) eines Objekts beschrieben werden.</a:t>
            </a:r>
          </a:p>
          <a:p>
            <a:pPr algn="ctr"/>
            <a:r>
              <a:rPr lang="de-DE" dirty="0" smtClean="0"/>
              <a:t>Gelegentlich könnten Pins und Aktivitätsparameterknoten austauschbar sein.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Den filigranen Unterschied zwischen beiden werden wir später betrachten.</a:t>
            </a:r>
          </a:p>
        </p:txBody>
      </p:sp>
    </p:spTree>
    <p:extLst>
      <p:ext uri="{BB962C8B-B14F-4D97-AF65-F5344CB8AC3E}">
        <p14:creationId xmlns:p14="http://schemas.microsoft.com/office/powerpoint/2010/main" val="55393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11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„externe“ Objekte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7" name="Abgerundetes Rechteck 6"/>
          <p:cNvSpPr/>
          <p:nvPr/>
        </p:nvSpPr>
        <p:spPr>
          <a:xfrm>
            <a:off x="695400" y="1268760"/>
            <a:ext cx="10873208" cy="48245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199456" y="134076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</a:t>
            </a:r>
            <a:r>
              <a:rPr lang="de-DE" b="1" dirty="0" smtClean="0"/>
              <a:t>ctivity „Hausbau“</a:t>
            </a:r>
            <a:endParaRPr lang="de-DE" b="1" dirty="0"/>
          </a:p>
        </p:txBody>
      </p:sp>
      <p:sp>
        <p:nvSpPr>
          <p:cNvPr id="2" name="Ellipse 1"/>
          <p:cNvSpPr/>
          <p:nvPr/>
        </p:nvSpPr>
        <p:spPr>
          <a:xfrm>
            <a:off x="839416" y="2107667"/>
            <a:ext cx="432048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Abgerundetes Rechteck 2"/>
          <p:cNvSpPr/>
          <p:nvPr/>
        </p:nvSpPr>
        <p:spPr>
          <a:xfrm>
            <a:off x="2279576" y="1828927"/>
            <a:ext cx="2016224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Architekt beauftragen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135560" y="1980537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135560" y="2494419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135560" y="2719735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" name="Gerade Verbindung mit Pfeil 11"/>
          <p:cNvCxnSpPr>
            <a:stCxn id="2" idx="6"/>
          </p:cNvCxnSpPr>
          <p:nvPr/>
        </p:nvCxnSpPr>
        <p:spPr>
          <a:xfrm>
            <a:off x="1271464" y="2323691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491535" y="1913899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Qualität</a:t>
            </a:r>
            <a:endParaRPr lang="de-DE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1530816" y="2427927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Budget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1559656" y="2638435"/>
            <a:ext cx="619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Termin</a:t>
            </a:r>
            <a:endParaRPr lang="de-DE" sz="1200" dirty="0"/>
          </a:p>
        </p:txBody>
      </p:sp>
      <p:sp>
        <p:nvSpPr>
          <p:cNvPr id="16" name="Rechteck 15"/>
          <p:cNvSpPr/>
          <p:nvPr/>
        </p:nvSpPr>
        <p:spPr>
          <a:xfrm>
            <a:off x="4295800" y="1980537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4413474" y="1916407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Honorar</a:t>
            </a:r>
            <a:endParaRPr lang="de-DE" sz="1200" dirty="0"/>
          </a:p>
        </p:txBody>
      </p:sp>
      <p:sp>
        <p:nvSpPr>
          <p:cNvPr id="18" name="Rechteck 17"/>
          <p:cNvSpPr/>
          <p:nvPr/>
        </p:nvSpPr>
        <p:spPr>
          <a:xfrm>
            <a:off x="5135146" y="1999655"/>
            <a:ext cx="151216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Bauplan erstellt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4295800" y="2323691"/>
            <a:ext cx="839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/>
          <p:cNvSpPr/>
          <p:nvPr/>
        </p:nvSpPr>
        <p:spPr>
          <a:xfrm>
            <a:off x="7485503" y="1801633"/>
            <a:ext cx="2016224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Fundament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gießen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6647314" y="2323691"/>
            <a:ext cx="842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7737531" y="645324"/>
            <a:ext cx="1512168" cy="79208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B0F0"/>
                </a:solidFill>
              </a:rPr>
              <a:t>Grundstück</a:t>
            </a:r>
          </a:p>
          <a:p>
            <a:pPr algn="ctr"/>
            <a:r>
              <a:rPr lang="de-DE" dirty="0" smtClean="0">
                <a:solidFill>
                  <a:srgbClr val="00B0F0"/>
                </a:solidFill>
              </a:rPr>
              <a:t>unbebaut</a:t>
            </a:r>
            <a:endParaRPr lang="de-DE" dirty="0">
              <a:solidFill>
                <a:srgbClr val="00B0F0"/>
              </a:solidFill>
            </a:endParaRPr>
          </a:p>
        </p:txBody>
      </p:sp>
      <p:cxnSp>
        <p:nvCxnSpPr>
          <p:cNvPr id="47" name="Gerade Verbindung mit Pfeil 46"/>
          <p:cNvCxnSpPr>
            <a:stCxn id="46" idx="2"/>
            <a:endCxn id="21" idx="0"/>
          </p:cNvCxnSpPr>
          <p:nvPr/>
        </p:nvCxnSpPr>
        <p:spPr>
          <a:xfrm>
            <a:off x="8493615" y="1437412"/>
            <a:ext cx="0" cy="364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14949" y="3547690"/>
            <a:ext cx="11034110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Wenn ein Objekt nicht zum System des Modells gehört, kann es an der Aktivitäts-Grenze eingetragen werden.</a:t>
            </a:r>
          </a:p>
          <a:p>
            <a:pPr algn="ctr"/>
            <a:r>
              <a:rPr lang="de-DE" dirty="0" smtClean="0"/>
              <a:t>Dies kann sinnvoll sein, wenn der Zustand dieses Objekts eine Voraussetzung für eine folgende Aktion darstellt.</a:t>
            </a:r>
          </a:p>
          <a:p>
            <a:pPr algn="ctr"/>
            <a:r>
              <a:rPr lang="de-DE" dirty="0" smtClean="0"/>
              <a:t>In einem solchen Fall startet der Kontrollfluss am Objekt (Aktivitätsparameterknoten) und endet an der Aktion.</a:t>
            </a:r>
          </a:p>
        </p:txBody>
      </p:sp>
    </p:spTree>
    <p:extLst>
      <p:ext uri="{BB962C8B-B14F-4D97-AF65-F5344CB8AC3E}">
        <p14:creationId xmlns:p14="http://schemas.microsoft.com/office/powerpoint/2010/main" val="251801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12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Verzweigung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7" name="Abgerundetes Rechteck 6"/>
          <p:cNvSpPr/>
          <p:nvPr/>
        </p:nvSpPr>
        <p:spPr>
          <a:xfrm>
            <a:off x="695400" y="1268760"/>
            <a:ext cx="10873208" cy="48245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199456" y="134076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</a:t>
            </a:r>
            <a:r>
              <a:rPr lang="de-DE" b="1" dirty="0" smtClean="0"/>
              <a:t>ctivity „Hausbau“</a:t>
            </a:r>
            <a:endParaRPr lang="de-DE" b="1" dirty="0"/>
          </a:p>
        </p:txBody>
      </p:sp>
      <p:sp>
        <p:nvSpPr>
          <p:cNvPr id="2" name="Ellipse 1"/>
          <p:cNvSpPr/>
          <p:nvPr/>
        </p:nvSpPr>
        <p:spPr>
          <a:xfrm>
            <a:off x="839416" y="2107667"/>
            <a:ext cx="432048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Abgerundetes Rechteck 2"/>
          <p:cNvSpPr/>
          <p:nvPr/>
        </p:nvSpPr>
        <p:spPr>
          <a:xfrm>
            <a:off x="2279576" y="1828927"/>
            <a:ext cx="2016224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Architekt beauftragen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135560" y="1980537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135560" y="2494419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135560" y="2719735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" name="Gerade Verbindung mit Pfeil 11"/>
          <p:cNvCxnSpPr>
            <a:stCxn id="2" idx="6"/>
          </p:cNvCxnSpPr>
          <p:nvPr/>
        </p:nvCxnSpPr>
        <p:spPr>
          <a:xfrm>
            <a:off x="1271464" y="2323691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491535" y="1913899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Qualität</a:t>
            </a:r>
            <a:endParaRPr lang="de-DE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1530816" y="2427927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Budget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1559656" y="2638435"/>
            <a:ext cx="619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Termin</a:t>
            </a:r>
            <a:endParaRPr lang="de-DE" sz="1200" dirty="0"/>
          </a:p>
        </p:txBody>
      </p:sp>
      <p:sp>
        <p:nvSpPr>
          <p:cNvPr id="16" name="Rechteck 15"/>
          <p:cNvSpPr/>
          <p:nvPr/>
        </p:nvSpPr>
        <p:spPr>
          <a:xfrm>
            <a:off x="4295800" y="1980537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4413474" y="1916407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Honorar</a:t>
            </a:r>
            <a:endParaRPr lang="de-DE" sz="1200" dirty="0"/>
          </a:p>
        </p:txBody>
      </p:sp>
      <p:sp>
        <p:nvSpPr>
          <p:cNvPr id="18" name="Rechteck 17"/>
          <p:cNvSpPr/>
          <p:nvPr/>
        </p:nvSpPr>
        <p:spPr>
          <a:xfrm>
            <a:off x="5135146" y="1999655"/>
            <a:ext cx="151216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Bauplan erstellt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4295800" y="2323691"/>
            <a:ext cx="839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/>
          <p:cNvSpPr/>
          <p:nvPr/>
        </p:nvSpPr>
        <p:spPr>
          <a:xfrm>
            <a:off x="7485503" y="1801633"/>
            <a:ext cx="2016224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Fundament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gießen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6647314" y="2323691"/>
            <a:ext cx="842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aute 22"/>
          <p:cNvSpPr/>
          <p:nvPr/>
        </p:nvSpPr>
        <p:spPr>
          <a:xfrm>
            <a:off x="9882236" y="2190898"/>
            <a:ext cx="457680" cy="360040"/>
          </a:xfrm>
          <a:prstGeom prst="diamond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4" name="Gerade Verbindung mit Pfeil 23"/>
          <p:cNvCxnSpPr>
            <a:endCxn id="23" idx="1"/>
          </p:cNvCxnSpPr>
          <p:nvPr/>
        </p:nvCxnSpPr>
        <p:spPr>
          <a:xfrm>
            <a:off x="9503285" y="2367578"/>
            <a:ext cx="378951" cy="3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0227217" y="2121337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smtClean="0">
                <a:solidFill>
                  <a:srgbClr val="00B050"/>
                </a:solidFill>
              </a:rPr>
              <a:t>[Bauplan fehlerhaft]</a:t>
            </a:r>
            <a:endParaRPr lang="de-DE" sz="1100" dirty="0">
              <a:solidFill>
                <a:srgbClr val="00B050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9497267" y="2512426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smtClean="0">
                <a:solidFill>
                  <a:srgbClr val="00B050"/>
                </a:solidFill>
              </a:rPr>
              <a:t>[Bauplan korrekt]</a:t>
            </a:r>
            <a:endParaRPr lang="de-DE" sz="1100" dirty="0">
              <a:solidFill>
                <a:srgbClr val="00B050"/>
              </a:solidFill>
            </a:endParaRPr>
          </a:p>
        </p:txBody>
      </p:sp>
      <p:cxnSp>
        <p:nvCxnSpPr>
          <p:cNvPr id="37" name="Gerade Verbindung mit Pfeil 36"/>
          <p:cNvCxnSpPr>
            <a:endCxn id="35" idx="0"/>
          </p:cNvCxnSpPr>
          <p:nvPr/>
        </p:nvCxnSpPr>
        <p:spPr>
          <a:xfrm>
            <a:off x="10925323" y="2365908"/>
            <a:ext cx="28939" cy="1070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7737531" y="645324"/>
            <a:ext cx="151216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Grundstück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unbebaut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/>
          <p:cNvCxnSpPr>
            <a:stCxn id="46" idx="2"/>
            <a:endCxn id="21" idx="0"/>
          </p:cNvCxnSpPr>
          <p:nvPr/>
        </p:nvCxnSpPr>
        <p:spPr>
          <a:xfrm>
            <a:off x="8493615" y="1437412"/>
            <a:ext cx="0" cy="364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stCxn id="23" idx="3"/>
          </p:cNvCxnSpPr>
          <p:nvPr/>
        </p:nvCxnSpPr>
        <p:spPr>
          <a:xfrm flipV="1">
            <a:off x="10339916" y="2365908"/>
            <a:ext cx="585407" cy="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10111076" y="2550938"/>
            <a:ext cx="0" cy="1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H="1">
            <a:off x="9510088" y="3866778"/>
            <a:ext cx="60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3270433" y="4779379"/>
            <a:ext cx="5818965" cy="6463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Eine </a:t>
            </a:r>
            <a:r>
              <a:rPr lang="de-DE" dirty="0" smtClean="0">
                <a:solidFill>
                  <a:srgbClr val="00B0F0"/>
                </a:solidFill>
              </a:rPr>
              <a:t>Verzweigung</a:t>
            </a:r>
            <a:r>
              <a:rPr lang="de-DE" dirty="0" smtClean="0"/>
              <a:t> wird (wie im PAP) als Raute dargestellt.</a:t>
            </a:r>
          </a:p>
          <a:p>
            <a:pPr algn="ctr"/>
            <a:r>
              <a:rPr lang="de-DE" dirty="0" smtClean="0"/>
              <a:t>Die </a:t>
            </a:r>
            <a:r>
              <a:rPr lang="de-DE" dirty="0" smtClean="0">
                <a:solidFill>
                  <a:srgbClr val="00B050"/>
                </a:solidFill>
              </a:rPr>
              <a:t>Bedingungen</a:t>
            </a:r>
            <a:r>
              <a:rPr lang="de-DE" dirty="0" smtClean="0"/>
              <a:t> werden in eckigen Klammern notiert.</a:t>
            </a:r>
          </a:p>
        </p:txBody>
      </p:sp>
    </p:spTree>
    <p:extLst>
      <p:ext uri="{BB962C8B-B14F-4D97-AF65-F5344CB8AC3E}">
        <p14:creationId xmlns:p14="http://schemas.microsoft.com/office/powerpoint/2010/main" val="337127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13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Verzweigung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7" name="Abgerundetes Rechteck 6"/>
          <p:cNvSpPr/>
          <p:nvPr/>
        </p:nvSpPr>
        <p:spPr>
          <a:xfrm>
            <a:off x="695400" y="1268760"/>
            <a:ext cx="10873208" cy="48245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199456" y="134076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</a:t>
            </a:r>
            <a:r>
              <a:rPr lang="de-DE" b="1" dirty="0" smtClean="0"/>
              <a:t>ctivity „Hausbau“</a:t>
            </a:r>
            <a:endParaRPr lang="de-DE" b="1" dirty="0"/>
          </a:p>
        </p:txBody>
      </p:sp>
      <p:sp>
        <p:nvSpPr>
          <p:cNvPr id="2" name="Ellipse 1"/>
          <p:cNvSpPr/>
          <p:nvPr/>
        </p:nvSpPr>
        <p:spPr>
          <a:xfrm>
            <a:off x="839416" y="2107667"/>
            <a:ext cx="432048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Abgerundetes Rechteck 2"/>
          <p:cNvSpPr/>
          <p:nvPr/>
        </p:nvSpPr>
        <p:spPr>
          <a:xfrm>
            <a:off x="2279576" y="1828927"/>
            <a:ext cx="2016224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Architekt beauftragen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135560" y="1980537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135560" y="2494419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135560" y="2719735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" name="Gerade Verbindung mit Pfeil 11"/>
          <p:cNvCxnSpPr>
            <a:stCxn id="2" idx="6"/>
          </p:cNvCxnSpPr>
          <p:nvPr/>
        </p:nvCxnSpPr>
        <p:spPr>
          <a:xfrm>
            <a:off x="1271464" y="2323691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491535" y="1913899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Qualität</a:t>
            </a:r>
            <a:endParaRPr lang="de-DE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1530816" y="2427927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Budget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1559656" y="2638435"/>
            <a:ext cx="619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Termin</a:t>
            </a:r>
            <a:endParaRPr lang="de-DE" sz="1200" dirty="0"/>
          </a:p>
        </p:txBody>
      </p:sp>
      <p:sp>
        <p:nvSpPr>
          <p:cNvPr id="16" name="Rechteck 15"/>
          <p:cNvSpPr/>
          <p:nvPr/>
        </p:nvSpPr>
        <p:spPr>
          <a:xfrm>
            <a:off x="4295800" y="1980537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4413474" y="1916407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Honorar</a:t>
            </a:r>
            <a:endParaRPr lang="de-DE" sz="1200" dirty="0"/>
          </a:p>
        </p:txBody>
      </p:sp>
      <p:sp>
        <p:nvSpPr>
          <p:cNvPr id="18" name="Rechteck 17"/>
          <p:cNvSpPr/>
          <p:nvPr/>
        </p:nvSpPr>
        <p:spPr>
          <a:xfrm>
            <a:off x="5135146" y="1999655"/>
            <a:ext cx="151216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Bauplan erstellt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4295800" y="2323691"/>
            <a:ext cx="839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/>
          <p:cNvSpPr/>
          <p:nvPr/>
        </p:nvSpPr>
        <p:spPr>
          <a:xfrm>
            <a:off x="7485503" y="1801633"/>
            <a:ext cx="2016224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Fundament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gießen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6647314" y="2323691"/>
            <a:ext cx="842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aute 22"/>
          <p:cNvSpPr/>
          <p:nvPr/>
        </p:nvSpPr>
        <p:spPr>
          <a:xfrm>
            <a:off x="9882236" y="2190898"/>
            <a:ext cx="457680" cy="36004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4" name="Gerade Verbindung mit Pfeil 23"/>
          <p:cNvCxnSpPr>
            <a:endCxn id="23" idx="1"/>
          </p:cNvCxnSpPr>
          <p:nvPr/>
        </p:nvCxnSpPr>
        <p:spPr>
          <a:xfrm>
            <a:off x="9503285" y="2367578"/>
            <a:ext cx="378951" cy="3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0227217" y="2121337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smtClean="0">
                <a:solidFill>
                  <a:srgbClr val="00B0F0"/>
                </a:solidFill>
              </a:rPr>
              <a:t>[Bauplan fehlerhaft]</a:t>
            </a:r>
            <a:endParaRPr lang="de-DE" sz="1100" dirty="0">
              <a:solidFill>
                <a:srgbClr val="00B0F0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9497267" y="2512426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smtClean="0">
                <a:solidFill>
                  <a:srgbClr val="00B050"/>
                </a:solidFill>
              </a:rPr>
              <a:t>[Bauplan korrekt]</a:t>
            </a:r>
            <a:endParaRPr lang="de-DE" sz="1100" dirty="0">
              <a:solidFill>
                <a:srgbClr val="00B050"/>
              </a:solidFill>
            </a:endParaRPr>
          </a:p>
        </p:txBody>
      </p:sp>
      <p:cxnSp>
        <p:nvCxnSpPr>
          <p:cNvPr id="37" name="Gerade Verbindung mit Pfeil 36"/>
          <p:cNvCxnSpPr>
            <a:endCxn id="35" idx="0"/>
          </p:cNvCxnSpPr>
          <p:nvPr/>
        </p:nvCxnSpPr>
        <p:spPr>
          <a:xfrm>
            <a:off x="10925323" y="2365908"/>
            <a:ext cx="28939" cy="107068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7737531" y="645324"/>
            <a:ext cx="151216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Grundstück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unbebaut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/>
          <p:cNvCxnSpPr>
            <a:stCxn id="46" idx="2"/>
            <a:endCxn id="21" idx="0"/>
          </p:cNvCxnSpPr>
          <p:nvPr/>
        </p:nvCxnSpPr>
        <p:spPr>
          <a:xfrm>
            <a:off x="8493615" y="1437412"/>
            <a:ext cx="0" cy="364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stCxn id="23" idx="3"/>
          </p:cNvCxnSpPr>
          <p:nvPr/>
        </p:nvCxnSpPr>
        <p:spPr>
          <a:xfrm flipV="1">
            <a:off x="10339916" y="2365908"/>
            <a:ext cx="585407" cy="501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10111076" y="2550938"/>
            <a:ext cx="0" cy="13158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H="1">
            <a:off x="9510088" y="3866778"/>
            <a:ext cx="60098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934958" y="4779379"/>
            <a:ext cx="6489918" cy="6463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Je nachdem, ob die </a:t>
            </a:r>
            <a:r>
              <a:rPr lang="de-DE" dirty="0" smtClean="0">
                <a:solidFill>
                  <a:srgbClr val="00B050"/>
                </a:solidFill>
              </a:rPr>
              <a:t>eine</a:t>
            </a:r>
            <a:r>
              <a:rPr lang="de-DE" dirty="0" smtClean="0"/>
              <a:t> oder die </a:t>
            </a:r>
            <a:r>
              <a:rPr lang="de-DE" dirty="0" smtClean="0">
                <a:solidFill>
                  <a:srgbClr val="00B0F0"/>
                </a:solidFill>
              </a:rPr>
              <a:t>andere</a:t>
            </a:r>
            <a:r>
              <a:rPr lang="de-DE" dirty="0" smtClean="0"/>
              <a:t> </a:t>
            </a:r>
            <a:r>
              <a:rPr lang="de-DE" b="1" dirty="0" smtClean="0"/>
              <a:t>Bedingung</a:t>
            </a:r>
            <a:r>
              <a:rPr lang="de-DE" dirty="0" smtClean="0"/>
              <a:t> erfüllt ist …</a:t>
            </a:r>
          </a:p>
          <a:p>
            <a:pPr algn="ctr"/>
            <a:r>
              <a:rPr lang="de-DE" dirty="0"/>
              <a:t>w</a:t>
            </a:r>
            <a:r>
              <a:rPr lang="de-DE" dirty="0" smtClean="0"/>
              <a:t>ird der </a:t>
            </a:r>
            <a:r>
              <a:rPr lang="de-DE" dirty="0" smtClean="0">
                <a:solidFill>
                  <a:srgbClr val="00B050"/>
                </a:solidFill>
              </a:rPr>
              <a:t>eine</a:t>
            </a:r>
            <a:r>
              <a:rPr lang="de-DE" dirty="0" smtClean="0"/>
              <a:t> oder der </a:t>
            </a:r>
            <a:r>
              <a:rPr lang="de-DE" dirty="0" smtClean="0">
                <a:solidFill>
                  <a:srgbClr val="00B0F0"/>
                </a:solidFill>
              </a:rPr>
              <a:t>andere</a:t>
            </a:r>
            <a:r>
              <a:rPr lang="de-DE" dirty="0" smtClean="0"/>
              <a:t> </a:t>
            </a:r>
            <a:r>
              <a:rPr lang="de-DE" b="1" dirty="0" smtClean="0"/>
              <a:t>Kontrollfluss</a:t>
            </a:r>
            <a:r>
              <a:rPr lang="de-DE" dirty="0" smtClean="0"/>
              <a:t> ausgeführt.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7493864" y="3272712"/>
            <a:ext cx="2016224" cy="1188132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B050"/>
                </a:solidFill>
              </a:rPr>
              <a:t>Wände</a:t>
            </a:r>
          </a:p>
          <a:p>
            <a:pPr algn="ctr"/>
            <a:r>
              <a:rPr lang="de-DE" dirty="0" smtClean="0">
                <a:solidFill>
                  <a:srgbClr val="00B050"/>
                </a:solidFill>
              </a:rPr>
              <a:t>mauern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10594222" y="3436593"/>
            <a:ext cx="720080" cy="108012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rgbClr val="00B0F0"/>
                </a:solidFill>
              </a:rPr>
              <a:t>Architekt verklagen</a:t>
            </a:r>
            <a:endParaRPr lang="de-DE" sz="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92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14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Parallelisierung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7" name="Abgerundetes Rechteck 6"/>
          <p:cNvSpPr/>
          <p:nvPr/>
        </p:nvSpPr>
        <p:spPr>
          <a:xfrm>
            <a:off x="695400" y="1268760"/>
            <a:ext cx="10873208" cy="48245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199456" y="134076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</a:t>
            </a:r>
            <a:r>
              <a:rPr lang="de-DE" b="1" dirty="0" smtClean="0"/>
              <a:t>ctivity „Hausbau“</a:t>
            </a:r>
            <a:endParaRPr lang="de-DE" b="1" dirty="0"/>
          </a:p>
        </p:txBody>
      </p:sp>
      <p:sp>
        <p:nvSpPr>
          <p:cNvPr id="2" name="Ellipse 1"/>
          <p:cNvSpPr/>
          <p:nvPr/>
        </p:nvSpPr>
        <p:spPr>
          <a:xfrm>
            <a:off x="839416" y="2107667"/>
            <a:ext cx="432048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Abgerundetes Rechteck 2"/>
          <p:cNvSpPr/>
          <p:nvPr/>
        </p:nvSpPr>
        <p:spPr>
          <a:xfrm>
            <a:off x="2279576" y="1828927"/>
            <a:ext cx="2016224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Architekt beauftragen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135560" y="1980537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135560" y="2494419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135560" y="2719735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" name="Gerade Verbindung mit Pfeil 11"/>
          <p:cNvCxnSpPr>
            <a:stCxn id="2" idx="6"/>
          </p:cNvCxnSpPr>
          <p:nvPr/>
        </p:nvCxnSpPr>
        <p:spPr>
          <a:xfrm>
            <a:off x="1271464" y="2323691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491535" y="1913899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Qualität</a:t>
            </a:r>
            <a:endParaRPr lang="de-DE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1530816" y="2427927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Budget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1559656" y="2638435"/>
            <a:ext cx="619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Termin</a:t>
            </a:r>
            <a:endParaRPr lang="de-DE" sz="1200" dirty="0"/>
          </a:p>
        </p:txBody>
      </p:sp>
      <p:sp>
        <p:nvSpPr>
          <p:cNvPr id="16" name="Rechteck 15"/>
          <p:cNvSpPr/>
          <p:nvPr/>
        </p:nvSpPr>
        <p:spPr>
          <a:xfrm>
            <a:off x="4295800" y="1980537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4413474" y="1916407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Honorar</a:t>
            </a:r>
            <a:endParaRPr lang="de-DE" sz="1200" dirty="0"/>
          </a:p>
        </p:txBody>
      </p:sp>
      <p:sp>
        <p:nvSpPr>
          <p:cNvPr id="18" name="Rechteck 17"/>
          <p:cNvSpPr/>
          <p:nvPr/>
        </p:nvSpPr>
        <p:spPr>
          <a:xfrm>
            <a:off x="5135146" y="1999655"/>
            <a:ext cx="151216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Bauplan erstellt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4295800" y="2323691"/>
            <a:ext cx="839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/>
          <p:cNvSpPr/>
          <p:nvPr/>
        </p:nvSpPr>
        <p:spPr>
          <a:xfrm>
            <a:off x="7485503" y="1801633"/>
            <a:ext cx="2016224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Fundament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gießen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6647314" y="2323691"/>
            <a:ext cx="842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aute 22"/>
          <p:cNvSpPr/>
          <p:nvPr/>
        </p:nvSpPr>
        <p:spPr>
          <a:xfrm>
            <a:off x="9882236" y="2190898"/>
            <a:ext cx="457680" cy="36004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4" name="Gerade Verbindung mit Pfeil 23"/>
          <p:cNvCxnSpPr>
            <a:endCxn id="23" idx="1"/>
          </p:cNvCxnSpPr>
          <p:nvPr/>
        </p:nvCxnSpPr>
        <p:spPr>
          <a:xfrm>
            <a:off x="9503285" y="2367578"/>
            <a:ext cx="378951" cy="3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0227217" y="2121337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[Bauplan fehlerhaft]</a:t>
            </a:r>
            <a:endParaRPr lang="de-DE" sz="1100" dirty="0"/>
          </a:p>
        </p:txBody>
      </p:sp>
      <p:sp>
        <p:nvSpPr>
          <p:cNvPr id="34" name="Textfeld 33"/>
          <p:cNvSpPr txBox="1"/>
          <p:nvPr/>
        </p:nvSpPr>
        <p:spPr>
          <a:xfrm>
            <a:off x="9497267" y="2512426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[Bauplan korrekt]</a:t>
            </a:r>
            <a:endParaRPr lang="de-DE" sz="11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10594222" y="3436593"/>
            <a:ext cx="720080" cy="1080120"/>
          </a:xfrm>
          <a:prstGeom prst="roundRect">
            <a:avLst/>
          </a:prstGeom>
          <a:solidFill>
            <a:schemeClr val="bg1"/>
          </a:solidFill>
          <a:ln>
            <a:solidFill>
              <a:srgbClr val="0020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Architekt verklagen</a:t>
            </a:r>
            <a:endParaRPr lang="de-DE" sz="800" dirty="0">
              <a:solidFill>
                <a:schemeClr val="tx1"/>
              </a:solidFill>
            </a:endParaRPr>
          </a:p>
        </p:txBody>
      </p:sp>
      <p:cxnSp>
        <p:nvCxnSpPr>
          <p:cNvPr id="37" name="Gerade Verbindung mit Pfeil 36"/>
          <p:cNvCxnSpPr>
            <a:endCxn id="35" idx="0"/>
          </p:cNvCxnSpPr>
          <p:nvPr/>
        </p:nvCxnSpPr>
        <p:spPr>
          <a:xfrm>
            <a:off x="10925323" y="2365908"/>
            <a:ext cx="28939" cy="1070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7737531" y="645324"/>
            <a:ext cx="151216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Grundstück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unbebaut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/>
          <p:cNvCxnSpPr>
            <a:stCxn id="46" idx="2"/>
            <a:endCxn id="21" idx="0"/>
          </p:cNvCxnSpPr>
          <p:nvPr/>
        </p:nvCxnSpPr>
        <p:spPr>
          <a:xfrm>
            <a:off x="8493615" y="1437412"/>
            <a:ext cx="0" cy="364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stCxn id="23" idx="3"/>
          </p:cNvCxnSpPr>
          <p:nvPr/>
        </p:nvCxnSpPr>
        <p:spPr>
          <a:xfrm flipV="1">
            <a:off x="10339916" y="2365908"/>
            <a:ext cx="585407" cy="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bgerundetes Rechteck 54"/>
          <p:cNvSpPr/>
          <p:nvPr/>
        </p:nvSpPr>
        <p:spPr>
          <a:xfrm>
            <a:off x="7493864" y="3272712"/>
            <a:ext cx="2016224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Wände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mauern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/>
          <p:cNvCxnSpPr>
            <a:endCxn id="55" idx="3"/>
          </p:cNvCxnSpPr>
          <p:nvPr/>
        </p:nvCxnSpPr>
        <p:spPr>
          <a:xfrm flipH="1">
            <a:off x="9510088" y="3866778"/>
            <a:ext cx="60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10111076" y="2550938"/>
            <a:ext cx="0" cy="1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6919998" y="3140968"/>
            <a:ext cx="139835" cy="14401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2" name="Gerade Verbindung mit Pfeil 61"/>
          <p:cNvCxnSpPr/>
          <p:nvPr/>
        </p:nvCxnSpPr>
        <p:spPr>
          <a:xfrm flipH="1" flipV="1">
            <a:off x="7068437" y="3861048"/>
            <a:ext cx="417066" cy="5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bgerundetes Rechteck 62"/>
          <p:cNvSpPr/>
          <p:nvPr/>
        </p:nvSpPr>
        <p:spPr>
          <a:xfrm>
            <a:off x="5314453" y="3242367"/>
            <a:ext cx="1008112" cy="388451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00B050"/>
                </a:solidFill>
              </a:rPr>
              <a:t>Fenster</a:t>
            </a:r>
          </a:p>
          <a:p>
            <a:pPr algn="ctr"/>
            <a:r>
              <a:rPr lang="de-DE" sz="1000" dirty="0" smtClean="0">
                <a:solidFill>
                  <a:srgbClr val="00B050"/>
                </a:solidFill>
              </a:rPr>
              <a:t>einbauen</a:t>
            </a:r>
            <a:endParaRPr lang="de-DE" sz="1000" dirty="0">
              <a:solidFill>
                <a:srgbClr val="00B050"/>
              </a:solidFill>
            </a:endParaRPr>
          </a:p>
        </p:txBody>
      </p:sp>
      <p:sp>
        <p:nvSpPr>
          <p:cNvPr id="64" name="Abgerundetes Rechteck 63"/>
          <p:cNvSpPr/>
          <p:nvPr/>
        </p:nvSpPr>
        <p:spPr>
          <a:xfrm>
            <a:off x="5314453" y="4081442"/>
            <a:ext cx="1008112" cy="388451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rgbClr val="00B050"/>
                </a:solidFill>
              </a:rPr>
              <a:t>Türen</a:t>
            </a:r>
          </a:p>
          <a:p>
            <a:pPr algn="ctr"/>
            <a:r>
              <a:rPr lang="de-DE" sz="1000" dirty="0" smtClean="0">
                <a:solidFill>
                  <a:srgbClr val="00B050"/>
                </a:solidFill>
              </a:rPr>
              <a:t>einbauen</a:t>
            </a:r>
            <a:endParaRPr lang="de-DE" sz="1000" dirty="0">
              <a:solidFill>
                <a:srgbClr val="00B050"/>
              </a:solidFill>
            </a:endParaRPr>
          </a:p>
        </p:txBody>
      </p:sp>
      <p:cxnSp>
        <p:nvCxnSpPr>
          <p:cNvPr id="65" name="Gerade Verbindung mit Pfeil 64"/>
          <p:cNvCxnSpPr/>
          <p:nvPr/>
        </p:nvCxnSpPr>
        <p:spPr>
          <a:xfrm flipH="1">
            <a:off x="6319010" y="3437686"/>
            <a:ext cx="60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 flipH="1">
            <a:off x="6319010" y="4293096"/>
            <a:ext cx="60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1593985" y="5106787"/>
            <a:ext cx="8806899" cy="6463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Eine Parallelisierung wird durch einen </a:t>
            </a:r>
            <a:r>
              <a:rPr lang="de-DE" dirty="0" smtClean="0">
                <a:solidFill>
                  <a:srgbClr val="00B0F0"/>
                </a:solidFill>
              </a:rPr>
              <a:t>„Parallelisierungs-Knoten (-Balken)“ </a:t>
            </a:r>
            <a:r>
              <a:rPr lang="de-DE" dirty="0" smtClean="0"/>
              <a:t>angekündigt.</a:t>
            </a:r>
          </a:p>
          <a:p>
            <a:pPr algn="ctr"/>
            <a:r>
              <a:rPr lang="de-DE" dirty="0" smtClean="0"/>
              <a:t>Hinter ihm werden die </a:t>
            </a:r>
            <a:r>
              <a:rPr lang="de-DE" dirty="0" smtClean="0">
                <a:solidFill>
                  <a:srgbClr val="00B050"/>
                </a:solidFill>
              </a:rPr>
              <a:t>Aktionen</a:t>
            </a:r>
            <a:r>
              <a:rPr lang="de-DE" dirty="0" smtClean="0"/>
              <a:t> notiert, die parallel stattfinden können.</a:t>
            </a:r>
          </a:p>
        </p:txBody>
      </p:sp>
    </p:spTree>
    <p:extLst>
      <p:ext uri="{BB962C8B-B14F-4D97-AF65-F5344CB8AC3E}">
        <p14:creationId xmlns:p14="http://schemas.microsoft.com/office/powerpoint/2010/main" val="126276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15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Synchronisieren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7" name="Abgerundetes Rechteck 6"/>
          <p:cNvSpPr/>
          <p:nvPr/>
        </p:nvSpPr>
        <p:spPr>
          <a:xfrm>
            <a:off x="695400" y="1268760"/>
            <a:ext cx="10873208" cy="48245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199456" y="134076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</a:t>
            </a:r>
            <a:r>
              <a:rPr lang="de-DE" b="1" dirty="0" smtClean="0"/>
              <a:t>ctivity „Hausbau“</a:t>
            </a:r>
            <a:endParaRPr lang="de-DE" b="1" dirty="0"/>
          </a:p>
        </p:txBody>
      </p:sp>
      <p:sp>
        <p:nvSpPr>
          <p:cNvPr id="2" name="Ellipse 1"/>
          <p:cNvSpPr/>
          <p:nvPr/>
        </p:nvSpPr>
        <p:spPr>
          <a:xfrm>
            <a:off x="839416" y="2107667"/>
            <a:ext cx="432048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Abgerundetes Rechteck 2"/>
          <p:cNvSpPr/>
          <p:nvPr/>
        </p:nvSpPr>
        <p:spPr>
          <a:xfrm>
            <a:off x="2279576" y="1828927"/>
            <a:ext cx="2016224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Architekt beauftragen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135560" y="1980537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135560" y="2494419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135560" y="2719735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" name="Gerade Verbindung mit Pfeil 11"/>
          <p:cNvCxnSpPr>
            <a:stCxn id="2" idx="6"/>
          </p:cNvCxnSpPr>
          <p:nvPr/>
        </p:nvCxnSpPr>
        <p:spPr>
          <a:xfrm>
            <a:off x="1271464" y="2323691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491535" y="1913899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Qualität</a:t>
            </a:r>
            <a:endParaRPr lang="de-DE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1530816" y="2427927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Budget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1559656" y="2638435"/>
            <a:ext cx="619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Termin</a:t>
            </a:r>
            <a:endParaRPr lang="de-DE" sz="1200" dirty="0"/>
          </a:p>
        </p:txBody>
      </p:sp>
      <p:sp>
        <p:nvSpPr>
          <p:cNvPr id="16" name="Rechteck 15"/>
          <p:cNvSpPr/>
          <p:nvPr/>
        </p:nvSpPr>
        <p:spPr>
          <a:xfrm>
            <a:off x="4295800" y="1980537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4413474" y="1916407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Honorar</a:t>
            </a:r>
            <a:endParaRPr lang="de-DE" sz="1200" dirty="0"/>
          </a:p>
        </p:txBody>
      </p:sp>
      <p:sp>
        <p:nvSpPr>
          <p:cNvPr id="18" name="Rechteck 17"/>
          <p:cNvSpPr/>
          <p:nvPr/>
        </p:nvSpPr>
        <p:spPr>
          <a:xfrm>
            <a:off x="5135146" y="1999655"/>
            <a:ext cx="151216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Bauplan erstellt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4295800" y="2323691"/>
            <a:ext cx="839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/>
          <p:cNvSpPr/>
          <p:nvPr/>
        </p:nvSpPr>
        <p:spPr>
          <a:xfrm>
            <a:off x="7485503" y="1801633"/>
            <a:ext cx="2016224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Fundament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gießen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6647314" y="2323691"/>
            <a:ext cx="842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aute 22"/>
          <p:cNvSpPr/>
          <p:nvPr/>
        </p:nvSpPr>
        <p:spPr>
          <a:xfrm>
            <a:off x="9882236" y="2190898"/>
            <a:ext cx="457680" cy="36004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4" name="Gerade Verbindung mit Pfeil 23"/>
          <p:cNvCxnSpPr>
            <a:endCxn id="23" idx="1"/>
          </p:cNvCxnSpPr>
          <p:nvPr/>
        </p:nvCxnSpPr>
        <p:spPr>
          <a:xfrm>
            <a:off x="9503285" y="2367578"/>
            <a:ext cx="378951" cy="3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0227217" y="2121337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[Bauplan fehlerhaft]</a:t>
            </a:r>
            <a:endParaRPr lang="de-DE" sz="1100" dirty="0"/>
          </a:p>
        </p:txBody>
      </p:sp>
      <p:sp>
        <p:nvSpPr>
          <p:cNvPr id="34" name="Textfeld 33"/>
          <p:cNvSpPr txBox="1"/>
          <p:nvPr/>
        </p:nvSpPr>
        <p:spPr>
          <a:xfrm>
            <a:off x="9497267" y="2512426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[Bauplan korrekt]</a:t>
            </a:r>
            <a:endParaRPr lang="de-DE" sz="11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10594222" y="3436593"/>
            <a:ext cx="720080" cy="1080120"/>
          </a:xfrm>
          <a:prstGeom prst="roundRect">
            <a:avLst/>
          </a:prstGeom>
          <a:solidFill>
            <a:schemeClr val="bg1"/>
          </a:solidFill>
          <a:ln>
            <a:solidFill>
              <a:srgbClr val="0020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Architekt verklagen</a:t>
            </a:r>
            <a:endParaRPr lang="de-DE" sz="800" dirty="0">
              <a:solidFill>
                <a:schemeClr val="tx1"/>
              </a:solidFill>
            </a:endParaRPr>
          </a:p>
        </p:txBody>
      </p:sp>
      <p:cxnSp>
        <p:nvCxnSpPr>
          <p:cNvPr id="37" name="Gerade Verbindung mit Pfeil 36"/>
          <p:cNvCxnSpPr>
            <a:endCxn id="35" idx="0"/>
          </p:cNvCxnSpPr>
          <p:nvPr/>
        </p:nvCxnSpPr>
        <p:spPr>
          <a:xfrm>
            <a:off x="10925323" y="2365908"/>
            <a:ext cx="28939" cy="1070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7737531" y="645324"/>
            <a:ext cx="151216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Grundstück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unbebaut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/>
          <p:cNvCxnSpPr>
            <a:stCxn id="46" idx="2"/>
            <a:endCxn id="21" idx="0"/>
          </p:cNvCxnSpPr>
          <p:nvPr/>
        </p:nvCxnSpPr>
        <p:spPr>
          <a:xfrm>
            <a:off x="8493615" y="1437412"/>
            <a:ext cx="0" cy="364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stCxn id="23" idx="3"/>
          </p:cNvCxnSpPr>
          <p:nvPr/>
        </p:nvCxnSpPr>
        <p:spPr>
          <a:xfrm flipV="1">
            <a:off x="10339916" y="2365908"/>
            <a:ext cx="585407" cy="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bgerundetes Rechteck 54"/>
          <p:cNvSpPr/>
          <p:nvPr/>
        </p:nvSpPr>
        <p:spPr>
          <a:xfrm>
            <a:off x="7493864" y="3272712"/>
            <a:ext cx="2016224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Wände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mauern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/>
          <p:cNvCxnSpPr>
            <a:endCxn id="55" idx="3"/>
          </p:cNvCxnSpPr>
          <p:nvPr/>
        </p:nvCxnSpPr>
        <p:spPr>
          <a:xfrm flipH="1">
            <a:off x="9510088" y="3866778"/>
            <a:ext cx="60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10111076" y="2550938"/>
            <a:ext cx="0" cy="1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6919998" y="3140968"/>
            <a:ext cx="139835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2" name="Gerade Verbindung mit Pfeil 61"/>
          <p:cNvCxnSpPr/>
          <p:nvPr/>
        </p:nvCxnSpPr>
        <p:spPr>
          <a:xfrm flipH="1" flipV="1">
            <a:off x="7068437" y="3861048"/>
            <a:ext cx="417066" cy="5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bgerundetes Rechteck 62"/>
          <p:cNvSpPr/>
          <p:nvPr/>
        </p:nvSpPr>
        <p:spPr>
          <a:xfrm>
            <a:off x="5314453" y="3242367"/>
            <a:ext cx="1008112" cy="3884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Fenster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einbauen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64" name="Abgerundetes Rechteck 63"/>
          <p:cNvSpPr/>
          <p:nvPr/>
        </p:nvSpPr>
        <p:spPr>
          <a:xfrm>
            <a:off x="5314453" y="4081442"/>
            <a:ext cx="1008112" cy="3884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Türen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einbauen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65" name="Gerade Verbindung mit Pfeil 64"/>
          <p:cNvCxnSpPr/>
          <p:nvPr/>
        </p:nvCxnSpPr>
        <p:spPr>
          <a:xfrm flipH="1">
            <a:off x="6319010" y="3437686"/>
            <a:ext cx="60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 flipH="1">
            <a:off x="6319010" y="4293096"/>
            <a:ext cx="60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/>
          <p:cNvSpPr/>
          <p:nvPr/>
        </p:nvSpPr>
        <p:spPr>
          <a:xfrm>
            <a:off x="4569449" y="3140968"/>
            <a:ext cx="139835" cy="14401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8" name="Gerade Verbindung mit Pfeil 67"/>
          <p:cNvCxnSpPr/>
          <p:nvPr/>
        </p:nvCxnSpPr>
        <p:spPr>
          <a:xfrm flipH="1">
            <a:off x="4713465" y="3436592"/>
            <a:ext cx="60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H="1">
            <a:off x="4713465" y="4287128"/>
            <a:ext cx="60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H="1" flipV="1">
            <a:off x="4152382" y="3865934"/>
            <a:ext cx="417066" cy="57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1410731" y="4949576"/>
            <a:ext cx="9234579" cy="9233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Eine Synchronisierung wird durch einen </a:t>
            </a:r>
            <a:r>
              <a:rPr lang="de-DE" dirty="0" smtClean="0">
                <a:solidFill>
                  <a:srgbClr val="00B0F0"/>
                </a:solidFill>
              </a:rPr>
              <a:t>„Synchronisierungs-Knoten (-Balken)“ </a:t>
            </a:r>
            <a:r>
              <a:rPr lang="de-DE" dirty="0" smtClean="0"/>
              <a:t>angekündigt.</a:t>
            </a:r>
          </a:p>
          <a:p>
            <a:pPr algn="ctr"/>
            <a:r>
              <a:rPr lang="de-DE" dirty="0" smtClean="0"/>
              <a:t>Er beschreibt das Zusammenführen paralleler Kontrollflüsse.</a:t>
            </a:r>
          </a:p>
          <a:p>
            <a:pPr algn="ctr"/>
            <a:r>
              <a:rPr lang="de-DE" dirty="0" smtClean="0"/>
              <a:t>Hinter ihm folgt ein </a:t>
            </a:r>
            <a:r>
              <a:rPr lang="de-DE" dirty="0" smtClean="0">
                <a:solidFill>
                  <a:srgbClr val="00B050"/>
                </a:solidFill>
              </a:rPr>
              <a:t>eindeutiger Kontrollfluss</a:t>
            </a:r>
            <a:r>
              <a:rPr lang="de-D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16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>
                <a:solidFill>
                  <a:srgbClr val="00B0F0"/>
                </a:solidFill>
              </a:rPr>
              <a:t>„externe“ Objekte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7" name="Abgerundetes Rechteck 6"/>
          <p:cNvSpPr/>
          <p:nvPr/>
        </p:nvSpPr>
        <p:spPr>
          <a:xfrm>
            <a:off x="695400" y="1268760"/>
            <a:ext cx="10873208" cy="48245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199456" y="134076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</a:t>
            </a:r>
            <a:r>
              <a:rPr lang="de-DE" b="1" dirty="0" smtClean="0"/>
              <a:t>ctivity „Hausbau“</a:t>
            </a:r>
            <a:endParaRPr lang="de-DE" b="1" dirty="0"/>
          </a:p>
        </p:txBody>
      </p:sp>
      <p:sp>
        <p:nvSpPr>
          <p:cNvPr id="2" name="Ellipse 1"/>
          <p:cNvSpPr/>
          <p:nvPr/>
        </p:nvSpPr>
        <p:spPr>
          <a:xfrm>
            <a:off x="839416" y="2107667"/>
            <a:ext cx="432048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Abgerundetes Rechteck 2"/>
          <p:cNvSpPr/>
          <p:nvPr/>
        </p:nvSpPr>
        <p:spPr>
          <a:xfrm>
            <a:off x="2279576" y="1828927"/>
            <a:ext cx="2016224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Architekt beauftragen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135560" y="1980537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135560" y="2494419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135560" y="2719735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" name="Gerade Verbindung mit Pfeil 11"/>
          <p:cNvCxnSpPr>
            <a:stCxn id="2" idx="6"/>
          </p:cNvCxnSpPr>
          <p:nvPr/>
        </p:nvCxnSpPr>
        <p:spPr>
          <a:xfrm>
            <a:off x="1271464" y="2323691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491535" y="1913899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Qualität</a:t>
            </a:r>
            <a:endParaRPr lang="de-DE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1530816" y="2427927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Budget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1559656" y="2638435"/>
            <a:ext cx="619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Termin</a:t>
            </a:r>
            <a:endParaRPr lang="de-DE" sz="1200" dirty="0"/>
          </a:p>
        </p:txBody>
      </p:sp>
      <p:sp>
        <p:nvSpPr>
          <p:cNvPr id="16" name="Rechteck 15"/>
          <p:cNvSpPr/>
          <p:nvPr/>
        </p:nvSpPr>
        <p:spPr>
          <a:xfrm>
            <a:off x="4295800" y="1980537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4413474" y="1916407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Honorar</a:t>
            </a:r>
            <a:endParaRPr lang="de-DE" sz="1200" dirty="0"/>
          </a:p>
        </p:txBody>
      </p:sp>
      <p:sp>
        <p:nvSpPr>
          <p:cNvPr id="18" name="Rechteck 17"/>
          <p:cNvSpPr/>
          <p:nvPr/>
        </p:nvSpPr>
        <p:spPr>
          <a:xfrm>
            <a:off x="5135146" y="1999655"/>
            <a:ext cx="151216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Bauplan erstellt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4295800" y="2323691"/>
            <a:ext cx="839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/>
          <p:cNvSpPr/>
          <p:nvPr/>
        </p:nvSpPr>
        <p:spPr>
          <a:xfrm>
            <a:off x="7485503" y="1801633"/>
            <a:ext cx="2016224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Fundament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gießen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6647314" y="2323691"/>
            <a:ext cx="842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aute 22"/>
          <p:cNvSpPr/>
          <p:nvPr/>
        </p:nvSpPr>
        <p:spPr>
          <a:xfrm>
            <a:off x="9882236" y="2190898"/>
            <a:ext cx="457680" cy="36004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4" name="Gerade Verbindung mit Pfeil 23"/>
          <p:cNvCxnSpPr>
            <a:endCxn id="23" idx="1"/>
          </p:cNvCxnSpPr>
          <p:nvPr/>
        </p:nvCxnSpPr>
        <p:spPr>
          <a:xfrm>
            <a:off x="9503285" y="2367578"/>
            <a:ext cx="378951" cy="3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0227217" y="2121337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[Bauplan fehlerhaft]</a:t>
            </a:r>
            <a:endParaRPr lang="de-DE" sz="1100" dirty="0"/>
          </a:p>
        </p:txBody>
      </p:sp>
      <p:sp>
        <p:nvSpPr>
          <p:cNvPr id="34" name="Textfeld 33"/>
          <p:cNvSpPr txBox="1"/>
          <p:nvPr/>
        </p:nvSpPr>
        <p:spPr>
          <a:xfrm>
            <a:off x="9497267" y="2512426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[Bauplan korrekt]</a:t>
            </a:r>
            <a:endParaRPr lang="de-DE" sz="11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10594222" y="3436593"/>
            <a:ext cx="720080" cy="1080120"/>
          </a:xfrm>
          <a:prstGeom prst="roundRect">
            <a:avLst/>
          </a:prstGeom>
          <a:solidFill>
            <a:schemeClr val="bg1"/>
          </a:solidFill>
          <a:ln>
            <a:solidFill>
              <a:srgbClr val="0020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Architekt verklagen</a:t>
            </a:r>
            <a:endParaRPr lang="de-DE" sz="800" dirty="0">
              <a:solidFill>
                <a:schemeClr val="tx1"/>
              </a:solidFill>
            </a:endParaRPr>
          </a:p>
        </p:txBody>
      </p:sp>
      <p:cxnSp>
        <p:nvCxnSpPr>
          <p:cNvPr id="37" name="Gerade Verbindung mit Pfeil 36"/>
          <p:cNvCxnSpPr>
            <a:endCxn id="35" idx="0"/>
          </p:cNvCxnSpPr>
          <p:nvPr/>
        </p:nvCxnSpPr>
        <p:spPr>
          <a:xfrm>
            <a:off x="10925323" y="2365908"/>
            <a:ext cx="28939" cy="1070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7737531" y="645324"/>
            <a:ext cx="151216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Grundstück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unbebaut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/>
          <p:cNvCxnSpPr>
            <a:stCxn id="46" idx="2"/>
            <a:endCxn id="21" idx="0"/>
          </p:cNvCxnSpPr>
          <p:nvPr/>
        </p:nvCxnSpPr>
        <p:spPr>
          <a:xfrm>
            <a:off x="8493615" y="1437412"/>
            <a:ext cx="0" cy="364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stCxn id="23" idx="3"/>
          </p:cNvCxnSpPr>
          <p:nvPr/>
        </p:nvCxnSpPr>
        <p:spPr>
          <a:xfrm flipV="1">
            <a:off x="10339916" y="2365908"/>
            <a:ext cx="585407" cy="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bgerundetes Rechteck 54"/>
          <p:cNvSpPr/>
          <p:nvPr/>
        </p:nvSpPr>
        <p:spPr>
          <a:xfrm>
            <a:off x="7493864" y="3272712"/>
            <a:ext cx="2016224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Wände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mauern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/>
          <p:cNvCxnSpPr>
            <a:endCxn id="55" idx="3"/>
          </p:cNvCxnSpPr>
          <p:nvPr/>
        </p:nvCxnSpPr>
        <p:spPr>
          <a:xfrm flipH="1">
            <a:off x="9510088" y="3866778"/>
            <a:ext cx="60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10111076" y="2550938"/>
            <a:ext cx="0" cy="1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6919998" y="3140968"/>
            <a:ext cx="139835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2" name="Gerade Verbindung mit Pfeil 61"/>
          <p:cNvCxnSpPr/>
          <p:nvPr/>
        </p:nvCxnSpPr>
        <p:spPr>
          <a:xfrm flipH="1" flipV="1">
            <a:off x="7068437" y="3861048"/>
            <a:ext cx="417066" cy="5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bgerundetes Rechteck 62"/>
          <p:cNvSpPr/>
          <p:nvPr/>
        </p:nvSpPr>
        <p:spPr>
          <a:xfrm>
            <a:off x="5314453" y="3242367"/>
            <a:ext cx="1008112" cy="3884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Fenster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einbauen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64" name="Abgerundetes Rechteck 63"/>
          <p:cNvSpPr/>
          <p:nvPr/>
        </p:nvSpPr>
        <p:spPr>
          <a:xfrm>
            <a:off x="5314453" y="4081442"/>
            <a:ext cx="1008112" cy="3884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Türen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einbauen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65" name="Gerade Verbindung mit Pfeil 64"/>
          <p:cNvCxnSpPr/>
          <p:nvPr/>
        </p:nvCxnSpPr>
        <p:spPr>
          <a:xfrm flipH="1">
            <a:off x="6319010" y="3437686"/>
            <a:ext cx="60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 flipH="1">
            <a:off x="6319010" y="4293096"/>
            <a:ext cx="60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/>
          <p:cNvSpPr/>
          <p:nvPr/>
        </p:nvSpPr>
        <p:spPr>
          <a:xfrm>
            <a:off x="4569449" y="3140968"/>
            <a:ext cx="139835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8" name="Gerade Verbindung mit Pfeil 67"/>
          <p:cNvCxnSpPr/>
          <p:nvPr/>
        </p:nvCxnSpPr>
        <p:spPr>
          <a:xfrm flipH="1">
            <a:off x="4713465" y="3436592"/>
            <a:ext cx="60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H="1">
            <a:off x="4713465" y="4287128"/>
            <a:ext cx="60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bgerundetes Rechteck 69"/>
          <p:cNvSpPr/>
          <p:nvPr/>
        </p:nvSpPr>
        <p:spPr>
          <a:xfrm>
            <a:off x="2127554" y="3266982"/>
            <a:ext cx="2016224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Dach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aufsetzen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7488" y="3465004"/>
            <a:ext cx="1512168" cy="79208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B0F0"/>
                </a:solidFill>
              </a:rPr>
              <a:t>Grundstück</a:t>
            </a:r>
          </a:p>
          <a:p>
            <a:pPr algn="ctr"/>
            <a:r>
              <a:rPr lang="de-DE" dirty="0" smtClean="0">
                <a:solidFill>
                  <a:srgbClr val="00B0F0"/>
                </a:solidFill>
              </a:rPr>
              <a:t>bebaut</a:t>
            </a:r>
            <a:endParaRPr lang="de-DE" dirty="0">
              <a:solidFill>
                <a:srgbClr val="00B0F0"/>
              </a:solidFill>
            </a:endParaRPr>
          </a:p>
        </p:txBody>
      </p:sp>
      <p:cxnSp>
        <p:nvCxnSpPr>
          <p:cNvPr id="83" name="Gerade Verbindung mit Pfeil 82"/>
          <p:cNvCxnSpPr/>
          <p:nvPr/>
        </p:nvCxnSpPr>
        <p:spPr>
          <a:xfrm flipH="1" flipV="1">
            <a:off x="4152382" y="3865934"/>
            <a:ext cx="417066" cy="5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70" idx="1"/>
            <a:endCxn id="73" idx="3"/>
          </p:cNvCxnSpPr>
          <p:nvPr/>
        </p:nvCxnSpPr>
        <p:spPr>
          <a:xfrm flipH="1">
            <a:off x="1559656" y="3861048"/>
            <a:ext cx="567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119337" y="4866749"/>
            <a:ext cx="11953328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Wie erwähnt, kann ein Objekt, das nicht zum System des Modells gehört, an der Aktivitäts-Grenze eingetragen werden.</a:t>
            </a:r>
          </a:p>
          <a:p>
            <a:pPr algn="ctr"/>
            <a:r>
              <a:rPr lang="de-DE" dirty="0" smtClean="0"/>
              <a:t>Dies kann sinnvoll sein, wenn der Zustand eines Objekts durch eine vorangegangene Aktion beeinflusst wurde.</a:t>
            </a:r>
          </a:p>
          <a:p>
            <a:pPr algn="ctr"/>
            <a:r>
              <a:rPr lang="de-DE" dirty="0" smtClean="0"/>
              <a:t>In einem solchen Fall startet der Kontrollfluss an der Aktion und endet am Objekt (Aktivitätsparameterknoten).</a:t>
            </a:r>
          </a:p>
        </p:txBody>
      </p:sp>
    </p:spTree>
    <p:extLst>
      <p:ext uri="{BB962C8B-B14F-4D97-AF65-F5344CB8AC3E}">
        <p14:creationId xmlns:p14="http://schemas.microsoft.com/office/powerpoint/2010/main" val="28533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17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Verweis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7" name="Abgerundetes Rechteck 6"/>
          <p:cNvSpPr/>
          <p:nvPr/>
        </p:nvSpPr>
        <p:spPr>
          <a:xfrm>
            <a:off x="695400" y="1268760"/>
            <a:ext cx="10873208" cy="48245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199456" y="134076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</a:t>
            </a:r>
            <a:r>
              <a:rPr lang="de-DE" b="1" dirty="0" smtClean="0"/>
              <a:t>ctivity „Hausbau“</a:t>
            </a:r>
            <a:endParaRPr lang="de-DE" b="1" dirty="0"/>
          </a:p>
        </p:txBody>
      </p:sp>
      <p:sp>
        <p:nvSpPr>
          <p:cNvPr id="2" name="Ellipse 1"/>
          <p:cNvSpPr/>
          <p:nvPr/>
        </p:nvSpPr>
        <p:spPr>
          <a:xfrm>
            <a:off x="839416" y="2107667"/>
            <a:ext cx="432048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Abgerundetes Rechteck 2"/>
          <p:cNvSpPr/>
          <p:nvPr/>
        </p:nvSpPr>
        <p:spPr>
          <a:xfrm>
            <a:off x="2279576" y="1828927"/>
            <a:ext cx="2016224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Architekt beauftragen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135560" y="1980537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135560" y="2494419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135560" y="2719735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" name="Gerade Verbindung mit Pfeil 11"/>
          <p:cNvCxnSpPr>
            <a:stCxn id="2" idx="6"/>
          </p:cNvCxnSpPr>
          <p:nvPr/>
        </p:nvCxnSpPr>
        <p:spPr>
          <a:xfrm>
            <a:off x="1271464" y="2323691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491535" y="1913899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Qualität</a:t>
            </a:r>
            <a:endParaRPr lang="de-DE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1530816" y="2427927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Budget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1559656" y="2638435"/>
            <a:ext cx="619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Termin</a:t>
            </a:r>
            <a:endParaRPr lang="de-DE" sz="1200" dirty="0"/>
          </a:p>
        </p:txBody>
      </p:sp>
      <p:sp>
        <p:nvSpPr>
          <p:cNvPr id="16" name="Rechteck 15"/>
          <p:cNvSpPr/>
          <p:nvPr/>
        </p:nvSpPr>
        <p:spPr>
          <a:xfrm>
            <a:off x="4295800" y="1980537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4413474" y="1916407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Honorar</a:t>
            </a:r>
            <a:endParaRPr lang="de-DE" sz="1200" dirty="0"/>
          </a:p>
        </p:txBody>
      </p:sp>
      <p:sp>
        <p:nvSpPr>
          <p:cNvPr id="18" name="Rechteck 17"/>
          <p:cNvSpPr/>
          <p:nvPr/>
        </p:nvSpPr>
        <p:spPr>
          <a:xfrm>
            <a:off x="5135146" y="1999655"/>
            <a:ext cx="151216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Bauplan erstellt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4295800" y="2323691"/>
            <a:ext cx="839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/>
          <p:cNvSpPr/>
          <p:nvPr/>
        </p:nvSpPr>
        <p:spPr>
          <a:xfrm>
            <a:off x="7485503" y="1801633"/>
            <a:ext cx="2016224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Fundament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gießen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6647314" y="2323691"/>
            <a:ext cx="842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aute 22"/>
          <p:cNvSpPr/>
          <p:nvPr/>
        </p:nvSpPr>
        <p:spPr>
          <a:xfrm>
            <a:off x="9882236" y="2190898"/>
            <a:ext cx="457680" cy="36004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4" name="Gerade Verbindung mit Pfeil 23"/>
          <p:cNvCxnSpPr>
            <a:endCxn id="23" idx="1"/>
          </p:cNvCxnSpPr>
          <p:nvPr/>
        </p:nvCxnSpPr>
        <p:spPr>
          <a:xfrm>
            <a:off x="9503285" y="2367578"/>
            <a:ext cx="378951" cy="3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0227217" y="2121337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[Bauplan fehlerhaft]</a:t>
            </a:r>
            <a:endParaRPr lang="de-DE" sz="1100" dirty="0"/>
          </a:p>
        </p:txBody>
      </p:sp>
      <p:sp>
        <p:nvSpPr>
          <p:cNvPr id="34" name="Textfeld 33"/>
          <p:cNvSpPr txBox="1"/>
          <p:nvPr/>
        </p:nvSpPr>
        <p:spPr>
          <a:xfrm>
            <a:off x="9497267" y="2512426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[Bauplan korrekt]</a:t>
            </a:r>
            <a:endParaRPr lang="de-DE" sz="11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10594222" y="3436593"/>
            <a:ext cx="720080" cy="1080120"/>
          </a:xfrm>
          <a:prstGeom prst="roundRect">
            <a:avLst/>
          </a:prstGeom>
          <a:solidFill>
            <a:schemeClr val="bg1"/>
          </a:solidFill>
          <a:ln>
            <a:solidFill>
              <a:srgbClr val="0020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Architekt verklagen</a:t>
            </a:r>
            <a:endParaRPr lang="de-DE" sz="800" dirty="0">
              <a:solidFill>
                <a:schemeClr val="tx1"/>
              </a:solidFill>
            </a:endParaRPr>
          </a:p>
        </p:txBody>
      </p:sp>
      <p:cxnSp>
        <p:nvCxnSpPr>
          <p:cNvPr id="37" name="Gerade Verbindung mit Pfeil 36"/>
          <p:cNvCxnSpPr>
            <a:endCxn id="35" idx="0"/>
          </p:cNvCxnSpPr>
          <p:nvPr/>
        </p:nvCxnSpPr>
        <p:spPr>
          <a:xfrm>
            <a:off x="10925323" y="2365908"/>
            <a:ext cx="28939" cy="1070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7737531" y="645324"/>
            <a:ext cx="151216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Grundstück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unbebaut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/>
          <p:cNvCxnSpPr>
            <a:stCxn id="46" idx="2"/>
            <a:endCxn id="21" idx="0"/>
          </p:cNvCxnSpPr>
          <p:nvPr/>
        </p:nvCxnSpPr>
        <p:spPr>
          <a:xfrm>
            <a:off x="8493615" y="1437412"/>
            <a:ext cx="0" cy="364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stCxn id="23" idx="3"/>
          </p:cNvCxnSpPr>
          <p:nvPr/>
        </p:nvCxnSpPr>
        <p:spPr>
          <a:xfrm flipV="1">
            <a:off x="10339916" y="2365908"/>
            <a:ext cx="585407" cy="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bgerundetes Rechteck 54"/>
          <p:cNvSpPr/>
          <p:nvPr/>
        </p:nvSpPr>
        <p:spPr>
          <a:xfrm>
            <a:off x="7493864" y="3272712"/>
            <a:ext cx="2016224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Wände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mauern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/>
          <p:cNvCxnSpPr>
            <a:endCxn id="55" idx="3"/>
          </p:cNvCxnSpPr>
          <p:nvPr/>
        </p:nvCxnSpPr>
        <p:spPr>
          <a:xfrm flipH="1">
            <a:off x="9510088" y="3866778"/>
            <a:ext cx="60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10111076" y="2550938"/>
            <a:ext cx="0" cy="1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6919998" y="3140968"/>
            <a:ext cx="139835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2" name="Gerade Verbindung mit Pfeil 61"/>
          <p:cNvCxnSpPr/>
          <p:nvPr/>
        </p:nvCxnSpPr>
        <p:spPr>
          <a:xfrm flipH="1" flipV="1">
            <a:off x="7068437" y="3861048"/>
            <a:ext cx="417066" cy="5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bgerundetes Rechteck 62"/>
          <p:cNvSpPr/>
          <p:nvPr/>
        </p:nvSpPr>
        <p:spPr>
          <a:xfrm>
            <a:off x="5314453" y="3242367"/>
            <a:ext cx="1008112" cy="3884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Fenster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einbauen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64" name="Abgerundetes Rechteck 63"/>
          <p:cNvSpPr/>
          <p:nvPr/>
        </p:nvSpPr>
        <p:spPr>
          <a:xfrm>
            <a:off x="5314453" y="4081442"/>
            <a:ext cx="1008112" cy="3884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Türen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einbauen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65" name="Gerade Verbindung mit Pfeil 64"/>
          <p:cNvCxnSpPr/>
          <p:nvPr/>
        </p:nvCxnSpPr>
        <p:spPr>
          <a:xfrm flipH="1">
            <a:off x="6319010" y="3437686"/>
            <a:ext cx="60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 flipH="1">
            <a:off x="6319010" y="4293096"/>
            <a:ext cx="60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/>
          <p:cNvSpPr/>
          <p:nvPr/>
        </p:nvSpPr>
        <p:spPr>
          <a:xfrm>
            <a:off x="4569449" y="3140968"/>
            <a:ext cx="139835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8" name="Gerade Verbindung mit Pfeil 67"/>
          <p:cNvCxnSpPr/>
          <p:nvPr/>
        </p:nvCxnSpPr>
        <p:spPr>
          <a:xfrm flipH="1">
            <a:off x="4713465" y="3436592"/>
            <a:ext cx="60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H="1">
            <a:off x="4713465" y="4287128"/>
            <a:ext cx="60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bgerundetes Rechteck 69"/>
          <p:cNvSpPr/>
          <p:nvPr/>
        </p:nvSpPr>
        <p:spPr>
          <a:xfrm>
            <a:off x="2127554" y="3266982"/>
            <a:ext cx="2016224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Dach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aufsetzen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7488" y="3465004"/>
            <a:ext cx="151216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Grundstück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bebaut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83" name="Gerade Verbindung mit Pfeil 82"/>
          <p:cNvCxnSpPr/>
          <p:nvPr/>
        </p:nvCxnSpPr>
        <p:spPr>
          <a:xfrm flipH="1" flipV="1">
            <a:off x="4152382" y="3865934"/>
            <a:ext cx="417066" cy="5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70" idx="1"/>
            <a:endCxn id="73" idx="3"/>
          </p:cNvCxnSpPr>
          <p:nvPr/>
        </p:nvCxnSpPr>
        <p:spPr>
          <a:xfrm flipH="1">
            <a:off x="1559656" y="3861048"/>
            <a:ext cx="567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>
            <a:off x="3135666" y="5385488"/>
            <a:ext cx="2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/>
          <p:cNvCxnSpPr>
            <a:stCxn id="70" idx="2"/>
          </p:cNvCxnSpPr>
          <p:nvPr/>
        </p:nvCxnSpPr>
        <p:spPr>
          <a:xfrm>
            <a:off x="3135666" y="4455114"/>
            <a:ext cx="0" cy="930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5575933" y="4804338"/>
            <a:ext cx="2079493" cy="118813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B0F0"/>
                </a:solidFill>
              </a:rPr>
              <a:t>Einweihungsparty</a:t>
            </a:r>
          </a:p>
          <a:p>
            <a:pPr algn="ctr"/>
            <a:r>
              <a:rPr lang="de-DE" dirty="0" smtClean="0">
                <a:solidFill>
                  <a:srgbClr val="00B0F0"/>
                </a:solidFill>
              </a:rPr>
              <a:t>organisieren</a:t>
            </a:r>
            <a:endParaRPr lang="de-DE" dirty="0">
              <a:solidFill>
                <a:srgbClr val="00B0F0"/>
              </a:solidFill>
            </a:endParaRPr>
          </a:p>
        </p:txBody>
      </p:sp>
      <p:cxnSp>
        <p:nvCxnSpPr>
          <p:cNvPr id="98" name="Gerader Verbinder 97"/>
          <p:cNvCxnSpPr/>
          <p:nvPr/>
        </p:nvCxnSpPr>
        <p:spPr>
          <a:xfrm flipV="1">
            <a:off x="7276970" y="5733256"/>
            <a:ext cx="0" cy="14401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flipV="1">
            <a:off x="7493864" y="5733256"/>
            <a:ext cx="0" cy="14401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 flipV="1">
            <a:off x="7381236" y="5661248"/>
            <a:ext cx="0" cy="2160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/>
          <p:nvPr/>
        </p:nvCxnSpPr>
        <p:spPr>
          <a:xfrm>
            <a:off x="7276970" y="5733256"/>
            <a:ext cx="20853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2285375" y="6110508"/>
            <a:ext cx="8067273" cy="6463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Eine Aktion kann auf ein weiteres Aktivitäts-Diagramm verweisen.</a:t>
            </a:r>
          </a:p>
          <a:p>
            <a:pPr algn="ctr"/>
            <a:r>
              <a:rPr lang="de-DE" dirty="0" smtClean="0"/>
              <a:t>Dies wird durch ein Symbol dargestellt, dass an ein </a:t>
            </a:r>
            <a:r>
              <a:rPr lang="de-DE" dirty="0" smtClean="0">
                <a:solidFill>
                  <a:srgbClr val="00B050"/>
                </a:solidFill>
              </a:rPr>
              <a:t>Baumdiagramm</a:t>
            </a:r>
            <a:r>
              <a:rPr lang="de-DE" dirty="0" smtClean="0"/>
              <a:t> erinnern soll.</a:t>
            </a:r>
          </a:p>
        </p:txBody>
      </p:sp>
    </p:spTree>
    <p:extLst>
      <p:ext uri="{BB962C8B-B14F-4D97-AF65-F5344CB8AC3E}">
        <p14:creationId xmlns:p14="http://schemas.microsoft.com/office/powerpoint/2010/main" val="277511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18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Ende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7" name="Abgerundetes Rechteck 6"/>
          <p:cNvSpPr/>
          <p:nvPr/>
        </p:nvSpPr>
        <p:spPr>
          <a:xfrm>
            <a:off x="695400" y="1268760"/>
            <a:ext cx="10873208" cy="48245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199456" y="134076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</a:t>
            </a:r>
            <a:r>
              <a:rPr lang="de-DE" b="1" dirty="0" smtClean="0"/>
              <a:t>ctivity „Hausbau“</a:t>
            </a:r>
            <a:endParaRPr lang="de-DE" b="1" dirty="0"/>
          </a:p>
        </p:txBody>
      </p:sp>
      <p:sp>
        <p:nvSpPr>
          <p:cNvPr id="2" name="Ellipse 1"/>
          <p:cNvSpPr/>
          <p:nvPr/>
        </p:nvSpPr>
        <p:spPr>
          <a:xfrm>
            <a:off x="839416" y="2107667"/>
            <a:ext cx="432048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Abgerundetes Rechteck 2"/>
          <p:cNvSpPr/>
          <p:nvPr/>
        </p:nvSpPr>
        <p:spPr>
          <a:xfrm>
            <a:off x="2279576" y="1828927"/>
            <a:ext cx="2016224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Architekt beauftragen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135560" y="1980537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135560" y="2494419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135560" y="2719735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" name="Gerade Verbindung mit Pfeil 11"/>
          <p:cNvCxnSpPr>
            <a:stCxn id="2" idx="6"/>
          </p:cNvCxnSpPr>
          <p:nvPr/>
        </p:nvCxnSpPr>
        <p:spPr>
          <a:xfrm>
            <a:off x="1271464" y="2323691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491535" y="1913899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Qualität</a:t>
            </a:r>
            <a:endParaRPr lang="de-DE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1530816" y="2427927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Budget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1559656" y="2638435"/>
            <a:ext cx="619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Termin</a:t>
            </a:r>
            <a:endParaRPr lang="de-DE" sz="1200" dirty="0"/>
          </a:p>
        </p:txBody>
      </p:sp>
      <p:sp>
        <p:nvSpPr>
          <p:cNvPr id="16" name="Rechteck 15"/>
          <p:cNvSpPr/>
          <p:nvPr/>
        </p:nvSpPr>
        <p:spPr>
          <a:xfrm>
            <a:off x="4295800" y="1980537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4413474" y="1916407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Honorar</a:t>
            </a:r>
            <a:endParaRPr lang="de-DE" sz="1200" dirty="0"/>
          </a:p>
        </p:txBody>
      </p:sp>
      <p:sp>
        <p:nvSpPr>
          <p:cNvPr id="18" name="Rechteck 17"/>
          <p:cNvSpPr/>
          <p:nvPr/>
        </p:nvSpPr>
        <p:spPr>
          <a:xfrm>
            <a:off x="5135146" y="1999655"/>
            <a:ext cx="151216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Bauplan erstellt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4295800" y="2323691"/>
            <a:ext cx="839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/>
          <p:cNvSpPr/>
          <p:nvPr/>
        </p:nvSpPr>
        <p:spPr>
          <a:xfrm>
            <a:off x="7485503" y="1801633"/>
            <a:ext cx="2016224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Fundament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gießen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6647314" y="2323691"/>
            <a:ext cx="842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aute 22"/>
          <p:cNvSpPr/>
          <p:nvPr/>
        </p:nvSpPr>
        <p:spPr>
          <a:xfrm>
            <a:off x="9882236" y="2190898"/>
            <a:ext cx="457680" cy="36004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4" name="Gerade Verbindung mit Pfeil 23"/>
          <p:cNvCxnSpPr>
            <a:endCxn id="23" idx="1"/>
          </p:cNvCxnSpPr>
          <p:nvPr/>
        </p:nvCxnSpPr>
        <p:spPr>
          <a:xfrm>
            <a:off x="9503285" y="2367578"/>
            <a:ext cx="378951" cy="3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0227217" y="2121337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[Bauplan fehlerhaft]</a:t>
            </a:r>
            <a:endParaRPr lang="de-DE" sz="1100" dirty="0"/>
          </a:p>
        </p:txBody>
      </p:sp>
      <p:sp>
        <p:nvSpPr>
          <p:cNvPr id="34" name="Textfeld 33"/>
          <p:cNvSpPr txBox="1"/>
          <p:nvPr/>
        </p:nvSpPr>
        <p:spPr>
          <a:xfrm>
            <a:off x="9497267" y="2512426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[Bauplan korrekt]</a:t>
            </a:r>
            <a:endParaRPr lang="de-DE" sz="11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10594222" y="3436593"/>
            <a:ext cx="720080" cy="1080120"/>
          </a:xfrm>
          <a:prstGeom prst="roundRect">
            <a:avLst/>
          </a:prstGeom>
          <a:solidFill>
            <a:schemeClr val="bg1"/>
          </a:solidFill>
          <a:ln>
            <a:solidFill>
              <a:srgbClr val="0020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Architekt verklagen</a:t>
            </a:r>
            <a:endParaRPr lang="de-DE" sz="800" dirty="0">
              <a:solidFill>
                <a:schemeClr val="tx1"/>
              </a:solidFill>
            </a:endParaRPr>
          </a:p>
        </p:txBody>
      </p:sp>
      <p:cxnSp>
        <p:nvCxnSpPr>
          <p:cNvPr id="37" name="Gerade Verbindung mit Pfeil 36"/>
          <p:cNvCxnSpPr>
            <a:endCxn id="35" idx="0"/>
          </p:cNvCxnSpPr>
          <p:nvPr/>
        </p:nvCxnSpPr>
        <p:spPr>
          <a:xfrm>
            <a:off x="10925323" y="2365908"/>
            <a:ext cx="28939" cy="1070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10755101" y="5169465"/>
            <a:ext cx="398322" cy="43204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/>
          <p:cNvSpPr/>
          <p:nvPr/>
        </p:nvSpPr>
        <p:spPr>
          <a:xfrm>
            <a:off x="10799479" y="5236435"/>
            <a:ext cx="309566" cy="29810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3" name="Gerade Verbindung mit Pfeil 42"/>
          <p:cNvCxnSpPr>
            <a:stCxn id="35" idx="2"/>
            <a:endCxn id="41" idx="0"/>
          </p:cNvCxnSpPr>
          <p:nvPr/>
        </p:nvCxnSpPr>
        <p:spPr>
          <a:xfrm>
            <a:off x="10954262" y="4516713"/>
            <a:ext cx="0" cy="652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7737531" y="645324"/>
            <a:ext cx="151216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Grundstück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unbebaut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/>
          <p:cNvCxnSpPr>
            <a:stCxn id="46" idx="2"/>
            <a:endCxn id="21" idx="0"/>
          </p:cNvCxnSpPr>
          <p:nvPr/>
        </p:nvCxnSpPr>
        <p:spPr>
          <a:xfrm>
            <a:off x="8493615" y="1437412"/>
            <a:ext cx="0" cy="364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stCxn id="23" idx="3"/>
          </p:cNvCxnSpPr>
          <p:nvPr/>
        </p:nvCxnSpPr>
        <p:spPr>
          <a:xfrm flipV="1">
            <a:off x="10339916" y="2365908"/>
            <a:ext cx="585407" cy="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bgerundetes Rechteck 54"/>
          <p:cNvSpPr/>
          <p:nvPr/>
        </p:nvSpPr>
        <p:spPr>
          <a:xfrm>
            <a:off x="7493864" y="3272712"/>
            <a:ext cx="2016224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Wände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mauern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/>
          <p:cNvCxnSpPr>
            <a:endCxn id="55" idx="3"/>
          </p:cNvCxnSpPr>
          <p:nvPr/>
        </p:nvCxnSpPr>
        <p:spPr>
          <a:xfrm flipH="1">
            <a:off x="9510088" y="3866778"/>
            <a:ext cx="60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10111076" y="2550938"/>
            <a:ext cx="0" cy="1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6919998" y="3140968"/>
            <a:ext cx="139835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2" name="Gerade Verbindung mit Pfeil 61"/>
          <p:cNvCxnSpPr/>
          <p:nvPr/>
        </p:nvCxnSpPr>
        <p:spPr>
          <a:xfrm flipH="1" flipV="1">
            <a:off x="7068437" y="3861048"/>
            <a:ext cx="417066" cy="5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bgerundetes Rechteck 62"/>
          <p:cNvSpPr/>
          <p:nvPr/>
        </p:nvSpPr>
        <p:spPr>
          <a:xfrm>
            <a:off x="5314453" y="3242367"/>
            <a:ext cx="1008112" cy="3884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Fenster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einbauen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64" name="Abgerundetes Rechteck 63"/>
          <p:cNvSpPr/>
          <p:nvPr/>
        </p:nvSpPr>
        <p:spPr>
          <a:xfrm>
            <a:off x="5314453" y="4081442"/>
            <a:ext cx="1008112" cy="3884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Türen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einbauen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65" name="Gerade Verbindung mit Pfeil 64"/>
          <p:cNvCxnSpPr/>
          <p:nvPr/>
        </p:nvCxnSpPr>
        <p:spPr>
          <a:xfrm flipH="1">
            <a:off x="6319010" y="3437686"/>
            <a:ext cx="60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 flipH="1">
            <a:off x="6319010" y="4293096"/>
            <a:ext cx="60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/>
          <p:cNvSpPr/>
          <p:nvPr/>
        </p:nvSpPr>
        <p:spPr>
          <a:xfrm>
            <a:off x="4569449" y="3140968"/>
            <a:ext cx="139835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8" name="Gerade Verbindung mit Pfeil 67"/>
          <p:cNvCxnSpPr/>
          <p:nvPr/>
        </p:nvCxnSpPr>
        <p:spPr>
          <a:xfrm flipH="1">
            <a:off x="4713465" y="3436592"/>
            <a:ext cx="60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H="1">
            <a:off x="4713465" y="4287128"/>
            <a:ext cx="60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bgerundetes Rechteck 69"/>
          <p:cNvSpPr/>
          <p:nvPr/>
        </p:nvSpPr>
        <p:spPr>
          <a:xfrm>
            <a:off x="2127554" y="3266982"/>
            <a:ext cx="2016224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Dach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aufsetzen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7488" y="3465004"/>
            <a:ext cx="151216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Grundstück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bebaut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83" name="Gerade Verbindung mit Pfeil 82"/>
          <p:cNvCxnSpPr/>
          <p:nvPr/>
        </p:nvCxnSpPr>
        <p:spPr>
          <a:xfrm flipH="1" flipV="1">
            <a:off x="4152382" y="3865934"/>
            <a:ext cx="417066" cy="5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70" idx="1"/>
            <a:endCxn id="73" idx="3"/>
          </p:cNvCxnSpPr>
          <p:nvPr/>
        </p:nvCxnSpPr>
        <p:spPr>
          <a:xfrm flipH="1">
            <a:off x="1559656" y="3861048"/>
            <a:ext cx="567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>
            <a:off x="3135666" y="5385488"/>
            <a:ext cx="2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/>
          <p:cNvCxnSpPr>
            <a:stCxn id="70" idx="2"/>
          </p:cNvCxnSpPr>
          <p:nvPr/>
        </p:nvCxnSpPr>
        <p:spPr>
          <a:xfrm>
            <a:off x="3135666" y="4455114"/>
            <a:ext cx="0" cy="930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5575933" y="4804338"/>
            <a:ext cx="2079493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Einweihungsparty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organisieren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4" name="Gerade Verbindung mit Pfeil 93"/>
          <p:cNvCxnSpPr>
            <a:stCxn id="92" idx="3"/>
            <a:endCxn id="41" idx="2"/>
          </p:cNvCxnSpPr>
          <p:nvPr/>
        </p:nvCxnSpPr>
        <p:spPr>
          <a:xfrm flipV="1">
            <a:off x="7655426" y="5385489"/>
            <a:ext cx="3099675" cy="12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 flipV="1">
            <a:off x="7276970" y="573325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flipV="1">
            <a:off x="7493864" y="573325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 flipV="1">
            <a:off x="7381236" y="5661248"/>
            <a:ext cx="0" cy="2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/>
          <p:nvPr/>
        </p:nvCxnSpPr>
        <p:spPr>
          <a:xfrm>
            <a:off x="7276970" y="5733256"/>
            <a:ext cx="2085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2156394" y="6090947"/>
            <a:ext cx="9234580" cy="6463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Das Ende wird durch zwei ineinander verschachtelte Kreise dargestellt (der innere ausgefüllt).</a:t>
            </a:r>
          </a:p>
          <a:p>
            <a:pPr algn="ctr"/>
            <a:r>
              <a:rPr lang="de-DE" dirty="0" smtClean="0"/>
              <a:t>Es darf (sollte aber nicht) mehrere Endpunkte geben.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565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19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Gesamtdarstellung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7" name="Abgerundetes Rechteck 6"/>
          <p:cNvSpPr/>
          <p:nvPr/>
        </p:nvSpPr>
        <p:spPr>
          <a:xfrm>
            <a:off x="695400" y="1268760"/>
            <a:ext cx="10873208" cy="48245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199456" y="134076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</a:t>
            </a:r>
            <a:r>
              <a:rPr lang="de-DE" b="1" dirty="0" smtClean="0"/>
              <a:t>ctivity „Hausbau“</a:t>
            </a:r>
            <a:endParaRPr lang="de-DE" b="1" dirty="0"/>
          </a:p>
        </p:txBody>
      </p:sp>
      <p:sp>
        <p:nvSpPr>
          <p:cNvPr id="2" name="Ellipse 1"/>
          <p:cNvSpPr/>
          <p:nvPr/>
        </p:nvSpPr>
        <p:spPr>
          <a:xfrm>
            <a:off x="839416" y="2107667"/>
            <a:ext cx="432048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Abgerundetes Rechteck 2"/>
          <p:cNvSpPr/>
          <p:nvPr/>
        </p:nvSpPr>
        <p:spPr>
          <a:xfrm>
            <a:off x="2279576" y="1828927"/>
            <a:ext cx="2016224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Architekt beauftragen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135560" y="1980537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135560" y="2494419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135560" y="2719735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" name="Gerade Verbindung mit Pfeil 11"/>
          <p:cNvCxnSpPr>
            <a:stCxn id="2" idx="6"/>
          </p:cNvCxnSpPr>
          <p:nvPr/>
        </p:nvCxnSpPr>
        <p:spPr>
          <a:xfrm>
            <a:off x="1271464" y="2323691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491535" y="1913899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Qualität</a:t>
            </a:r>
            <a:endParaRPr lang="de-DE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1530816" y="2427927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Budget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1559656" y="2638435"/>
            <a:ext cx="619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Termin</a:t>
            </a:r>
            <a:endParaRPr lang="de-DE" sz="1200" dirty="0"/>
          </a:p>
        </p:txBody>
      </p:sp>
      <p:sp>
        <p:nvSpPr>
          <p:cNvPr id="16" name="Rechteck 15"/>
          <p:cNvSpPr/>
          <p:nvPr/>
        </p:nvSpPr>
        <p:spPr>
          <a:xfrm>
            <a:off x="4295800" y="1980537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4413474" y="1916407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Honorar</a:t>
            </a:r>
            <a:endParaRPr lang="de-DE" sz="1200" dirty="0"/>
          </a:p>
        </p:txBody>
      </p:sp>
      <p:sp>
        <p:nvSpPr>
          <p:cNvPr id="18" name="Rechteck 17"/>
          <p:cNvSpPr/>
          <p:nvPr/>
        </p:nvSpPr>
        <p:spPr>
          <a:xfrm>
            <a:off x="5135146" y="1999655"/>
            <a:ext cx="151216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Bauplan erstellt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>
            <a:off x="4295800" y="2323691"/>
            <a:ext cx="839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/>
          <p:cNvSpPr/>
          <p:nvPr/>
        </p:nvSpPr>
        <p:spPr>
          <a:xfrm>
            <a:off x="7485503" y="1801633"/>
            <a:ext cx="2016224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Fundament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gießen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6647314" y="2323691"/>
            <a:ext cx="842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aute 22"/>
          <p:cNvSpPr/>
          <p:nvPr/>
        </p:nvSpPr>
        <p:spPr>
          <a:xfrm>
            <a:off x="9882236" y="2190898"/>
            <a:ext cx="457680" cy="36004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4" name="Gerade Verbindung mit Pfeil 23"/>
          <p:cNvCxnSpPr>
            <a:endCxn id="23" idx="1"/>
          </p:cNvCxnSpPr>
          <p:nvPr/>
        </p:nvCxnSpPr>
        <p:spPr>
          <a:xfrm>
            <a:off x="9503285" y="2367578"/>
            <a:ext cx="378951" cy="3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0227217" y="2121337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[Bauplan fehlerhaft]</a:t>
            </a:r>
            <a:endParaRPr lang="de-DE" sz="1100" dirty="0"/>
          </a:p>
        </p:txBody>
      </p:sp>
      <p:sp>
        <p:nvSpPr>
          <p:cNvPr id="34" name="Textfeld 33"/>
          <p:cNvSpPr txBox="1"/>
          <p:nvPr/>
        </p:nvSpPr>
        <p:spPr>
          <a:xfrm>
            <a:off x="9497267" y="2512426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 smtClean="0"/>
              <a:t>[Bauplan korrekt]</a:t>
            </a:r>
            <a:endParaRPr lang="de-DE" sz="1100" dirty="0"/>
          </a:p>
        </p:txBody>
      </p:sp>
      <p:sp>
        <p:nvSpPr>
          <p:cNvPr id="35" name="Abgerundetes Rechteck 34"/>
          <p:cNvSpPr/>
          <p:nvPr/>
        </p:nvSpPr>
        <p:spPr>
          <a:xfrm>
            <a:off x="10594222" y="3436593"/>
            <a:ext cx="720080" cy="1080120"/>
          </a:xfrm>
          <a:prstGeom prst="roundRect">
            <a:avLst/>
          </a:prstGeom>
          <a:solidFill>
            <a:schemeClr val="bg1"/>
          </a:solidFill>
          <a:ln>
            <a:solidFill>
              <a:srgbClr val="0020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Architekt verklagen</a:t>
            </a:r>
            <a:endParaRPr lang="de-DE" sz="800" dirty="0">
              <a:solidFill>
                <a:schemeClr val="tx1"/>
              </a:solidFill>
            </a:endParaRPr>
          </a:p>
        </p:txBody>
      </p:sp>
      <p:cxnSp>
        <p:nvCxnSpPr>
          <p:cNvPr id="37" name="Gerade Verbindung mit Pfeil 36"/>
          <p:cNvCxnSpPr>
            <a:endCxn id="35" idx="0"/>
          </p:cNvCxnSpPr>
          <p:nvPr/>
        </p:nvCxnSpPr>
        <p:spPr>
          <a:xfrm>
            <a:off x="10925323" y="2365908"/>
            <a:ext cx="28939" cy="1070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10755101" y="5169465"/>
            <a:ext cx="398322" cy="4320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/>
          <p:cNvSpPr/>
          <p:nvPr/>
        </p:nvSpPr>
        <p:spPr>
          <a:xfrm>
            <a:off x="10799479" y="5236435"/>
            <a:ext cx="309566" cy="298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3" name="Gerade Verbindung mit Pfeil 42"/>
          <p:cNvCxnSpPr>
            <a:stCxn id="35" idx="2"/>
            <a:endCxn id="41" idx="0"/>
          </p:cNvCxnSpPr>
          <p:nvPr/>
        </p:nvCxnSpPr>
        <p:spPr>
          <a:xfrm>
            <a:off x="10954262" y="4516713"/>
            <a:ext cx="0" cy="652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7737531" y="645324"/>
            <a:ext cx="151216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Grundstück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unbebaut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/>
          <p:cNvCxnSpPr>
            <a:stCxn id="46" idx="2"/>
            <a:endCxn id="21" idx="0"/>
          </p:cNvCxnSpPr>
          <p:nvPr/>
        </p:nvCxnSpPr>
        <p:spPr>
          <a:xfrm>
            <a:off x="8493615" y="1437412"/>
            <a:ext cx="0" cy="364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stCxn id="23" idx="3"/>
          </p:cNvCxnSpPr>
          <p:nvPr/>
        </p:nvCxnSpPr>
        <p:spPr>
          <a:xfrm flipV="1">
            <a:off x="10339916" y="2365908"/>
            <a:ext cx="585407" cy="5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bgerundetes Rechteck 54"/>
          <p:cNvSpPr/>
          <p:nvPr/>
        </p:nvSpPr>
        <p:spPr>
          <a:xfrm>
            <a:off x="7493864" y="3272712"/>
            <a:ext cx="2016224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Wände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mauern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/>
          <p:cNvCxnSpPr>
            <a:endCxn id="55" idx="3"/>
          </p:cNvCxnSpPr>
          <p:nvPr/>
        </p:nvCxnSpPr>
        <p:spPr>
          <a:xfrm flipH="1">
            <a:off x="9510088" y="3866778"/>
            <a:ext cx="60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10111076" y="2550938"/>
            <a:ext cx="0" cy="1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6919998" y="3140968"/>
            <a:ext cx="139835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2" name="Gerade Verbindung mit Pfeil 61"/>
          <p:cNvCxnSpPr/>
          <p:nvPr/>
        </p:nvCxnSpPr>
        <p:spPr>
          <a:xfrm flipH="1" flipV="1">
            <a:off x="7068437" y="3861048"/>
            <a:ext cx="417066" cy="5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bgerundetes Rechteck 62"/>
          <p:cNvSpPr/>
          <p:nvPr/>
        </p:nvSpPr>
        <p:spPr>
          <a:xfrm>
            <a:off x="5314453" y="3242367"/>
            <a:ext cx="1008112" cy="3884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Fenster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einbauen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64" name="Abgerundetes Rechteck 63"/>
          <p:cNvSpPr/>
          <p:nvPr/>
        </p:nvSpPr>
        <p:spPr>
          <a:xfrm>
            <a:off x="5314453" y="4081442"/>
            <a:ext cx="1008112" cy="3884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Türen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einbauen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65" name="Gerade Verbindung mit Pfeil 64"/>
          <p:cNvCxnSpPr/>
          <p:nvPr/>
        </p:nvCxnSpPr>
        <p:spPr>
          <a:xfrm flipH="1">
            <a:off x="6319010" y="3437686"/>
            <a:ext cx="60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 flipH="1">
            <a:off x="6319010" y="4293096"/>
            <a:ext cx="60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/>
          <p:cNvSpPr/>
          <p:nvPr/>
        </p:nvSpPr>
        <p:spPr>
          <a:xfrm>
            <a:off x="4569449" y="3140968"/>
            <a:ext cx="139835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8" name="Gerade Verbindung mit Pfeil 67"/>
          <p:cNvCxnSpPr/>
          <p:nvPr/>
        </p:nvCxnSpPr>
        <p:spPr>
          <a:xfrm flipH="1">
            <a:off x="4713465" y="3436592"/>
            <a:ext cx="60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/>
          <p:nvPr/>
        </p:nvCxnSpPr>
        <p:spPr>
          <a:xfrm flipH="1">
            <a:off x="4713465" y="4287128"/>
            <a:ext cx="600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bgerundetes Rechteck 69"/>
          <p:cNvSpPr/>
          <p:nvPr/>
        </p:nvSpPr>
        <p:spPr>
          <a:xfrm>
            <a:off x="2127554" y="3266982"/>
            <a:ext cx="2016224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Dach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aufsetzen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7488" y="3465004"/>
            <a:ext cx="151216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Grundstück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bebaut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83" name="Gerade Verbindung mit Pfeil 82"/>
          <p:cNvCxnSpPr/>
          <p:nvPr/>
        </p:nvCxnSpPr>
        <p:spPr>
          <a:xfrm flipH="1" flipV="1">
            <a:off x="4152382" y="3865934"/>
            <a:ext cx="417066" cy="5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70" idx="1"/>
            <a:endCxn id="73" idx="3"/>
          </p:cNvCxnSpPr>
          <p:nvPr/>
        </p:nvCxnSpPr>
        <p:spPr>
          <a:xfrm flipH="1">
            <a:off x="1559656" y="3861048"/>
            <a:ext cx="567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/>
          <p:nvPr/>
        </p:nvCxnSpPr>
        <p:spPr>
          <a:xfrm>
            <a:off x="3135666" y="5385488"/>
            <a:ext cx="2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/>
          <p:cNvCxnSpPr>
            <a:stCxn id="70" idx="2"/>
          </p:cNvCxnSpPr>
          <p:nvPr/>
        </p:nvCxnSpPr>
        <p:spPr>
          <a:xfrm>
            <a:off x="3135666" y="4455114"/>
            <a:ext cx="0" cy="930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Abgerundetes Rechteck 91"/>
          <p:cNvSpPr/>
          <p:nvPr/>
        </p:nvSpPr>
        <p:spPr>
          <a:xfrm>
            <a:off x="5575933" y="4804338"/>
            <a:ext cx="2079493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Einweihungsparty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organisieren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4" name="Gerade Verbindung mit Pfeil 93"/>
          <p:cNvCxnSpPr>
            <a:stCxn id="92" idx="3"/>
            <a:endCxn id="41" idx="2"/>
          </p:cNvCxnSpPr>
          <p:nvPr/>
        </p:nvCxnSpPr>
        <p:spPr>
          <a:xfrm flipV="1">
            <a:off x="7655426" y="5385489"/>
            <a:ext cx="3099675" cy="12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 flipV="1">
            <a:off x="7276970" y="573325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flipV="1">
            <a:off x="7493864" y="5733256"/>
            <a:ext cx="0" cy="144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 flipV="1">
            <a:off x="7381236" y="5661248"/>
            <a:ext cx="0" cy="2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/>
          <p:nvPr/>
        </p:nvCxnSpPr>
        <p:spPr>
          <a:xfrm>
            <a:off x="7276970" y="5733256"/>
            <a:ext cx="2085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64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416" y="1141333"/>
            <a:ext cx="11137237" cy="4032449"/>
          </a:xfrm>
        </p:spPr>
        <p:txBody>
          <a:bodyPr/>
          <a:lstStyle/>
          <a:p>
            <a:r>
              <a:rPr lang="de-DE" sz="2000" b="1" dirty="0" smtClean="0"/>
              <a:t>Aktivitäts-Diagramme (UML)</a:t>
            </a:r>
            <a:endParaRPr lang="de-DE" sz="2000" i="1" dirty="0" smtClean="0"/>
          </a:p>
          <a:p>
            <a:pPr lvl="1"/>
            <a:r>
              <a:rPr lang="de-DE" dirty="0" smtClean="0"/>
              <a:t>Einordnung und Motivation</a:t>
            </a:r>
          </a:p>
          <a:p>
            <a:pPr lvl="1"/>
            <a:r>
              <a:rPr lang="de-DE" dirty="0" smtClean="0"/>
              <a:t>Beispielaufgabe</a:t>
            </a:r>
          </a:p>
          <a:p>
            <a:pPr lvl="2"/>
            <a:r>
              <a:rPr lang="de-DE" dirty="0"/>
              <a:t>Start und </a:t>
            </a:r>
            <a:r>
              <a:rPr lang="de-DE" dirty="0" smtClean="0"/>
              <a:t>Endknoten</a:t>
            </a:r>
            <a:endParaRPr lang="de-DE" dirty="0" smtClean="0"/>
          </a:p>
          <a:p>
            <a:pPr lvl="2"/>
            <a:r>
              <a:rPr lang="de-DE" dirty="0" smtClean="0"/>
              <a:t>Aktivität </a:t>
            </a:r>
            <a:r>
              <a:rPr lang="de-DE" dirty="0" smtClean="0"/>
              <a:t>und Aktion</a:t>
            </a:r>
          </a:p>
          <a:p>
            <a:pPr lvl="2"/>
            <a:r>
              <a:rPr lang="de-DE" dirty="0" smtClean="0"/>
              <a:t>Objektknoten </a:t>
            </a:r>
            <a:r>
              <a:rPr lang="de-DE" dirty="0" smtClean="0"/>
              <a:t>(Pin und Aktivitätsparameterknoten)</a:t>
            </a:r>
          </a:p>
          <a:p>
            <a:pPr lvl="2"/>
            <a:r>
              <a:rPr lang="de-DE" dirty="0" smtClean="0"/>
              <a:t>„externe“ </a:t>
            </a:r>
            <a:r>
              <a:rPr lang="de-DE" dirty="0" smtClean="0"/>
              <a:t>Objekte</a:t>
            </a:r>
          </a:p>
          <a:p>
            <a:pPr lvl="2"/>
            <a:r>
              <a:rPr lang="de-DE" dirty="0" smtClean="0"/>
              <a:t>Kontrollfluss</a:t>
            </a:r>
            <a:endParaRPr lang="de-DE" dirty="0" smtClean="0"/>
          </a:p>
          <a:p>
            <a:pPr lvl="2"/>
            <a:r>
              <a:rPr lang="de-DE" dirty="0" smtClean="0"/>
              <a:t>Verzweigung</a:t>
            </a:r>
            <a:endParaRPr lang="de-DE" dirty="0" smtClean="0"/>
          </a:p>
          <a:p>
            <a:pPr lvl="2"/>
            <a:r>
              <a:rPr lang="de-DE" dirty="0" smtClean="0"/>
              <a:t>Parallelisierung und Synchronisierung</a:t>
            </a:r>
          </a:p>
          <a:p>
            <a:pPr lvl="2"/>
            <a:r>
              <a:rPr lang="de-DE" dirty="0" smtClean="0"/>
              <a:t>Verweis</a:t>
            </a:r>
          </a:p>
          <a:p>
            <a:pPr lvl="1">
              <a:buClr>
                <a:srgbClr val="0071B2"/>
              </a:buClr>
            </a:pPr>
            <a:r>
              <a:rPr lang="de-DE" dirty="0">
                <a:solidFill>
                  <a:srgbClr val="00204B"/>
                </a:solidFill>
              </a:rPr>
              <a:t>Differenzierung von Pin und Aktivitätsparameterknoten</a:t>
            </a:r>
            <a:endParaRPr lang="de-DE" dirty="0" smtClean="0">
              <a:solidFill>
                <a:srgbClr val="00204B"/>
              </a:solidFill>
            </a:endParaRPr>
          </a:p>
          <a:p>
            <a:pPr lvl="1">
              <a:buClr>
                <a:srgbClr val="0071B2"/>
              </a:buClr>
            </a:pPr>
            <a:r>
              <a:rPr lang="de-DE" dirty="0" smtClean="0">
                <a:solidFill>
                  <a:srgbClr val="00204B"/>
                </a:solidFill>
              </a:rPr>
              <a:t>Graphische Differenzierung nach Akteuren</a:t>
            </a:r>
            <a:endParaRPr lang="de-DE" sz="800" b="1" dirty="0" smtClean="0"/>
          </a:p>
          <a:p>
            <a:pPr lvl="0">
              <a:buClr>
                <a:srgbClr val="0071B2"/>
              </a:buClr>
            </a:pPr>
            <a:r>
              <a:rPr lang="de-DE" sz="2000" dirty="0" smtClean="0">
                <a:solidFill>
                  <a:srgbClr val="00204B"/>
                </a:solidFill>
              </a:rPr>
              <a:t>Ausführliches Training + Ergebnisbesprechung</a:t>
            </a:r>
          </a:p>
          <a:p>
            <a:pPr lvl="0">
              <a:buClr>
                <a:srgbClr val="0071B2"/>
              </a:buClr>
            </a:pPr>
            <a:r>
              <a:rPr lang="de-DE" sz="2000" dirty="0" smtClean="0">
                <a:solidFill>
                  <a:srgbClr val="00204B"/>
                </a:solidFill>
              </a:rPr>
              <a:t>Fachpraktische Anwendungen</a:t>
            </a:r>
            <a:endParaRPr lang="de-DE" sz="2000" dirty="0" smtClean="0"/>
          </a:p>
          <a:p>
            <a:pPr lvl="1"/>
            <a:endParaRPr lang="de-DE" b="1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34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20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Differenzierung zwischen </a:t>
            </a:r>
            <a:r>
              <a:rPr lang="de-DE" dirty="0" smtClean="0">
                <a:solidFill>
                  <a:srgbClr val="00B0F0"/>
                </a:solidFill>
              </a:rPr>
              <a:t>Pin </a:t>
            </a:r>
            <a:r>
              <a:rPr lang="de-DE" dirty="0" smtClean="0"/>
              <a:t>und</a:t>
            </a:r>
            <a:r>
              <a:rPr lang="de-DE" dirty="0" smtClean="0">
                <a:solidFill>
                  <a:srgbClr val="00B0F0"/>
                </a:solidFill>
              </a:rPr>
              <a:t> Aktivitätsparameterknoten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57" name="Inhaltsplatzhalter 2"/>
          <p:cNvSpPr>
            <a:spLocks noGrp="1"/>
          </p:cNvSpPr>
          <p:nvPr>
            <p:ph idx="1"/>
          </p:nvPr>
        </p:nvSpPr>
        <p:spPr>
          <a:xfrm>
            <a:off x="839416" y="1172881"/>
            <a:ext cx="11233248" cy="4032449"/>
          </a:xfrm>
        </p:spPr>
        <p:txBody>
          <a:bodyPr/>
          <a:lstStyle/>
          <a:p>
            <a:r>
              <a:rPr lang="de-DE" sz="2000" dirty="0" smtClean="0"/>
              <a:t>Wie bereits angesprochen, sind Fälle denkbar, in denen man die Verwendung eines Pins durch den eines Aktivitätsparameterknotens ersetzen kann. Dies gilt jedoch nicht stets.</a:t>
            </a:r>
          </a:p>
          <a:p>
            <a:r>
              <a:rPr lang="de-DE" sz="2000" dirty="0" smtClean="0"/>
              <a:t>Das folgende </a:t>
            </a:r>
            <a:r>
              <a:rPr lang="de-DE" sz="2000" dirty="0"/>
              <a:t>B</a:t>
            </a:r>
            <a:r>
              <a:rPr lang="de-DE" sz="2000" dirty="0" smtClean="0"/>
              <a:t>eispiel soll helfen, diesen Sachverhalt zu erläutern: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58" name="Ellipse 57"/>
          <p:cNvSpPr/>
          <p:nvPr/>
        </p:nvSpPr>
        <p:spPr>
          <a:xfrm>
            <a:off x="575526" y="2942946"/>
            <a:ext cx="432048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Abgerundetes Rechteck 58"/>
          <p:cNvSpPr/>
          <p:nvPr/>
        </p:nvSpPr>
        <p:spPr>
          <a:xfrm>
            <a:off x="1583638" y="2564904"/>
            <a:ext cx="1440160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PAP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erstellen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5" name="Gerade Verbindung mit Pfeil 74"/>
          <p:cNvCxnSpPr>
            <a:stCxn id="58" idx="6"/>
          </p:cNvCxnSpPr>
          <p:nvPr/>
        </p:nvCxnSpPr>
        <p:spPr>
          <a:xfrm>
            <a:off x="1007574" y="3158970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3501411" y="2793061"/>
            <a:ext cx="151216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Quellcode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e</a:t>
            </a:r>
            <a:r>
              <a:rPr lang="de-DE" dirty="0" smtClean="0">
                <a:solidFill>
                  <a:schemeClr val="tx1"/>
                </a:solidFill>
              </a:rPr>
              <a:t>xistiert nicht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85" name="Gerade Verbindung mit Pfeil 84"/>
          <p:cNvCxnSpPr/>
          <p:nvPr/>
        </p:nvCxnSpPr>
        <p:spPr>
          <a:xfrm>
            <a:off x="3023798" y="3158970"/>
            <a:ext cx="477613" cy="3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5013579" y="3117097"/>
            <a:ext cx="5065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bgerundetes Rechteck 86"/>
          <p:cNvSpPr/>
          <p:nvPr/>
        </p:nvSpPr>
        <p:spPr>
          <a:xfrm>
            <a:off x="5520122" y="2609729"/>
            <a:ext cx="1421988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Quellcode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erstellen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7504026" y="2807751"/>
            <a:ext cx="1219162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Quellcode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existiert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42110" y="3189105"/>
            <a:ext cx="561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>
            <a:off x="8737588" y="3163257"/>
            <a:ext cx="477613" cy="1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bgerundetes Rechteck 94"/>
          <p:cNvSpPr/>
          <p:nvPr/>
        </p:nvSpPr>
        <p:spPr>
          <a:xfrm>
            <a:off x="9215201" y="2668382"/>
            <a:ext cx="1497768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Quellcode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kompilieren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Ellipse 95"/>
          <p:cNvSpPr/>
          <p:nvPr/>
        </p:nvSpPr>
        <p:spPr>
          <a:xfrm>
            <a:off x="11211078" y="3024583"/>
            <a:ext cx="398322" cy="4320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7" name="Ellipse 96"/>
          <p:cNvSpPr/>
          <p:nvPr/>
        </p:nvSpPr>
        <p:spPr>
          <a:xfrm>
            <a:off x="11255456" y="3091553"/>
            <a:ext cx="309566" cy="298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0" name="Gerade Verbindung mit Pfeil 99"/>
          <p:cNvCxnSpPr/>
          <p:nvPr/>
        </p:nvCxnSpPr>
        <p:spPr>
          <a:xfrm>
            <a:off x="10722955" y="3228114"/>
            <a:ext cx="477613" cy="1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1983700" y="4058021"/>
            <a:ext cx="3296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Dieser </a:t>
            </a:r>
            <a:r>
              <a:rPr lang="de-DE" sz="1200" b="1" dirty="0" smtClean="0">
                <a:solidFill>
                  <a:srgbClr val="0070C0"/>
                </a:solidFill>
              </a:rPr>
              <a:t>Aktivitätsparameterknoten</a:t>
            </a:r>
            <a:r>
              <a:rPr lang="de-DE" sz="1200" dirty="0" smtClean="0">
                <a:solidFill>
                  <a:srgbClr val="0070C0"/>
                </a:solidFill>
              </a:rPr>
              <a:t> beschreibt </a:t>
            </a:r>
          </a:p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den (aktuellen) Zustand des Quellcodes korrekt:</a:t>
            </a:r>
          </a:p>
          <a:p>
            <a:pPr algn="ctr"/>
            <a:r>
              <a:rPr lang="de-DE" sz="1200" dirty="0" smtClean="0">
                <a:solidFill>
                  <a:srgbClr val="0070C0"/>
                </a:solidFill>
              </a:rPr>
              <a:t>Er existiert (noch) nicht.</a:t>
            </a:r>
            <a:endParaRPr lang="de-DE" sz="1200" dirty="0">
              <a:solidFill>
                <a:srgbClr val="0070C0"/>
              </a:solidFill>
            </a:endParaRPr>
          </a:p>
        </p:txBody>
      </p:sp>
      <p:cxnSp>
        <p:nvCxnSpPr>
          <p:cNvPr id="44" name="Gerade Verbindung mit Pfeil 43"/>
          <p:cNvCxnSpPr>
            <a:stCxn id="39" idx="0"/>
          </p:cNvCxnSpPr>
          <p:nvPr/>
        </p:nvCxnSpPr>
        <p:spPr>
          <a:xfrm flipV="1">
            <a:off x="3631972" y="3753036"/>
            <a:ext cx="159772" cy="30498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69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82" grpId="0" animBg="1"/>
      <p:bldP spid="87" grpId="0" animBg="1"/>
      <p:bldP spid="88" grpId="0" animBg="1"/>
      <p:bldP spid="95" grpId="0" animBg="1"/>
      <p:bldP spid="96" grpId="0" animBg="1"/>
      <p:bldP spid="97" grpId="0" animBg="1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21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Differenzierung zwischen </a:t>
            </a:r>
            <a:r>
              <a:rPr lang="de-DE" dirty="0" smtClean="0">
                <a:solidFill>
                  <a:srgbClr val="00B0F0"/>
                </a:solidFill>
              </a:rPr>
              <a:t>Pin </a:t>
            </a:r>
            <a:r>
              <a:rPr lang="de-DE" dirty="0" smtClean="0"/>
              <a:t>und</a:t>
            </a:r>
            <a:r>
              <a:rPr lang="de-DE" dirty="0" smtClean="0">
                <a:solidFill>
                  <a:srgbClr val="00B0F0"/>
                </a:solidFill>
              </a:rPr>
              <a:t> Aktivitätsparameterknoten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57" name="Inhaltsplatzhalter 2"/>
          <p:cNvSpPr>
            <a:spLocks noGrp="1"/>
          </p:cNvSpPr>
          <p:nvPr>
            <p:ph idx="1"/>
          </p:nvPr>
        </p:nvSpPr>
        <p:spPr>
          <a:xfrm>
            <a:off x="839416" y="1172881"/>
            <a:ext cx="11233248" cy="4032449"/>
          </a:xfrm>
        </p:spPr>
        <p:txBody>
          <a:bodyPr/>
          <a:lstStyle/>
          <a:p>
            <a:r>
              <a:rPr lang="de-DE" sz="2000" dirty="0" smtClean="0"/>
              <a:t>Wie bereits angesprochen, sind Fälle denkbar, in denen man die Verwendung eines Pins durch den eines Aktivitätsparameterknotens ersetzen kann. Dies gilt jedoch nicht stets.</a:t>
            </a:r>
          </a:p>
          <a:p>
            <a:r>
              <a:rPr lang="de-DE" sz="2000" dirty="0"/>
              <a:t>Das folgende Beispiel soll helfen, diesen Sachverhalt zu erläutern: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58" name="Ellipse 57"/>
          <p:cNvSpPr/>
          <p:nvPr/>
        </p:nvSpPr>
        <p:spPr>
          <a:xfrm>
            <a:off x="575526" y="2942946"/>
            <a:ext cx="432048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Abgerundetes Rechteck 58"/>
          <p:cNvSpPr/>
          <p:nvPr/>
        </p:nvSpPr>
        <p:spPr>
          <a:xfrm>
            <a:off x="1583638" y="2564904"/>
            <a:ext cx="1440160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PAP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erstellen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5" name="Gerade Verbindung mit Pfeil 74"/>
          <p:cNvCxnSpPr>
            <a:stCxn id="58" idx="6"/>
          </p:cNvCxnSpPr>
          <p:nvPr/>
        </p:nvCxnSpPr>
        <p:spPr>
          <a:xfrm>
            <a:off x="1007574" y="3158970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3023798" y="3158970"/>
            <a:ext cx="2496324" cy="30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bgerundetes Rechteck 86"/>
          <p:cNvSpPr/>
          <p:nvPr/>
        </p:nvSpPr>
        <p:spPr>
          <a:xfrm>
            <a:off x="5520122" y="2609729"/>
            <a:ext cx="1421988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Quellcode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erstellen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7504026" y="2807751"/>
            <a:ext cx="1219162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Quellcode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existiert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42110" y="3189105"/>
            <a:ext cx="561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>
            <a:off x="8737588" y="3163257"/>
            <a:ext cx="477613" cy="1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bgerundetes Rechteck 94"/>
          <p:cNvSpPr/>
          <p:nvPr/>
        </p:nvSpPr>
        <p:spPr>
          <a:xfrm>
            <a:off x="9215201" y="2668382"/>
            <a:ext cx="1497768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Quellcode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kompilieren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Ellipse 95"/>
          <p:cNvSpPr/>
          <p:nvPr/>
        </p:nvSpPr>
        <p:spPr>
          <a:xfrm>
            <a:off x="11211078" y="3024583"/>
            <a:ext cx="398322" cy="4320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7" name="Ellipse 96"/>
          <p:cNvSpPr/>
          <p:nvPr/>
        </p:nvSpPr>
        <p:spPr>
          <a:xfrm>
            <a:off x="11255456" y="3091553"/>
            <a:ext cx="309566" cy="298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0" name="Gerade Verbindung mit Pfeil 99"/>
          <p:cNvCxnSpPr/>
          <p:nvPr/>
        </p:nvCxnSpPr>
        <p:spPr>
          <a:xfrm>
            <a:off x="10722955" y="3228114"/>
            <a:ext cx="477613" cy="1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5397203" y="2814222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380979" y="2747584"/>
            <a:ext cx="2075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accent3"/>
                </a:solidFill>
              </a:rPr>
              <a:t>n</a:t>
            </a:r>
            <a:r>
              <a:rPr lang="de-DE" sz="1200" dirty="0" smtClean="0">
                <a:solidFill>
                  <a:schemeClr val="accent3"/>
                </a:solidFill>
              </a:rPr>
              <a:t>icht existierender Quellcode</a:t>
            </a:r>
            <a:endParaRPr lang="de-DE" sz="1200" dirty="0">
              <a:solidFill>
                <a:schemeClr val="accent3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646497" y="4058021"/>
            <a:ext cx="3970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FF0000"/>
                </a:solidFill>
              </a:rPr>
              <a:t>Dieser </a:t>
            </a:r>
            <a:r>
              <a:rPr lang="de-DE" sz="1200" b="1" dirty="0" smtClean="0">
                <a:solidFill>
                  <a:srgbClr val="FF0000"/>
                </a:solidFill>
              </a:rPr>
              <a:t>PIN</a:t>
            </a:r>
            <a:r>
              <a:rPr lang="de-DE" sz="1200" dirty="0" smtClean="0">
                <a:solidFill>
                  <a:srgbClr val="FF0000"/>
                </a:solidFill>
              </a:rPr>
              <a:t> erscheint hingegen sinnlos.  </a:t>
            </a:r>
          </a:p>
          <a:p>
            <a:pPr algn="ctr"/>
            <a:r>
              <a:rPr lang="de-DE" sz="1200" dirty="0" smtClean="0">
                <a:solidFill>
                  <a:srgbClr val="FF0000"/>
                </a:solidFill>
              </a:rPr>
              <a:t>Ein nicht existentes Objekt kann kein sinnvoller Input sein.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25" name="Gerade Verbindung mit Pfeil 24"/>
          <p:cNvCxnSpPr>
            <a:stCxn id="24" idx="0"/>
          </p:cNvCxnSpPr>
          <p:nvPr/>
        </p:nvCxnSpPr>
        <p:spPr>
          <a:xfrm flipV="1">
            <a:off x="3631977" y="3024583"/>
            <a:ext cx="1599927" cy="1033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00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22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Differenzierung zwischen </a:t>
            </a:r>
            <a:r>
              <a:rPr lang="de-DE" dirty="0" smtClean="0">
                <a:solidFill>
                  <a:srgbClr val="00B0F0"/>
                </a:solidFill>
              </a:rPr>
              <a:t>Pin </a:t>
            </a:r>
            <a:r>
              <a:rPr lang="de-DE" dirty="0" smtClean="0"/>
              <a:t>und</a:t>
            </a:r>
            <a:r>
              <a:rPr lang="de-DE" dirty="0" smtClean="0">
                <a:solidFill>
                  <a:srgbClr val="00B0F0"/>
                </a:solidFill>
              </a:rPr>
              <a:t> Aktivitätsparameterknoten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57" name="Inhaltsplatzhalter 2"/>
          <p:cNvSpPr>
            <a:spLocks noGrp="1"/>
          </p:cNvSpPr>
          <p:nvPr>
            <p:ph idx="1"/>
          </p:nvPr>
        </p:nvSpPr>
        <p:spPr>
          <a:xfrm>
            <a:off x="839416" y="1172881"/>
            <a:ext cx="11233248" cy="4032449"/>
          </a:xfrm>
        </p:spPr>
        <p:txBody>
          <a:bodyPr/>
          <a:lstStyle/>
          <a:p>
            <a:r>
              <a:rPr lang="de-DE" sz="2000" dirty="0" smtClean="0"/>
              <a:t>Wie bereits angesprochen, sind Fälle denkbar, in denen man die Verwendung eines Pins durch den eines Aktivitätsparameterknotens ersetzen kann. Dies gilt jedoch nicht stets.</a:t>
            </a:r>
          </a:p>
          <a:p>
            <a:r>
              <a:rPr lang="de-DE" sz="2000" dirty="0"/>
              <a:t>Das folgende Beispiel soll helfen, diesen Sachverhalt zu erläutern: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58" name="Ellipse 57"/>
          <p:cNvSpPr/>
          <p:nvPr/>
        </p:nvSpPr>
        <p:spPr>
          <a:xfrm>
            <a:off x="575526" y="2942946"/>
            <a:ext cx="432048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Abgerundetes Rechteck 58"/>
          <p:cNvSpPr/>
          <p:nvPr/>
        </p:nvSpPr>
        <p:spPr>
          <a:xfrm>
            <a:off x="1583638" y="2564904"/>
            <a:ext cx="1440160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PAP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erstellen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5" name="Gerade Verbindung mit Pfeil 74"/>
          <p:cNvCxnSpPr>
            <a:stCxn id="58" idx="6"/>
          </p:cNvCxnSpPr>
          <p:nvPr/>
        </p:nvCxnSpPr>
        <p:spPr>
          <a:xfrm>
            <a:off x="1007574" y="3158970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3501411" y="2793061"/>
            <a:ext cx="151216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Quellcode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e</a:t>
            </a:r>
            <a:r>
              <a:rPr lang="de-DE" dirty="0" smtClean="0">
                <a:solidFill>
                  <a:schemeClr val="tx1"/>
                </a:solidFill>
              </a:rPr>
              <a:t>xistiert nicht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85" name="Gerade Verbindung mit Pfeil 84"/>
          <p:cNvCxnSpPr/>
          <p:nvPr/>
        </p:nvCxnSpPr>
        <p:spPr>
          <a:xfrm>
            <a:off x="3023798" y="3158970"/>
            <a:ext cx="477613" cy="3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5013579" y="3117097"/>
            <a:ext cx="5065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bgerundetes Rechteck 86"/>
          <p:cNvSpPr/>
          <p:nvPr/>
        </p:nvSpPr>
        <p:spPr>
          <a:xfrm>
            <a:off x="5520122" y="2609729"/>
            <a:ext cx="1421988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Quellcode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erstellen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0" name="Gerade Verbindung mit Pfeil 89"/>
          <p:cNvCxnSpPr>
            <a:endCxn id="95" idx="1"/>
          </p:cNvCxnSpPr>
          <p:nvPr/>
        </p:nvCxnSpPr>
        <p:spPr>
          <a:xfrm>
            <a:off x="6952096" y="3235557"/>
            <a:ext cx="2263105" cy="26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bgerundetes Rechteck 94"/>
          <p:cNvSpPr/>
          <p:nvPr/>
        </p:nvSpPr>
        <p:spPr>
          <a:xfrm>
            <a:off x="9215201" y="2668382"/>
            <a:ext cx="1497768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Quellcode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kompilieren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Ellipse 95"/>
          <p:cNvSpPr/>
          <p:nvPr/>
        </p:nvSpPr>
        <p:spPr>
          <a:xfrm>
            <a:off x="11211078" y="3024583"/>
            <a:ext cx="398322" cy="4320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7" name="Ellipse 96"/>
          <p:cNvSpPr/>
          <p:nvPr/>
        </p:nvSpPr>
        <p:spPr>
          <a:xfrm>
            <a:off x="11255456" y="3091553"/>
            <a:ext cx="309566" cy="298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0" name="Gerade Verbindung mit Pfeil 99"/>
          <p:cNvCxnSpPr/>
          <p:nvPr/>
        </p:nvCxnSpPr>
        <p:spPr>
          <a:xfrm>
            <a:off x="10722955" y="3228114"/>
            <a:ext cx="477613" cy="1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5042910" y="4085580"/>
            <a:ext cx="6545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B050"/>
                </a:solidFill>
              </a:rPr>
              <a:t>Dieser </a:t>
            </a:r>
            <a:r>
              <a:rPr lang="de-DE" sz="1200" b="1" dirty="0" smtClean="0">
                <a:solidFill>
                  <a:srgbClr val="00B050"/>
                </a:solidFill>
              </a:rPr>
              <a:t>Pin</a:t>
            </a:r>
            <a:r>
              <a:rPr lang="de-DE" sz="1200" dirty="0" smtClean="0">
                <a:solidFill>
                  <a:srgbClr val="00B050"/>
                </a:solidFill>
              </a:rPr>
              <a:t> ist keinesfalls abwegig! </a:t>
            </a:r>
          </a:p>
          <a:p>
            <a:pPr algn="ctr"/>
            <a:r>
              <a:rPr lang="de-DE" sz="1200" dirty="0" smtClean="0">
                <a:solidFill>
                  <a:srgbClr val="00B050"/>
                </a:solidFill>
              </a:rPr>
              <a:t>Da dieses Aktivitätsdiagramm allerdings auch im Folgenden mit dem Objekt „Quellcode“ arbeitet,</a:t>
            </a:r>
          </a:p>
          <a:p>
            <a:pPr algn="ctr"/>
            <a:r>
              <a:rPr lang="de-DE" sz="1200" dirty="0">
                <a:solidFill>
                  <a:srgbClr val="00B050"/>
                </a:solidFill>
              </a:rPr>
              <a:t>i</a:t>
            </a:r>
            <a:r>
              <a:rPr lang="de-DE" sz="1200" dirty="0" smtClean="0">
                <a:solidFill>
                  <a:srgbClr val="00B050"/>
                </a:solidFill>
              </a:rPr>
              <a:t>st es eher üblich, den „Output“ Quellcode als Aktivitätsparameterknoten darzustellen.</a:t>
            </a:r>
            <a:endParaRPr lang="de-DE" sz="1200" dirty="0">
              <a:solidFill>
                <a:srgbClr val="00B050"/>
              </a:solidFill>
            </a:endParaRPr>
          </a:p>
        </p:txBody>
      </p:sp>
      <p:cxnSp>
        <p:nvCxnSpPr>
          <p:cNvPr id="44" name="Gerade Verbindung mit Pfeil 43"/>
          <p:cNvCxnSpPr/>
          <p:nvPr/>
        </p:nvCxnSpPr>
        <p:spPr>
          <a:xfrm flipH="1" flipV="1">
            <a:off x="7111278" y="3076500"/>
            <a:ext cx="664342" cy="9626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923798" y="2850635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7041472" y="2786505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</a:rPr>
              <a:t>Quellcode</a:t>
            </a:r>
            <a:endParaRPr lang="de-DE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23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Differenzierung zwischen </a:t>
            </a:r>
            <a:r>
              <a:rPr lang="de-DE" dirty="0" smtClean="0">
                <a:solidFill>
                  <a:srgbClr val="00B0F0"/>
                </a:solidFill>
              </a:rPr>
              <a:t>Pin </a:t>
            </a:r>
            <a:r>
              <a:rPr lang="de-DE" dirty="0" smtClean="0"/>
              <a:t>und</a:t>
            </a:r>
            <a:r>
              <a:rPr lang="de-DE" dirty="0" smtClean="0">
                <a:solidFill>
                  <a:srgbClr val="00B0F0"/>
                </a:solidFill>
              </a:rPr>
              <a:t> Aktivitätsparameterknoten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57" name="Inhaltsplatzhalter 2"/>
          <p:cNvSpPr>
            <a:spLocks noGrp="1"/>
          </p:cNvSpPr>
          <p:nvPr>
            <p:ph idx="1"/>
          </p:nvPr>
        </p:nvSpPr>
        <p:spPr>
          <a:xfrm>
            <a:off x="839416" y="1172881"/>
            <a:ext cx="11233248" cy="4032449"/>
          </a:xfrm>
        </p:spPr>
        <p:txBody>
          <a:bodyPr/>
          <a:lstStyle/>
          <a:p>
            <a:r>
              <a:rPr lang="de-DE" sz="2000" dirty="0" smtClean="0"/>
              <a:t>Wie bereits angesprochen, sind Fälle denkbar, in denen man die Verwendung eines Pins durch den eines Aktivitätsparameterknotens ersetzen kann. Dies gilt jedoch nicht stets.</a:t>
            </a:r>
          </a:p>
          <a:p>
            <a:r>
              <a:rPr lang="de-DE" sz="2000" dirty="0"/>
              <a:t>Das folgende Beispiel soll helfen, diesen Sachverhalt zu erläutern: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58" name="Ellipse 57"/>
          <p:cNvSpPr/>
          <p:nvPr/>
        </p:nvSpPr>
        <p:spPr>
          <a:xfrm>
            <a:off x="575526" y="2942946"/>
            <a:ext cx="432048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Abgerundetes Rechteck 58"/>
          <p:cNvSpPr/>
          <p:nvPr/>
        </p:nvSpPr>
        <p:spPr>
          <a:xfrm>
            <a:off x="1583638" y="2564904"/>
            <a:ext cx="1440160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PAP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erstellen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5" name="Gerade Verbindung mit Pfeil 74"/>
          <p:cNvCxnSpPr>
            <a:stCxn id="58" idx="6"/>
          </p:cNvCxnSpPr>
          <p:nvPr/>
        </p:nvCxnSpPr>
        <p:spPr>
          <a:xfrm>
            <a:off x="1007574" y="3158970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3501411" y="2793061"/>
            <a:ext cx="151216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Quellcode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e</a:t>
            </a:r>
            <a:r>
              <a:rPr lang="de-DE" dirty="0" smtClean="0">
                <a:solidFill>
                  <a:schemeClr val="tx1"/>
                </a:solidFill>
              </a:rPr>
              <a:t>xistiert nicht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85" name="Gerade Verbindung mit Pfeil 84"/>
          <p:cNvCxnSpPr/>
          <p:nvPr/>
        </p:nvCxnSpPr>
        <p:spPr>
          <a:xfrm>
            <a:off x="3023798" y="3158970"/>
            <a:ext cx="477613" cy="3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5013579" y="3117097"/>
            <a:ext cx="5065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bgerundetes Rechteck 86"/>
          <p:cNvSpPr/>
          <p:nvPr/>
        </p:nvSpPr>
        <p:spPr>
          <a:xfrm>
            <a:off x="5520122" y="2609729"/>
            <a:ext cx="1421988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Quellcode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erstellen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0" name="Gerade Verbindung mit Pfeil 89"/>
          <p:cNvCxnSpPr>
            <a:endCxn id="95" idx="1"/>
          </p:cNvCxnSpPr>
          <p:nvPr/>
        </p:nvCxnSpPr>
        <p:spPr>
          <a:xfrm>
            <a:off x="6952096" y="3235557"/>
            <a:ext cx="2263105" cy="26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bgerundetes Rechteck 94"/>
          <p:cNvSpPr/>
          <p:nvPr/>
        </p:nvSpPr>
        <p:spPr>
          <a:xfrm>
            <a:off x="9215201" y="2668382"/>
            <a:ext cx="1497768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Quellcode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kompilieren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Ellipse 95"/>
          <p:cNvSpPr/>
          <p:nvPr/>
        </p:nvSpPr>
        <p:spPr>
          <a:xfrm>
            <a:off x="11211078" y="3024583"/>
            <a:ext cx="398322" cy="4320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7" name="Ellipse 96"/>
          <p:cNvSpPr/>
          <p:nvPr/>
        </p:nvSpPr>
        <p:spPr>
          <a:xfrm>
            <a:off x="11255456" y="3091553"/>
            <a:ext cx="309566" cy="298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0" name="Gerade Verbindung mit Pfeil 99"/>
          <p:cNvCxnSpPr/>
          <p:nvPr/>
        </p:nvCxnSpPr>
        <p:spPr>
          <a:xfrm>
            <a:off x="10722955" y="3228114"/>
            <a:ext cx="477613" cy="1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1265033" y="4076804"/>
            <a:ext cx="8445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B050"/>
                </a:solidFill>
              </a:rPr>
              <a:t>Durch die Verwendung eines Aktivitätsparameterknotens würde man sich zudem den folgenden „eingehenden“ PIN ersparen.</a:t>
            </a:r>
          </a:p>
          <a:p>
            <a:pPr algn="ctr"/>
            <a:r>
              <a:rPr lang="de-DE" sz="1200" dirty="0" smtClean="0">
                <a:solidFill>
                  <a:srgbClr val="00B050"/>
                </a:solidFill>
              </a:rPr>
              <a:t>(Denn natürlich muss ein Quellcode vorliegen, um diesen kompilieren zu können.)</a:t>
            </a:r>
            <a:endParaRPr lang="de-DE" sz="1200" dirty="0">
              <a:solidFill>
                <a:srgbClr val="00B050"/>
              </a:solidFill>
            </a:endParaRPr>
          </a:p>
        </p:txBody>
      </p:sp>
      <p:cxnSp>
        <p:nvCxnSpPr>
          <p:cNvPr id="44" name="Gerade Verbindung mit Pfeil 43"/>
          <p:cNvCxnSpPr/>
          <p:nvPr/>
        </p:nvCxnSpPr>
        <p:spPr>
          <a:xfrm flipV="1">
            <a:off x="8317016" y="3750890"/>
            <a:ext cx="680074" cy="34361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923798" y="2850635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7041472" y="2786505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Quellcode</a:t>
            </a:r>
            <a:endParaRPr lang="de-DE" sz="1200" dirty="0"/>
          </a:p>
        </p:txBody>
      </p:sp>
      <p:sp>
        <p:nvSpPr>
          <p:cNvPr id="23" name="Textfeld 22"/>
          <p:cNvSpPr txBox="1"/>
          <p:nvPr/>
        </p:nvSpPr>
        <p:spPr>
          <a:xfrm>
            <a:off x="8318391" y="3473891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</a:rPr>
              <a:t>Quellcode</a:t>
            </a:r>
            <a:endParaRPr lang="de-DE" sz="1200" dirty="0">
              <a:solidFill>
                <a:srgbClr val="00B050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9077221" y="3550167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220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24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Differenzierung zwischen </a:t>
            </a:r>
            <a:r>
              <a:rPr lang="de-DE" dirty="0" smtClean="0">
                <a:solidFill>
                  <a:srgbClr val="00B0F0"/>
                </a:solidFill>
              </a:rPr>
              <a:t>Pin </a:t>
            </a:r>
            <a:r>
              <a:rPr lang="de-DE" dirty="0" smtClean="0"/>
              <a:t>und</a:t>
            </a:r>
            <a:r>
              <a:rPr lang="de-DE" dirty="0" smtClean="0">
                <a:solidFill>
                  <a:srgbClr val="00B0F0"/>
                </a:solidFill>
              </a:rPr>
              <a:t> Aktivitätsparameterknoten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57" name="Inhaltsplatzhalter 2"/>
          <p:cNvSpPr>
            <a:spLocks noGrp="1"/>
          </p:cNvSpPr>
          <p:nvPr>
            <p:ph idx="1"/>
          </p:nvPr>
        </p:nvSpPr>
        <p:spPr>
          <a:xfrm>
            <a:off x="839416" y="1172881"/>
            <a:ext cx="11233248" cy="4032449"/>
          </a:xfrm>
        </p:spPr>
        <p:txBody>
          <a:bodyPr/>
          <a:lstStyle/>
          <a:p>
            <a:r>
              <a:rPr lang="de-DE" sz="2000" dirty="0" smtClean="0"/>
              <a:t>Wie bereits angesprochen, sind Fälle denkbar, in denen man die Verwendung eines Pins durch den eines Aktivitätsparameterknotens ersetzen kann. Dies gilt jedoch nicht stets.</a:t>
            </a:r>
          </a:p>
          <a:p>
            <a:r>
              <a:rPr lang="de-DE" sz="2000" dirty="0" smtClean="0"/>
              <a:t>Das folgende </a:t>
            </a:r>
            <a:r>
              <a:rPr lang="de-DE" sz="2000" dirty="0"/>
              <a:t>B</a:t>
            </a:r>
            <a:r>
              <a:rPr lang="de-DE" sz="2000" dirty="0" smtClean="0"/>
              <a:t>eispiel soll helfen, diesen Sachverhalt zu erläutern: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58" name="Ellipse 57"/>
          <p:cNvSpPr/>
          <p:nvPr/>
        </p:nvSpPr>
        <p:spPr>
          <a:xfrm>
            <a:off x="575526" y="2942946"/>
            <a:ext cx="432048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Abgerundetes Rechteck 58"/>
          <p:cNvSpPr/>
          <p:nvPr/>
        </p:nvSpPr>
        <p:spPr>
          <a:xfrm>
            <a:off x="1583638" y="2564904"/>
            <a:ext cx="1440160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PAP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erstellen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5" name="Gerade Verbindung mit Pfeil 74"/>
          <p:cNvCxnSpPr>
            <a:stCxn id="58" idx="6"/>
          </p:cNvCxnSpPr>
          <p:nvPr/>
        </p:nvCxnSpPr>
        <p:spPr>
          <a:xfrm>
            <a:off x="1007574" y="3158970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3501411" y="2793061"/>
            <a:ext cx="151216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Quellcode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e</a:t>
            </a:r>
            <a:r>
              <a:rPr lang="de-DE" dirty="0" smtClean="0">
                <a:solidFill>
                  <a:schemeClr val="tx1"/>
                </a:solidFill>
              </a:rPr>
              <a:t>xistiert nicht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85" name="Gerade Verbindung mit Pfeil 84"/>
          <p:cNvCxnSpPr/>
          <p:nvPr/>
        </p:nvCxnSpPr>
        <p:spPr>
          <a:xfrm>
            <a:off x="3023798" y="3158970"/>
            <a:ext cx="477613" cy="3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5013579" y="3117097"/>
            <a:ext cx="5065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bgerundetes Rechteck 86"/>
          <p:cNvSpPr/>
          <p:nvPr/>
        </p:nvSpPr>
        <p:spPr>
          <a:xfrm>
            <a:off x="5520122" y="2609729"/>
            <a:ext cx="1421988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Quellcode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erstellen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7504026" y="2807751"/>
            <a:ext cx="1219162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Quellcode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existiert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942110" y="3189105"/>
            <a:ext cx="561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>
            <a:off x="8737588" y="3163257"/>
            <a:ext cx="477613" cy="1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bgerundetes Rechteck 94"/>
          <p:cNvSpPr/>
          <p:nvPr/>
        </p:nvSpPr>
        <p:spPr>
          <a:xfrm>
            <a:off x="9215201" y="2668382"/>
            <a:ext cx="1497768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Quellcode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kompilieren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6" name="Ellipse 95"/>
          <p:cNvSpPr/>
          <p:nvPr/>
        </p:nvSpPr>
        <p:spPr>
          <a:xfrm>
            <a:off x="11211078" y="3024583"/>
            <a:ext cx="398322" cy="4320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7" name="Ellipse 96"/>
          <p:cNvSpPr/>
          <p:nvPr/>
        </p:nvSpPr>
        <p:spPr>
          <a:xfrm>
            <a:off x="11255456" y="3091553"/>
            <a:ext cx="309566" cy="298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0" name="Gerade Verbindung mit Pfeil 99"/>
          <p:cNvCxnSpPr/>
          <p:nvPr/>
        </p:nvCxnSpPr>
        <p:spPr>
          <a:xfrm>
            <a:off x="10722955" y="3228114"/>
            <a:ext cx="477613" cy="1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5378143" y="3485140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4995128" y="358382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</a:rPr>
              <a:t>Editor</a:t>
            </a:r>
            <a:endParaRPr lang="de-DE" sz="1200" dirty="0">
              <a:solidFill>
                <a:srgbClr val="00B050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9071185" y="3526609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8472264" y="3631909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</a:rPr>
              <a:t> Compiler</a:t>
            </a:r>
            <a:endParaRPr lang="de-DE" sz="1200" dirty="0">
              <a:solidFill>
                <a:srgbClr val="00B050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1819332" y="4324949"/>
            <a:ext cx="8538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B050"/>
                </a:solidFill>
              </a:rPr>
              <a:t>Diese Pins hingegen sind Beispiele für Objektknoten, die nicht sinnvoll durch Aktivitätsparameterknoten ersetzt werden können,</a:t>
            </a:r>
          </a:p>
          <a:p>
            <a:pPr algn="ctr"/>
            <a:r>
              <a:rPr lang="de-DE" sz="1200" dirty="0">
                <a:solidFill>
                  <a:srgbClr val="00B050"/>
                </a:solidFill>
              </a:rPr>
              <a:t>d</a:t>
            </a:r>
            <a:r>
              <a:rPr lang="de-DE" sz="1200" dirty="0" smtClean="0">
                <a:solidFill>
                  <a:srgbClr val="00B050"/>
                </a:solidFill>
              </a:rPr>
              <a:t>a wir uns innerhalb dieses Aktivitätsdiagrammes </a:t>
            </a:r>
            <a:r>
              <a:rPr lang="de-DE" sz="1200" b="1" dirty="0" smtClean="0">
                <a:solidFill>
                  <a:srgbClr val="00B050"/>
                </a:solidFill>
              </a:rPr>
              <a:t>nicht</a:t>
            </a:r>
            <a:r>
              <a:rPr lang="de-DE" sz="1200" dirty="0" smtClean="0">
                <a:solidFill>
                  <a:srgbClr val="00B050"/>
                </a:solidFill>
              </a:rPr>
              <a:t> für den „Zustand“ eines Editors oder Compilers interessieren.</a:t>
            </a:r>
            <a:endParaRPr lang="de-DE" sz="1200" dirty="0">
              <a:solidFill>
                <a:srgbClr val="00B050"/>
              </a:solidFill>
            </a:endParaRPr>
          </a:p>
        </p:txBody>
      </p:sp>
      <p:cxnSp>
        <p:nvCxnSpPr>
          <p:cNvPr id="26" name="Gerade Verbindung mit Pfeil 25"/>
          <p:cNvCxnSpPr>
            <a:endCxn id="24" idx="1"/>
          </p:cNvCxnSpPr>
          <p:nvPr/>
        </p:nvCxnSpPr>
        <p:spPr>
          <a:xfrm flipV="1">
            <a:off x="2559851" y="3770409"/>
            <a:ext cx="5912413" cy="5998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2559851" y="3797861"/>
            <a:ext cx="2398355" cy="5566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3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25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Graphische Differenzierung nach </a:t>
            </a:r>
            <a:r>
              <a:rPr lang="de-DE" dirty="0" smtClean="0">
                <a:solidFill>
                  <a:srgbClr val="00B0F0"/>
                </a:solidFill>
              </a:rPr>
              <a:t>Akteuren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57" name="Inhaltsplatzhalter 2"/>
          <p:cNvSpPr>
            <a:spLocks noGrp="1"/>
          </p:cNvSpPr>
          <p:nvPr>
            <p:ph idx="1"/>
          </p:nvPr>
        </p:nvSpPr>
        <p:spPr>
          <a:xfrm>
            <a:off x="623392" y="1167710"/>
            <a:ext cx="11449272" cy="4032449"/>
          </a:xfrm>
        </p:spPr>
        <p:txBody>
          <a:bodyPr/>
          <a:lstStyle/>
          <a:p>
            <a:r>
              <a:rPr lang="de-DE" sz="1200" dirty="0" smtClean="0"/>
              <a:t>Aktivitätsdiagramme beschreiben die Aktionen zur Umsetzung eines Anwendungsfall-Diagrammes.</a:t>
            </a:r>
          </a:p>
          <a:p>
            <a:r>
              <a:rPr lang="de-DE" sz="1200" dirty="0" smtClean="0"/>
              <a:t>Um deutlich zu machen, welche Aktionen durch welche Akteure ausgeführt werden, kann optional die folgende Darstellungsform gewählt werden: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2882448" y="2197106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Spieler</a:t>
            </a:r>
            <a:endParaRPr lang="de-DE" sz="1200" b="1" dirty="0"/>
          </a:p>
        </p:txBody>
      </p:sp>
      <p:cxnSp>
        <p:nvCxnSpPr>
          <p:cNvPr id="4" name="Gerader Verbinder 3"/>
          <p:cNvCxnSpPr/>
          <p:nvPr/>
        </p:nvCxnSpPr>
        <p:spPr>
          <a:xfrm flipH="1">
            <a:off x="1199456" y="2242745"/>
            <a:ext cx="40189" cy="3706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288414" y="2197106"/>
            <a:ext cx="622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T</a:t>
            </a:r>
            <a:r>
              <a:rPr lang="de-DE" sz="1200" b="1" dirty="0" smtClean="0"/>
              <a:t>rainer</a:t>
            </a:r>
            <a:endParaRPr lang="de-DE" sz="1200" b="1" dirty="0"/>
          </a:p>
        </p:txBody>
      </p:sp>
      <p:sp>
        <p:nvSpPr>
          <p:cNvPr id="7" name="Abgerundetes Rechteck 6"/>
          <p:cNvSpPr/>
          <p:nvPr/>
        </p:nvSpPr>
        <p:spPr>
          <a:xfrm>
            <a:off x="983432" y="1700808"/>
            <a:ext cx="5832648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271464" y="1844824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/>
              <a:t>a</a:t>
            </a:r>
            <a:r>
              <a:rPr lang="de-DE" sz="1200" b="1" dirty="0" smtClean="0"/>
              <a:t>ctivity „Fußballspiel“</a:t>
            </a:r>
            <a:endParaRPr lang="de-DE" sz="1200" b="1" dirty="0"/>
          </a:p>
        </p:txBody>
      </p:sp>
      <p:sp>
        <p:nvSpPr>
          <p:cNvPr id="10" name="Abgerundetes Rechteck 9"/>
          <p:cNvSpPr/>
          <p:nvPr/>
        </p:nvSpPr>
        <p:spPr>
          <a:xfrm>
            <a:off x="1405894" y="2854952"/>
            <a:ext cx="1200179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Anweisungen reinrufen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2963540" y="3212976"/>
            <a:ext cx="1200179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Anweisungen umsetzen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4" name="Gerader Verbinder 33"/>
          <p:cNvCxnSpPr/>
          <p:nvPr/>
        </p:nvCxnSpPr>
        <p:spPr>
          <a:xfrm flipH="1">
            <a:off x="2793006" y="2242745"/>
            <a:ext cx="45490" cy="3778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 flipH="1">
            <a:off x="4327151" y="2208447"/>
            <a:ext cx="8420" cy="381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4327151" y="2202782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Schiedsrichter</a:t>
            </a:r>
            <a:endParaRPr lang="de-DE" sz="1200" b="1" dirty="0"/>
          </a:p>
        </p:txBody>
      </p:sp>
      <p:sp>
        <p:nvSpPr>
          <p:cNvPr id="37" name="Abgerundetes Rechteck 36"/>
          <p:cNvSpPr/>
          <p:nvPr/>
        </p:nvSpPr>
        <p:spPr>
          <a:xfrm>
            <a:off x="4507424" y="2593912"/>
            <a:ext cx="1200179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Spiel anpfeifen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8" name="Gerader Verbinder 37"/>
          <p:cNvCxnSpPr/>
          <p:nvPr/>
        </p:nvCxnSpPr>
        <p:spPr>
          <a:xfrm>
            <a:off x="5879455" y="2194012"/>
            <a:ext cx="0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5319457" y="1917645"/>
            <a:ext cx="299297" cy="266160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0" name="Gerade Verbindung mit Pfeil 39"/>
          <p:cNvCxnSpPr>
            <a:stCxn id="39" idx="4"/>
          </p:cNvCxnSpPr>
          <p:nvPr/>
        </p:nvCxnSpPr>
        <p:spPr>
          <a:xfrm flipH="1">
            <a:off x="5466272" y="2183805"/>
            <a:ext cx="2834" cy="410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37" idx="1"/>
          </p:cNvCxnSpPr>
          <p:nvPr/>
        </p:nvCxnSpPr>
        <p:spPr>
          <a:xfrm flipH="1">
            <a:off x="2622472" y="3051112"/>
            <a:ext cx="18849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2622472" y="3513967"/>
            <a:ext cx="341068" cy="2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1412774" y="4274932"/>
            <a:ext cx="4301709" cy="11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 Verbindung mit Pfeil 53"/>
          <p:cNvCxnSpPr>
            <a:stCxn id="33" idx="2"/>
            <a:endCxn id="19" idx="0"/>
          </p:cNvCxnSpPr>
          <p:nvPr/>
        </p:nvCxnSpPr>
        <p:spPr>
          <a:xfrm flipH="1">
            <a:off x="3563629" y="4127376"/>
            <a:ext cx="1" cy="147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bgerundetes Rechteck 59"/>
          <p:cNvSpPr/>
          <p:nvPr/>
        </p:nvSpPr>
        <p:spPr>
          <a:xfrm>
            <a:off x="1472893" y="4511872"/>
            <a:ext cx="1200179" cy="331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nachdenken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1" name="Abgerundetes Rechteck 60"/>
          <p:cNvSpPr/>
          <p:nvPr/>
        </p:nvSpPr>
        <p:spPr>
          <a:xfrm>
            <a:off x="2969967" y="4541110"/>
            <a:ext cx="1200179" cy="331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spielen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2" name="Abgerundetes Rechteck 61"/>
          <p:cNvSpPr/>
          <p:nvPr/>
        </p:nvSpPr>
        <p:spPr>
          <a:xfrm>
            <a:off x="4438547" y="4537616"/>
            <a:ext cx="1200179" cy="3319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kontrollieren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63" name="Gerade Verbindung mit Pfeil 62"/>
          <p:cNvCxnSpPr/>
          <p:nvPr/>
        </p:nvCxnSpPr>
        <p:spPr>
          <a:xfrm flipH="1">
            <a:off x="2072982" y="4361341"/>
            <a:ext cx="1" cy="147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 flipH="1">
            <a:off x="3560275" y="4385595"/>
            <a:ext cx="1" cy="147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>
          <a:xfrm flipH="1">
            <a:off x="5010963" y="4385595"/>
            <a:ext cx="1" cy="147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1405894" y="4990741"/>
            <a:ext cx="4301709" cy="11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Gerade Verbindung mit Pfeil 68"/>
          <p:cNvCxnSpPr/>
          <p:nvPr/>
        </p:nvCxnSpPr>
        <p:spPr>
          <a:xfrm flipH="1">
            <a:off x="2075245" y="4839215"/>
            <a:ext cx="1" cy="147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61" idx="2"/>
          </p:cNvCxnSpPr>
          <p:nvPr/>
        </p:nvCxnSpPr>
        <p:spPr>
          <a:xfrm flipH="1">
            <a:off x="3563628" y="4873086"/>
            <a:ext cx="6429" cy="12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62" idx="2"/>
          </p:cNvCxnSpPr>
          <p:nvPr/>
        </p:nvCxnSpPr>
        <p:spPr>
          <a:xfrm>
            <a:off x="5038637" y="4869592"/>
            <a:ext cx="0" cy="129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bgerundetes Rechteck 73"/>
          <p:cNvSpPr/>
          <p:nvPr/>
        </p:nvSpPr>
        <p:spPr>
          <a:xfrm>
            <a:off x="4465393" y="5235491"/>
            <a:ext cx="1200179" cy="8073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Spiel abpfeifen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76" name="Gerade Verbindung mit Pfeil 75"/>
          <p:cNvCxnSpPr/>
          <p:nvPr/>
        </p:nvCxnSpPr>
        <p:spPr>
          <a:xfrm>
            <a:off x="5042211" y="5105716"/>
            <a:ext cx="0" cy="129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/>
          <p:cNvSpPr/>
          <p:nvPr/>
        </p:nvSpPr>
        <p:spPr>
          <a:xfrm>
            <a:off x="6146148" y="5432833"/>
            <a:ext cx="398322" cy="43204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Ellipse 77"/>
          <p:cNvSpPr/>
          <p:nvPr/>
        </p:nvSpPr>
        <p:spPr>
          <a:xfrm>
            <a:off x="6190526" y="5499803"/>
            <a:ext cx="309566" cy="298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5658025" y="5636364"/>
            <a:ext cx="477613" cy="1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/>
          <p:cNvSpPr txBox="1"/>
          <p:nvPr/>
        </p:nvSpPr>
        <p:spPr>
          <a:xfrm>
            <a:off x="7003012" y="1917646"/>
            <a:ext cx="4637603" cy="9233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Eine solche Darstellung ist aber oft unübersichtlich. Daher ist es einfacher, den Akteur innerhalb der Aktion zu notieren:</a:t>
            </a:r>
          </a:p>
        </p:txBody>
      </p:sp>
      <p:sp>
        <p:nvSpPr>
          <p:cNvPr id="81" name="Ellipse 80"/>
          <p:cNvSpPr/>
          <p:nvPr/>
        </p:nvSpPr>
        <p:spPr>
          <a:xfrm>
            <a:off x="8971865" y="2909947"/>
            <a:ext cx="299297" cy="266160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83" name="Gerade Verbindung mit Pfeil 82"/>
          <p:cNvCxnSpPr/>
          <p:nvPr/>
        </p:nvCxnSpPr>
        <p:spPr>
          <a:xfrm flipH="1">
            <a:off x="9121512" y="3177673"/>
            <a:ext cx="2836" cy="274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bgerundetes Rechteck 83"/>
          <p:cNvSpPr/>
          <p:nvPr/>
        </p:nvSpPr>
        <p:spPr>
          <a:xfrm>
            <a:off x="8417854" y="3459517"/>
            <a:ext cx="1407315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Spiel anpfeifen</a:t>
            </a:r>
          </a:p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(durch den Schiedsrichter)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8520597" y="4668506"/>
            <a:ext cx="1200179" cy="7289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Anweisungen reinrufen</a:t>
            </a:r>
          </a:p>
          <a:p>
            <a:pPr algn="ctr"/>
            <a:r>
              <a:rPr lang="de-DE" sz="800" dirty="0" smtClean="0">
                <a:solidFill>
                  <a:schemeClr val="tx1"/>
                </a:solidFill>
              </a:rPr>
              <a:t>(seitens Trainer)</a:t>
            </a:r>
            <a:endParaRPr lang="de-DE" sz="800" dirty="0">
              <a:solidFill>
                <a:schemeClr val="tx1"/>
              </a:solidFill>
            </a:endParaRPr>
          </a:p>
        </p:txBody>
      </p:sp>
      <p:cxnSp>
        <p:nvCxnSpPr>
          <p:cNvPr id="91" name="Gerade Verbindung mit Pfeil 90"/>
          <p:cNvCxnSpPr/>
          <p:nvPr/>
        </p:nvCxnSpPr>
        <p:spPr>
          <a:xfrm flipH="1">
            <a:off x="9121511" y="4394143"/>
            <a:ext cx="2836" cy="274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/>
          <p:nvPr/>
        </p:nvCxnSpPr>
        <p:spPr>
          <a:xfrm flipH="1">
            <a:off x="9117850" y="5397501"/>
            <a:ext cx="2836" cy="274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8749885" y="533706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…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360615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9" grpId="0"/>
      <p:bldP spid="10" grpId="0" animBg="1"/>
      <p:bldP spid="33" grpId="0" animBg="1"/>
      <p:bldP spid="36" grpId="0"/>
      <p:bldP spid="37" grpId="0" animBg="1"/>
      <p:bldP spid="39" grpId="0" animBg="1"/>
      <p:bldP spid="19" grpId="0" animBg="1"/>
      <p:bldP spid="60" grpId="0" animBg="1"/>
      <p:bldP spid="61" grpId="0" animBg="1"/>
      <p:bldP spid="62" grpId="0" animBg="1"/>
      <p:bldP spid="66" grpId="0" animBg="1"/>
      <p:bldP spid="74" grpId="0" animBg="1"/>
      <p:bldP spid="77" grpId="0" animBg="1"/>
      <p:bldP spid="78" grpId="0" animBg="1"/>
      <p:bldP spid="80" grpId="0" animBg="1"/>
      <p:bldP spid="81" grpId="0" animBg="1"/>
      <p:bldP spid="84" grpId="0" animBg="1"/>
      <p:bldP spid="89" grpId="0" animBg="1"/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26</a:t>
            </a:fld>
            <a:endParaRPr lang="de-DE" dirty="0"/>
          </a:p>
        </p:txBody>
      </p:sp>
      <p:sp>
        <p:nvSpPr>
          <p:cNvPr id="11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Aktivitätsdiagramme – </a:t>
            </a:r>
            <a:r>
              <a:rPr lang="de-DE" dirty="0" smtClean="0">
                <a:solidFill>
                  <a:srgbClr val="00B0F0"/>
                </a:solidFill>
              </a:rPr>
              <a:t>Gemeinsame Übung  </a:t>
            </a:r>
            <a:r>
              <a:rPr lang="de-DE" dirty="0" smtClean="0">
                <a:solidFill>
                  <a:srgbClr val="FF0000"/>
                </a:solidFill>
              </a:rPr>
              <a:t>A_03_03_01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228" y="1111134"/>
            <a:ext cx="3740808" cy="531372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091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9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3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b="1" dirty="0"/>
              <a:t>Aktivitäts-Diagramme</a:t>
            </a:r>
            <a:r>
              <a:rPr lang="de-DE" dirty="0" smtClean="0"/>
              <a:t> - Einordnung und Motivation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839416" y="1172881"/>
            <a:ext cx="11233248" cy="4032449"/>
          </a:xfrm>
        </p:spPr>
        <p:txBody>
          <a:bodyPr/>
          <a:lstStyle/>
          <a:p>
            <a:r>
              <a:rPr lang="de-DE" sz="2000" dirty="0"/>
              <a:t>Aktivitäts-Diagramme</a:t>
            </a:r>
            <a:r>
              <a:rPr lang="de-DE" sz="2000" dirty="0" smtClean="0"/>
              <a:t> gehören zu der graphischen Modellierungssprache UML </a:t>
            </a:r>
            <a:r>
              <a:rPr lang="de-DE" sz="1200" b="1" dirty="0" smtClean="0"/>
              <a:t>(Unified Modeling Language)</a:t>
            </a:r>
            <a:r>
              <a:rPr lang="de-DE" sz="2000" dirty="0" smtClean="0"/>
              <a:t>, von der wir mit dem Anwendungsfall-Diagramm bereits ein Beispiel kennen gelernt haben.</a:t>
            </a:r>
          </a:p>
          <a:p>
            <a:r>
              <a:rPr lang="de-DE" sz="2000" dirty="0" smtClean="0"/>
              <a:t>Zwischen diesen Diagrammen besteht eine Beziehung: Ein Aktivitäts-Diagramm beschreibt den Ablauf all derjenigen Aktionen, die zur Umsetzung eines Anwendungsfalls benötigt werden.</a:t>
            </a:r>
          </a:p>
          <a:p>
            <a:r>
              <a:rPr lang="de-DE" sz="2000" dirty="0" smtClean="0"/>
              <a:t>Dies geschieht mittels einer graphischen Darstellung, die an ein PAP (Programmablaufplan) erinnert. Freilich ergänzt durch weitere Symbole, die in einem PAP nicht existieren.</a:t>
            </a:r>
          </a:p>
          <a:p>
            <a:r>
              <a:rPr lang="de-DE" sz="2000" dirty="0" smtClean="0"/>
              <a:t>Folgende Aspekte können dargestellt, bzw. berücksichtigt werden:</a:t>
            </a:r>
          </a:p>
          <a:p>
            <a:pPr lvl="1"/>
            <a:r>
              <a:rPr lang="de-DE" sz="1600" dirty="0" smtClean="0"/>
              <a:t>Start und Ende des Aktivitäts-Diagramms</a:t>
            </a:r>
          </a:p>
          <a:p>
            <a:pPr lvl="1"/>
            <a:r>
              <a:rPr lang="de-DE" sz="1600" dirty="0" smtClean="0"/>
              <a:t>Aktionen (angewendet auf Objekte)   </a:t>
            </a:r>
          </a:p>
          <a:p>
            <a:pPr lvl="1"/>
            <a:r>
              <a:rPr lang="de-DE" sz="1600" dirty="0" smtClean="0"/>
              <a:t>Reihenfolge von Aktionen („Kontrollfluss“)</a:t>
            </a:r>
          </a:p>
          <a:p>
            <a:pPr lvl="1"/>
            <a:r>
              <a:rPr lang="de-DE" sz="1600" dirty="0" smtClean="0"/>
              <a:t>Verhalten (gemeint ist der „Zustand“) eines Objektes (eventuell durch Aktionen beeinflusst)</a:t>
            </a:r>
          </a:p>
          <a:p>
            <a:pPr lvl="1"/>
            <a:r>
              <a:rPr lang="de-DE" sz="1600" dirty="0" smtClean="0"/>
              <a:t>Input und Output von Aktionen</a:t>
            </a:r>
          </a:p>
          <a:p>
            <a:pPr lvl="1"/>
            <a:r>
              <a:rPr lang="de-DE" sz="1600" dirty="0" smtClean="0"/>
              <a:t>Verzweigungen</a:t>
            </a:r>
          </a:p>
          <a:p>
            <a:pPr lvl="1"/>
            <a:r>
              <a:rPr lang="de-DE" sz="1600" dirty="0" smtClean="0"/>
              <a:t>Parallelisierung von Kontrollflüssen</a:t>
            </a:r>
          </a:p>
          <a:p>
            <a:pPr lvl="1"/>
            <a:r>
              <a:rPr lang="de-DE" sz="1600" dirty="0" smtClean="0"/>
              <a:t>„Synchronisieren“ von Kontrollflüssen (Zusammenführung von zuvor parallelen Kontrollflüssen)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567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4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Aktivität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7" name="Abgerundetes Rechteck 6"/>
          <p:cNvSpPr/>
          <p:nvPr/>
        </p:nvSpPr>
        <p:spPr>
          <a:xfrm>
            <a:off x="695400" y="1268760"/>
            <a:ext cx="10873208" cy="482453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199456" y="134076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F0"/>
                </a:solidFill>
              </a:rPr>
              <a:t>a</a:t>
            </a:r>
            <a:r>
              <a:rPr lang="de-DE" b="1" dirty="0" smtClean="0">
                <a:solidFill>
                  <a:srgbClr val="00B0F0"/>
                </a:solidFill>
              </a:rPr>
              <a:t>ctivity „Hausbau“</a:t>
            </a:r>
            <a:endParaRPr lang="de-DE" b="1" dirty="0">
              <a:solidFill>
                <a:srgbClr val="00B0F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711624" y="4509120"/>
            <a:ext cx="7256217" cy="6463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Das gesamte Modell wird als „Aktivität“ (activity) bezeichnet.</a:t>
            </a:r>
          </a:p>
          <a:p>
            <a:pPr algn="ctr"/>
            <a:r>
              <a:rPr lang="de-DE" dirty="0" smtClean="0"/>
              <a:t>Wir betrachten hier im Folgenden exemplarisch die Aktivität „Hausbau“.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3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5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Start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7" name="Abgerundetes Rechteck 6"/>
          <p:cNvSpPr/>
          <p:nvPr/>
        </p:nvSpPr>
        <p:spPr>
          <a:xfrm>
            <a:off x="695400" y="1268760"/>
            <a:ext cx="10873208" cy="48245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199456" y="134076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</a:t>
            </a:r>
            <a:r>
              <a:rPr lang="de-DE" b="1" dirty="0" smtClean="0"/>
              <a:t>ctivity „Hausbau“</a:t>
            </a:r>
            <a:endParaRPr lang="de-DE" b="1" dirty="0"/>
          </a:p>
        </p:txBody>
      </p:sp>
      <p:sp>
        <p:nvSpPr>
          <p:cNvPr id="2" name="Ellipse 1"/>
          <p:cNvSpPr/>
          <p:nvPr/>
        </p:nvSpPr>
        <p:spPr>
          <a:xfrm>
            <a:off x="839416" y="2107667"/>
            <a:ext cx="432048" cy="43204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9" name="Textfeld 108"/>
          <p:cNvSpPr txBox="1"/>
          <p:nvPr/>
        </p:nvSpPr>
        <p:spPr>
          <a:xfrm>
            <a:off x="3603408" y="4509120"/>
            <a:ext cx="5472653" cy="6463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Der Start wird als gefüllter Kreis dargestellt.</a:t>
            </a:r>
          </a:p>
          <a:p>
            <a:pPr algn="ctr"/>
            <a:r>
              <a:rPr lang="de-DE" dirty="0" smtClean="0"/>
              <a:t>Es darf (sollte aber nicht) mehrere Startpunkte geben.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13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6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Kontrollfluss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7" name="Abgerundetes Rechteck 6"/>
          <p:cNvSpPr/>
          <p:nvPr/>
        </p:nvSpPr>
        <p:spPr>
          <a:xfrm>
            <a:off x="695400" y="1268760"/>
            <a:ext cx="10873208" cy="48245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199456" y="134076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</a:t>
            </a:r>
            <a:r>
              <a:rPr lang="de-DE" b="1" dirty="0" smtClean="0"/>
              <a:t>ctivity „Hausbau“</a:t>
            </a:r>
            <a:endParaRPr lang="de-DE" b="1" dirty="0"/>
          </a:p>
        </p:txBody>
      </p:sp>
      <p:sp>
        <p:nvSpPr>
          <p:cNvPr id="2" name="Ellipse 1"/>
          <p:cNvSpPr/>
          <p:nvPr/>
        </p:nvSpPr>
        <p:spPr>
          <a:xfrm>
            <a:off x="839416" y="2107667"/>
            <a:ext cx="432048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" name="Gerade Verbindung mit Pfeil 11"/>
          <p:cNvCxnSpPr>
            <a:stCxn id="2" idx="6"/>
          </p:cNvCxnSpPr>
          <p:nvPr/>
        </p:nvCxnSpPr>
        <p:spPr>
          <a:xfrm>
            <a:off x="1271464" y="2323691"/>
            <a:ext cx="1008112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3759381" y="4509120"/>
            <a:ext cx="5160707" cy="6463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Der Kontrollfluss wird durch einen Pfeil dargestellt.</a:t>
            </a:r>
          </a:p>
          <a:p>
            <a:pPr algn="ctr"/>
            <a:r>
              <a:rPr lang="de-DE" dirty="0" smtClean="0"/>
              <a:t>Er beschreibt die Reihenfolge der Teilschritte.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977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7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Aktion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7" name="Abgerundetes Rechteck 6"/>
          <p:cNvSpPr/>
          <p:nvPr/>
        </p:nvSpPr>
        <p:spPr>
          <a:xfrm>
            <a:off x="695400" y="1268760"/>
            <a:ext cx="10873208" cy="48245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199456" y="134076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</a:t>
            </a:r>
            <a:r>
              <a:rPr lang="de-DE" b="1" dirty="0" smtClean="0"/>
              <a:t>ctivity „Hausbau“</a:t>
            </a:r>
            <a:endParaRPr lang="de-DE" b="1" dirty="0"/>
          </a:p>
        </p:txBody>
      </p:sp>
      <p:sp>
        <p:nvSpPr>
          <p:cNvPr id="2" name="Ellipse 1"/>
          <p:cNvSpPr/>
          <p:nvPr/>
        </p:nvSpPr>
        <p:spPr>
          <a:xfrm>
            <a:off x="839416" y="2107667"/>
            <a:ext cx="432048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Abgerundetes Rechteck 2"/>
          <p:cNvSpPr/>
          <p:nvPr/>
        </p:nvSpPr>
        <p:spPr>
          <a:xfrm>
            <a:off x="2279576" y="1828927"/>
            <a:ext cx="2016224" cy="1188132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00B0F0"/>
                </a:solidFill>
              </a:rPr>
              <a:t>Architekt beauftragen</a:t>
            </a:r>
            <a:endParaRPr lang="de-DE" dirty="0">
              <a:solidFill>
                <a:srgbClr val="00B0F0"/>
              </a:solidFill>
            </a:endParaRPr>
          </a:p>
        </p:txBody>
      </p:sp>
      <p:cxnSp>
        <p:nvCxnSpPr>
          <p:cNvPr id="12" name="Gerade Verbindung mit Pfeil 11"/>
          <p:cNvCxnSpPr>
            <a:stCxn id="2" idx="6"/>
          </p:cNvCxnSpPr>
          <p:nvPr/>
        </p:nvCxnSpPr>
        <p:spPr>
          <a:xfrm>
            <a:off x="1271464" y="2323691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2896005" y="4509120"/>
            <a:ext cx="6887463" cy="6463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Aktionen werden in Rechtecken mit abgerundeten Ecken dargestellt.</a:t>
            </a:r>
          </a:p>
          <a:p>
            <a:pPr algn="ctr"/>
            <a:r>
              <a:rPr lang="de-DE" dirty="0" smtClean="0"/>
              <a:t>Aktionen sind also die einzelnen Schritte der gesamten Aktivität.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712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8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Pin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7" name="Abgerundetes Rechteck 6"/>
          <p:cNvSpPr/>
          <p:nvPr/>
        </p:nvSpPr>
        <p:spPr>
          <a:xfrm>
            <a:off x="695400" y="1268760"/>
            <a:ext cx="10873208" cy="48245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199456" y="134076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</a:t>
            </a:r>
            <a:r>
              <a:rPr lang="de-DE" b="1" dirty="0" smtClean="0"/>
              <a:t>ctivity „Hausbau“</a:t>
            </a:r>
            <a:endParaRPr lang="de-DE" b="1" dirty="0"/>
          </a:p>
        </p:txBody>
      </p:sp>
      <p:sp>
        <p:nvSpPr>
          <p:cNvPr id="2" name="Ellipse 1"/>
          <p:cNvSpPr/>
          <p:nvPr/>
        </p:nvSpPr>
        <p:spPr>
          <a:xfrm>
            <a:off x="839416" y="2107667"/>
            <a:ext cx="432048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Abgerundetes Rechteck 2"/>
          <p:cNvSpPr/>
          <p:nvPr/>
        </p:nvSpPr>
        <p:spPr>
          <a:xfrm>
            <a:off x="2279576" y="1828927"/>
            <a:ext cx="2016224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Architekt beauftragen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135560" y="1980537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135560" y="2494419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135560" y="2719735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" name="Gerade Verbindung mit Pfeil 11"/>
          <p:cNvCxnSpPr>
            <a:stCxn id="2" idx="6"/>
          </p:cNvCxnSpPr>
          <p:nvPr/>
        </p:nvCxnSpPr>
        <p:spPr>
          <a:xfrm>
            <a:off x="1271464" y="2323691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491535" y="1913899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F0"/>
                </a:solidFill>
              </a:rPr>
              <a:t>Qualität</a:t>
            </a:r>
            <a:endParaRPr lang="de-DE" sz="1200" dirty="0">
              <a:solidFill>
                <a:srgbClr val="00B0F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530816" y="2427927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Budget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1559656" y="2638435"/>
            <a:ext cx="619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Termin</a:t>
            </a:r>
            <a:endParaRPr lang="de-DE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4413474" y="1916407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Honorar</a:t>
            </a:r>
            <a:endParaRPr lang="de-DE" sz="1200" dirty="0"/>
          </a:p>
        </p:txBody>
      </p:sp>
      <p:cxnSp>
        <p:nvCxnSpPr>
          <p:cNvPr id="57" name="Gerade Verbindung mit Pfeil 56"/>
          <p:cNvCxnSpPr/>
          <p:nvPr/>
        </p:nvCxnSpPr>
        <p:spPr>
          <a:xfrm>
            <a:off x="4295800" y="2323691"/>
            <a:ext cx="839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28924" y="3196362"/>
            <a:ext cx="9935412" cy="258532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Ein Pin wird als Quadrat - angeheftet an einer Aktion - dargestellt.</a:t>
            </a:r>
          </a:p>
          <a:p>
            <a:pPr algn="ctr"/>
            <a:r>
              <a:rPr lang="de-DE" dirty="0" smtClean="0"/>
              <a:t>Pins gehören zu den „Objektknoten“.</a:t>
            </a:r>
          </a:p>
          <a:p>
            <a:pPr algn="ctr"/>
            <a:r>
              <a:rPr lang="de-DE" dirty="0" smtClean="0"/>
              <a:t>Pins am Eingang entsprechen einem Übergabewert einer Funktion.</a:t>
            </a:r>
          </a:p>
          <a:p>
            <a:pPr algn="ctr"/>
            <a:r>
              <a:rPr lang="de-DE" dirty="0" smtClean="0"/>
              <a:t>Pins am Ausgang entsprechen einem Ausgabewert einer Funktion.</a:t>
            </a:r>
          </a:p>
          <a:p>
            <a:pPr algn="ctr"/>
            <a:endParaRPr lang="de-DE" dirty="0"/>
          </a:p>
          <a:p>
            <a:pPr algn="ctr"/>
            <a:r>
              <a:rPr lang="de-DE" b="1" u="sng" dirty="0" smtClean="0"/>
              <a:t>Im Beispiel</a:t>
            </a:r>
          </a:p>
          <a:p>
            <a:pPr algn="ctr"/>
            <a:r>
              <a:rPr lang="de-DE" dirty="0" smtClean="0"/>
              <a:t>Die Informationen „Qualität“, „Budget“ und „Termin“ werden als </a:t>
            </a:r>
            <a:r>
              <a:rPr lang="de-DE" b="1" dirty="0" smtClean="0"/>
              <a:t>Input</a:t>
            </a:r>
            <a:r>
              <a:rPr lang="de-DE" dirty="0" smtClean="0"/>
              <a:t> vom Architekten benötigt.</a:t>
            </a:r>
          </a:p>
          <a:p>
            <a:pPr algn="ctr"/>
            <a:r>
              <a:rPr lang="de-DE" dirty="0" smtClean="0"/>
              <a:t>Diese Aktion besitzt aber auch einen </a:t>
            </a:r>
            <a:r>
              <a:rPr lang="de-DE" b="1" dirty="0" smtClean="0"/>
              <a:t>Output</a:t>
            </a:r>
            <a:r>
              <a:rPr lang="de-DE" dirty="0" smtClean="0"/>
              <a:t>, nämlich das anfallende Honorar des Architekten.</a:t>
            </a:r>
          </a:p>
          <a:p>
            <a:pPr algn="ctr"/>
            <a:endParaRPr lang="de-DE" dirty="0"/>
          </a:p>
        </p:txBody>
      </p:sp>
      <p:sp>
        <p:nvSpPr>
          <p:cNvPr id="59" name="Rechteck 58"/>
          <p:cNvSpPr/>
          <p:nvPr/>
        </p:nvSpPr>
        <p:spPr>
          <a:xfrm>
            <a:off x="4295800" y="1980537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714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9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/>
              <a:t>Pin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/>
              <a:t>(</a:t>
            </a:r>
            <a:r>
              <a:rPr lang="de-DE" dirty="0" smtClean="0">
                <a:solidFill>
                  <a:srgbClr val="00B0F0"/>
                </a:solidFill>
              </a:rPr>
              <a:t>eingehende</a:t>
            </a:r>
            <a:r>
              <a:rPr lang="de-DE" dirty="0" smtClean="0"/>
              <a:t>,</a:t>
            </a:r>
            <a:r>
              <a:rPr lang="de-DE" dirty="0" smtClean="0">
                <a:solidFill>
                  <a:srgbClr val="00B0F0"/>
                </a:solidFill>
              </a:rPr>
              <a:t> ausgehende</a:t>
            </a:r>
            <a:r>
              <a:rPr lang="de-DE" dirty="0" smtClean="0"/>
              <a:t>)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7" name="Abgerundetes Rechteck 6"/>
          <p:cNvSpPr/>
          <p:nvPr/>
        </p:nvSpPr>
        <p:spPr>
          <a:xfrm>
            <a:off x="695400" y="1268760"/>
            <a:ext cx="10873208" cy="48245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199456" y="134076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</a:t>
            </a:r>
            <a:r>
              <a:rPr lang="de-DE" b="1" dirty="0" smtClean="0"/>
              <a:t>ctivity „Hausbau“</a:t>
            </a:r>
            <a:endParaRPr lang="de-DE" b="1" dirty="0"/>
          </a:p>
        </p:txBody>
      </p:sp>
      <p:sp>
        <p:nvSpPr>
          <p:cNvPr id="2" name="Ellipse 1"/>
          <p:cNvSpPr/>
          <p:nvPr/>
        </p:nvSpPr>
        <p:spPr>
          <a:xfrm>
            <a:off x="839416" y="2107667"/>
            <a:ext cx="432048" cy="43204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Abgerundetes Rechteck 2"/>
          <p:cNvSpPr/>
          <p:nvPr/>
        </p:nvSpPr>
        <p:spPr>
          <a:xfrm>
            <a:off x="2279576" y="1828927"/>
            <a:ext cx="2016224" cy="1188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Architekt beauftragen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135560" y="1980537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135560" y="2494419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135560" y="2719735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" name="Gerade Verbindung mit Pfeil 11"/>
          <p:cNvCxnSpPr>
            <a:stCxn id="2" idx="6"/>
          </p:cNvCxnSpPr>
          <p:nvPr/>
        </p:nvCxnSpPr>
        <p:spPr>
          <a:xfrm>
            <a:off x="1271464" y="2323691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491535" y="1913899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Qualität</a:t>
            </a:r>
            <a:endParaRPr lang="de-DE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1530816" y="2427927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Budget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1559656" y="2638435"/>
            <a:ext cx="619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Termin</a:t>
            </a:r>
            <a:endParaRPr lang="de-DE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4413474" y="1916407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Honorar</a:t>
            </a:r>
            <a:endParaRPr lang="de-DE" sz="1200" dirty="0"/>
          </a:p>
        </p:txBody>
      </p:sp>
      <p:cxnSp>
        <p:nvCxnSpPr>
          <p:cNvPr id="57" name="Gerade Verbindung mit Pfeil 56"/>
          <p:cNvCxnSpPr/>
          <p:nvPr/>
        </p:nvCxnSpPr>
        <p:spPr>
          <a:xfrm>
            <a:off x="4295800" y="2323691"/>
            <a:ext cx="839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2161902" y="2052398"/>
            <a:ext cx="96017" cy="92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4325445" y="2049078"/>
            <a:ext cx="96017" cy="92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2287960" y="3728836"/>
            <a:ext cx="7968848" cy="147732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Um Missverständnisse zu vermeiden, können eingehende und ausgehende Pins</a:t>
            </a:r>
          </a:p>
          <a:p>
            <a:pPr algn="ctr"/>
            <a:r>
              <a:rPr lang="de-DE" dirty="0"/>
              <a:t>d</a:t>
            </a:r>
            <a:r>
              <a:rPr lang="de-DE" dirty="0" smtClean="0"/>
              <a:t>urch einen zusätzlichen Pfeil unterschieden werden.</a:t>
            </a:r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Dies kann sinnvoll sein, wenn man die Pins (z.B. aus Platzgründen) auch </a:t>
            </a:r>
          </a:p>
          <a:p>
            <a:pPr algn="ctr"/>
            <a:r>
              <a:rPr lang="de-DE" dirty="0" smtClean="0"/>
              <a:t>oberhalb und unterhalb einer Aktion notieren möchte.</a:t>
            </a: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4295800" y="1980537"/>
            <a:ext cx="144016" cy="144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4332751" y="2050930"/>
            <a:ext cx="96017" cy="92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02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WBS TRAINING_Farbprofil">
      <a:dk1>
        <a:srgbClr val="00204B"/>
      </a:dk1>
      <a:lt1>
        <a:srgbClr val="FFFFFF"/>
      </a:lt1>
      <a:dk2>
        <a:srgbClr val="0071B2"/>
      </a:dk2>
      <a:lt2>
        <a:srgbClr val="CFCFCF"/>
      </a:lt2>
      <a:accent1>
        <a:srgbClr val="00204B"/>
      </a:accent1>
      <a:accent2>
        <a:srgbClr val="FBC714"/>
      </a:accent2>
      <a:accent3>
        <a:srgbClr val="FB2B55"/>
      </a:accent3>
      <a:accent4>
        <a:srgbClr val="FBC714"/>
      </a:accent4>
      <a:accent5>
        <a:srgbClr val="FBC714"/>
      </a:accent5>
      <a:accent6>
        <a:srgbClr val="FB2B55"/>
      </a:accent6>
      <a:hlink>
        <a:srgbClr val="00204B"/>
      </a:hlink>
      <a:folHlink>
        <a:srgbClr val="00204B"/>
      </a:folHlink>
    </a:clrScheme>
    <a:fontScheme name="WBS-Schrift">
      <a:majorFont>
        <a:latin typeface="Frutiger 55 Roman"/>
        <a:ea typeface=""/>
        <a:cs typeface=""/>
      </a:majorFont>
      <a:minorFont>
        <a:latin typeface="Frutiger 45 Light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E2894E4CF43FC4786D65296C0CD6BF1" ma:contentTypeVersion="14" ma:contentTypeDescription="Ein neues Dokument erstellen." ma:contentTypeScope="" ma:versionID="6ff1d702476644d2b6a4a1979c6f4fde">
  <xsd:schema xmlns:xsd="http://www.w3.org/2001/XMLSchema" xmlns:xs="http://www.w3.org/2001/XMLSchema" xmlns:p="http://schemas.microsoft.com/office/2006/metadata/properties" xmlns:ns2="f22e8a00-551a-48c6-b378-c6ed4955e6ee" xmlns:ns3="8757b47b-59dc-4c9e-8178-d43937388e35" targetNamespace="http://schemas.microsoft.com/office/2006/metadata/properties" ma:root="true" ma:fieldsID="6227e1a780d42de2f2b811f76f3da7e5" ns2:_="" ns3:_="">
    <xsd:import namespace="f22e8a00-551a-48c6-b378-c6ed4955e6ee"/>
    <xsd:import namespace="8757b47b-59dc-4c9e-8178-d43937388e3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e8a00-551a-48c6-b378-c6ed4955e6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559174ce-b004-4f1e-a04d-a197baedd0ca}" ma:internalName="TaxCatchAll" ma:showField="CatchAllData" ma:web="f22e8a00-551a-48c6-b378-c6ed4955e6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57b47b-59dc-4c9e-8178-d43937388e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ecb1af77-71c4-40a4-865f-7f05b01a85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757b47b-59dc-4c9e-8178-d43937388e35">
      <Terms xmlns="http://schemas.microsoft.com/office/infopath/2007/PartnerControls"/>
    </lcf76f155ced4ddcb4097134ff3c332f>
    <TaxCatchAll xmlns="f22e8a00-551a-48c6-b378-c6ed4955e6ee" xsi:nil="true"/>
  </documentManagement>
</p:properties>
</file>

<file path=customXml/itemProps1.xml><?xml version="1.0" encoding="utf-8"?>
<ds:datastoreItem xmlns:ds="http://schemas.openxmlformats.org/officeDocument/2006/customXml" ds:itemID="{34E15629-D4AF-4FD3-93D2-F7DC6D940E51}"/>
</file>

<file path=customXml/itemProps2.xml><?xml version="1.0" encoding="utf-8"?>
<ds:datastoreItem xmlns:ds="http://schemas.openxmlformats.org/officeDocument/2006/customXml" ds:itemID="{A00BA66E-1583-48BE-8101-9023C2B6CBCF}"/>
</file>

<file path=customXml/itemProps3.xml><?xml version="1.0" encoding="utf-8"?>
<ds:datastoreItem xmlns:ds="http://schemas.openxmlformats.org/officeDocument/2006/customXml" ds:itemID="{FFB5AB4C-11C9-4197-8267-963E1EFAA66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1656</Words>
  <Application>Microsoft Office PowerPoint</Application>
  <PresentationFormat>Breitbild</PresentationFormat>
  <Paragraphs>461</Paragraphs>
  <Slides>27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Frutiger 45 Light</vt:lpstr>
      <vt:lpstr>Frutiger 55 Roman</vt:lpstr>
      <vt:lpstr>Larissa</vt:lpstr>
      <vt:lpstr>Programmierung(1)</vt:lpstr>
      <vt:lpstr>Agenda</vt:lpstr>
      <vt:lpstr>Aktivitäts-Diagramme - Einordnung und Motivation </vt:lpstr>
      <vt:lpstr>Beispielaufgabe – Aktivität </vt:lpstr>
      <vt:lpstr>Beispielaufgabe – Start </vt:lpstr>
      <vt:lpstr>Beispielaufgabe – Kontrollfluss </vt:lpstr>
      <vt:lpstr>Beispielaufgabe – Aktion </vt:lpstr>
      <vt:lpstr>Beispielaufgabe – Pin </vt:lpstr>
      <vt:lpstr>Beispielaufgabe – Pin (eingehende, ausgehende) </vt:lpstr>
      <vt:lpstr>Beispielaufgabe – Aktivitätsparameterknoten </vt:lpstr>
      <vt:lpstr>Beispielaufgabe – „externe“ Objekte </vt:lpstr>
      <vt:lpstr>Beispielaufgabe – Verzweigung </vt:lpstr>
      <vt:lpstr>Beispielaufgabe – Verzweigung </vt:lpstr>
      <vt:lpstr>Beispielaufgabe – Parallelisierung </vt:lpstr>
      <vt:lpstr>Beispielaufgabe – Synchronisieren </vt:lpstr>
      <vt:lpstr>Beispielaufgabe – „externe“ Objekte </vt:lpstr>
      <vt:lpstr>Beispielaufgabe – Verweis </vt:lpstr>
      <vt:lpstr>Beispielaufgabe – Ende </vt:lpstr>
      <vt:lpstr>Beispielaufgabe – Gesamtdarstellung </vt:lpstr>
      <vt:lpstr>Differenzierung zwischen Pin und Aktivitätsparameterknoten </vt:lpstr>
      <vt:lpstr>Differenzierung zwischen Pin und Aktivitätsparameterknoten </vt:lpstr>
      <vt:lpstr>Differenzierung zwischen Pin und Aktivitätsparameterknoten </vt:lpstr>
      <vt:lpstr>Differenzierung zwischen Pin und Aktivitätsparameterknoten </vt:lpstr>
      <vt:lpstr>Differenzierung zwischen Pin und Aktivitätsparameterknoten </vt:lpstr>
      <vt:lpstr>Graphische Differenzierung nach Akteuren </vt:lpstr>
      <vt:lpstr>Aktivitätsdiagramme – Gemeinsame Übung  A_03_03_01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Passon</dc:creator>
  <cp:lastModifiedBy>cdMax Muster01</cp:lastModifiedBy>
  <cp:revision>806</cp:revision>
  <dcterms:created xsi:type="dcterms:W3CDTF">2016-07-13T14:25:09Z</dcterms:created>
  <dcterms:modified xsi:type="dcterms:W3CDTF">2022-12-21T19:43:00Z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0x0101002E2894E4CF43FC4786D65296C0CD6BF1</vt:lpwstr>
  </property>
</Properties>
</file>