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sldIdLst>
    <p:sldId id="256" r:id="rId3"/>
    <p:sldId id="257" r:id="rId4"/>
    <p:sldId id="264" r:id="rId5"/>
    <p:sldId id="258" r:id="rId6"/>
    <p:sldId id="260" r:id="rId7"/>
    <p:sldId id="261" r:id="rId8"/>
    <p:sldId id="265" r:id="rId9"/>
    <p:sldId id="266" r:id="rId10"/>
    <p:sldId id="267" r:id="rId11"/>
    <p:sldId id="262"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790" userDrawn="1">
          <p15:clr>
            <a:srgbClr val="A4A3A4"/>
          </p15:clr>
        </p15:guide>
        <p15:guide id="2" pos="161" userDrawn="1">
          <p15:clr>
            <a:srgbClr val="A4A3A4"/>
          </p15:clr>
        </p15:guide>
        <p15:guide id="3" orient="horz" pos="1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2" d="100"/>
          <a:sy n="72" d="100"/>
        </p:scale>
        <p:origin x="660" y="66"/>
      </p:cViewPr>
      <p:guideLst>
        <p:guide orient="horz" pos="790"/>
        <p:guide pos="161"/>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p:cNvPicPr preferRelativeResize="0"/>
          <p:nvPr/>
        </p:nvPicPr>
        <p:blipFill rotWithShape="1">
          <a:blip r:embed="rId5"/>
          <a:srcRect/>
          <a:stretch>
            <a:fillRect/>
          </a:stretch>
        </p:blipFill>
        <p:spPr>
          <a:xfrm>
            <a:off x="10072688" y="78002"/>
            <a:ext cx="1800225" cy="575514"/>
          </a:xfrm>
          <a:prstGeom prst="rect">
            <a:avLst/>
          </a:prstGeom>
          <a:noFill/>
          <a:ln>
            <a:noFill/>
          </a:ln>
        </p:spPr>
      </p:pic>
      <p:sp>
        <p:nvSpPr>
          <p:cNvPr id="15" name="Rectangle 14"/>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p:cNvPicPr>
            <a:picLocks noChangeAspect="1"/>
          </p:cNvPicPr>
          <p:nvPr/>
        </p:nvPicPr>
        <p:blipFill rotWithShape="1">
          <a:blip r:embed="rId6">
            <a:alphaModFix amt="16000"/>
          </a:blip>
          <a:srcRect t="24724" r="1619" b="63695"/>
          <a:stretch>
            <a:fillRect/>
          </a:stretch>
        </p:blipFill>
        <p:spPr>
          <a:xfrm>
            <a:off x="0" y="-1"/>
            <a:ext cx="9839325" cy="723901"/>
          </a:xfrm>
          <a:prstGeom prst="rect">
            <a:avLst/>
          </a:prstGeom>
        </p:spPr>
      </p:pic>
      <p:sp>
        <p:nvSpPr>
          <p:cNvPr id="2" name="Rectangle 1"/>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hyperlink" Target="https://www.freepik.com/"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hyperlink" Target="https://www.freepik.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p:cNvPicPr>
            <a:picLocks noChangeAspect="1"/>
          </p:cNvPicPr>
          <p:nvPr/>
        </p:nvPicPr>
        <p:blipFill>
          <a:blip r:embed="rId1"/>
          <a:stretch>
            <a:fillRect/>
          </a:stretch>
        </p:blipFill>
        <p:spPr>
          <a:xfrm>
            <a:off x="85090" y="-129540"/>
            <a:ext cx="12192000" cy="6858000"/>
          </a:xfrm>
          <a:prstGeom prst="rect">
            <a:avLst/>
          </a:prstGeom>
        </p:spPr>
      </p:pic>
      <p:sp>
        <p:nvSpPr>
          <p:cNvPr id="4" name="Rectangle: Rounded Corners 3"/>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644390" y="2084705"/>
            <a:ext cx="6870700" cy="1565910"/>
          </a:xfrm>
          <a:prstGeom prst="rect">
            <a:avLst/>
          </a:prstGeom>
          <a:noFill/>
        </p:spPr>
        <p:txBody>
          <a:bodyPr wrap="square" rtlCol="0">
            <a:noAutofit/>
          </a:bodyPr>
          <a:lstStyle/>
          <a:p>
            <a:pPr algn="ctr"/>
            <a:r>
              <a:rPr lang="en-IN" sz="3600" dirty="0">
                <a:solidFill>
                  <a:schemeClr val="bg1"/>
                </a:solidFill>
                <a:sym typeface="+mn-ea"/>
              </a:rPr>
              <a:t>ENERGY CONSUMPTION TREND ANALYSIS USING POWER BI</a:t>
            </a:r>
            <a:r>
              <a:rPr lang="en-US" sz="3600" b="1" dirty="0">
                <a:solidFill>
                  <a:schemeClr val="bg1"/>
                </a:solidFill>
                <a:latin typeface="Calibri" panose="020F0502020204030204" pitchFamily="34" charset="0"/>
                <a:cs typeface="Times New Roman" panose="02020603050405020304" pitchFamily="18" charset="0"/>
              </a:rPr>
              <a:t>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p:cNvGrpSpPr/>
          <p:nvPr/>
        </p:nvGrpSpPr>
        <p:grpSpPr>
          <a:xfrm>
            <a:off x="6096000" y="653632"/>
            <a:ext cx="4229100" cy="839037"/>
            <a:chOff x="393700" y="1003144"/>
            <a:chExt cx="5274472" cy="1046435"/>
          </a:xfrm>
        </p:grpSpPr>
        <p:pic>
          <p:nvPicPr>
            <p:cNvPr id="7" name="Picture 6"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p:cNvPicPr>
              <a:picLocks noChangeAspect="1"/>
            </p:cNvPicPr>
            <p:nvPr/>
          </p:nvPicPr>
          <p:blipFill>
            <a:blip r:embed="rId3"/>
            <a:stretch>
              <a:fillRect/>
            </a:stretch>
          </p:blipFill>
          <p:spPr>
            <a:xfrm>
              <a:off x="2375536" y="1112060"/>
              <a:ext cx="985475" cy="828603"/>
            </a:xfrm>
            <a:prstGeom prst="rect">
              <a:avLst/>
            </a:prstGeom>
          </p:spPr>
        </p:pic>
        <p:pic>
          <p:nvPicPr>
            <p:cNvPr id="9" name="Picture 8" descr="A logo of a company&#10;&#10;Description automatically generated"/>
            <p:cNvPicPr>
              <a:picLocks noChangeAspect="1"/>
            </p:cNvPicPr>
            <p:nvPr/>
          </p:nvPicPr>
          <p:blipFill rotWithShape="1">
            <a:blip r:embed="rId4"/>
            <a:srcRect l="7187" t="14341" r="7348" b="14115"/>
            <a:stretch>
              <a:fillRect/>
            </a:stretch>
          </p:blipFill>
          <p:spPr>
            <a:xfrm>
              <a:off x="393700" y="1003144"/>
              <a:ext cx="1250066" cy="1046435"/>
            </a:xfrm>
            <a:prstGeom prst="rect">
              <a:avLst/>
            </a:prstGeom>
          </p:spPr>
        </p:pic>
      </p:grpSp>
      <p:sp>
        <p:nvSpPr>
          <p:cNvPr id="3" name="Text Box 2"/>
          <p:cNvSpPr txBox="1"/>
          <p:nvPr/>
        </p:nvSpPr>
        <p:spPr>
          <a:xfrm>
            <a:off x="6649085" y="4038600"/>
            <a:ext cx="4536440" cy="1740535"/>
          </a:xfrm>
          <a:prstGeom prst="rect">
            <a:avLst/>
          </a:prstGeom>
          <a:noFill/>
        </p:spPr>
        <p:txBody>
          <a:bodyPr wrap="square" rtlCol="0">
            <a:noAutofit/>
          </a:bodyPr>
          <a:p>
            <a:pPr algn="ctr">
              <a:lnSpc>
                <a:spcPct val="107000"/>
              </a:lnSpc>
              <a:spcAft>
                <a:spcPts val="800"/>
              </a:spcAft>
            </a:pPr>
            <a:r>
              <a:rPr lang="en-US" altLang="en-IN" sz="1600" b="1" u="sng"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sym typeface="+mn-ea"/>
              </a:rPr>
              <a:t>Student details</a:t>
            </a:r>
            <a:endParaRPr lang="en-IN" sz="1600" b="1" u="sng"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sym typeface="+mn-ea"/>
            </a:endParaRPr>
          </a:p>
          <a:p>
            <a:pPr>
              <a:lnSpc>
                <a:spcPct val="107000"/>
              </a:lnSpc>
              <a:spcAft>
                <a:spcPts val="800"/>
              </a:spcAft>
            </a:pPr>
            <a:r>
              <a:rPr lang="en-IN"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sym typeface="+mn-ea"/>
              </a:rPr>
              <a:t>NAME-</a:t>
            </a:r>
            <a:r>
              <a:rPr lang="en-US" altLang="en-IN"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sym typeface="+mn-ea"/>
              </a:rPr>
              <a:t>Somagutta pavan kumar reddy</a:t>
            </a:r>
            <a:endParaRPr lang="en-US" altLang="en-IN"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sym typeface="+mn-ea"/>
            </a:endParaRPr>
          </a:p>
          <a:p>
            <a:pPr>
              <a:lnSpc>
                <a:spcPct val="107000"/>
              </a:lnSpc>
              <a:spcAft>
                <a:spcPts val="800"/>
              </a:spcAft>
            </a:pPr>
            <a:r>
              <a:rPr lang="en-IN"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sym typeface="+mn-ea"/>
              </a:rPr>
              <a:t>AICTE STUDENT ID: </a:t>
            </a:r>
            <a:r>
              <a:rPr lang="en-US" altLang="en-IN"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sym typeface="+mn-ea"/>
              </a:rPr>
              <a:t>STU662cbd5fde0101714208095</a:t>
            </a:r>
            <a:endParaRPr lang="en-US" altLang="en-IN"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sym typeface="+mn-ea"/>
            </a:endParaRPr>
          </a:p>
          <a:p>
            <a:pPr>
              <a:lnSpc>
                <a:spcPct val="107000"/>
              </a:lnSpc>
              <a:spcAft>
                <a:spcPts val="800"/>
              </a:spcAft>
            </a:pPr>
            <a:r>
              <a:rPr lang="en-US" altLang="en-US"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sym typeface="+mn-ea"/>
              </a:rPr>
              <a:t>Internship ID : INTERNSHIP_173070615967287aef12823</a:t>
            </a:r>
            <a:endParaRPr lang="en-US" altLang="en-US"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sym typeface="+mn-ea"/>
            </a:endParaRPr>
          </a:p>
          <a:p>
            <a:pPr>
              <a:lnSpc>
                <a:spcPct val="107000"/>
              </a:lnSpc>
              <a:spcAft>
                <a:spcPts val="800"/>
              </a:spcAft>
            </a:pPr>
            <a:r>
              <a:rPr lang="en-US" altLang="en-US"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sym typeface="+mn-ea"/>
              </a:rPr>
              <a:t>G-mail:somaguttapavankumarreddy@gmail.com</a:t>
            </a:r>
            <a:endParaRPr lang="en-US" altLang="en-US"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sym typeface="+mn-ea"/>
            </a:endParaRPr>
          </a:p>
          <a:p>
            <a:pPr>
              <a:lnSpc>
                <a:spcPct val="107000"/>
              </a:lnSpc>
              <a:spcAft>
                <a:spcPts val="800"/>
              </a:spcAft>
            </a:pPr>
            <a:endParaRPr lang="en-US" altLang="en-US"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sym typeface="+mn-ea"/>
            </a:endParaRPr>
          </a:p>
          <a:p>
            <a:pPr>
              <a:lnSpc>
                <a:spcPct val="107000"/>
              </a:lnSpc>
              <a:spcAft>
                <a:spcPts val="800"/>
              </a:spcAft>
            </a:pPr>
            <a:r>
              <a:rPr lang="en-IN"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sym typeface="+mn-ea"/>
              </a:rPr>
              <a:t>Email- </a:t>
            </a:r>
            <a:r>
              <a:rPr lang="en-US" altLang="en-IN"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sym typeface="+mn-ea"/>
              </a:rPr>
              <a:t>somaguttapavankumarreddt@gmail.com</a:t>
            </a:r>
            <a:endParaRPr lang="en-US" altLang="en-IN"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 Box 1"/>
          <p:cNvSpPr txBox="1"/>
          <p:nvPr/>
        </p:nvSpPr>
        <p:spPr>
          <a:xfrm>
            <a:off x="461010" y="1515745"/>
            <a:ext cx="11139170" cy="5262245"/>
          </a:xfrm>
          <a:prstGeom prst="rect">
            <a:avLst/>
          </a:prstGeom>
          <a:noFill/>
        </p:spPr>
        <p:txBody>
          <a:bodyPr wrap="square" rtlCol="0">
            <a:spAutoFit/>
          </a:bodyPr>
          <a:p>
            <a:pPr marL="342900" indent="-342900">
              <a:buFont typeface="Arial" panose="020B0604020202020204" pitchFamily="34" charset="0"/>
              <a:buChar char="•"/>
            </a:pPr>
            <a:r>
              <a:rPr lang="en-US" dirty="0">
                <a:sym typeface="+mn-ea"/>
              </a:rPr>
              <a:t>The energy consumption dashboard created through Power BI offers a comprehensive view of energy usage (electricity, gas, and water) across multiple buildings. It enables a data-driven approach to identifying inefficiencies, tracking trends, and recognizing seasonal or operational patterns in energy use. The visual representation of data provides clarity on key metrics such as peak consumption periods, cost breakdowns, carbon footprints, and the impact of weather conditions and occupancy rates on energy usage.</a:t>
            </a:r>
            <a:endParaRPr lang="en-US" dirty="0">
              <a:sym typeface="+mn-ea"/>
            </a:endParaRPr>
          </a:p>
          <a:p>
            <a:pPr marL="342900" indent="-342900">
              <a:buFont typeface="Arial" panose="020B0604020202020204" pitchFamily="34" charset="0"/>
              <a:buChar char="•"/>
            </a:pPr>
            <a:endParaRPr lang="en-US" dirty="0">
              <a:sym typeface="+mn-ea"/>
            </a:endParaRPr>
          </a:p>
          <a:p>
            <a:pPr marL="342900" indent="-342900">
              <a:buFont typeface="Arial" panose="020B0604020202020204" pitchFamily="34" charset="0"/>
              <a:buChar char="•"/>
            </a:pPr>
            <a:r>
              <a:rPr lang="en-US" dirty="0">
                <a:sym typeface="+mn-ea"/>
              </a:rPr>
              <a:t>Through this analysis, actionable insights can be derived, such as targeted energy-saving measures, optimized resource allocation, and prioritization of retrofitting or upgrades in older buildings. Additionally, the dashboard highlights opportunities to implement sustainable practices, such as adjusting peak usage behaviors, improving energy-efficient lighting or HVAC systems, and reducing water wastage.</a:t>
            </a:r>
            <a:endParaRPr lang="en-US" dirty="0">
              <a:sym typeface="+mn-ea"/>
            </a:endParaRPr>
          </a:p>
          <a:p>
            <a:pPr marL="342900" indent="-342900">
              <a:buFont typeface="Arial" panose="020B0604020202020204" pitchFamily="34" charset="0"/>
              <a:buChar char="•"/>
            </a:pPr>
            <a:endParaRPr lang="en-US" dirty="0">
              <a:sym typeface="+mn-ea"/>
            </a:endParaRPr>
          </a:p>
          <a:p>
            <a:pPr marL="342900" indent="-342900">
              <a:buFont typeface="Arial" panose="020B0604020202020204" pitchFamily="34" charset="0"/>
              <a:buChar char="•"/>
            </a:pPr>
            <a:r>
              <a:rPr lang="en-US" dirty="0">
                <a:sym typeface="+mn-ea"/>
              </a:rPr>
              <a:t>Ultimately, the Power BI dashboard empowers decision-makers to enhance energy efficiency, reduce operating costs, and align with long-term sustainability goals, ensuring better resource management and a reduced environmental impact.</a:t>
            </a:r>
            <a:endParaRPr lang="en-IN"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endParaRPr lang="en-IN" sz="1200" b="1" dirty="0">
              <a:latin typeface="+mn-lt"/>
            </a:endParaRPr>
          </a:p>
        </p:txBody>
      </p:sp>
      <p:sp>
        <p:nvSpPr>
          <p:cNvPr id="4" name="TextBox 3"/>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1"/>
              </a:rPr>
              <a:t>www.freepik.com/</a:t>
            </a:r>
            <a:endParaRPr lang="en-IN" sz="1200" dirty="0">
              <a:solidFill>
                <a:srgbClr val="0000FF"/>
              </a:solidFill>
              <a:latin typeface="+mn-lt"/>
            </a:endParaRPr>
          </a:p>
        </p:txBody>
      </p:sp>
      <p:cxnSp>
        <p:nvCxnSpPr>
          <p:cNvPr id="5" name="Straight Connector 4"/>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p:cNvPicPr>
            <a:picLocks noChangeAspect="1"/>
          </p:cNvPicPr>
          <p:nvPr/>
        </p:nvPicPr>
        <p:blipFill rotWithShape="1">
          <a:blip r:embed="rId2">
            <a:alphaModFix amt="85000"/>
          </a:blip>
          <a:srcRect l="13763" t="6135" r="13650"/>
          <a:stretch>
            <a:fillRect/>
          </a:stretch>
        </p:blipFill>
        <p:spPr>
          <a:xfrm>
            <a:off x="7345680" y="1442720"/>
            <a:ext cx="4500880" cy="4632960"/>
          </a:xfrm>
          <a:prstGeom prst="rect">
            <a:avLst/>
          </a:prstGeom>
        </p:spPr>
      </p:pic>
      <p:sp>
        <p:nvSpPr>
          <p:cNvPr id="7" name="TextBox 6"/>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endParaRPr lang="en-IN" sz="3500" b="1" dirty="0">
              <a:solidFill>
                <a:schemeClr val="tx1"/>
              </a:solidFill>
              <a:latin typeface="+mn-lt"/>
            </a:endParaRPr>
          </a:p>
        </p:txBody>
      </p:sp>
      <p:sp>
        <p:nvSpPr>
          <p:cNvPr id="9" name="Text Box 8"/>
          <p:cNvSpPr txBox="1"/>
          <p:nvPr/>
        </p:nvSpPr>
        <p:spPr>
          <a:xfrm>
            <a:off x="391160" y="2299335"/>
            <a:ext cx="6954520" cy="1845310"/>
          </a:xfrm>
          <a:prstGeom prst="rect">
            <a:avLst/>
          </a:prstGeom>
          <a:noFill/>
        </p:spPr>
        <p:txBody>
          <a:bodyPr wrap="square" rtlCol="0">
            <a:noAutofit/>
          </a:bodyPr>
          <a:p>
            <a:r>
              <a:rPr lang="en-IN" sz="2000" b="1" kern="100" dirty="0">
                <a:effectLst/>
                <a:latin typeface="+mn-lt"/>
                <a:ea typeface="Aptos" panose="020B0004020202020204" pitchFamily="34" charset="0"/>
                <a:cs typeface="+mn-lt"/>
                <a:sym typeface="+mn-ea"/>
              </a:rPr>
              <a:t>The aim of this project is to </a:t>
            </a:r>
            <a:r>
              <a:rPr lang="en-IN" sz="2000" b="1" kern="100" dirty="0" err="1">
                <a:effectLst/>
                <a:latin typeface="+mn-lt"/>
                <a:ea typeface="Aptos" panose="020B0004020202020204" pitchFamily="34" charset="0"/>
                <a:cs typeface="+mn-lt"/>
                <a:sym typeface="+mn-ea"/>
              </a:rPr>
              <a:t>analyze</a:t>
            </a:r>
            <a:r>
              <a:rPr lang="en-IN" sz="2000" b="1" kern="100" dirty="0">
                <a:effectLst/>
                <a:latin typeface="+mn-lt"/>
                <a:ea typeface="Aptos" panose="020B0004020202020204" pitchFamily="34" charset="0"/>
                <a:cs typeface="+mn-lt"/>
                <a:sym typeface="+mn-ea"/>
              </a:rPr>
              <a:t> trends in water, gas, and electricity consumption across different buildings over monthly and yearly basis, inefficiencies, and opportunities for cost savings through dashboards using Power BI.</a:t>
            </a:r>
            <a:endParaRPr lang="en-IN" sz="2000" b="1" kern="100" dirty="0">
              <a:effectLst/>
              <a:latin typeface="+mn-lt"/>
              <a:ea typeface="Aptos" panose="020B0004020202020204" pitchFamily="34" charset="0"/>
              <a:cs typeface="+mn-lt"/>
            </a:endParaRPr>
          </a:p>
          <a:p>
            <a:endParaRPr lang="en-IN" sz="2000" b="1" kern="100" dirty="0">
              <a:effectLst/>
              <a:latin typeface="+mn-lt"/>
              <a:ea typeface="Aptos" panose="020B0004020202020204" pitchFamily="34" charset="0"/>
              <a:cs typeface="+mn-lt"/>
            </a:endParaRPr>
          </a:p>
        </p:txBody>
      </p:sp>
      <p:sp>
        <p:nvSpPr>
          <p:cNvPr id="10" name="Text Box 9"/>
          <p:cNvSpPr txBox="1"/>
          <p:nvPr/>
        </p:nvSpPr>
        <p:spPr>
          <a:xfrm>
            <a:off x="290195" y="1282700"/>
            <a:ext cx="3418205" cy="1016635"/>
          </a:xfrm>
          <a:prstGeom prst="rect">
            <a:avLst/>
          </a:prstGeom>
          <a:noFill/>
        </p:spPr>
        <p:txBody>
          <a:bodyPr wrap="square" rtlCol="0">
            <a:noAutofit/>
          </a:bodyPr>
          <a:p>
            <a:pPr algn="ctr"/>
            <a:r>
              <a:rPr lang="en-US" sz="5400"/>
              <a:t>AIM:</a:t>
            </a:r>
            <a:endParaRPr lang="en-US" sz="5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endParaRPr lang="en-IN" sz="1200" b="1" dirty="0">
              <a:latin typeface="+mn-lt"/>
            </a:endParaRPr>
          </a:p>
        </p:txBody>
      </p:sp>
      <p:sp>
        <p:nvSpPr>
          <p:cNvPr id="4" name="TextBox 3"/>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1"/>
              </a:rPr>
              <a:t>www.freepik.com/</a:t>
            </a:r>
            <a:endParaRPr lang="en-IN" sz="1200" dirty="0">
              <a:solidFill>
                <a:srgbClr val="0000FF"/>
              </a:solidFill>
              <a:latin typeface="+mn-lt"/>
            </a:endParaRPr>
          </a:p>
        </p:txBody>
      </p:sp>
      <p:cxnSp>
        <p:nvCxnSpPr>
          <p:cNvPr id="5" name="Straight Connector 4"/>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p:cNvPicPr>
            <a:picLocks noChangeAspect="1"/>
          </p:cNvPicPr>
          <p:nvPr/>
        </p:nvPicPr>
        <p:blipFill rotWithShape="1">
          <a:blip r:embed="rId2">
            <a:alphaModFix amt="85000"/>
          </a:blip>
          <a:srcRect l="13763" t="6135" r="13650"/>
          <a:stretch>
            <a:fillRect/>
          </a:stretch>
        </p:blipFill>
        <p:spPr>
          <a:xfrm>
            <a:off x="7345680" y="1442720"/>
            <a:ext cx="4500880" cy="4632960"/>
          </a:xfrm>
          <a:prstGeom prst="rect">
            <a:avLst/>
          </a:prstGeom>
        </p:spPr>
      </p:pic>
      <p:sp>
        <p:nvSpPr>
          <p:cNvPr id="7" name="TextBox 6"/>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endParaRPr lang="en-IN" sz="3500" b="1" dirty="0">
              <a:solidFill>
                <a:schemeClr val="tx1"/>
              </a:solidFill>
              <a:latin typeface="+mn-lt"/>
            </a:endParaRPr>
          </a:p>
        </p:txBody>
      </p:sp>
      <p:sp>
        <p:nvSpPr>
          <p:cNvPr id="8" name="Text Box 7"/>
          <p:cNvSpPr txBox="1"/>
          <p:nvPr/>
        </p:nvSpPr>
        <p:spPr>
          <a:xfrm>
            <a:off x="547370" y="2023110"/>
            <a:ext cx="6339205" cy="2614930"/>
          </a:xfrm>
          <a:prstGeom prst="rect">
            <a:avLst/>
          </a:prstGeom>
          <a:noFill/>
        </p:spPr>
        <p:txBody>
          <a:bodyPr wrap="square" rtlCol="0">
            <a:spAutoFit/>
          </a:bodyPr>
          <a:p>
            <a:pPr marL="342900" lvl="0" indent="-342900">
              <a:lnSpc>
                <a:spcPct val="107000"/>
              </a:lnSpc>
              <a:buFont typeface="+mj-lt"/>
              <a:buAutoNum type="arabicPeriod"/>
            </a:pPr>
            <a:r>
              <a:rPr lang="en-IN" kern="100" dirty="0">
                <a:effectLst/>
                <a:latin typeface="Calibri" panose="020F0502020204030204" pitchFamily="34" charset="0"/>
                <a:ea typeface="Aptos" panose="020B0004020202020204" pitchFamily="34" charset="0"/>
                <a:cs typeface="Calibri" panose="020F0502020204030204" pitchFamily="34" charset="0"/>
                <a:sym typeface="+mn-ea"/>
              </a:rPr>
              <a:t> To compare the energy consumption across different buildings.</a:t>
            </a:r>
            <a:endParaRPr lang="en-IN" kern="100" dirty="0">
              <a:effectLst/>
              <a:latin typeface="Calibri" panose="020F0502020204030204" pitchFamily="34" charset="0"/>
              <a:ea typeface="Aptos" panose="020B0004020202020204" pitchFamily="34" charset="0"/>
              <a:cs typeface="Calibri" panose="020F0502020204030204" pitchFamily="34" charset="0"/>
            </a:endParaRPr>
          </a:p>
          <a:p>
            <a:pPr marL="342900" lvl="0" indent="-342900">
              <a:lnSpc>
                <a:spcPct val="107000"/>
              </a:lnSpc>
              <a:buFont typeface="+mj-lt"/>
              <a:buAutoNum type="arabicPeriod"/>
            </a:pPr>
            <a:r>
              <a:rPr lang="en-IN" kern="100" dirty="0">
                <a:effectLst/>
                <a:latin typeface="Calibri" panose="020F0502020204030204" pitchFamily="34" charset="0"/>
                <a:ea typeface="Aptos" panose="020B0004020202020204" pitchFamily="34" charset="0"/>
                <a:cs typeface="Calibri" panose="020F0502020204030204" pitchFamily="34" charset="0"/>
                <a:sym typeface="+mn-ea"/>
              </a:rPr>
              <a:t>To identify peak consumption periods for each type of energy.</a:t>
            </a:r>
            <a:endParaRPr lang="en-IN" kern="100" dirty="0">
              <a:effectLst/>
              <a:latin typeface="Calibri" panose="020F0502020204030204" pitchFamily="34" charset="0"/>
              <a:ea typeface="Aptos" panose="020B0004020202020204" pitchFamily="34" charset="0"/>
              <a:cs typeface="Calibri" panose="020F0502020204030204" pitchFamily="34" charset="0"/>
            </a:endParaRPr>
          </a:p>
          <a:p>
            <a:pPr marL="342900" lvl="0" indent="-342900">
              <a:lnSpc>
                <a:spcPct val="107000"/>
              </a:lnSpc>
              <a:spcAft>
                <a:spcPts val="800"/>
              </a:spcAft>
              <a:buFont typeface="+mj-lt"/>
              <a:buAutoNum type="arabicPeriod"/>
            </a:pPr>
            <a:r>
              <a:rPr lang="en-IN" kern="100" dirty="0">
                <a:effectLst/>
                <a:latin typeface="Calibri" panose="020F0502020204030204" pitchFamily="34" charset="0"/>
                <a:ea typeface="Aptos" panose="020B0004020202020204" pitchFamily="34" charset="0"/>
                <a:cs typeface="Calibri" panose="020F0502020204030204" pitchFamily="34" charset="0"/>
                <a:sym typeface="+mn-ea"/>
              </a:rPr>
              <a:t>To calculate the total cost associated with energy consumption using rate data.</a:t>
            </a:r>
            <a:endParaRPr lang="en-IN" kern="100" dirty="0">
              <a:effectLst/>
              <a:latin typeface="Calibri" panose="020F0502020204030204" pitchFamily="34" charset="0"/>
              <a:ea typeface="Aptos" panose="020B0004020202020204" pitchFamily="34" charset="0"/>
              <a:cs typeface="Calibri" panose="020F0502020204030204" pitchFamily="34" charset="0"/>
            </a:endParaRPr>
          </a:p>
          <a:p>
            <a:endParaRPr lang="en-IN" dirty="0"/>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7754" y="1140689"/>
            <a:ext cx="6102626" cy="39878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r>
              <a:rPr lang="en-US" altLang="en-IN" sz="2000" b="1" dirty="0">
                <a:solidFill>
                  <a:srgbClr val="213163"/>
                </a:solidFill>
              </a:rPr>
              <a:t>:</a:t>
            </a:r>
            <a:endParaRPr lang="en-US" altLang="en-IN" sz="2000" b="1" dirty="0">
              <a:solidFill>
                <a:srgbClr val="213163"/>
              </a:solidFill>
            </a:endParaRPr>
          </a:p>
        </p:txBody>
      </p:sp>
      <p:sp>
        <p:nvSpPr>
          <p:cNvPr id="2" name="Text Box 1"/>
          <p:cNvSpPr txBox="1"/>
          <p:nvPr/>
        </p:nvSpPr>
        <p:spPr>
          <a:xfrm>
            <a:off x="279400" y="2045335"/>
            <a:ext cx="7348855" cy="1383665"/>
          </a:xfrm>
          <a:prstGeom prst="rect">
            <a:avLst/>
          </a:prstGeom>
          <a:noFill/>
        </p:spPr>
        <p:txBody>
          <a:bodyPr wrap="square" rtlCol="0">
            <a:spAutoFit/>
          </a:bodyPr>
          <a:p>
            <a:pPr marL="342900" lvl="0" indent="-342900">
              <a:lnSpc>
                <a:spcPct val="107000"/>
              </a:lnSpc>
              <a:buFont typeface="+mj-lt"/>
              <a:buAutoNum type="arabicPeriod"/>
            </a:pPr>
            <a:r>
              <a:rPr lang="en-IN" kern="100" dirty="0">
                <a:effectLst/>
                <a:latin typeface="Calibri" panose="020F0502020204030204" pitchFamily="34" charset="0"/>
                <a:ea typeface="Aptos" panose="020B0004020202020204" pitchFamily="34" charset="0"/>
                <a:cs typeface="Calibri" panose="020F0502020204030204" pitchFamily="34" charset="0"/>
                <a:sym typeface="+mn-ea"/>
              </a:rPr>
              <a:t>Microsoft Excel: For organizing and cleaning raw data.</a:t>
            </a:r>
            <a:endParaRPr lang="en-IN" kern="100" dirty="0">
              <a:effectLst/>
              <a:latin typeface="Calibri" panose="020F0502020204030204" pitchFamily="34" charset="0"/>
              <a:ea typeface="Aptos" panose="020B0004020202020204" pitchFamily="34" charset="0"/>
              <a:cs typeface="Calibri" panose="020F0502020204030204" pitchFamily="34" charset="0"/>
            </a:endParaRPr>
          </a:p>
          <a:p>
            <a:pPr marL="342900" lvl="0" indent="-342900">
              <a:lnSpc>
                <a:spcPct val="107000"/>
              </a:lnSpc>
              <a:spcAft>
                <a:spcPts val="800"/>
              </a:spcAft>
              <a:buFont typeface="+mj-lt"/>
              <a:buAutoNum type="arabicPeriod"/>
            </a:pPr>
            <a:r>
              <a:rPr lang="en-IN" kern="100" dirty="0">
                <a:effectLst/>
                <a:latin typeface="Calibri" panose="020F0502020204030204" pitchFamily="34" charset="0"/>
                <a:ea typeface="Aptos" panose="020B0004020202020204" pitchFamily="34" charset="0"/>
                <a:cs typeface="Calibri" panose="020F0502020204030204" pitchFamily="34" charset="0"/>
                <a:sym typeface="+mn-ea"/>
              </a:rPr>
              <a:t>Power BI: For creating visualizations and dashboards to </a:t>
            </a:r>
            <a:r>
              <a:rPr lang="en-IN" kern="100" dirty="0" err="1">
                <a:effectLst/>
                <a:latin typeface="Calibri" panose="020F0502020204030204" pitchFamily="34" charset="0"/>
                <a:ea typeface="Aptos" panose="020B0004020202020204" pitchFamily="34" charset="0"/>
                <a:cs typeface="Calibri" panose="020F0502020204030204" pitchFamily="34" charset="0"/>
                <a:sym typeface="+mn-ea"/>
              </a:rPr>
              <a:t>analyze</a:t>
            </a:r>
            <a:r>
              <a:rPr lang="en-IN" kern="100" dirty="0">
                <a:effectLst/>
                <a:latin typeface="Calibri" panose="020F0502020204030204" pitchFamily="34" charset="0"/>
                <a:ea typeface="Aptos" panose="020B0004020202020204" pitchFamily="34" charset="0"/>
                <a:cs typeface="Calibri" panose="020F0502020204030204" pitchFamily="34" charset="0"/>
                <a:sym typeface="+mn-ea"/>
              </a:rPr>
              <a:t> trends.</a:t>
            </a:r>
            <a:endParaRPr lang="en-IN" kern="100" dirty="0">
              <a:effectLst/>
              <a:latin typeface="Calibri" panose="020F0502020204030204" pitchFamily="34" charset="0"/>
              <a:ea typeface="Aptos" panose="020B0004020202020204" pitchFamily="34" charset="0"/>
              <a:cs typeface="Calibri" panose="020F0502020204030204" pitchFamily="34" charset="0"/>
            </a:endParaRPr>
          </a:p>
          <a:p>
            <a:endParaRPr lang="en-IN" dirty="0"/>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 Box 1"/>
          <p:cNvSpPr txBox="1"/>
          <p:nvPr/>
        </p:nvSpPr>
        <p:spPr>
          <a:xfrm>
            <a:off x="450850" y="1454785"/>
            <a:ext cx="11011535" cy="4980940"/>
          </a:xfrm>
          <a:prstGeom prst="rect">
            <a:avLst/>
          </a:prstGeom>
          <a:noFill/>
        </p:spPr>
        <p:txBody>
          <a:bodyPr wrap="square" rtlCol="0">
            <a:noAutofit/>
          </a:bodyPr>
          <a:p>
            <a:pPr>
              <a:lnSpc>
                <a:spcPct val="100000"/>
              </a:lnSpc>
            </a:pPr>
            <a:r>
              <a:rPr lang="en-US">
                <a:sym typeface="+mn-ea"/>
              </a:rPr>
              <a:t>The dashboard should address the following objectives:</a:t>
            </a:r>
            <a:endParaRPr lang="en-US"/>
          </a:p>
          <a:p>
            <a:pPr>
              <a:lnSpc>
                <a:spcPct val="100000"/>
              </a:lnSpc>
              <a:buFont typeface="+mj-lt"/>
              <a:buAutoNum type="arabicPeriod"/>
            </a:pPr>
            <a:r>
              <a:rPr lang="en-US">
                <a:sym typeface="+mn-ea"/>
              </a:rPr>
              <a:t>Correlate building size with total energy consumption.</a:t>
            </a:r>
            <a:endParaRPr lang="en-US"/>
          </a:p>
          <a:p>
            <a:pPr>
              <a:lnSpc>
                <a:spcPct val="100000"/>
              </a:lnSpc>
              <a:buFont typeface="+mj-lt"/>
              <a:buAutoNum type="arabicPeriod"/>
            </a:pPr>
            <a:r>
              <a:rPr lang="en-US">
                <a:sym typeface="+mn-ea"/>
              </a:rPr>
              <a:t>Identify the building with the most consistent energy usage across months.</a:t>
            </a:r>
            <a:endParaRPr lang="en-US"/>
          </a:p>
          <a:p>
            <a:pPr>
              <a:lnSpc>
                <a:spcPct val="100000"/>
              </a:lnSpc>
              <a:buFont typeface="+mj-lt"/>
              <a:buAutoNum type="arabicPeriod"/>
            </a:pPr>
            <a:r>
              <a:rPr lang="en-US">
                <a:sym typeface="+mn-ea"/>
              </a:rPr>
              <a:t>Compare energy consumption patterns for residential and commercial buildings.</a:t>
            </a:r>
            <a:endParaRPr lang="en-US"/>
          </a:p>
          <a:p>
            <a:pPr>
              <a:lnSpc>
                <a:spcPct val="100000"/>
              </a:lnSpc>
              <a:buFont typeface="+mj-lt"/>
              <a:buAutoNum type="arabicPeriod"/>
            </a:pPr>
            <a:r>
              <a:rPr lang="en-US">
                <a:sym typeface="+mn-ea"/>
              </a:rPr>
              <a:t>Determine peak electricity consumption hours for each building.</a:t>
            </a:r>
            <a:endParaRPr lang="en-US">
              <a:sym typeface="+mn-ea"/>
            </a:endParaRPr>
          </a:p>
          <a:p>
            <a:pPr>
              <a:lnSpc>
                <a:spcPct val="100000"/>
              </a:lnSpc>
              <a:buFont typeface="+mj-lt"/>
              <a:buAutoNum type="arabicPeriod"/>
            </a:pPr>
            <a:r>
              <a:rPr lang="en-US">
                <a:sym typeface="+mn-ea"/>
              </a:rPr>
              <a:t>Analyze annual growth rate for energy sources(water,gas,electricity).</a:t>
            </a:r>
            <a:endParaRPr lang="en-US">
              <a:sym typeface="+mn-ea"/>
            </a:endParaRPr>
          </a:p>
          <a:p>
            <a:pPr>
              <a:lnSpc>
                <a:spcPct val="100000"/>
              </a:lnSpc>
              <a:buFont typeface="+mj-lt"/>
              <a:buAutoNum type="arabicPeriod"/>
            </a:pPr>
            <a:r>
              <a:rPr lang="en-US"/>
              <a:t>Highlight top energy-saving oportunities for each building.</a:t>
            </a:r>
            <a:endParaRPr lang="en-US"/>
          </a:p>
          <a:p>
            <a:pPr>
              <a:lnSpc>
                <a:spcPct val="100000"/>
              </a:lnSpc>
              <a:buFont typeface="+mj-lt"/>
              <a:buAutoNum type="arabicPeriod"/>
            </a:pPr>
            <a:r>
              <a:rPr lang="en-US"/>
              <a:t>identify the most water-intessive month and underlying reasions.</a:t>
            </a:r>
            <a:endParaRPr lang="en-US"/>
          </a:p>
          <a:p>
            <a:pPr>
              <a:lnSpc>
                <a:spcPct val="100000"/>
              </a:lnSpc>
              <a:buFont typeface="+mj-lt"/>
              <a:buAutoNum type="arabicPeriod"/>
            </a:pPr>
            <a:r>
              <a:rPr lang="en-US"/>
              <a:t>Evaluate energy consumpation per occupant and per square meter a cross building.</a:t>
            </a:r>
            <a:endParaRPr lang="en-US"/>
          </a:p>
          <a:p>
            <a:pPr>
              <a:lnSpc>
                <a:spcPct val="100000"/>
              </a:lnSpc>
              <a:buFont typeface="+mj-lt"/>
              <a:buAutoNum type="arabicPeriod"/>
            </a:pPr>
            <a:r>
              <a:rPr lang="en-US" altLang="en-US">
                <a:sym typeface="+mn-ea"/>
              </a:rPr>
              <a:t>Deleveop a interactive power bi dashboard to analyse energy consumption data for business providing insighrs into total costs ,unit comsumption and trends across different energy types.</a:t>
            </a:r>
            <a:endParaRPr lang="en-US" altLang="en-US">
              <a:sym typeface="+mn-ea"/>
            </a:endParaRPr>
          </a:p>
          <a:p>
            <a:pPr>
              <a:lnSpc>
                <a:spcPct val="100000"/>
              </a:lnSpc>
              <a:buFont typeface="+mj-lt"/>
              <a:buAutoNum type="arabicPeriod"/>
            </a:pPr>
            <a:r>
              <a:rPr lang="en-US" altLang="en-US">
                <a:sym typeface="+mn-ea"/>
              </a:rPr>
              <a:t> Develop a Power BI dashboard to analyze and compare energy consumption and costs across various departments or business units, helping identify energy-intensive areas.</a:t>
            </a:r>
            <a:endParaRPr lang="en-US" altLang="en-US">
              <a:sym typeface="+mn-ea"/>
            </a:endParaRPr>
          </a:p>
          <a:p>
            <a:pPr>
              <a:lnSpc>
                <a:spcPct val="100000"/>
              </a:lnSpc>
              <a:buFont typeface="+mj-lt"/>
              <a:buAutoNum type="arabicPeriod"/>
            </a:pPr>
            <a:r>
              <a:rPr lang="en-US" altLang="en-US">
                <a:sym typeface="+mn-ea"/>
              </a:rPr>
              <a:t>Build an interactive dashboard to analyze hourly, daily, and monthly peak energy usage, enabling businesses to optimize operations during peak demand hours.</a:t>
            </a:r>
            <a:endParaRPr lang="en-US" altLang="en-US">
              <a:sym typeface="+mn-ea"/>
            </a:endParaRPr>
          </a:p>
          <a:p>
            <a:pPr>
              <a:lnSpc>
                <a:spcPct val="100000"/>
              </a:lnSpc>
              <a:buFont typeface="+mj-lt"/>
              <a:buAutoNum type="arabicPeriod"/>
            </a:pPr>
            <a:r>
              <a:rPr lang="en-US" altLang="en-US">
                <a:sym typeface="+mn-ea"/>
              </a:rPr>
              <a:t>Develop a Power BI dashboard to compare energy costs, consumption, and trends across different energy types, helping businesses prioritize cost-effective sources.</a:t>
            </a:r>
            <a:endParaRPr lang="en-US" altLang="en-US"/>
          </a:p>
          <a:p>
            <a:pPr>
              <a:lnSpc>
                <a:spcPct val="100000"/>
              </a:lnSpc>
              <a:buFont typeface="+mj-lt"/>
              <a:buAutoNum type="arabicPeriod"/>
            </a:pPr>
            <a:endParaRPr lang="en-US" altLang="en-US"/>
          </a:p>
          <a:p>
            <a:pPr>
              <a:lnSpc>
                <a:spcPct val="100000"/>
              </a:lnSpc>
              <a:buFont typeface="+mj-lt"/>
              <a:buAutoNum type="arabicPeriod"/>
            </a:pPr>
            <a:endParaRPr lang="en-US" altLang="en-US"/>
          </a:p>
          <a:p>
            <a:pPr>
              <a:lnSpc>
                <a:spcPct val="100000"/>
              </a:lnSpc>
              <a:buFont typeface="+mj-lt"/>
              <a:buAutoNum type="arabicPeriod"/>
            </a:pPr>
            <a:endParaRPr lang="en-US" altLang="en-US"/>
          </a:p>
          <a:p>
            <a:pPr>
              <a:lnSpc>
                <a:spcPct val="100000"/>
              </a:lnSpc>
              <a:buFont typeface="+mj-lt"/>
              <a:buAutoNum type="arabicPeriod"/>
            </a:pPr>
            <a:endParaRPr lang="en-US"/>
          </a:p>
          <a:p>
            <a:pPr>
              <a:lnSpc>
                <a:spcPct val="100000"/>
              </a:lnSpc>
              <a:buFont typeface="+mj-lt"/>
              <a:buAutoNum type="arabicPeriod"/>
            </a:pPr>
            <a:endParaRPr lang="en-US"/>
          </a:p>
          <a:p>
            <a:pPr>
              <a:lnSpc>
                <a:spcPct val="100000"/>
              </a:lnSpc>
              <a:buFont typeface="+mj-lt"/>
              <a:buAutoNum type="arabicPeriod"/>
            </a:pPr>
            <a:endParaRPr lang="en-US"/>
          </a:p>
          <a:p>
            <a:pPr>
              <a:lnSpc>
                <a:spcPct val="100000"/>
              </a:lnSpc>
              <a:buFont typeface="+mj-lt"/>
              <a:buAutoNum type="arabicPeriod"/>
            </a:pPr>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025-01-05 092908"/>
          <p:cNvPicPr>
            <a:picLocks noChangeAspect="1"/>
          </p:cNvPicPr>
          <p:nvPr/>
        </p:nvPicPr>
        <p:blipFill>
          <a:blip r:embed="rId1"/>
          <a:stretch>
            <a:fillRect/>
          </a:stretch>
        </p:blipFill>
        <p:spPr>
          <a:xfrm>
            <a:off x="266700" y="795655"/>
            <a:ext cx="12192000" cy="59353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2025-01-05 092955"/>
          <p:cNvPicPr>
            <a:picLocks noChangeAspect="1"/>
          </p:cNvPicPr>
          <p:nvPr/>
        </p:nvPicPr>
        <p:blipFill>
          <a:blip r:embed="rId1"/>
          <a:stretch>
            <a:fillRect/>
          </a:stretch>
        </p:blipFill>
        <p:spPr>
          <a:xfrm>
            <a:off x="252095" y="822325"/>
            <a:ext cx="11687175" cy="58832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2025-01-05 093148"/>
          <p:cNvPicPr>
            <a:picLocks noChangeAspect="1"/>
          </p:cNvPicPr>
          <p:nvPr/>
        </p:nvPicPr>
        <p:blipFill>
          <a:blip r:embed="rId1"/>
          <a:stretch>
            <a:fillRect/>
          </a:stretch>
        </p:blipFill>
        <p:spPr>
          <a:xfrm>
            <a:off x="161925" y="756285"/>
            <a:ext cx="11868150" cy="60280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2025-01-05 093224"/>
          <p:cNvPicPr>
            <a:picLocks noChangeAspect="1"/>
          </p:cNvPicPr>
          <p:nvPr/>
        </p:nvPicPr>
        <p:blipFill>
          <a:blip r:embed="rId1"/>
          <a:stretch>
            <a:fillRect/>
          </a:stretch>
        </p:blipFill>
        <p:spPr>
          <a:xfrm>
            <a:off x="271145" y="753745"/>
            <a:ext cx="11649075" cy="6007735"/>
          </a:xfrm>
          <a:prstGeom prst="rect">
            <a:avLst/>
          </a:prstGeom>
        </p:spPr>
      </p:pic>
    </p:spTree>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0</TotalTime>
  <Words>3390</Words>
  <Application>WPS Presentation</Application>
  <PresentationFormat>Widescreen</PresentationFormat>
  <Paragraphs>76</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Arial</vt:lpstr>
      <vt:lpstr>Calibri</vt:lpstr>
      <vt:lpstr>Times New Roman</vt:lpstr>
      <vt:lpstr>Microsoft YaHei</vt:lpstr>
      <vt:lpstr>Arial Unicode MS</vt:lpstr>
      <vt:lpstr>Aptos</vt:lpstr>
      <vt:lpstr>Segoe Print</vt:lpstr>
      <vt:lpstr>Session 01 Design Thinking &amp; Critical Thinking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kittu</cp:lastModifiedBy>
  <cp:revision>3</cp:revision>
  <dcterms:created xsi:type="dcterms:W3CDTF">2024-12-31T09:40:00Z</dcterms:created>
  <dcterms:modified xsi:type="dcterms:W3CDTF">2025-01-05T04:29:54Z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4C936F880567429C87D01E9F279A1923_13</vt:lpwstr>
  </property>
  <property fmtid="{D5CDD505-2E9C-101B-9397-08002B2CF9AE}" pid="3" name="KSOProductBuildVer">
    <vt:lpwstr>1033-12.2.0.19307</vt:lpwstr>
  </property>
</Properties>
</file>