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02" r:id="rId2"/>
    <p:sldId id="261" r:id="rId3"/>
    <p:sldId id="304" r:id="rId4"/>
    <p:sldId id="305" r:id="rId5"/>
    <p:sldId id="306" r:id="rId6"/>
    <p:sldId id="307" r:id="rId7"/>
    <p:sldId id="309" r:id="rId8"/>
    <p:sldId id="308" r:id="rId9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7">
          <p15:clr>
            <a:srgbClr val="A4A3A4"/>
          </p15:clr>
        </p15:guide>
        <p15:guide id="2" orient="horz" pos="3206">
          <p15:clr>
            <a:srgbClr val="A4A3A4"/>
          </p15:clr>
        </p15:guide>
        <p15:guide id="3" pos="294">
          <p15:clr>
            <a:srgbClr val="A4A3A4"/>
          </p15:clr>
        </p15:guide>
        <p15:guide id="4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764" autoAdjust="0"/>
  </p:normalViewPr>
  <p:slideViewPr>
    <p:cSldViewPr snapToGrid="0">
      <p:cViewPr varScale="1">
        <p:scale>
          <a:sx n="137" d="100"/>
          <a:sy n="137" d="100"/>
        </p:scale>
        <p:origin x="846" y="120"/>
      </p:cViewPr>
      <p:guideLst>
        <p:guide orient="horz" pos="1007"/>
        <p:guide orient="horz" pos="3206"/>
        <p:guide pos="294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8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16.11.2018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000" y="244800"/>
            <a:ext cx="5904000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4828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16.11.2018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009019"/>
            <a:ext cx="4937125" cy="30861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68313" y="4400550"/>
            <a:ext cx="5903912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468000" y="8776800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271200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DCD5BA-86CA-41FA-A6E2-DBA02E177299}" type="datetime1">
              <a:rPr lang="de-DE" smtClean="0"/>
              <a:t>16.11.2018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DCD5BA-86CA-41FA-A6E2-DBA02E177299}" type="datetime1">
              <a:rPr lang="de-DE" smtClean="0"/>
              <a:t>16.11.2018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14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DCD5BA-86CA-41FA-A6E2-DBA02E177299}" type="datetime1">
              <a:rPr lang="de-DE" smtClean="0"/>
              <a:t>16.11.2018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49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DCD5BA-86CA-41FA-A6E2-DBA02E177299}" type="datetime1">
              <a:rPr lang="de-DE" smtClean="0"/>
              <a:t>16.11.2018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6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009650"/>
            <a:ext cx="49371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6BDCD5BA-86CA-41FA-A6E2-DBA02E177299}" type="datetime1">
              <a:rPr lang="de-DE" smtClean="0"/>
              <a:t>16.11.2018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3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000" cy="3492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4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361525"/>
            <a:ext cx="3780000" cy="172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4176860" cy="3492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597025"/>
            <a:ext cx="3780000" cy="3492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1597025"/>
            <a:ext cx="2664000" cy="411797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1597025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655800"/>
            <a:ext cx="3240000" cy="20592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111537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1245972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57322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703823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996000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4126599"/>
            <a:ext cx="593640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1115373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57631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4007159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1245972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706910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4137758"/>
            <a:ext cx="5610290" cy="818802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5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169244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3896476" y="2315783"/>
            <a:ext cx="2814039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583495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3214800"/>
            <a:ext cx="234029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600000"/>
            <a:ext cx="234029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75246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1022226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/>
          <p:cNvSpPr/>
          <p:nvPr userDrawn="1"/>
        </p:nvSpPr>
        <p:spPr>
          <a:xfrm>
            <a:off x="3318957" y="2315783"/>
            <a:ext cx="2520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3858957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56731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56731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/>
          <p:cNvSpPr/>
          <p:nvPr userDrawn="1"/>
        </p:nvSpPr>
        <p:spPr>
          <a:xfrm>
            <a:off x="6155688" y="2315784"/>
            <a:ext cx="2520000" cy="2773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6695688" y="1587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393462" y="3214800"/>
            <a:ext cx="2160000" cy="252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393462" y="3600000"/>
            <a:ext cx="2160000" cy="119425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466725" y="2315783"/>
            <a:ext cx="2031501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840865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/>
          <p:cNvSpPr/>
          <p:nvPr userDrawn="1"/>
        </p:nvSpPr>
        <p:spPr>
          <a:xfrm>
            <a:off x="2545454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2904093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79437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79437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/>
          <p:cNvSpPr/>
          <p:nvPr userDrawn="1"/>
        </p:nvSpPr>
        <p:spPr>
          <a:xfrm>
            <a:off x="4608682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Bildplatzhalter 7"/>
          <p:cNvSpPr>
            <a:spLocks noGrp="1" noChangeAspect="1"/>
          </p:cNvSpPr>
          <p:nvPr>
            <p:ph type="pic" sz="quarter" idx="20"/>
          </p:nvPr>
        </p:nvSpPr>
        <p:spPr>
          <a:xfrm>
            <a:off x="4967321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44560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44560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/>
          <p:cNvSpPr/>
          <p:nvPr userDrawn="1"/>
        </p:nvSpPr>
        <p:spPr>
          <a:xfrm>
            <a:off x="6671909" y="2315783"/>
            <a:ext cx="2016000" cy="2773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Bildplatzhalter 7"/>
          <p:cNvSpPr>
            <a:spLocks noGrp="1" noChangeAspect="1"/>
          </p:cNvSpPr>
          <p:nvPr>
            <p:ph type="pic" sz="quarter" idx="23"/>
          </p:nvPr>
        </p:nvSpPr>
        <p:spPr>
          <a:xfrm>
            <a:off x="7030548" y="1587600"/>
            <a:ext cx="1298723" cy="129872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9683" y="3214799"/>
            <a:ext cx="1624994" cy="407775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9683" y="3809772"/>
            <a:ext cx="1624994" cy="113596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0"/>
            <a:ext cx="9144000" cy="43092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578969" y="1004400"/>
            <a:ext cx="4320000" cy="432000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396488" y="407520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8425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968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12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800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/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/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/>
              <a:t>Vielen Dank!</a:t>
            </a:r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E-Mail	</a:t>
            </a:r>
          </a:p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dirty="0">
                <a:solidFill>
                  <a:schemeClr val="bg1"/>
                </a:solidFill>
              </a:rPr>
              <a:t>Telefon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Fax 	+49 (0) 711 685-</a:t>
            </a:r>
          </a:p>
        </p:txBody>
      </p:sp>
      <p:sp>
        <p:nvSpPr>
          <p:cNvPr id="8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1893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832914" y="3249157"/>
            <a:ext cx="649267" cy="23833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2174400" y="3693600"/>
            <a:ext cx="2500012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>
                <a:solidFill>
                  <a:schemeClr val="bg1"/>
                </a:solidFill>
              </a:rPr>
              <a:t>Universität Stuttgart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4400" y="3912292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  <a:endParaRPr lang="de-DE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17045" y="2757117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2174400" y="4168014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  <a:endParaRPr lang="de-DE" dirty="0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53288" y="5256213"/>
            <a:ext cx="1422400" cy="30480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407601"/>
            <a:ext cx="9144000" cy="36720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44528"/>
            <a:ext cx="2056867" cy="431998"/>
          </a:xfrm>
          <a:prstGeom prst="rect">
            <a:avLst/>
          </a:prstGeom>
        </p:spPr>
      </p:pic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1" y="648000"/>
            <a:ext cx="3561913" cy="483423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 dirty="0"/>
              <a:t>Institutsname max. 2-zeilig, bitte hier klicken und überschreiben</a:t>
            </a:r>
          </a:p>
        </p:txBody>
      </p:sp>
      <p:sp>
        <p:nvSpPr>
          <p:cNvPr id="2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4970585" y="1004399"/>
            <a:ext cx="3911553" cy="3911553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1260000" anchor="b" anchorCtr="0">
            <a:noAutofit/>
          </a:bodyPr>
          <a:lstStyle>
            <a:lvl1pPr marL="0" indent="0" algn="l">
              <a:lnSpc>
                <a:spcPct val="90000"/>
              </a:lnSpc>
              <a:defRPr sz="2500" b="1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durch Klicken </a:t>
            </a:r>
            <a:br>
              <a:rPr lang="de-DE" dirty="0"/>
            </a:br>
            <a:r>
              <a:rPr lang="de-DE" dirty="0"/>
              <a:t>hinzufügen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887" y="3248562"/>
            <a:ext cx="2898507" cy="428400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99" y="2250000"/>
            <a:ext cx="5526581" cy="900000"/>
          </a:xfr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1944000"/>
            <a:ext cx="3026729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597025"/>
            <a:ext cx="3960000" cy="3492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597025"/>
            <a:ext cx="3960000" cy="349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080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597026"/>
            <a:ext cx="396000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909916"/>
            <a:ext cx="3960000" cy="31796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07375" cy="27829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598400"/>
            <a:ext cx="8207375" cy="3492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5418000"/>
            <a:ext cx="5328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20.01.2016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92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88" r:id="rId3"/>
    <p:sldLayoutId id="2147483662" r:id="rId4"/>
    <p:sldLayoutId id="2147483663" r:id="rId5"/>
    <p:sldLayoutId id="2147483676" r:id="rId6"/>
    <p:sldLayoutId id="2147483680" r:id="rId7"/>
    <p:sldLayoutId id="2147483664" r:id="rId8"/>
    <p:sldLayoutId id="2147483665" r:id="rId9"/>
    <p:sldLayoutId id="2147483677" r:id="rId10"/>
    <p:sldLayoutId id="2147483678" r:id="rId11"/>
    <p:sldLayoutId id="2147483679" r:id="rId12"/>
    <p:sldLayoutId id="2147483684" r:id="rId13"/>
    <p:sldLayoutId id="2147483685" r:id="rId14"/>
    <p:sldLayoutId id="2147483682" r:id="rId15"/>
    <p:sldLayoutId id="2147483681" r:id="rId16"/>
    <p:sldLayoutId id="2147483683" r:id="rId17"/>
    <p:sldLayoutId id="2147483666" r:id="rId18"/>
    <p:sldLayoutId id="2147483667" r:id="rId19"/>
    <p:sldLayoutId id="2147483686" r:id="rId20"/>
    <p:sldLayoutId id="2147483687" r:id="rId21"/>
    <p:sldLayoutId id="2147483689" r:id="rId22"/>
    <p:sldLayoutId id="2147483690" r:id="rId2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0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06" userDrawn="1">
          <p15:clr>
            <a:srgbClr val="F26B43"/>
          </p15:clr>
        </p15:guide>
        <p15:guide id="4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Entwicklung eines Online-Self-Assessment-Tests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Formale Methoden der Informatik</a:t>
            </a:r>
          </a:p>
          <a:p>
            <a:r>
              <a:rPr lang="de-DE" dirty="0"/>
              <a:t>Abteilung: Algorithmik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5210138" y="3621600"/>
            <a:ext cx="3240688" cy="285046"/>
          </a:xfrm>
        </p:spPr>
        <p:txBody>
          <a:bodyPr>
            <a:normAutofit/>
          </a:bodyPr>
          <a:lstStyle/>
          <a:p>
            <a:r>
              <a:rPr lang="de-DE" dirty="0"/>
              <a:t>Bachelor Forschungsprojekt Informatik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B89D3AE-0F62-4691-8A6D-D205D46C268D}"/>
              </a:ext>
            </a:extLst>
          </p:cNvPr>
          <p:cNvSpPr/>
          <p:nvPr/>
        </p:nvSpPr>
        <p:spPr>
          <a:xfrm>
            <a:off x="7517624" y="4072644"/>
            <a:ext cx="1277368" cy="1275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E2BE4F-C283-4A83-BCFF-13D71F8B303D}"/>
              </a:ext>
            </a:extLst>
          </p:cNvPr>
          <p:cNvSpPr txBox="1"/>
          <p:nvPr/>
        </p:nvSpPr>
        <p:spPr>
          <a:xfrm>
            <a:off x="7608367" y="4299046"/>
            <a:ext cx="1138128" cy="8313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buClr>
                <a:schemeClr val="accent1"/>
              </a:buClr>
            </a:pPr>
            <a:r>
              <a:rPr lang="de-DE" sz="1000" dirty="0"/>
              <a:t>Jonas </a:t>
            </a:r>
            <a:r>
              <a:rPr lang="de-DE" sz="1000" dirty="0" err="1"/>
              <a:t>Allali</a:t>
            </a:r>
            <a:endParaRPr lang="de-DE" sz="1000" dirty="0"/>
          </a:p>
          <a:p>
            <a:pPr>
              <a:buClr>
                <a:schemeClr val="accent1"/>
              </a:buClr>
            </a:pPr>
            <a:r>
              <a:rPr lang="de-DE" sz="1000" dirty="0"/>
              <a:t>Julian </a:t>
            </a:r>
            <a:r>
              <a:rPr lang="de-DE" sz="1000" dirty="0" err="1"/>
              <a:t>Blumenröther</a:t>
            </a:r>
            <a:endParaRPr lang="de-DE" sz="1000" dirty="0"/>
          </a:p>
          <a:p>
            <a:pPr>
              <a:buClr>
                <a:schemeClr val="accent1"/>
              </a:buClr>
            </a:pPr>
            <a:r>
              <a:rPr lang="de-DE" sz="1000" dirty="0"/>
              <a:t>Tim-Julian Ehret</a:t>
            </a:r>
          </a:p>
          <a:p>
            <a:pPr>
              <a:buClr>
                <a:schemeClr val="accent1"/>
              </a:buClr>
            </a:pPr>
            <a:r>
              <a:rPr lang="de-DE" sz="1000" dirty="0"/>
              <a:t>Sokol Makolli</a:t>
            </a:r>
          </a:p>
          <a:p>
            <a:pPr>
              <a:buClr>
                <a:schemeClr val="accent1"/>
              </a:buClr>
            </a:pPr>
            <a:r>
              <a:rPr lang="de-DE" sz="1000" dirty="0"/>
              <a:t>Jena </a:t>
            </a:r>
            <a:r>
              <a:rPr lang="de-DE" sz="1000" dirty="0" err="1"/>
              <a:t>Satkunarajan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1951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Einleitung und Aufgabenstellung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Generator-GUI</a:t>
            </a:r>
          </a:p>
          <a:p>
            <a:r>
              <a:rPr lang="de-DE" dirty="0"/>
              <a:t>Generator</a:t>
            </a:r>
          </a:p>
          <a:p>
            <a:r>
              <a:rPr lang="de-DE" dirty="0"/>
              <a:t>Beispielwebseite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</p:spTree>
    <p:extLst>
      <p:ext uri="{BB962C8B-B14F-4D97-AF65-F5344CB8AC3E}">
        <p14:creationId xmlns:p14="http://schemas.microsoft.com/office/powerpoint/2010/main" val="192384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eines Tools zur Erstellung von Online-Tests</a:t>
            </a:r>
          </a:p>
          <a:p>
            <a:r>
              <a:rPr lang="de-DE" dirty="0"/>
              <a:t>Anforderungen des Test</a:t>
            </a:r>
          </a:p>
          <a:p>
            <a:pPr lvl="1"/>
            <a:r>
              <a:rPr lang="de-DE" dirty="0"/>
              <a:t>Multiple-Choice-Fragen</a:t>
            </a:r>
          </a:p>
          <a:p>
            <a:pPr lvl="1"/>
            <a:r>
              <a:rPr lang="de-DE" dirty="0"/>
              <a:t>Text, Bilder und Videos</a:t>
            </a:r>
          </a:p>
          <a:p>
            <a:pPr lvl="1"/>
            <a:r>
              <a:rPr lang="de-DE" dirty="0"/>
              <a:t>Optionales Zeitlimit</a:t>
            </a:r>
          </a:p>
          <a:p>
            <a:pPr lvl="1"/>
            <a:r>
              <a:rPr lang="de-DE" dirty="0"/>
              <a:t>Unterteilung in Kategorien</a:t>
            </a:r>
          </a:p>
          <a:p>
            <a:pPr lvl="1"/>
            <a:r>
              <a:rPr lang="de-DE" dirty="0" err="1"/>
              <a:t>Fortschritsbalken</a:t>
            </a:r>
            <a:endParaRPr lang="de-DE" dirty="0"/>
          </a:p>
          <a:p>
            <a:pPr lvl="1"/>
            <a:r>
              <a:rPr lang="de-DE" dirty="0"/>
              <a:t>Punkte pro Frage</a:t>
            </a:r>
          </a:p>
          <a:p>
            <a:pPr lvl="1"/>
            <a:r>
              <a:rPr lang="de-DE" dirty="0"/>
              <a:t>Evaluation am Ende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1/2</a:t>
            </a:r>
          </a:p>
        </p:txBody>
      </p:sp>
    </p:spTree>
    <p:extLst>
      <p:ext uri="{BB962C8B-B14F-4D97-AF65-F5344CB8AC3E}">
        <p14:creationId xmlns:p14="http://schemas.microsoft.com/office/powerpoint/2010/main" val="398105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Anforderungen an das Tool</a:t>
            </a:r>
          </a:p>
          <a:p>
            <a:pPr lvl="1"/>
            <a:r>
              <a:rPr lang="de-DE" dirty="0"/>
              <a:t>Keine Programmierkenntnisse</a:t>
            </a:r>
          </a:p>
          <a:p>
            <a:pPr lvl="1"/>
            <a:r>
              <a:rPr lang="de-DE" dirty="0"/>
              <a:t>Einfach zu bedienen</a:t>
            </a:r>
          </a:p>
          <a:p>
            <a:pPr lvl="1"/>
            <a:r>
              <a:rPr lang="de-DE" dirty="0"/>
              <a:t>Einfaches Onlinestellen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Aufgabenstellung 2/2</a:t>
            </a:r>
          </a:p>
        </p:txBody>
      </p:sp>
    </p:spTree>
    <p:extLst>
      <p:ext uri="{BB962C8B-B14F-4D97-AF65-F5344CB8AC3E}">
        <p14:creationId xmlns:p14="http://schemas.microsoft.com/office/powerpoint/2010/main" val="419851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437329A-EC90-49AB-AA99-4BBD0A92C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801" y="1598613"/>
            <a:ext cx="7486398" cy="3492500"/>
          </a:xfrm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</p:spTree>
    <p:extLst>
      <p:ext uri="{BB962C8B-B14F-4D97-AF65-F5344CB8AC3E}">
        <p14:creationId xmlns:p14="http://schemas.microsoft.com/office/powerpoint/2010/main" val="398519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Komponenten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7EA3F007-5B51-4A28-8605-284FCE213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  <a:p>
            <a:r>
              <a:rPr lang="de-DE" dirty="0"/>
              <a:t>Generator</a:t>
            </a:r>
          </a:p>
          <a:p>
            <a:r>
              <a:rPr lang="de-DE" dirty="0"/>
              <a:t>Parser</a:t>
            </a:r>
          </a:p>
          <a:p>
            <a:r>
              <a:rPr lang="de-DE" dirty="0"/>
              <a:t>Webseite</a:t>
            </a:r>
          </a:p>
        </p:txBody>
      </p:sp>
    </p:spTree>
    <p:extLst>
      <p:ext uri="{BB962C8B-B14F-4D97-AF65-F5344CB8AC3E}">
        <p14:creationId xmlns:p14="http://schemas.microsoft.com/office/powerpoint/2010/main" val="253282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0B4D689-59A0-496F-B7E8-EFF66045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272226"/>
            <a:ext cx="8207375" cy="4818674"/>
          </a:xfrm>
        </p:spPr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link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7F95BC-A05F-4C7B-BE9F-DE08013D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0AE763-6604-4EAE-983D-C4524B8B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41C1A8-3B54-4437-85B5-F94BDFDA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175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D6B1B6-2593-45C6-B2F6-9D94FE68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328067"/>
            <a:ext cx="8207375" cy="4762833"/>
          </a:xfrm>
        </p:spPr>
        <p:txBody>
          <a:bodyPr/>
          <a:lstStyle/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endParaRPr lang="de-DE" sz="3000" dirty="0"/>
          </a:p>
          <a:p>
            <a:pPr marL="0" indent="0" algn="ctr">
              <a:buNone/>
            </a:pPr>
            <a:r>
              <a:rPr lang="de-DE" sz="3000" dirty="0"/>
              <a:t>Fragen?</a:t>
            </a:r>
          </a:p>
          <a:p>
            <a:endParaRPr lang="de-DE" sz="3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8CE2CB-6CC7-4C9E-ACEF-FEE91309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20.01.2016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55BC69-F8B3-46CA-ACD1-2B99ECEC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3C2DC6-2908-4727-A8F9-5F69AC0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836864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9388" indent="-179388"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149</Words>
  <Application>Microsoft Office PowerPoint</Application>
  <PresentationFormat>Bildschirmpräsentation (16:10)</PresentationFormat>
  <Paragraphs>82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0" baseType="lpstr">
      <vt:lpstr>Arial</vt:lpstr>
      <vt:lpstr>Uni_Stuttgart</vt:lpstr>
      <vt:lpstr>Entwicklung eines Online-Self-Assessment-Tests</vt:lpstr>
      <vt:lpstr>Gliederung</vt:lpstr>
      <vt:lpstr>Aufgabenstellung 1/2</vt:lpstr>
      <vt:lpstr>Aufgabenstellung 2/2</vt:lpstr>
      <vt:lpstr>Architektur</vt:lpstr>
      <vt:lpstr>Komponenten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2018-11-16T13:33:57Z</dcterms:created>
  <dcterms:modified xsi:type="dcterms:W3CDTF">2018-11-16T14:51:20Z</dcterms:modified>
</cp:coreProperties>
</file>