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23"/>
    <p:restoredTop sz="94627"/>
  </p:normalViewPr>
  <p:slideViewPr>
    <p:cSldViewPr snapToGrid="0" snapToObjects="1">
      <p:cViewPr>
        <p:scale>
          <a:sx n="94" d="100"/>
          <a:sy n="94" d="100"/>
        </p:scale>
        <p:origin x="1048"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54F93E-5F82-0A4C-AC32-1B44F2122E77}" type="datetimeFigureOut">
              <a:rPr lang="en-US" smtClean="0"/>
              <a:t>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3D3B6-6A9E-3946-98F2-51C488A826D4}" type="slidenum">
              <a:rPr lang="en-US" smtClean="0"/>
              <a:t>‹#›</a:t>
            </a:fld>
            <a:endParaRPr lang="en-US"/>
          </a:p>
        </p:txBody>
      </p:sp>
    </p:spTree>
    <p:extLst>
      <p:ext uri="{BB962C8B-B14F-4D97-AF65-F5344CB8AC3E}">
        <p14:creationId xmlns:p14="http://schemas.microsoft.com/office/powerpoint/2010/main" val="127321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3D3B6-6A9E-3946-98F2-51C488A826D4}" type="slidenum">
              <a:rPr lang="en-US" smtClean="0"/>
              <a:t>5</a:t>
            </a:fld>
            <a:endParaRPr lang="en-US"/>
          </a:p>
        </p:txBody>
      </p:sp>
    </p:spTree>
    <p:extLst>
      <p:ext uri="{BB962C8B-B14F-4D97-AF65-F5344CB8AC3E}">
        <p14:creationId xmlns:p14="http://schemas.microsoft.com/office/powerpoint/2010/main" val="100307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1/6/20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1/6/20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Traffic Management Review 1</a:t>
            </a:r>
            <a:endParaRPr lang="en-US" dirty="0"/>
          </a:p>
        </p:txBody>
      </p:sp>
      <p:sp>
        <p:nvSpPr>
          <p:cNvPr id="3" name="Subtitle 2"/>
          <p:cNvSpPr>
            <a:spLocks noGrp="1"/>
          </p:cNvSpPr>
          <p:nvPr>
            <p:ph type="subTitle" idx="1"/>
          </p:nvPr>
        </p:nvSpPr>
        <p:spPr>
          <a:xfrm>
            <a:off x="810001" y="5280846"/>
            <a:ext cx="10572000" cy="1477305"/>
          </a:xfrm>
        </p:spPr>
        <p:txBody>
          <a:bodyPr>
            <a:normAutofit fontScale="77500" lnSpcReduction="20000"/>
          </a:bodyPr>
          <a:lstStyle/>
          <a:p>
            <a:r>
              <a:rPr lang="en-US" dirty="0" smtClean="0"/>
              <a:t>By:</a:t>
            </a:r>
          </a:p>
          <a:p>
            <a:r>
              <a:rPr lang="en-US" dirty="0" err="1" smtClean="0"/>
              <a:t>Sumeet</a:t>
            </a:r>
            <a:r>
              <a:rPr lang="en-US" dirty="0" smtClean="0"/>
              <a:t> </a:t>
            </a:r>
            <a:r>
              <a:rPr lang="en-US" dirty="0" err="1" smtClean="0"/>
              <a:t>Omalur</a:t>
            </a:r>
            <a:r>
              <a:rPr lang="en-US" dirty="0" smtClean="0"/>
              <a:t>(RA1611008010384)</a:t>
            </a:r>
          </a:p>
          <a:p>
            <a:r>
              <a:rPr lang="en-US" dirty="0" err="1" smtClean="0"/>
              <a:t>Sarthak</a:t>
            </a:r>
            <a:r>
              <a:rPr lang="en-US" dirty="0" smtClean="0"/>
              <a:t> Gupta(RA1611008010368)</a:t>
            </a:r>
          </a:p>
          <a:p>
            <a:r>
              <a:rPr lang="en-US" dirty="0" err="1" smtClean="0"/>
              <a:t>Swasti</a:t>
            </a:r>
            <a:r>
              <a:rPr lang="en-US" dirty="0" smtClean="0"/>
              <a:t> </a:t>
            </a:r>
            <a:r>
              <a:rPr lang="en-US" dirty="0" err="1" smtClean="0"/>
              <a:t>Sumedha</a:t>
            </a:r>
            <a:r>
              <a:rPr lang="en-US" dirty="0" smtClean="0"/>
              <a:t> Tiwari</a:t>
            </a:r>
          </a:p>
          <a:p>
            <a:r>
              <a:rPr lang="en-US" dirty="0" smtClean="0"/>
              <a:t>Tanya Mishra</a:t>
            </a:r>
          </a:p>
        </p:txBody>
      </p:sp>
    </p:spTree>
    <p:extLst>
      <p:ext uri="{BB962C8B-B14F-4D97-AF65-F5344CB8AC3E}">
        <p14:creationId xmlns:p14="http://schemas.microsoft.com/office/powerpoint/2010/main" val="76008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Analysis</a:t>
            </a:r>
            <a:endParaRPr lang="en-US" dirty="0"/>
          </a:p>
        </p:txBody>
      </p:sp>
      <p:sp>
        <p:nvSpPr>
          <p:cNvPr id="3" name="Content Placeholder 2"/>
          <p:cNvSpPr>
            <a:spLocks noGrp="1"/>
          </p:cNvSpPr>
          <p:nvPr>
            <p:ph idx="1"/>
          </p:nvPr>
        </p:nvSpPr>
        <p:spPr>
          <a:xfrm>
            <a:off x="818712" y="2033516"/>
            <a:ext cx="10554574" cy="4244453"/>
          </a:xfrm>
        </p:spPr>
        <p:txBody>
          <a:bodyPr/>
          <a:lstStyle/>
          <a:p>
            <a:r>
              <a:rPr lang="en-US" dirty="0" smtClean="0"/>
              <a:t>Advanced Traffic Management is a Software Based Project and does not utilize any form of sensors or hardware. </a:t>
            </a:r>
          </a:p>
          <a:p>
            <a:r>
              <a:rPr lang="en-US" dirty="0" smtClean="0"/>
              <a:t>The End User should have a system that meets the following minimum requirements to ensure the fluidity and optimum performance of our software</a:t>
            </a:r>
          </a:p>
          <a:p>
            <a:pPr lvl="1"/>
            <a:r>
              <a:rPr lang="en-US" dirty="0"/>
              <a:t>Processors: </a:t>
            </a:r>
            <a:r>
              <a:rPr lang="en-US" dirty="0" smtClean="0"/>
              <a:t>Intel</a:t>
            </a:r>
            <a:r>
              <a:rPr lang="en-US" dirty="0"/>
              <a:t>® Core™ i3 </a:t>
            </a:r>
            <a:r>
              <a:rPr lang="en-US" dirty="0" smtClean="0"/>
              <a:t>processor or higher</a:t>
            </a:r>
            <a:endParaRPr lang="en-US" dirty="0"/>
          </a:p>
          <a:p>
            <a:pPr lvl="1"/>
            <a:r>
              <a:rPr lang="en-US" dirty="0"/>
              <a:t>Disk space: </a:t>
            </a:r>
            <a:r>
              <a:rPr lang="en-US" dirty="0" smtClean="0"/>
              <a:t>10 GB or More</a:t>
            </a:r>
            <a:endParaRPr lang="en-US" dirty="0"/>
          </a:p>
          <a:p>
            <a:pPr lvl="1"/>
            <a:r>
              <a:rPr lang="en-US" dirty="0"/>
              <a:t>Operating systems: Windows* 7 or later, </a:t>
            </a:r>
            <a:r>
              <a:rPr lang="en-US" dirty="0" err="1" smtClean="0"/>
              <a:t>macOS</a:t>
            </a:r>
            <a:r>
              <a:rPr lang="en-US" dirty="0" smtClean="0"/>
              <a:t> 10.10, </a:t>
            </a:r>
            <a:r>
              <a:rPr lang="en-US" dirty="0"/>
              <a:t>and Linux</a:t>
            </a:r>
          </a:p>
          <a:p>
            <a:pPr lvl="1"/>
            <a:r>
              <a:rPr lang="en-US" dirty="0" smtClean="0"/>
              <a:t>Python version: 3.6.X</a:t>
            </a:r>
            <a:endParaRPr lang="en-US" dirty="0"/>
          </a:p>
          <a:p>
            <a:pPr lvl="1"/>
            <a:r>
              <a:rPr lang="en-US" dirty="0" smtClean="0"/>
              <a:t>RAM: 4GB or Higher</a:t>
            </a:r>
          </a:p>
          <a:p>
            <a:endParaRPr lang="en-US" dirty="0" smtClean="0"/>
          </a:p>
          <a:p>
            <a:endParaRPr lang="en-US" dirty="0"/>
          </a:p>
        </p:txBody>
      </p:sp>
    </p:spTree>
    <p:extLst>
      <p:ext uri="{BB962C8B-B14F-4D97-AF65-F5344CB8AC3E}">
        <p14:creationId xmlns:p14="http://schemas.microsoft.com/office/powerpoint/2010/main" val="115476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Analysis</a:t>
            </a:r>
            <a:endParaRPr lang="en-US" dirty="0"/>
          </a:p>
        </p:txBody>
      </p:sp>
      <p:sp>
        <p:nvSpPr>
          <p:cNvPr id="3" name="Content Placeholder 2"/>
          <p:cNvSpPr>
            <a:spLocks noGrp="1"/>
          </p:cNvSpPr>
          <p:nvPr>
            <p:ph idx="1"/>
          </p:nvPr>
        </p:nvSpPr>
        <p:spPr/>
        <p:txBody>
          <a:bodyPr/>
          <a:lstStyle/>
          <a:p>
            <a:r>
              <a:rPr lang="en-US" dirty="0" smtClean="0"/>
              <a:t>The TCP Ports that are used are:</a:t>
            </a:r>
          </a:p>
          <a:p>
            <a:pPr lvl="1"/>
            <a:r>
              <a:rPr lang="en-US" dirty="0"/>
              <a:t>I</a:t>
            </a:r>
            <a:r>
              <a:rPr lang="en-US" dirty="0" smtClean="0"/>
              <a:t>nbound </a:t>
            </a:r>
            <a:r>
              <a:rPr lang="en-US" dirty="0"/>
              <a:t>TCP 8080, </a:t>
            </a:r>
            <a:r>
              <a:rPr lang="en-US" dirty="0" smtClean="0"/>
              <a:t>8443 for the Anaconda </a:t>
            </a:r>
            <a:r>
              <a:rPr lang="en-US" dirty="0"/>
              <a:t>Repository.</a:t>
            </a:r>
          </a:p>
          <a:p>
            <a:pPr lvl="1"/>
            <a:r>
              <a:rPr lang="en-US" dirty="0"/>
              <a:t>Inbound TCP </a:t>
            </a:r>
            <a:r>
              <a:rPr lang="en-US" dirty="0" smtClean="0"/>
              <a:t>22 for </a:t>
            </a:r>
            <a:r>
              <a:rPr lang="en-US" dirty="0"/>
              <a:t>SSH.</a:t>
            </a:r>
          </a:p>
          <a:p>
            <a:pPr lvl="1"/>
            <a:r>
              <a:rPr lang="en-US" dirty="0"/>
              <a:t>Outbound TCP </a:t>
            </a:r>
            <a:r>
              <a:rPr lang="en-US" dirty="0" smtClean="0"/>
              <a:t>443 for </a:t>
            </a:r>
            <a:r>
              <a:rPr lang="en-US" dirty="0"/>
              <a:t>Anaconda Cloud.</a:t>
            </a:r>
          </a:p>
          <a:p>
            <a:pPr lvl="1"/>
            <a:r>
              <a:rPr lang="en-US" dirty="0"/>
              <a:t>Outbound TCP </a:t>
            </a:r>
            <a:r>
              <a:rPr lang="en-US" dirty="0" smtClean="0"/>
              <a:t>25 for SMTP</a:t>
            </a:r>
            <a:r>
              <a:rPr lang="en-US" dirty="0"/>
              <a:t>.</a:t>
            </a:r>
          </a:p>
          <a:p>
            <a:pPr lvl="1"/>
            <a:r>
              <a:rPr lang="en-US" dirty="0"/>
              <a:t>Outbound TCP </a:t>
            </a:r>
            <a:r>
              <a:rPr lang="en-US" dirty="0" smtClean="0"/>
              <a:t>389/636 for LDAP</a:t>
            </a:r>
            <a:endParaRPr lang="en-US" dirty="0"/>
          </a:p>
          <a:p>
            <a:pPr lvl="1"/>
            <a:endParaRPr lang="en-US" dirty="0"/>
          </a:p>
        </p:txBody>
      </p:sp>
    </p:spTree>
    <p:extLst>
      <p:ext uri="{BB962C8B-B14F-4D97-AF65-F5344CB8AC3E}">
        <p14:creationId xmlns:p14="http://schemas.microsoft.com/office/powerpoint/2010/main" val="1514546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Functional Analysis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8896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Analysis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37035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and </a:t>
            </a:r>
            <a:r>
              <a:rPr lang="en-US" dirty="0" smtClean="0"/>
              <a:t>Social Issues and Responsibilities: Introduction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Ethical and social issues are the main issues which relate to the given system. Ethical issues refer to any conflicts pertaining to any moral principles which lead to a conflict and cause damage of property, money, time and resources. Social issues refer to the issues regarding an individual or a part of the society. Due to the advancement in technology traffic management has become a sole problem with the invention of vehicles but like everything which has a con also has a pro i.e.  various technologies and methods are created to avoid the problem so that the given problem can be suppressed at its least impactful effect.</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social and ethical issues regarding traffic management are discussed in the following slides.</a:t>
            </a:r>
            <a:endParaRPr lang="en-US" dirty="0" smtClean="0"/>
          </a:p>
        </p:txBody>
      </p:sp>
    </p:spTree>
    <p:extLst>
      <p:ext uri="{BB962C8B-B14F-4D97-AF65-F5344CB8AC3E}">
        <p14:creationId xmlns:p14="http://schemas.microsoft.com/office/powerpoint/2010/main" val="1416774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Issues</a:t>
            </a:r>
            <a:endParaRPr lang="en-US" dirty="0"/>
          </a:p>
        </p:txBody>
      </p:sp>
      <p:sp>
        <p:nvSpPr>
          <p:cNvPr id="3" name="Content Placeholder 2"/>
          <p:cNvSpPr>
            <a:spLocks noGrp="1"/>
          </p:cNvSpPr>
          <p:nvPr>
            <p:ph idx="1"/>
          </p:nvPr>
        </p:nvSpPr>
        <p:spPr/>
        <p:txBody>
          <a:bodyPr/>
          <a:lstStyle/>
          <a:p>
            <a:pPr marL="0" indent="0" defTabSz="914400">
              <a:spcBef>
                <a:spcPts val="0"/>
              </a:spcBef>
              <a:spcAft>
                <a:spcPts val="0"/>
              </a:spcAft>
              <a:buClrTx/>
              <a:buNone/>
            </a:pPr>
            <a:r>
              <a:rPr lang="en-US" dirty="0" smtClean="0"/>
              <a:t>Ethical issues regarding Advanced Traffic </a:t>
            </a:r>
            <a:r>
              <a:rPr lang="en-US" dirty="0"/>
              <a:t>M</a:t>
            </a:r>
            <a:r>
              <a:rPr lang="en-US" dirty="0" smtClean="0"/>
              <a:t>anagement are as follows:</a:t>
            </a:r>
          </a:p>
          <a:p>
            <a:pPr marL="0" indent="0" defTabSz="914400">
              <a:spcBef>
                <a:spcPts val="0"/>
              </a:spcBef>
              <a:spcAft>
                <a:spcPts val="0"/>
              </a:spcAft>
              <a:buClrTx/>
              <a:buNone/>
            </a:pPr>
            <a:endParaRPr lang="en-US" dirty="0"/>
          </a:p>
          <a:p>
            <a:pPr defTabSz="914400">
              <a:spcBef>
                <a:spcPts val="0"/>
              </a:spcBef>
              <a:spcAft>
                <a:spcPts val="0"/>
              </a:spcAft>
              <a:buClrTx/>
            </a:pPr>
            <a:r>
              <a:rPr lang="en-US" dirty="0" smtClean="0"/>
              <a:t>Data collection regarding the traffic density</a:t>
            </a:r>
          </a:p>
          <a:p>
            <a:pPr defTabSz="914400">
              <a:spcBef>
                <a:spcPts val="0"/>
              </a:spcBef>
              <a:spcAft>
                <a:spcPts val="0"/>
              </a:spcAft>
              <a:buClrTx/>
            </a:pPr>
            <a:r>
              <a:rPr lang="en-US" dirty="0" smtClean="0"/>
              <a:t>Area classification regarding the population of vehicles</a:t>
            </a:r>
          </a:p>
          <a:p>
            <a:pPr defTabSz="914400">
              <a:spcBef>
                <a:spcPts val="0"/>
              </a:spcBef>
              <a:spcAft>
                <a:spcPts val="0"/>
              </a:spcAft>
              <a:buClrTx/>
            </a:pPr>
            <a:r>
              <a:rPr lang="en-US" dirty="0" smtClean="0"/>
              <a:t>Irregular frequency for reading and obtaining data</a:t>
            </a:r>
          </a:p>
          <a:p>
            <a:pPr defTabSz="914400">
              <a:spcBef>
                <a:spcPts val="0"/>
              </a:spcBef>
              <a:spcAft>
                <a:spcPts val="0"/>
              </a:spcAft>
              <a:buClrTx/>
            </a:pPr>
            <a:r>
              <a:rPr lang="en-US" dirty="0" smtClean="0"/>
              <a:t>Incorrect time periods for analysis</a:t>
            </a:r>
          </a:p>
          <a:p>
            <a:pPr defTabSz="914400">
              <a:spcBef>
                <a:spcPts val="0"/>
              </a:spcBef>
              <a:spcAft>
                <a:spcPts val="0"/>
              </a:spcAft>
              <a:buClrTx/>
            </a:pPr>
            <a:r>
              <a:rPr lang="en-US" dirty="0" smtClean="0"/>
              <a:t>Misuse of data in terms of classification, interpretation and implementation</a:t>
            </a:r>
          </a:p>
          <a:p>
            <a:pPr defTabSz="914400">
              <a:spcBef>
                <a:spcPts val="0"/>
              </a:spcBef>
              <a:spcAft>
                <a:spcPts val="0"/>
              </a:spcAft>
              <a:buClrTx/>
            </a:pPr>
            <a:r>
              <a:rPr lang="en-US" dirty="0" smtClean="0"/>
              <a:t>Any inappropriate algorithm which leads to wrong observations</a:t>
            </a:r>
          </a:p>
          <a:p>
            <a:pPr defTabSz="914400">
              <a:spcBef>
                <a:spcPts val="0"/>
              </a:spcBef>
              <a:spcAft>
                <a:spcPts val="0"/>
              </a:spcAft>
              <a:buClrTx/>
            </a:pPr>
            <a:r>
              <a:rPr lang="en-US" dirty="0" smtClean="0"/>
              <a:t>Large variations in the output might be generated which terminates the entire process</a:t>
            </a:r>
          </a:p>
          <a:p>
            <a:pPr defTabSz="914400">
              <a:spcBef>
                <a:spcPts val="0"/>
              </a:spcBef>
              <a:spcAft>
                <a:spcPts val="0"/>
              </a:spcAft>
              <a:buClrTx/>
            </a:pPr>
            <a:r>
              <a:rPr lang="en-US" dirty="0" smtClean="0"/>
              <a:t>Providing timely updates to the end user</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23449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Issues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929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1472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lstStyle/>
          <a:p>
            <a:r>
              <a:rPr lang="en-US" dirty="0" smtClean="0"/>
              <a:t>The following slides contain the various papers and publications we have studied to understand and analyze the current trends of traffic management around the world, the technologies and devices used and provides an insight on the advantages and disadvantages of the current implementations</a:t>
            </a:r>
            <a:endParaRPr lang="en-US" dirty="0"/>
          </a:p>
        </p:txBody>
      </p:sp>
    </p:spTree>
    <p:extLst>
      <p:ext uri="{BB962C8B-B14F-4D97-AF65-F5344CB8AC3E}">
        <p14:creationId xmlns:p14="http://schemas.microsoft.com/office/powerpoint/2010/main" val="161521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63596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95534"/>
            <a:ext cx="12192000" cy="6953534"/>
          </a:xfrm>
        </p:spPr>
      </p:pic>
    </p:spTree>
    <p:extLst>
      <p:ext uri="{BB962C8B-B14F-4D97-AF65-F5344CB8AC3E}">
        <p14:creationId xmlns:p14="http://schemas.microsoft.com/office/powerpoint/2010/main" val="144398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Drawn</a:t>
            </a:r>
            <a:endParaRPr lang="en-US" dirty="0"/>
          </a:p>
        </p:txBody>
      </p:sp>
      <p:sp>
        <p:nvSpPr>
          <p:cNvPr id="3" name="Content Placeholder 2"/>
          <p:cNvSpPr>
            <a:spLocks noGrp="1"/>
          </p:cNvSpPr>
          <p:nvPr>
            <p:ph idx="1"/>
          </p:nvPr>
        </p:nvSpPr>
        <p:spPr>
          <a:xfrm>
            <a:off x="423081" y="2222287"/>
            <a:ext cx="10950205" cy="3864614"/>
          </a:xfrm>
        </p:spPr>
        <p:txBody>
          <a:bodyPr>
            <a:normAutofit fontScale="5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sz="3300" dirty="0" smtClean="0"/>
              <a:t>From the above survey we can infer the following:</a:t>
            </a:r>
          </a:p>
          <a:p>
            <a:pPr marL="0" marR="0" lvl="0" indent="0" defTabSz="914400" eaLnBrk="1" fontAlgn="auto" latinLnBrk="0" hangingPunct="1">
              <a:lnSpc>
                <a:spcPct val="100000"/>
              </a:lnSpc>
              <a:spcBef>
                <a:spcPts val="0"/>
              </a:spcBef>
              <a:spcAft>
                <a:spcPts val="0"/>
              </a:spcAft>
              <a:buClrTx/>
              <a:buSzTx/>
              <a:buFontTx/>
              <a:buNone/>
              <a:tabLst/>
              <a:defRPr/>
            </a:pPr>
            <a:endParaRPr lang="en-US" sz="3300" dirty="0"/>
          </a:p>
          <a:p>
            <a:pPr defTabSz="914400">
              <a:spcBef>
                <a:spcPts val="0"/>
              </a:spcBef>
              <a:spcAft>
                <a:spcPts val="0"/>
              </a:spcAft>
              <a:buClrTx/>
            </a:pPr>
            <a:r>
              <a:rPr lang="en-US" sz="3300" dirty="0" smtClean="0"/>
              <a:t>Instruments such as Monitors, Cameras, RFID Sensors and Traffic Light Sensors were used to collect data from traffic signals and junctions</a:t>
            </a:r>
          </a:p>
          <a:p>
            <a:pPr defTabSz="914400">
              <a:spcBef>
                <a:spcPts val="0"/>
              </a:spcBef>
              <a:spcAft>
                <a:spcPts val="0"/>
              </a:spcAft>
              <a:buClrTx/>
            </a:pPr>
            <a:endParaRPr lang="en-US" sz="3300" dirty="0" smtClean="0"/>
          </a:p>
          <a:p>
            <a:pPr defTabSz="914400">
              <a:spcBef>
                <a:spcPts val="0"/>
              </a:spcBef>
              <a:spcAft>
                <a:spcPts val="0"/>
              </a:spcAft>
              <a:buClrTx/>
            </a:pPr>
            <a:r>
              <a:rPr lang="en-US" sz="3300" dirty="0" smtClean="0"/>
              <a:t>GSM Devices were used to transmit the result of the analysis to the users and authorized parties.</a:t>
            </a:r>
          </a:p>
          <a:p>
            <a:pPr defTabSz="914400">
              <a:spcBef>
                <a:spcPts val="0"/>
              </a:spcBef>
              <a:spcAft>
                <a:spcPts val="0"/>
              </a:spcAft>
              <a:buClrTx/>
            </a:pPr>
            <a:endParaRPr lang="en-US" sz="3300" dirty="0"/>
          </a:p>
          <a:p>
            <a:pPr defTabSz="914400">
              <a:spcBef>
                <a:spcPts val="0"/>
              </a:spcBef>
              <a:spcAft>
                <a:spcPts val="0"/>
              </a:spcAft>
              <a:buClrTx/>
            </a:pPr>
            <a:r>
              <a:rPr lang="en-US" sz="3300" dirty="0" smtClean="0"/>
              <a:t>Algorithms and Technologies such as Neural Networks, Time Series, MATLAB, C/C++, Python, Anaconda were used to predict traffic flow.</a:t>
            </a:r>
          </a:p>
          <a:p>
            <a:pPr defTabSz="914400">
              <a:spcBef>
                <a:spcPts val="0"/>
              </a:spcBef>
              <a:spcAft>
                <a:spcPts val="0"/>
              </a:spcAft>
              <a:buClrTx/>
            </a:pPr>
            <a:endParaRPr lang="en-US" sz="3300" dirty="0" smtClean="0"/>
          </a:p>
          <a:p>
            <a:pPr defTabSz="914400">
              <a:spcBef>
                <a:spcPts val="0"/>
              </a:spcBef>
              <a:spcAft>
                <a:spcPts val="0"/>
              </a:spcAft>
              <a:buClrTx/>
            </a:pPr>
            <a:r>
              <a:rPr lang="en-US" sz="3300" dirty="0" smtClean="0"/>
              <a:t>The Projects were mainly hardware dependent an depended on their efficiency.</a:t>
            </a:r>
          </a:p>
          <a:p>
            <a:pPr defTabSz="914400">
              <a:spcBef>
                <a:spcPts val="0"/>
              </a:spcBef>
              <a:spcAft>
                <a:spcPts val="0"/>
              </a:spcAft>
              <a:buClrTx/>
            </a:pPr>
            <a:endParaRPr lang="en-US" sz="3300" dirty="0"/>
          </a:p>
          <a:p>
            <a:pPr defTabSz="914400">
              <a:spcBef>
                <a:spcPts val="0"/>
              </a:spcBef>
              <a:spcAft>
                <a:spcPts val="0"/>
              </a:spcAft>
              <a:buClrTx/>
            </a:pPr>
            <a:endParaRPr lang="en-US" dirty="0" smtClean="0"/>
          </a:p>
          <a:p>
            <a:pPr defTabSz="914400">
              <a:spcBef>
                <a:spcPts val="0"/>
              </a:spcBef>
              <a:spcAft>
                <a:spcPts val="0"/>
              </a:spcAft>
              <a:buClrTx/>
            </a:pPr>
            <a:endParaRPr lang="en-US" dirty="0"/>
          </a:p>
          <a:p>
            <a:pPr defTabSz="914400">
              <a:spcBef>
                <a:spcPts val="0"/>
              </a:spcBef>
              <a:spcAft>
                <a:spcPts val="0"/>
              </a:spcAft>
              <a:buClrTx/>
            </a:pPr>
            <a:endParaRPr lang="en-US" dirty="0" smtClean="0"/>
          </a:p>
          <a:p>
            <a:pPr defTabSz="914400">
              <a:spcBef>
                <a:spcPts val="0"/>
              </a:spcBef>
              <a:spcAft>
                <a:spcPts val="0"/>
              </a:spcAft>
              <a:buClrTx/>
            </a:pPr>
            <a:endParaRPr lang="en-US" dirty="0" smtClean="0"/>
          </a:p>
          <a:p>
            <a:pPr defTabSz="914400">
              <a:spcBef>
                <a:spcPts val="0"/>
              </a:spcBef>
              <a:spcAft>
                <a:spcPts val="0"/>
              </a:spcAft>
              <a:buClrTx/>
            </a:pPr>
            <a:endParaRPr lang="en-US" dirty="0"/>
          </a:p>
          <a:p>
            <a:pPr defTabSz="914400">
              <a:spcBef>
                <a:spcPts val="0"/>
              </a:spcBef>
              <a:spcAft>
                <a:spcPts val="0"/>
              </a:spcAft>
              <a:buClrTx/>
            </a:pPr>
            <a:endParaRPr lang="en-US" dirty="0" smtClean="0"/>
          </a:p>
          <a:p>
            <a:pPr defTabSz="914400">
              <a:spcBef>
                <a:spcPts val="0"/>
              </a:spcBef>
              <a:spcAft>
                <a:spcPts val="0"/>
              </a:spcAft>
              <a:buClrTx/>
            </a:pPr>
            <a:endParaRPr lang="en-US" dirty="0"/>
          </a:p>
          <a:p>
            <a:pPr defTabSz="914400">
              <a:spcBef>
                <a:spcPts val="0"/>
              </a:spcBef>
              <a:spcAft>
                <a:spcPts val="0"/>
              </a:spcAft>
              <a:buClrTx/>
            </a:pPr>
            <a:endParaRPr lang="en-US" dirty="0" smtClean="0"/>
          </a:p>
          <a:p>
            <a:pPr defTabSz="914400">
              <a:spcBef>
                <a:spcPts val="0"/>
              </a:spcBef>
              <a:spcAft>
                <a:spcPts val="0"/>
              </a:spcAft>
              <a:buClrTx/>
            </a:pPr>
            <a:endParaRPr lang="en-US" dirty="0"/>
          </a:p>
          <a:p>
            <a:pPr defTabSz="914400">
              <a:spcBef>
                <a:spcPts val="0"/>
              </a:spcBef>
              <a:spcAft>
                <a:spcPts val="0"/>
              </a:spcAft>
              <a:buClrTx/>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defTabSz="914400">
              <a:spcBef>
                <a:spcPts val="0"/>
              </a:spcBef>
              <a:spcAft>
                <a:spcPts val="0"/>
              </a:spcAft>
              <a:buClrTx/>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defTabSz="914400">
              <a:spcBef>
                <a:spcPts val="0"/>
              </a:spcBef>
              <a:spcAft>
                <a:spcPts val="0"/>
              </a:spcAft>
              <a:buClrTx/>
            </a:pPr>
            <a:endParaRPr lang="en-US" dirty="0"/>
          </a:p>
          <a:p>
            <a:pPr defTabSz="914400">
              <a:spcBef>
                <a:spcPts val="0"/>
              </a:spcBef>
              <a:spcAft>
                <a:spcPts val="0"/>
              </a:spcAft>
              <a:buClrTx/>
            </a:pPr>
            <a:endParaRPr lang="en-US" dirty="0" smtClean="0"/>
          </a:p>
        </p:txBody>
      </p:sp>
    </p:spTree>
    <p:extLst>
      <p:ext uri="{BB962C8B-B14F-4D97-AF65-F5344CB8AC3E}">
        <p14:creationId xmlns:p14="http://schemas.microsoft.com/office/powerpoint/2010/main" val="24628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Analysis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6572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Analysis</a:t>
            </a:r>
            <a:endParaRPr lang="en-US" dirty="0"/>
          </a:p>
        </p:txBody>
      </p:sp>
      <p:sp>
        <p:nvSpPr>
          <p:cNvPr id="3" name="Content Placeholder 2"/>
          <p:cNvSpPr>
            <a:spLocks noGrp="1"/>
          </p:cNvSpPr>
          <p:nvPr>
            <p:ph idx="1"/>
          </p:nvPr>
        </p:nvSpPr>
        <p:spPr>
          <a:xfrm>
            <a:off x="810000" y="2072161"/>
            <a:ext cx="10554574" cy="3636511"/>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Software we will be using to implement our project is as follows: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defTabSz="914400">
              <a:spcBef>
                <a:spcPts val="0"/>
              </a:spcBef>
              <a:spcAft>
                <a:spcPts val="0"/>
              </a:spcAft>
              <a:buClrTx/>
            </a:pPr>
            <a:r>
              <a:rPr lang="en-US" u="sng" dirty="0" smtClean="0"/>
              <a:t>Anaconda Navigator</a:t>
            </a:r>
            <a:r>
              <a:rPr lang="en-US" dirty="0" smtClean="0"/>
              <a:t>: This is a dashboard that provides the a developer with libraries and tools required to implement Machine Learning algorithms and formulae. It provides tools like Jupyter Notebook, </a:t>
            </a:r>
            <a:r>
              <a:rPr lang="en-US" dirty="0" err="1" smtClean="0"/>
              <a:t>Spyder</a:t>
            </a:r>
            <a:r>
              <a:rPr lang="en-US" dirty="0" smtClean="0"/>
              <a:t>, </a:t>
            </a:r>
            <a:r>
              <a:rPr lang="en-US" dirty="0" err="1" smtClean="0"/>
              <a:t>GlueViz</a:t>
            </a:r>
            <a:r>
              <a:rPr lang="en-US" dirty="0"/>
              <a:t> </a:t>
            </a:r>
            <a:r>
              <a:rPr lang="en-US" dirty="0" smtClean="0"/>
              <a:t>etc. This requires a system running Windows 7 or later/Mac OS 10.10 or later / Linux.  A minimum of 5GB of disk space should available to install the software.</a:t>
            </a:r>
          </a:p>
        </p:txBody>
      </p:sp>
    </p:spTree>
    <p:extLst>
      <p:ext uri="{BB962C8B-B14F-4D97-AF65-F5344CB8AC3E}">
        <p14:creationId xmlns:p14="http://schemas.microsoft.com/office/powerpoint/2010/main" val="166824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Analysis</a:t>
            </a:r>
            <a:endParaRPr lang="en-US" dirty="0"/>
          </a:p>
        </p:txBody>
      </p:sp>
      <p:sp>
        <p:nvSpPr>
          <p:cNvPr id="3" name="Content Placeholder 2"/>
          <p:cNvSpPr>
            <a:spLocks noGrp="1"/>
          </p:cNvSpPr>
          <p:nvPr>
            <p:ph idx="1"/>
          </p:nvPr>
        </p:nvSpPr>
        <p:spPr/>
        <p:txBody>
          <a:bodyPr/>
          <a:lstStyle/>
          <a:p>
            <a:r>
              <a:rPr lang="en-US" u="sng" dirty="0" smtClean="0"/>
              <a:t>Python: </a:t>
            </a:r>
            <a:r>
              <a:rPr lang="en-US" dirty="0" smtClean="0"/>
              <a:t>Python is an interactive, interpreted and open source software that is used to develop large scale machine learning applications and modules. In this project we will be using Python 3.7 that is integrated with Jupyter Notebook. Within Python 3.7 we will be utilizing libraries such as Pandas, Numpy, </a:t>
            </a:r>
            <a:r>
              <a:rPr lang="en-US" dirty="0" err="1" smtClean="0"/>
              <a:t>Pyplot</a:t>
            </a:r>
            <a:r>
              <a:rPr lang="en-US" dirty="0" smtClean="0"/>
              <a:t>, Matplotlib, and </a:t>
            </a:r>
            <a:r>
              <a:rPr lang="en-US" dirty="0" err="1" smtClean="0"/>
              <a:t>SciKit</a:t>
            </a:r>
            <a:r>
              <a:rPr lang="en-US" dirty="0" smtClean="0"/>
              <a:t> Learn.</a:t>
            </a:r>
          </a:p>
          <a:p>
            <a:endParaRPr lang="en-US" dirty="0"/>
          </a:p>
          <a:p>
            <a:r>
              <a:rPr lang="en-US" dirty="0" smtClean="0"/>
              <a:t>In Conclusion our project can be executed on a system that meets the requirements that Python and Anaconda need.</a:t>
            </a:r>
          </a:p>
        </p:txBody>
      </p:sp>
    </p:spTree>
    <p:extLst>
      <p:ext uri="{BB962C8B-B14F-4D97-AF65-F5344CB8AC3E}">
        <p14:creationId xmlns:p14="http://schemas.microsoft.com/office/powerpoint/2010/main" val="606919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170</TotalTime>
  <Words>674</Words>
  <Application>Microsoft Macintosh PowerPoint</Application>
  <PresentationFormat>Widescreen</PresentationFormat>
  <Paragraphs>85</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Century Gothic</vt:lpstr>
      <vt:lpstr>Wingdings 2</vt:lpstr>
      <vt:lpstr>Quotable</vt:lpstr>
      <vt:lpstr>Advanced Traffic Management Review 1</vt:lpstr>
      <vt:lpstr>Introduction</vt:lpstr>
      <vt:lpstr>Literature Survey</vt:lpstr>
      <vt:lpstr>PowerPoint Presentation</vt:lpstr>
      <vt:lpstr>PowerPoint Presentation</vt:lpstr>
      <vt:lpstr>Conclusion’s Drawn</vt:lpstr>
      <vt:lpstr>Requirement Analysis</vt:lpstr>
      <vt:lpstr>Software Analysis</vt:lpstr>
      <vt:lpstr>Software Analysis</vt:lpstr>
      <vt:lpstr>Hardware Analysis</vt:lpstr>
      <vt:lpstr>Hardware Analysis</vt:lpstr>
      <vt:lpstr>Non Functional Analysis</vt:lpstr>
      <vt:lpstr>Functional Analysis</vt:lpstr>
      <vt:lpstr>Ethical and Social Issues and Responsibilities: Introduction</vt:lpstr>
      <vt:lpstr>Ethical Issues</vt:lpstr>
      <vt:lpstr>Social Issues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Traffic Management</dc:title>
  <dc:creator>Microsoft Office User</dc:creator>
  <cp:lastModifiedBy>Microsoft Office User</cp:lastModifiedBy>
  <cp:revision>16</cp:revision>
  <dcterms:created xsi:type="dcterms:W3CDTF">2020-01-04T04:26:08Z</dcterms:created>
  <dcterms:modified xsi:type="dcterms:W3CDTF">2020-01-06T08:36:28Z</dcterms:modified>
</cp:coreProperties>
</file>