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2" r:id="rId1"/>
  </p:sldMasterIdLst>
  <p:sldIdLst>
    <p:sldId id="256" r:id="rId2"/>
    <p:sldId id="312" r:id="rId3"/>
    <p:sldId id="313" r:id="rId4"/>
    <p:sldId id="314" r:id="rId5"/>
    <p:sldId id="257" r:id="rId6"/>
    <p:sldId id="258" r:id="rId7"/>
    <p:sldId id="317" r:id="rId8"/>
    <p:sldId id="318" r:id="rId9"/>
    <p:sldId id="259" r:id="rId10"/>
    <p:sldId id="315" r:id="rId11"/>
    <p:sldId id="316" r:id="rId12"/>
    <p:sldId id="319" r:id="rId13"/>
    <p:sldId id="320" r:id="rId14"/>
    <p:sldId id="321" r:id="rId15"/>
    <p:sldId id="326" r:id="rId16"/>
    <p:sldId id="322" r:id="rId17"/>
    <p:sldId id="323" r:id="rId18"/>
    <p:sldId id="324" r:id="rId19"/>
    <p:sldId id="325" r:id="rId20"/>
    <p:sldId id="32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58" autoAdjust="0"/>
    <p:restoredTop sz="94660"/>
  </p:normalViewPr>
  <p:slideViewPr>
    <p:cSldViewPr snapToGrid="0">
      <p:cViewPr varScale="1">
        <p:scale>
          <a:sx n="80" d="100"/>
          <a:sy n="80" d="100"/>
        </p:scale>
        <p:origin x="192" y="4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F8D5511-AEEA-4CA8-A1CE-26D34481D0B7}" type="datetimeFigureOut">
              <a:rPr lang="en-US" smtClean="0"/>
              <a:t>10/14/19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56273-B67D-4229-A8ED-74B1ED8FBB9D}" type="slidenum">
              <a:rPr lang="en-US" smtClean="0"/>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8D5511-AEEA-4CA8-A1CE-26D34481D0B7}" type="datetimeFigureOut">
              <a:rPr lang="en-US" smtClean="0"/>
              <a:t>10/14/19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56273-B67D-4229-A8ED-74B1ED8FBB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8D5511-AEEA-4CA8-A1CE-26D34481D0B7}" type="datetimeFigureOut">
              <a:rPr lang="en-US" smtClean="0"/>
              <a:t>10/14/19</a:t>
            </a:fld>
            <a:endParaRPr lang="en-US"/>
          </a:p>
        </p:txBody>
      </p:sp>
      <p:sp>
        <p:nvSpPr>
          <p:cNvPr id="5" name="Footer Placeholder 4"/>
          <p:cNvSpPr>
            <a:spLocks noGrp="1"/>
          </p:cNvSpPr>
          <p:nvPr>
            <p:ph type="ftr" sz="quarter" idx="11"/>
          </p:nvPr>
        </p:nvSpPr>
        <p:spPr>
          <a:xfrm>
            <a:off x="3520796" y="6377460"/>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1BC56273-B67D-4229-A8ED-74B1ED8FBB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8D5511-AEEA-4CA8-A1CE-26D34481D0B7}" type="datetimeFigureOut">
              <a:rPr lang="en-US" smtClean="0"/>
              <a:t>10/14/19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56273-B67D-4229-A8ED-74B1ED8FBB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F8D5511-AEEA-4CA8-A1CE-26D34481D0B7}" type="datetimeFigureOut">
              <a:rPr lang="en-US" smtClean="0"/>
              <a:t>10/14/19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56273-B67D-4229-A8ED-74B1ED8FBB9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F8D5511-AEEA-4CA8-A1CE-26D34481D0B7}" type="datetimeFigureOut">
              <a:rPr lang="en-US" smtClean="0"/>
              <a:t>10/14/19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56273-B67D-4229-A8ED-74B1ED8FBB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F8D5511-AEEA-4CA8-A1CE-26D34481D0B7}" type="datetimeFigureOut">
              <a:rPr lang="en-US" smtClean="0"/>
              <a:t>10/14/19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C56273-B67D-4229-A8ED-74B1ED8FBB9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F8D5511-AEEA-4CA8-A1CE-26D34481D0B7}" type="datetimeFigureOut">
              <a:rPr lang="en-US" smtClean="0"/>
              <a:t>10/14/19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C56273-B67D-4229-A8ED-74B1ED8FBB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D5511-AEEA-4CA8-A1CE-26D34481D0B7}" type="datetimeFigureOut">
              <a:rPr lang="en-US" smtClean="0"/>
              <a:t>10/14/19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C56273-B67D-4229-A8ED-74B1ED8FBB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F8D5511-AEEA-4CA8-A1CE-26D34481D0B7}" type="datetimeFigureOut">
              <a:rPr lang="en-US" smtClean="0"/>
              <a:t>10/14/19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56273-B67D-4229-A8ED-74B1ED8FBB9D}" type="slidenum">
              <a:rPr lang="en-US" smtClean="0"/>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9F8D5511-AEEA-4CA8-A1CE-26D34481D0B7}" type="datetimeFigureOut">
              <a:rPr lang="en-US" smtClean="0"/>
              <a:t>10/14/19</a:t>
            </a:fld>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9104" y="1170432"/>
            <a:ext cx="978485" cy="201168"/>
          </a:xfrm>
        </p:spPr>
        <p:txBody>
          <a:bodyPr/>
          <a:lstStyle/>
          <a:p>
            <a:fld id="{1BC56273-B67D-4229-A8ED-74B1ED8FBB9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9F8D5511-AEEA-4CA8-A1CE-26D34481D0B7}" type="datetimeFigureOut">
              <a:rPr lang="en-US" smtClean="0"/>
              <a:t>10/14/19</a:t>
            </a:fld>
            <a:endParaRPr lang="en-US"/>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BC56273-B67D-4229-A8ED-74B1ED8FBB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32A12-9096-4391-8F4B-23C348BAE87A}"/>
              </a:ext>
            </a:extLst>
          </p:cNvPr>
          <p:cNvSpPr>
            <a:spLocks noGrp="1"/>
          </p:cNvSpPr>
          <p:nvPr>
            <p:ph type="ctrTitle"/>
          </p:nvPr>
        </p:nvSpPr>
        <p:spPr>
          <a:xfrm>
            <a:off x="308197" y="172719"/>
            <a:ext cx="8001000" cy="2971801"/>
          </a:xfrm>
        </p:spPr>
        <p:txBody>
          <a:bodyPr>
            <a:noAutofit/>
          </a:bodyPr>
          <a:lstStyle/>
          <a:p>
            <a:r>
              <a:rPr lang="en-US" sz="6000" b="1" dirty="0">
                <a:solidFill>
                  <a:schemeClr val="accent5">
                    <a:lumMod val="50000"/>
                  </a:schemeClr>
                </a:solidFill>
              </a:rPr>
              <a:t>ADVANCED TRAFFIC MANAGEMENT SYSTEM</a:t>
            </a:r>
          </a:p>
        </p:txBody>
      </p:sp>
      <p:sp>
        <p:nvSpPr>
          <p:cNvPr id="3" name="Subtitle 2">
            <a:extLst>
              <a:ext uri="{FF2B5EF4-FFF2-40B4-BE49-F238E27FC236}">
                <a16:creationId xmlns="" xmlns:a16="http://schemas.microsoft.com/office/drawing/2014/main" id="{976C273E-69D2-4588-8A8B-AEB9350DFE12}"/>
              </a:ext>
            </a:extLst>
          </p:cNvPr>
          <p:cNvSpPr>
            <a:spLocks noGrp="1"/>
          </p:cNvSpPr>
          <p:nvPr>
            <p:ph type="subTitle" idx="1"/>
          </p:nvPr>
        </p:nvSpPr>
        <p:spPr>
          <a:xfrm>
            <a:off x="308197" y="3234267"/>
            <a:ext cx="6400800" cy="2423768"/>
          </a:xfrm>
        </p:spPr>
        <p:txBody>
          <a:bodyPr>
            <a:normAutofit/>
          </a:bodyPr>
          <a:lstStyle/>
          <a:p>
            <a:r>
              <a:rPr lang="en-US" b="1" dirty="0">
                <a:solidFill>
                  <a:srgbClr val="FFFF00"/>
                </a:solidFill>
              </a:rPr>
              <a:t>BY-</a:t>
            </a:r>
          </a:p>
          <a:p>
            <a:r>
              <a:rPr lang="en-US" b="1" dirty="0">
                <a:solidFill>
                  <a:srgbClr val="FFFF00"/>
                </a:solidFill>
              </a:rPr>
              <a:t>SARTHAK </a:t>
            </a:r>
            <a:r>
              <a:rPr lang="en-US" b="1" dirty="0" smtClean="0">
                <a:solidFill>
                  <a:srgbClr val="FFFF00"/>
                </a:solidFill>
              </a:rPr>
              <a:t>GUPTA (</a:t>
            </a:r>
            <a:r>
              <a:rPr lang="en-US" b="1" dirty="0">
                <a:solidFill>
                  <a:srgbClr val="FFFF00"/>
                </a:solidFill>
              </a:rPr>
              <a:t>RA1611008010368)</a:t>
            </a:r>
          </a:p>
          <a:p>
            <a:r>
              <a:rPr lang="en-US" b="1" dirty="0">
                <a:solidFill>
                  <a:srgbClr val="FFFF00"/>
                </a:solidFill>
              </a:rPr>
              <a:t>SWASTI SUMEDHA </a:t>
            </a:r>
            <a:r>
              <a:rPr lang="en-US" b="1" dirty="0" smtClean="0">
                <a:solidFill>
                  <a:srgbClr val="FFFF00"/>
                </a:solidFill>
              </a:rPr>
              <a:t>TEWARI (RA1611008010686)</a:t>
            </a:r>
            <a:endParaRPr lang="en-US" b="1" dirty="0">
              <a:solidFill>
                <a:srgbClr val="FFFF00"/>
              </a:solidFill>
            </a:endParaRPr>
          </a:p>
          <a:p>
            <a:r>
              <a:rPr lang="en-US" b="1" dirty="0">
                <a:solidFill>
                  <a:srgbClr val="FFFF00"/>
                </a:solidFill>
              </a:rPr>
              <a:t>SUMEET </a:t>
            </a:r>
            <a:r>
              <a:rPr lang="en-US" b="1" dirty="0" smtClean="0">
                <a:solidFill>
                  <a:srgbClr val="FFFF00"/>
                </a:solidFill>
              </a:rPr>
              <a:t>OMALUR (</a:t>
            </a:r>
            <a:r>
              <a:rPr lang="en-US" b="1" dirty="0">
                <a:solidFill>
                  <a:srgbClr val="FFFF00"/>
                </a:solidFill>
              </a:rPr>
              <a:t>RA1611008010384)</a:t>
            </a:r>
          </a:p>
          <a:p>
            <a:r>
              <a:rPr lang="en-US" b="1" dirty="0">
                <a:solidFill>
                  <a:srgbClr val="FFFF00"/>
                </a:solidFill>
              </a:rPr>
              <a:t>TANYA </a:t>
            </a:r>
            <a:r>
              <a:rPr lang="en-US" b="1" dirty="0" smtClean="0">
                <a:solidFill>
                  <a:srgbClr val="FFFF00"/>
                </a:solidFill>
              </a:rPr>
              <a:t>MISHRA (RA1611008010526)</a:t>
            </a:r>
            <a:endParaRPr lang="en-US" b="1" dirty="0">
              <a:solidFill>
                <a:srgbClr val="FFFF00"/>
              </a:solidFill>
            </a:endParaRPr>
          </a:p>
          <a:p>
            <a:endParaRPr lang="en-US" dirty="0">
              <a:solidFill>
                <a:srgbClr val="FFFF00"/>
              </a:solidFill>
            </a:endParaRPr>
          </a:p>
          <a:p>
            <a:endParaRPr lang="en-US" dirty="0">
              <a:solidFill>
                <a:srgbClr val="FFFF00"/>
              </a:solidFill>
            </a:endParaRPr>
          </a:p>
        </p:txBody>
      </p:sp>
      <p:sp>
        <p:nvSpPr>
          <p:cNvPr id="4" name="TextBox 3">
            <a:extLst>
              <a:ext uri="{FF2B5EF4-FFF2-40B4-BE49-F238E27FC236}">
                <a16:creationId xmlns="" xmlns:a16="http://schemas.microsoft.com/office/drawing/2014/main" id="{3285CA5C-EB3C-4969-9BD9-8816F2C018EA}"/>
              </a:ext>
            </a:extLst>
          </p:cNvPr>
          <p:cNvSpPr txBox="1"/>
          <p:nvPr/>
        </p:nvSpPr>
        <p:spPr>
          <a:xfrm>
            <a:off x="308197" y="2787957"/>
            <a:ext cx="3728621" cy="707886"/>
          </a:xfrm>
          <a:prstGeom prst="rect">
            <a:avLst/>
          </a:prstGeom>
          <a:noFill/>
        </p:spPr>
        <p:txBody>
          <a:bodyPr wrap="square" rtlCol="0">
            <a:spAutoFit/>
          </a:bodyPr>
          <a:lstStyle/>
          <a:p>
            <a:r>
              <a:rPr lang="en-US" sz="2000" b="1" dirty="0">
                <a:solidFill>
                  <a:srgbClr val="FFFF00"/>
                </a:solidFill>
              </a:rPr>
              <a:t>TEAM GUIDE – DR S. SURESH</a:t>
            </a:r>
          </a:p>
          <a:p>
            <a:r>
              <a:rPr lang="en-US" sz="2000" b="1" dirty="0">
                <a:solidFill>
                  <a:srgbClr val="FFFF00"/>
                </a:solidFill>
              </a:rPr>
              <a:t>TEAM NAME- PROJECTX</a:t>
            </a:r>
          </a:p>
        </p:txBody>
      </p:sp>
      <p:pic>
        <p:nvPicPr>
          <p:cNvPr id="5122" name="Picture 2" descr="Image result for traffic management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524" y="1236900"/>
            <a:ext cx="56102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664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393258D-9F6A-45D9-8EEE-7DAF28E1CCC9}"/>
              </a:ext>
            </a:extLst>
          </p:cNvPr>
          <p:cNvSpPr/>
          <p:nvPr/>
        </p:nvSpPr>
        <p:spPr>
          <a:xfrm>
            <a:off x="2049645" y="288069"/>
            <a:ext cx="7098418" cy="923330"/>
          </a:xfrm>
          <a:prstGeom prst="rect">
            <a:avLst/>
          </a:prstGeom>
        </p:spPr>
        <p:txBody>
          <a:bodyPr wrap="none">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PROBLEM DEFINITION</a:t>
            </a:r>
          </a:p>
        </p:txBody>
      </p:sp>
      <p:sp>
        <p:nvSpPr>
          <p:cNvPr id="5" name="TextBox 4">
            <a:extLst>
              <a:ext uri="{FF2B5EF4-FFF2-40B4-BE49-F238E27FC236}">
                <a16:creationId xmlns="" xmlns:a16="http://schemas.microsoft.com/office/drawing/2014/main" id="{73F551A4-4DD1-4355-82A0-E100BF3B6DD4}"/>
              </a:ext>
            </a:extLst>
          </p:cNvPr>
          <p:cNvSpPr txBox="1"/>
          <p:nvPr/>
        </p:nvSpPr>
        <p:spPr>
          <a:xfrm>
            <a:off x="514905" y="1669002"/>
            <a:ext cx="11070454" cy="452431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Our Project deals will focus on investigating, identifying and analyzing the probability or the possibility of traffic congestion from a given data set. The data set will be an historic data set which will contain the following parameters we will follow-</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Vehicle count</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Vehicle density</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Type of vehicle</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Time of the day</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Location</a:t>
            </a:r>
          </a:p>
          <a:p>
            <a:pPr marL="285750" indent="-285750">
              <a:buFont typeface="Arial" panose="020B0604020202020204" pitchFamily="34" charset="0"/>
              <a:buChar char="•"/>
            </a:pPr>
            <a:r>
              <a:rPr lang="en-US" dirty="0"/>
              <a:t>The vehicle count will show the number of vehicles in the location traversing a particular route during a time of the day which will indicate the density of vehicles in that particular region. The type of vehicle refers to the size of vehicle or whether the vehicle is a two wheeler, three  wheeler, four wheeler etc.</a:t>
            </a:r>
          </a:p>
          <a:p>
            <a:pPr marL="285750" indent="-285750">
              <a:buFont typeface="Arial" panose="020B0604020202020204" pitchFamily="34" charset="0"/>
              <a:buChar char="•"/>
            </a:pPr>
            <a:r>
              <a:rPr lang="en-US" dirty="0"/>
              <a:t>The time of the day will indicate and will help us obtain the time interval. The status of the traffic is different at different times of the day depending upon the peak hours and the non-peak hours which we can use to analyze the outcome and also identify a suitable pattern.</a:t>
            </a:r>
          </a:p>
          <a:p>
            <a:pPr marL="285750" indent="-285750">
              <a:buFont typeface="Arial" panose="020B0604020202020204" pitchFamily="34" charset="0"/>
              <a:buChar char="•"/>
            </a:pPr>
            <a:r>
              <a:rPr lang="en-US" dirty="0"/>
              <a:t>The location is not restricted and can be identified according to the requirement and needs.</a:t>
            </a:r>
          </a:p>
        </p:txBody>
      </p:sp>
    </p:spTree>
    <p:extLst>
      <p:ext uri="{BB962C8B-B14F-4D97-AF65-F5344CB8AC3E}">
        <p14:creationId xmlns:p14="http://schemas.microsoft.com/office/powerpoint/2010/main" val="3808413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0158BEE-5C2A-4C52-97C3-82B500F5D79A}"/>
              </a:ext>
            </a:extLst>
          </p:cNvPr>
          <p:cNvSpPr txBox="1"/>
          <p:nvPr/>
        </p:nvSpPr>
        <p:spPr>
          <a:xfrm>
            <a:off x="688082" y="1472848"/>
            <a:ext cx="5308846" cy="6463308"/>
          </a:xfrm>
          <a:prstGeom prst="rect">
            <a:avLst/>
          </a:prstGeom>
          <a:noFill/>
        </p:spPr>
        <p:txBody>
          <a:bodyPr wrap="square" rtlCol="0">
            <a:spAutoFit/>
          </a:bodyPr>
          <a:lstStyle/>
          <a:p>
            <a:r>
              <a:rPr lang="en-US" dirty="0"/>
              <a:t>The project will examine the data available and will help to predict the traffic congestion which can occur. This will act as a warning signal and alert the crowd about the same.</a:t>
            </a:r>
          </a:p>
          <a:p>
            <a:r>
              <a:rPr lang="en-US" dirty="0"/>
              <a:t>To achieve this outcome we require the following steps-</a:t>
            </a:r>
          </a:p>
          <a:p>
            <a:pPr marL="342900" indent="-342900">
              <a:buFont typeface="+mj-lt"/>
              <a:buAutoNum type="arabicPeriod"/>
            </a:pPr>
            <a:r>
              <a:rPr lang="en-US" dirty="0"/>
              <a:t>Identify the data set with suitable parameters and requirements.</a:t>
            </a:r>
          </a:p>
          <a:p>
            <a:pPr marL="342900" indent="-342900" algn="just">
              <a:buFont typeface="+mj-lt"/>
              <a:buAutoNum type="arabicPeriod"/>
            </a:pPr>
            <a:r>
              <a:rPr lang="en-US" dirty="0">
                <a:cs typeface="Times New Roman" panose="02020603050405020304" pitchFamily="18" charset="0"/>
              </a:rPr>
              <a:t> Import the dataset and process it.</a:t>
            </a:r>
          </a:p>
          <a:p>
            <a:pPr marL="342900" indent="-342900" algn="just">
              <a:buFont typeface="+mj-lt"/>
              <a:buAutoNum type="arabicPeriod"/>
            </a:pPr>
            <a:r>
              <a:rPr lang="en-US" dirty="0">
                <a:cs typeface="Times New Roman" panose="02020603050405020304" pitchFamily="18" charset="0"/>
              </a:rPr>
              <a:t>Split the data into testing and training samples.</a:t>
            </a:r>
          </a:p>
          <a:p>
            <a:pPr marL="342900" indent="-342900" algn="just">
              <a:buFont typeface="+mj-lt"/>
              <a:buAutoNum type="arabicPeriod"/>
            </a:pPr>
            <a:r>
              <a:rPr lang="en-US" dirty="0">
                <a:cs typeface="Times New Roman" panose="02020603050405020304" pitchFamily="18" charset="0"/>
              </a:rPr>
              <a:t>Employ various classiﬁers to predict the data with different sets of training samples.</a:t>
            </a:r>
          </a:p>
          <a:p>
            <a:pPr marL="342900" indent="-342900" algn="just">
              <a:buFont typeface="+mj-lt"/>
              <a:buAutoNum type="arabicPeriod"/>
            </a:pPr>
            <a:r>
              <a:rPr lang="en-US" dirty="0">
                <a:cs typeface="Times New Roman" panose="02020603050405020304" pitchFamily="18" charset="0"/>
              </a:rPr>
              <a:t>Once the best predicting model is identiﬁed, will reduce the training set in size to test its limit.</a:t>
            </a:r>
          </a:p>
          <a:p>
            <a:pPr marL="342900" indent="-342900" algn="just">
              <a:buFont typeface="+mj-lt"/>
              <a:buAutoNum type="arabicPeriod"/>
            </a:pPr>
            <a:r>
              <a:rPr lang="en-US" dirty="0">
                <a:cs typeface="Times New Roman" panose="02020603050405020304" pitchFamily="18" charset="0"/>
              </a:rPr>
              <a:t>While performing the former, various algorithms will be used pertaining to Machine Learning.</a:t>
            </a:r>
          </a:p>
          <a:p>
            <a:pPr marL="342900" indent="-342900" algn="just">
              <a:buFont typeface="+mj-lt"/>
              <a:buAutoNum type="arabicPeriod"/>
            </a:pPr>
            <a:r>
              <a:rPr lang="en-US" dirty="0">
                <a:cs typeface="Times New Roman" panose="02020603050405020304" pitchFamily="18" charset="0"/>
              </a:rPr>
              <a:t>Once the model is ready, it will generate a suitable outcome using Artificial Intelligence incorporated in ML.</a:t>
            </a:r>
            <a:endParaRPr lang="en-IN" dirty="0">
              <a:cs typeface="Times New Roman" panose="02020603050405020304" pitchFamily="18" charset="0"/>
            </a:endParaRPr>
          </a:p>
          <a:p>
            <a:endParaRPr lang="en-US" dirty="0"/>
          </a:p>
        </p:txBody>
      </p:sp>
      <p:pic>
        <p:nvPicPr>
          <p:cNvPr id="6146" name="Picture 2" descr="Image result for traffic management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7921" y="1622738"/>
            <a:ext cx="5473521" cy="4198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831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48D9F51C-3E0F-4F28-9C61-F62E8A13FE06}"/>
              </a:ext>
            </a:extLst>
          </p:cNvPr>
          <p:cNvSpPr/>
          <p:nvPr/>
        </p:nvSpPr>
        <p:spPr>
          <a:xfrm>
            <a:off x="2740718" y="288070"/>
            <a:ext cx="5769528" cy="1754326"/>
          </a:xfrm>
          <a:prstGeom prst="rect">
            <a:avLst/>
          </a:prstGeom>
        </p:spPr>
        <p:txBody>
          <a:bodyPr wrap="none">
            <a:spAutoFit/>
          </a:bodyPr>
          <a:lstStyle/>
          <a:p>
            <a:pPr algn="ctr"/>
            <a:r>
              <a:rPr 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EXISTING SYSTEM</a:t>
            </a:r>
          </a:p>
          <a:p>
            <a:pPr algn="ctr"/>
            <a:endPar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6" name="Rectangle 5"/>
          <p:cNvSpPr/>
          <p:nvPr/>
        </p:nvSpPr>
        <p:spPr>
          <a:xfrm>
            <a:off x="629744" y="1828802"/>
            <a:ext cx="6096000" cy="4247317"/>
          </a:xfrm>
          <a:prstGeom prst="rect">
            <a:avLst/>
          </a:prstGeom>
        </p:spPr>
        <p:txBody>
          <a:bodyPr>
            <a:spAutoFit/>
          </a:bodyPr>
          <a:lstStyle/>
          <a:p>
            <a:r>
              <a:rPr lang="en-IN" dirty="0"/>
              <a:t>Current traffic management systems are limited in their abilities to adapt based on real-time traffic conditions. For example, traditional timing systems for traffic signals are programmed based on historical traffic data and are unable to dynamically adjust timing due to irregular events like traffic accidents and construction. Some major cities have implemented a synchronized traffic signal system with the goal of increasing traffic flows at major gridlock </a:t>
            </a:r>
            <a:r>
              <a:rPr lang="en-IN" dirty="0" smtClean="0"/>
              <a:t>intersections. </a:t>
            </a:r>
            <a:r>
              <a:rPr lang="en-IN" dirty="0"/>
              <a:t>However, such systems are still based on a centralized approach. When flow is disrupted at any point within the system, say a traffic accident, it creates a knock-on effect and synchronized traffic signals are not able to adjust their pre-programmed timings accordingly.</a:t>
            </a:r>
          </a:p>
        </p:txBody>
      </p:sp>
      <p:pic>
        <p:nvPicPr>
          <p:cNvPr id="1026" name="Picture 2" descr="https://www.cleantech.com/wp-content/uploads/2018/08/ITS-Blog-Graphic-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3205" y="1828802"/>
            <a:ext cx="3830911" cy="3064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176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8D9F51C-3E0F-4F28-9C61-F62E8A13FE06}"/>
              </a:ext>
            </a:extLst>
          </p:cNvPr>
          <p:cNvSpPr/>
          <p:nvPr/>
        </p:nvSpPr>
        <p:spPr>
          <a:xfrm>
            <a:off x="1575339" y="288070"/>
            <a:ext cx="8100295" cy="923330"/>
          </a:xfrm>
          <a:prstGeom prst="rect">
            <a:avLst/>
          </a:prstGeom>
        </p:spPr>
        <p:txBody>
          <a:bodyPr wrap="none">
            <a:spAutoFit/>
          </a:bodyPr>
          <a:lstStyle/>
          <a:p>
            <a:pPr algn="ctr"/>
            <a:r>
              <a:rPr 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REQUIREMENT ANALYSIS</a:t>
            </a:r>
            <a:endPar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5" name="Content Placeholder 2">
            <a:extLst>
              <a:ext uri="{FF2B5EF4-FFF2-40B4-BE49-F238E27FC236}">
                <a16:creationId xmlns:a16="http://schemas.microsoft.com/office/drawing/2014/main" xmlns="" id="{E4FF7BC2-6EAE-4E1D-B3A2-2B56BD911627}"/>
              </a:ext>
            </a:extLst>
          </p:cNvPr>
          <p:cNvSpPr txBox="1">
            <a:spLocks/>
          </p:cNvSpPr>
          <p:nvPr/>
        </p:nvSpPr>
        <p:spPr>
          <a:xfrm>
            <a:off x="499535" y="1697144"/>
            <a:ext cx="8496622" cy="4318000"/>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just"/>
            <a:r>
              <a:rPr lang="en-IN" b="1" dirty="0" smtClean="0">
                <a:solidFill>
                  <a:schemeClr val="tx1"/>
                </a:solidFill>
                <a:latin typeface="Times New Roman" panose="02020603050405020304" pitchFamily="18" charset="0"/>
                <a:cs typeface="Times New Roman" panose="02020603050405020304" pitchFamily="18" charset="0"/>
              </a:rPr>
              <a:t>Functional requirements</a:t>
            </a:r>
          </a:p>
          <a:p>
            <a:pPr marL="0" indent="0" algn="just">
              <a:buFont typeface="Wingdings 3" panose="05040102010807070707" pitchFamily="18" charset="2"/>
              <a:buNone/>
            </a:pPr>
            <a:r>
              <a:rPr lang="en-US" dirty="0" smtClean="0">
                <a:solidFill>
                  <a:schemeClr val="tx1"/>
                </a:solidFill>
                <a:latin typeface="Times New Roman" panose="02020603050405020304" pitchFamily="18" charset="0"/>
                <a:cs typeface="Times New Roman" panose="02020603050405020304" pitchFamily="18" charset="0"/>
              </a:rPr>
              <a:t>The data is checked and then trained using a particular algorithm. The outcome is noted. The testing data is then classified and the accuracy of the outcome is verified. The same procedure is repeated with different algorithms to develop the most efficient method of prediction by comparing the outcomes of each algorithm.</a:t>
            </a:r>
            <a:endParaRPr lang="en-IN" dirty="0" smtClean="0">
              <a:solidFill>
                <a:schemeClr val="tx1"/>
              </a:solidFill>
              <a:latin typeface="Times New Roman" panose="02020603050405020304" pitchFamily="18" charset="0"/>
              <a:cs typeface="Times New Roman" panose="02020603050405020304" pitchFamily="18" charset="0"/>
            </a:endParaRPr>
          </a:p>
          <a:p>
            <a:pPr algn="just"/>
            <a:r>
              <a:rPr lang="en-IN" b="1" dirty="0" smtClean="0">
                <a:solidFill>
                  <a:schemeClr val="tx1"/>
                </a:solidFill>
                <a:latin typeface="Times New Roman" panose="02020603050405020304" pitchFamily="18" charset="0"/>
                <a:cs typeface="Times New Roman" panose="02020603050405020304" pitchFamily="18" charset="0"/>
              </a:rPr>
              <a:t>Non-functional requirements</a:t>
            </a:r>
          </a:p>
          <a:p>
            <a:pPr marL="0" indent="0" algn="just">
              <a:buFont typeface="Wingdings 3" panose="05040102010807070707" pitchFamily="18" charset="2"/>
              <a:buNone/>
            </a:pPr>
            <a:r>
              <a:rPr lang="en-US" dirty="0" smtClean="0">
                <a:solidFill>
                  <a:schemeClr val="tx1"/>
                </a:solidFill>
                <a:latin typeface="Times New Roman" panose="02020603050405020304" pitchFamily="18" charset="0"/>
                <a:cs typeface="Times New Roman" panose="02020603050405020304" pitchFamily="18" charset="0"/>
              </a:rPr>
              <a:t>Appropriate dataset is required for proper prediction of data. The program must be able to handle any challenges including incorrect data in the dataset and should be able to run smoothly. Suitable algorithms are required for the most efficient and accurate prediction for the given dataset.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330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8D9F51C-3E0F-4F28-9C61-F62E8A13FE06}"/>
              </a:ext>
            </a:extLst>
          </p:cNvPr>
          <p:cNvSpPr/>
          <p:nvPr/>
        </p:nvSpPr>
        <p:spPr>
          <a:xfrm>
            <a:off x="1016692" y="288070"/>
            <a:ext cx="9217588" cy="923330"/>
          </a:xfrm>
          <a:prstGeom prst="rect">
            <a:avLst/>
          </a:prstGeom>
        </p:spPr>
        <p:txBody>
          <a:bodyPr wrap="none">
            <a:spAutoFit/>
          </a:bodyPr>
          <a:lstStyle/>
          <a:p>
            <a:pPr algn="ctr"/>
            <a:r>
              <a:rPr 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PROPOSED METHODOLOGY</a:t>
            </a:r>
            <a:endPar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5" name="Rectangle 4"/>
          <p:cNvSpPr/>
          <p:nvPr/>
        </p:nvSpPr>
        <p:spPr>
          <a:xfrm>
            <a:off x="492366" y="2032234"/>
            <a:ext cx="7924801" cy="4524315"/>
          </a:xfrm>
          <a:prstGeom prst="rect">
            <a:avLst/>
          </a:prstGeom>
        </p:spPr>
        <p:txBody>
          <a:bodyPr wrap="square">
            <a:spAutoFit/>
          </a:bodyPr>
          <a:lstStyle/>
          <a:p>
            <a:r>
              <a:rPr lang="en-IN" dirty="0"/>
              <a:t>Based on what has been explained here, traffic assignment must be combined with traffic optimization for giving the best service to network users. Also, traffic optimization should be mixed with traffic assignment to maximize the overall network efficiency. So ATMS can be organized as follows </a:t>
            </a:r>
          </a:p>
          <a:p>
            <a:pPr marL="342900" indent="-342900">
              <a:buFont typeface="+mj-lt"/>
              <a:buAutoNum type="arabicPeriod"/>
            </a:pPr>
            <a:r>
              <a:rPr lang="en-IN" dirty="0" smtClean="0"/>
              <a:t>Using </a:t>
            </a:r>
            <a:r>
              <a:rPr lang="en-IN" dirty="0"/>
              <a:t>traffic information to control traffic </a:t>
            </a:r>
            <a:r>
              <a:rPr lang="en-IN" dirty="0" smtClean="0"/>
              <a:t>nodes.</a:t>
            </a:r>
          </a:p>
          <a:p>
            <a:pPr marL="342900" indent="-342900">
              <a:buFont typeface="+mj-lt"/>
              <a:buAutoNum type="arabicPeriod"/>
            </a:pPr>
            <a:r>
              <a:rPr lang="en-IN" dirty="0" smtClean="0"/>
              <a:t>Determining </a:t>
            </a:r>
            <a:r>
              <a:rPr lang="en-IN" dirty="0"/>
              <a:t>parameters of nodes </a:t>
            </a:r>
            <a:r>
              <a:rPr lang="en-IN" dirty="0" smtClean="0"/>
              <a:t>to </a:t>
            </a:r>
            <a:r>
              <a:rPr lang="en-IN" dirty="0"/>
              <a:t>maximize efficiency</a:t>
            </a:r>
            <a:r>
              <a:rPr lang="en-IN" dirty="0" smtClean="0"/>
              <a:t>.</a:t>
            </a:r>
          </a:p>
          <a:p>
            <a:pPr marL="342900" indent="-342900">
              <a:buFont typeface="+mj-lt"/>
              <a:buAutoNum type="arabicPeriod"/>
            </a:pPr>
            <a:r>
              <a:rPr lang="en-IN" dirty="0" smtClean="0"/>
              <a:t>Predicting </a:t>
            </a:r>
            <a:r>
              <a:rPr lang="en-IN" dirty="0"/>
              <a:t>traffic conditions for adjacent nodes. </a:t>
            </a:r>
            <a:endParaRPr lang="en-IN" dirty="0" smtClean="0"/>
          </a:p>
          <a:p>
            <a:pPr marL="342900" indent="-342900">
              <a:buFont typeface="+mj-lt"/>
              <a:buAutoNum type="arabicPeriod"/>
            </a:pPr>
            <a:r>
              <a:rPr lang="en-IN" dirty="0" smtClean="0"/>
              <a:t>Coordinating </a:t>
            </a:r>
            <a:r>
              <a:rPr lang="en-IN" dirty="0"/>
              <a:t>nodes </a:t>
            </a:r>
            <a:r>
              <a:rPr lang="en-IN" dirty="0" smtClean="0"/>
              <a:t>together.</a:t>
            </a:r>
          </a:p>
          <a:p>
            <a:pPr marL="342900" indent="-342900">
              <a:buFont typeface="+mj-lt"/>
              <a:buAutoNum type="arabicPeriod"/>
            </a:pPr>
            <a:r>
              <a:rPr lang="en-IN" dirty="0" smtClean="0"/>
              <a:t>Predicting </a:t>
            </a:r>
            <a:r>
              <a:rPr lang="en-IN" dirty="0"/>
              <a:t>the percentage of network users distributed across the network. </a:t>
            </a:r>
            <a:endParaRPr lang="en-IN" dirty="0" smtClean="0"/>
          </a:p>
          <a:p>
            <a:pPr marL="342900" indent="-342900">
              <a:buFont typeface="+mj-lt"/>
              <a:buAutoNum type="arabicPeriod"/>
            </a:pPr>
            <a:r>
              <a:rPr lang="en-IN" dirty="0" smtClean="0"/>
              <a:t>Estimating </a:t>
            </a:r>
            <a:r>
              <a:rPr lang="en-IN" dirty="0"/>
              <a:t>the flow of network </a:t>
            </a:r>
            <a:r>
              <a:rPr lang="en-IN" dirty="0" smtClean="0"/>
              <a:t>link.</a:t>
            </a:r>
          </a:p>
          <a:p>
            <a:pPr marL="342900" indent="-342900">
              <a:buFont typeface="+mj-lt"/>
              <a:buAutoNum type="arabicPeriod"/>
            </a:pPr>
            <a:r>
              <a:rPr lang="en-IN" dirty="0" smtClean="0"/>
              <a:t>Estimating </a:t>
            </a:r>
            <a:r>
              <a:rPr lang="en-IN" dirty="0"/>
              <a:t>the network </a:t>
            </a:r>
            <a:r>
              <a:rPr lang="en-IN" dirty="0" smtClean="0"/>
              <a:t>ODM(origin destination matrix) </a:t>
            </a:r>
            <a:r>
              <a:rPr lang="en-IN" dirty="0"/>
              <a:t>in a hierarchical manner. </a:t>
            </a:r>
            <a:endParaRPr lang="en-IN" dirty="0" smtClean="0"/>
          </a:p>
          <a:p>
            <a:pPr marL="342900" indent="-342900">
              <a:buFont typeface="+mj-lt"/>
              <a:buAutoNum type="arabicPeriod"/>
            </a:pPr>
            <a:r>
              <a:rPr lang="en-IN" dirty="0" smtClean="0"/>
              <a:t>Estimating </a:t>
            </a:r>
            <a:r>
              <a:rPr lang="en-IN" dirty="0"/>
              <a:t>users’ network travel. </a:t>
            </a:r>
            <a:endParaRPr lang="en-IN" dirty="0" smtClean="0"/>
          </a:p>
          <a:p>
            <a:pPr marL="342900" indent="-342900">
              <a:buFont typeface="+mj-lt"/>
              <a:buAutoNum type="arabicPeriod"/>
            </a:pPr>
            <a:r>
              <a:rPr lang="en-IN" dirty="0" smtClean="0"/>
              <a:t>Updating </a:t>
            </a:r>
            <a:r>
              <a:rPr lang="en-IN" dirty="0"/>
              <a:t>traffic information for the next time interval.</a:t>
            </a:r>
          </a:p>
        </p:txBody>
      </p:sp>
      <p:pic>
        <p:nvPicPr>
          <p:cNvPr id="1026" name="Picture 2" descr="Image result for advanced traffic management system using 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0781" y="2555919"/>
            <a:ext cx="3571875"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536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603" y="1765788"/>
            <a:ext cx="501015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 xmlns:a16="http://schemas.microsoft.com/office/drawing/2014/main" id="{48D9F51C-3E0F-4F28-9C61-F62E8A13FE06}"/>
              </a:ext>
            </a:extLst>
          </p:cNvPr>
          <p:cNvSpPr/>
          <p:nvPr/>
        </p:nvSpPr>
        <p:spPr>
          <a:xfrm>
            <a:off x="-302433" y="30162"/>
            <a:ext cx="11931725" cy="923330"/>
          </a:xfrm>
          <a:prstGeom prst="rect">
            <a:avLst/>
          </a:prstGeom>
        </p:spPr>
        <p:txBody>
          <a:bodyPr wrap="square">
            <a:spAutoFit/>
          </a:bodyPr>
          <a:lstStyle/>
          <a:p>
            <a:pPr algn="ctr"/>
            <a:r>
              <a:rPr 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PROPOSED METHODOLOGY </a:t>
            </a:r>
            <a:endPar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334161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8D9F51C-3E0F-4F28-9C61-F62E8A13FE06}"/>
              </a:ext>
            </a:extLst>
          </p:cNvPr>
          <p:cNvSpPr/>
          <p:nvPr/>
        </p:nvSpPr>
        <p:spPr>
          <a:xfrm>
            <a:off x="3371500" y="288070"/>
            <a:ext cx="4507965" cy="923330"/>
          </a:xfrm>
          <a:prstGeom prst="rect">
            <a:avLst/>
          </a:prstGeom>
        </p:spPr>
        <p:txBody>
          <a:bodyPr wrap="none">
            <a:spAutoFit/>
          </a:bodyPr>
          <a:lstStyle/>
          <a:p>
            <a:pPr algn="ctr"/>
            <a:r>
              <a:rPr 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ALGORITHMS</a:t>
            </a:r>
            <a:endPar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 name="Rectangle 2"/>
          <p:cNvSpPr/>
          <p:nvPr/>
        </p:nvSpPr>
        <p:spPr>
          <a:xfrm>
            <a:off x="445477" y="1913819"/>
            <a:ext cx="10468708" cy="5909310"/>
          </a:xfrm>
          <a:prstGeom prst="rect">
            <a:avLst/>
          </a:prstGeom>
        </p:spPr>
        <p:txBody>
          <a:bodyPr wrap="square">
            <a:spAutoFit/>
          </a:bodyPr>
          <a:lstStyle/>
          <a:p>
            <a:pPr fontAlgn="base"/>
            <a:r>
              <a:rPr lang="en-IN" dirty="0"/>
              <a:t>The majority of practical machine learning uses supervised learning.</a:t>
            </a:r>
          </a:p>
          <a:p>
            <a:pPr fontAlgn="base"/>
            <a:r>
              <a:rPr lang="en-IN" dirty="0"/>
              <a:t>Supervised learning is where you have input variables (x) and an output variable (Y) and you use an algorithm to learn the mapping function from the input to the output.</a:t>
            </a:r>
          </a:p>
          <a:p>
            <a:pPr fontAlgn="base"/>
            <a:r>
              <a:rPr lang="en-IN" dirty="0"/>
              <a:t>Y = f(X)</a:t>
            </a:r>
          </a:p>
          <a:p>
            <a:pPr fontAlgn="base"/>
            <a:r>
              <a:rPr lang="en-IN" dirty="0"/>
              <a:t>The goal is to approximate the mapping function so well that when you have new input data (x) that you can predict the output variables (Y) for that data</a:t>
            </a:r>
            <a:r>
              <a:rPr lang="en-IN" dirty="0" smtClean="0"/>
              <a:t>.</a:t>
            </a:r>
          </a:p>
          <a:p>
            <a:pPr fontAlgn="base"/>
            <a:r>
              <a:rPr lang="en-IN" dirty="0"/>
              <a:t>Supervised learning problems can be further grouped into regression and classification problems.</a:t>
            </a:r>
          </a:p>
          <a:p>
            <a:pPr fontAlgn="base"/>
            <a:r>
              <a:rPr lang="en-IN" b="1" dirty="0"/>
              <a:t>Classification</a:t>
            </a:r>
            <a:r>
              <a:rPr lang="en-IN" dirty="0"/>
              <a:t>: A classification problem is when the output variable is a category, such as “red” or “blue” or “disease” and “no disease”.</a:t>
            </a:r>
          </a:p>
          <a:p>
            <a:pPr fontAlgn="base"/>
            <a:r>
              <a:rPr lang="en-IN" b="1" dirty="0"/>
              <a:t>Regression</a:t>
            </a:r>
            <a:r>
              <a:rPr lang="en-IN" dirty="0"/>
              <a:t>: A regression problem is when the output variable is a real value, such as “dollars” or “weight”.</a:t>
            </a:r>
          </a:p>
          <a:p>
            <a:pPr fontAlgn="base"/>
            <a:r>
              <a:rPr lang="en-IN" dirty="0"/>
              <a:t>Some common types of problems built on top of classification and regression include recommendation and time series prediction respectively.</a:t>
            </a:r>
          </a:p>
          <a:p>
            <a:pPr fontAlgn="base"/>
            <a:r>
              <a:rPr lang="en-IN" dirty="0" smtClean="0"/>
              <a:t>Some examples </a:t>
            </a:r>
            <a:r>
              <a:rPr lang="en-IN" dirty="0"/>
              <a:t>of supervised machine learning algorithms </a:t>
            </a:r>
            <a:r>
              <a:rPr lang="en-IN" dirty="0" smtClean="0"/>
              <a:t>which will be used are:</a:t>
            </a:r>
          </a:p>
          <a:p>
            <a:pPr marL="285750" indent="-285750" fontAlgn="base">
              <a:buFont typeface="Arial" pitchFamily="34" charset="0"/>
              <a:buChar char="•"/>
            </a:pPr>
            <a:r>
              <a:rPr lang="en-IN" dirty="0" smtClean="0"/>
              <a:t>Neural networks </a:t>
            </a:r>
          </a:p>
          <a:p>
            <a:pPr marL="285750" indent="-285750" fontAlgn="base">
              <a:buFont typeface="Arial" pitchFamily="34" charset="0"/>
              <a:buChar char="•"/>
            </a:pPr>
            <a:r>
              <a:rPr lang="en-IN" dirty="0" smtClean="0"/>
              <a:t>Decision Trees</a:t>
            </a:r>
            <a:endParaRPr lang="en-IN" dirty="0"/>
          </a:p>
          <a:p>
            <a:pPr fontAlgn="base"/>
            <a:endParaRPr lang="en-IN" dirty="0"/>
          </a:p>
          <a:p>
            <a:pPr fontAlgn="base"/>
            <a:endParaRPr lang="en-IN" dirty="0"/>
          </a:p>
          <a:p>
            <a:r>
              <a:rPr lang="en-IN" dirty="0"/>
              <a:t/>
            </a:r>
            <a:br>
              <a:rPr lang="en-IN" dirty="0"/>
            </a:br>
            <a:endParaRPr lang="en-IN" dirty="0"/>
          </a:p>
        </p:txBody>
      </p:sp>
    </p:spTree>
    <p:extLst>
      <p:ext uri="{BB962C8B-B14F-4D97-AF65-F5344CB8AC3E}">
        <p14:creationId xmlns:p14="http://schemas.microsoft.com/office/powerpoint/2010/main" val="2271041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8D9F51C-3E0F-4F28-9C61-F62E8A13FE06}"/>
              </a:ext>
            </a:extLst>
          </p:cNvPr>
          <p:cNvSpPr/>
          <p:nvPr/>
        </p:nvSpPr>
        <p:spPr>
          <a:xfrm>
            <a:off x="2976359" y="288070"/>
            <a:ext cx="5298246" cy="923330"/>
          </a:xfrm>
          <a:prstGeom prst="rect">
            <a:avLst/>
          </a:prstGeom>
        </p:spPr>
        <p:txBody>
          <a:bodyPr wrap="none">
            <a:spAutoFit/>
          </a:bodyPr>
          <a:lstStyle/>
          <a:p>
            <a:pPr algn="ctr"/>
            <a:r>
              <a:rPr 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SYSTEM DESIGN</a:t>
            </a:r>
            <a:endPar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6" name="Oval 5"/>
          <p:cNvSpPr/>
          <p:nvPr/>
        </p:nvSpPr>
        <p:spPr>
          <a:xfrm>
            <a:off x="3059723" y="1624223"/>
            <a:ext cx="4783015" cy="7737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COLLECTION</a:t>
            </a:r>
            <a:endParaRPr lang="en-IN" dirty="0"/>
          </a:p>
        </p:txBody>
      </p:sp>
      <p:sp>
        <p:nvSpPr>
          <p:cNvPr id="7" name="Rectangle 6"/>
          <p:cNvSpPr/>
          <p:nvPr/>
        </p:nvSpPr>
        <p:spPr>
          <a:xfrm>
            <a:off x="3176954" y="2708031"/>
            <a:ext cx="4665784" cy="562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 PROCESSING DATA </a:t>
            </a:r>
            <a:endParaRPr lang="en-IN" dirty="0"/>
          </a:p>
        </p:txBody>
      </p:sp>
      <p:sp>
        <p:nvSpPr>
          <p:cNvPr id="8" name="Rectangle 7"/>
          <p:cNvSpPr/>
          <p:nvPr/>
        </p:nvSpPr>
        <p:spPr>
          <a:xfrm>
            <a:off x="3176954" y="3572876"/>
            <a:ext cx="4665784" cy="562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BUILLDING MODEL</a:t>
            </a:r>
            <a:endParaRPr lang="en-IN" dirty="0"/>
          </a:p>
        </p:txBody>
      </p:sp>
      <p:sp>
        <p:nvSpPr>
          <p:cNvPr id="9" name="Rectangle 8"/>
          <p:cNvSpPr/>
          <p:nvPr/>
        </p:nvSpPr>
        <p:spPr>
          <a:xfrm>
            <a:off x="3176954" y="4510720"/>
            <a:ext cx="4665784" cy="562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TRAINING</a:t>
            </a:r>
            <a:endParaRPr lang="en-IN" dirty="0"/>
          </a:p>
        </p:txBody>
      </p:sp>
      <p:sp>
        <p:nvSpPr>
          <p:cNvPr id="10" name="Rectangle 9"/>
          <p:cNvSpPr/>
          <p:nvPr/>
        </p:nvSpPr>
        <p:spPr>
          <a:xfrm>
            <a:off x="3176954" y="5378354"/>
            <a:ext cx="4665784" cy="562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TESTING </a:t>
            </a:r>
            <a:endParaRPr lang="en-IN" dirty="0"/>
          </a:p>
        </p:txBody>
      </p:sp>
      <p:sp>
        <p:nvSpPr>
          <p:cNvPr id="11" name="Down Arrow 10"/>
          <p:cNvSpPr/>
          <p:nvPr/>
        </p:nvSpPr>
        <p:spPr>
          <a:xfrm>
            <a:off x="5216769" y="2215662"/>
            <a:ext cx="293077" cy="492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5222630" y="3092230"/>
            <a:ext cx="293077" cy="492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5222630" y="4018351"/>
            <a:ext cx="293077" cy="492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5246075" y="4885985"/>
            <a:ext cx="293077" cy="492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0931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8D9F51C-3E0F-4F28-9C61-F62E8A13FE06}"/>
              </a:ext>
            </a:extLst>
          </p:cNvPr>
          <p:cNvSpPr/>
          <p:nvPr/>
        </p:nvSpPr>
        <p:spPr>
          <a:xfrm>
            <a:off x="2816863" y="288070"/>
            <a:ext cx="5617243" cy="923330"/>
          </a:xfrm>
          <a:prstGeom prst="rect">
            <a:avLst/>
          </a:prstGeom>
        </p:spPr>
        <p:txBody>
          <a:bodyPr wrap="none">
            <a:spAutoFit/>
          </a:bodyPr>
          <a:lstStyle/>
          <a:p>
            <a:pPr algn="ctr"/>
            <a:r>
              <a:rPr 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SCHEDULE PLAN </a:t>
            </a:r>
            <a:endPar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01" y="1754606"/>
            <a:ext cx="8724900" cy="4343400"/>
          </a:xfrm>
          <a:prstGeom prst="rect">
            <a:avLst/>
          </a:prstGeom>
        </p:spPr>
      </p:pic>
    </p:spTree>
    <p:extLst>
      <p:ext uri="{BB962C8B-B14F-4D97-AF65-F5344CB8AC3E}">
        <p14:creationId xmlns:p14="http://schemas.microsoft.com/office/powerpoint/2010/main" val="265018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8D9F51C-3E0F-4F28-9C61-F62E8A13FE06}"/>
              </a:ext>
            </a:extLst>
          </p:cNvPr>
          <p:cNvSpPr/>
          <p:nvPr/>
        </p:nvSpPr>
        <p:spPr>
          <a:xfrm>
            <a:off x="3536609" y="288070"/>
            <a:ext cx="4177747" cy="923330"/>
          </a:xfrm>
          <a:prstGeom prst="rect">
            <a:avLst/>
          </a:prstGeom>
        </p:spPr>
        <p:txBody>
          <a:bodyPr wrap="none">
            <a:spAutoFit/>
          </a:bodyPr>
          <a:lstStyle/>
          <a:p>
            <a:pPr algn="ctr"/>
            <a:r>
              <a:rPr 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REFERENCES</a:t>
            </a:r>
            <a:endPar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4" name="Rectangle 3"/>
          <p:cNvSpPr/>
          <p:nvPr/>
        </p:nvSpPr>
        <p:spPr>
          <a:xfrm>
            <a:off x="832338" y="1901165"/>
            <a:ext cx="9659816" cy="2308324"/>
          </a:xfrm>
          <a:prstGeom prst="rect">
            <a:avLst/>
          </a:prstGeom>
        </p:spPr>
        <p:txBody>
          <a:bodyPr wrap="square">
            <a:spAutoFit/>
          </a:bodyPr>
          <a:lstStyle/>
          <a:p>
            <a:pPr marL="285750" indent="-285750">
              <a:buFont typeface="Arial" pitchFamily="34" charset="0"/>
              <a:buChar char="•"/>
            </a:pPr>
            <a:r>
              <a:rPr lang="en-IN" dirty="0"/>
              <a:t>“The hidden cost of congestion,” The Economist, 28-Feb-2018</a:t>
            </a:r>
            <a:r>
              <a:rPr lang="en-IN" dirty="0" smtClean="0"/>
              <a:t>.</a:t>
            </a:r>
          </a:p>
          <a:p>
            <a:pPr marL="285750" indent="-285750">
              <a:buFont typeface="Arial" pitchFamily="34" charset="0"/>
              <a:buChar char="•"/>
            </a:pPr>
            <a:r>
              <a:rPr lang="en-IN" dirty="0"/>
              <a:t>G. Leduc, “Road Traffic Data: Collection Methods and Applications,” 2008</a:t>
            </a:r>
            <a:r>
              <a:rPr lang="en-IN" dirty="0" smtClean="0"/>
              <a:t>.</a:t>
            </a:r>
          </a:p>
          <a:p>
            <a:pPr marL="285750" indent="-285750">
              <a:buFont typeface="Arial" pitchFamily="34" charset="0"/>
              <a:buChar char="•"/>
            </a:pPr>
            <a:r>
              <a:rPr lang="en-IN" dirty="0" smtClean="0"/>
              <a:t>Google</a:t>
            </a:r>
          </a:p>
          <a:p>
            <a:pPr marL="285750" indent="-285750">
              <a:buFont typeface="Arial" pitchFamily="34" charset="0"/>
              <a:buChar char="•"/>
            </a:pPr>
            <a:r>
              <a:rPr lang="en-IN" dirty="0" smtClean="0"/>
              <a:t>Wikipedia </a:t>
            </a:r>
          </a:p>
          <a:p>
            <a:pPr marL="285750" indent="-285750">
              <a:buFont typeface="Arial" pitchFamily="34" charset="0"/>
              <a:buChar char="•"/>
            </a:pPr>
            <a:r>
              <a:rPr lang="en-IN" dirty="0"/>
              <a:t>O. Rosas-</a:t>
            </a:r>
            <a:r>
              <a:rPr lang="en-IN" dirty="0" err="1"/>
              <a:t>Jaimes</a:t>
            </a:r>
            <a:r>
              <a:rPr lang="en-IN" dirty="0"/>
              <a:t> and L. Alvarez-</a:t>
            </a:r>
            <a:r>
              <a:rPr lang="en-IN" dirty="0" err="1"/>
              <a:t>Icaza</a:t>
            </a:r>
            <a:r>
              <a:rPr lang="en-IN" dirty="0"/>
              <a:t>, “Vehicle density and velocity estimation on highways for on-ramp metering control,” Nonlinear </a:t>
            </a:r>
            <a:r>
              <a:rPr lang="en-IN" dirty="0" err="1"/>
              <a:t>Dyn</a:t>
            </a:r>
            <a:r>
              <a:rPr lang="en-IN" dirty="0"/>
              <a:t>., vol. 49, no. 4, pp. 555–566, Sep. 2007</a:t>
            </a:r>
            <a:endParaRPr lang="en-IN" dirty="0" smtClean="0"/>
          </a:p>
          <a:p>
            <a:endParaRPr lang="en-IN" dirty="0"/>
          </a:p>
        </p:txBody>
      </p:sp>
    </p:spTree>
    <p:extLst>
      <p:ext uri="{BB962C8B-B14F-4D97-AF65-F5344CB8AC3E}">
        <p14:creationId xmlns:p14="http://schemas.microsoft.com/office/powerpoint/2010/main" val="13925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523F93C-EFBB-4AA0-95C1-E04668599A1B}"/>
              </a:ext>
            </a:extLst>
          </p:cNvPr>
          <p:cNvSpPr/>
          <p:nvPr/>
        </p:nvSpPr>
        <p:spPr>
          <a:xfrm>
            <a:off x="3298738" y="201686"/>
            <a:ext cx="5326602" cy="923330"/>
          </a:xfrm>
          <a:prstGeom prst="rect">
            <a:avLst/>
          </a:prstGeom>
        </p:spPr>
        <p:txBody>
          <a:bodyPr wrap="square">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INTRODUCTION</a:t>
            </a:r>
          </a:p>
        </p:txBody>
      </p:sp>
      <p:sp>
        <p:nvSpPr>
          <p:cNvPr id="6" name="TextBox 5">
            <a:extLst>
              <a:ext uri="{FF2B5EF4-FFF2-40B4-BE49-F238E27FC236}">
                <a16:creationId xmlns="" xmlns:a16="http://schemas.microsoft.com/office/drawing/2014/main" id="{019CB144-759D-4FD2-B4EC-AF505EDA286E}"/>
              </a:ext>
            </a:extLst>
          </p:cNvPr>
          <p:cNvSpPr txBox="1"/>
          <p:nvPr/>
        </p:nvSpPr>
        <p:spPr>
          <a:xfrm>
            <a:off x="372861" y="1482572"/>
            <a:ext cx="6338657" cy="6186309"/>
          </a:xfrm>
          <a:prstGeom prst="rect">
            <a:avLst/>
          </a:prstGeom>
          <a:noFill/>
        </p:spPr>
        <p:txBody>
          <a:bodyPr wrap="square" rtlCol="0">
            <a:spAutoFit/>
          </a:bodyPr>
          <a:lstStyle/>
          <a:p>
            <a:r>
              <a:rPr lang="en-US" sz="2400" b="1" dirty="0">
                <a:solidFill>
                  <a:srgbClr val="FF0000"/>
                </a:solidFill>
              </a:rPr>
              <a:t>TRAFFIC-CAUSES AND MANAGEMENT</a:t>
            </a:r>
          </a:p>
          <a:p>
            <a:r>
              <a:rPr lang="en-US" dirty="0"/>
              <a:t>Traffic consists of </a:t>
            </a:r>
            <a:r>
              <a:rPr lang="en-US" i="1" dirty="0"/>
              <a:t>road users</a:t>
            </a:r>
            <a:r>
              <a:rPr lang="en-US" dirty="0"/>
              <a:t> including pedestrians, ridden or herded animals, fast and slow vehicles, streetcars, buses and other conveyances, either singly or together, while using the public way for purposes of travel.</a:t>
            </a:r>
          </a:p>
          <a:p>
            <a:r>
              <a:rPr lang="en-US" sz="2400" b="1" dirty="0">
                <a:solidFill>
                  <a:srgbClr val="FF0000"/>
                </a:solidFill>
              </a:rPr>
              <a:t>Causes:</a:t>
            </a:r>
          </a:p>
          <a:p>
            <a:pPr marL="285750" indent="-285750">
              <a:buFont typeface="Arial" panose="020B0604020202020204" pitchFamily="34" charset="0"/>
              <a:buChar char="•"/>
            </a:pPr>
            <a:r>
              <a:rPr lang="en-US" dirty="0"/>
              <a:t>Too many cars for the roadway due to inadequate mass transit options or other reasons.</a:t>
            </a:r>
          </a:p>
          <a:p>
            <a:pPr marL="285750" indent="-285750">
              <a:buFont typeface="Arial" panose="020B0604020202020204" pitchFamily="34" charset="0"/>
              <a:buChar char="•"/>
            </a:pPr>
            <a:r>
              <a:rPr lang="en-US" dirty="0"/>
              <a:t>Obstacles in the road causing a blockage and merger. These can be any of the following:</a:t>
            </a:r>
          </a:p>
          <a:p>
            <a:pPr marL="285750" indent="-285750">
              <a:buFont typeface="Arial" panose="020B0604020202020204" pitchFamily="34" charset="0"/>
              <a:buChar char="•"/>
            </a:pPr>
            <a:r>
              <a:rPr lang="en-US" dirty="0"/>
              <a:t>Double parking, Road work, Lane closure etc.</a:t>
            </a:r>
          </a:p>
          <a:p>
            <a:pPr marL="285750" indent="-285750">
              <a:buFont typeface="Arial" panose="020B0604020202020204" pitchFamily="34" charset="0"/>
              <a:buChar char="•"/>
            </a:pPr>
            <a:r>
              <a:rPr lang="en-US" dirty="0"/>
              <a:t>Traffic signals out of sync many times on purpose or occasionally when the computers are malfunctioning.</a:t>
            </a:r>
          </a:p>
          <a:p>
            <a:pPr marL="285750" indent="-285750">
              <a:buFont typeface="Arial" panose="020B0604020202020204" pitchFamily="34" charset="0"/>
              <a:buChar char="•"/>
            </a:pPr>
            <a:r>
              <a:rPr lang="en-US" dirty="0"/>
              <a:t>Inadequate green time</a:t>
            </a:r>
          </a:p>
          <a:p>
            <a:pPr marL="285750" indent="-285750">
              <a:buFont typeface="Arial" panose="020B0604020202020204" pitchFamily="34" charset="0"/>
              <a:buChar char="•"/>
            </a:pPr>
            <a:r>
              <a:rPr lang="en-US" dirty="0"/>
              <a:t>Too many pedestrians crossing not permitting cars to turn etc.</a:t>
            </a:r>
          </a:p>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b="1" dirty="0"/>
          </a:p>
        </p:txBody>
      </p:sp>
      <p:pic>
        <p:nvPicPr>
          <p:cNvPr id="7" name="Picture 6" descr="C:\Users\Sarthak Gupta\AppData\Local\Microsoft\Windows\INetCache\Content.MSO\B611E299.tmp">
            <a:extLst>
              <a:ext uri="{FF2B5EF4-FFF2-40B4-BE49-F238E27FC236}">
                <a16:creationId xmlns="" xmlns:a16="http://schemas.microsoft.com/office/drawing/2014/main" id="{AF9F5BB7-A8BA-45AC-B406-4A8A2F0475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11014" y="1581921"/>
            <a:ext cx="4243526" cy="2290438"/>
          </a:xfrm>
          <a:prstGeom prst="rect">
            <a:avLst/>
          </a:prstGeom>
          <a:noFill/>
          <a:ln>
            <a:noFill/>
          </a:ln>
        </p:spPr>
      </p:pic>
      <p:pic>
        <p:nvPicPr>
          <p:cNvPr id="4098" name="Picture 2">
            <a:extLst>
              <a:ext uri="{FF2B5EF4-FFF2-40B4-BE49-F238E27FC236}">
                <a16:creationId xmlns="" xmlns:a16="http://schemas.microsoft.com/office/drawing/2014/main" id="{9476F31B-3896-4B9D-BCBD-35375E5A8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1014" y="4269513"/>
            <a:ext cx="4243526" cy="2406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589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7079" y="1076613"/>
            <a:ext cx="7163462" cy="1569660"/>
          </a:xfrm>
          <a:prstGeom prst="rect">
            <a:avLst/>
          </a:prstGeom>
          <a:solidFill>
            <a:schemeClr val="bg1"/>
          </a:solid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9600" b="1" dirty="0" smtClean="0">
                <a:ln w="50800"/>
              </a:rPr>
              <a:t>THANK YOU</a:t>
            </a:r>
            <a:r>
              <a:rPr lang="en-US" sz="9600" b="1" dirty="0" smtClean="0">
                <a:ln w="50800"/>
                <a:solidFill>
                  <a:schemeClr val="bg1">
                    <a:shade val="50000"/>
                  </a:schemeClr>
                </a:solidFill>
              </a:rPr>
              <a:t> </a:t>
            </a:r>
            <a:endParaRPr lang="en-US" sz="9600" b="1" cap="none" spc="0" dirty="0">
              <a:ln w="50800"/>
              <a:solidFill>
                <a:schemeClr val="bg1">
                  <a:shade val="50000"/>
                </a:schemeClr>
              </a:solidFill>
              <a:effectLst/>
            </a:endParaRPr>
          </a:p>
        </p:txBody>
      </p:sp>
      <p:pic>
        <p:nvPicPr>
          <p:cNvPr id="3074" name="Picture 2" descr="C:\Program Files (x86)\Microsoft Office\MEDIA\CAGCAT10\j030125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08873" y="1278966"/>
            <a:ext cx="1829714" cy="1565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024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460DE41-6476-40DD-97CE-F54532EE7750}"/>
              </a:ext>
            </a:extLst>
          </p:cNvPr>
          <p:cNvSpPr txBox="1"/>
          <p:nvPr/>
        </p:nvSpPr>
        <p:spPr>
          <a:xfrm>
            <a:off x="381740" y="1567706"/>
            <a:ext cx="5246703" cy="738664"/>
          </a:xfrm>
          <a:prstGeom prst="rect">
            <a:avLst/>
          </a:prstGeom>
          <a:noFill/>
        </p:spPr>
        <p:txBody>
          <a:bodyPr wrap="square" rtlCol="0">
            <a:spAutoFit/>
          </a:bodyPr>
          <a:lstStyle/>
          <a:p>
            <a:r>
              <a:rPr lang="en-US" sz="2400" b="1" dirty="0">
                <a:solidFill>
                  <a:srgbClr val="FF0000"/>
                </a:solidFill>
              </a:rPr>
              <a:t>TRAFFIC MANAGEMENT</a:t>
            </a:r>
          </a:p>
          <a:p>
            <a:endParaRPr lang="en-US" b="1" dirty="0">
              <a:solidFill>
                <a:srgbClr val="FF0000"/>
              </a:solidFill>
            </a:endParaRPr>
          </a:p>
        </p:txBody>
      </p:sp>
      <p:sp>
        <p:nvSpPr>
          <p:cNvPr id="5" name="TextBox 4">
            <a:extLst>
              <a:ext uri="{FF2B5EF4-FFF2-40B4-BE49-F238E27FC236}">
                <a16:creationId xmlns="" xmlns:a16="http://schemas.microsoft.com/office/drawing/2014/main" id="{19DB724D-5BB1-4BA9-A635-C4D530EFDCE1}"/>
              </a:ext>
            </a:extLst>
          </p:cNvPr>
          <p:cNvSpPr txBox="1"/>
          <p:nvPr/>
        </p:nvSpPr>
        <p:spPr>
          <a:xfrm>
            <a:off x="470515" y="2296240"/>
            <a:ext cx="10573305" cy="3693319"/>
          </a:xfrm>
          <a:prstGeom prst="rect">
            <a:avLst/>
          </a:prstGeom>
          <a:noFill/>
        </p:spPr>
        <p:txBody>
          <a:bodyPr wrap="square" rtlCol="0">
            <a:spAutoFit/>
          </a:bodyPr>
          <a:lstStyle/>
          <a:p>
            <a:r>
              <a:rPr lang="en-US" dirty="0"/>
              <a:t>Traffic management is the organization, arrangement, guidance and control of both stationary and moving traffic, including pedestrians, bicyclists and all types of vehicles. Its aim is to provide for the safe, orderly and efficient movement of persons and goods, and to protect and, where possible, enhance the quality of the local environment on and adjacent to traffic facilities. For effective traffic management, it is essential that the information obtained is factual and reliable. Road inventory, statistical methods, and the more common types of traffic studies, including traffic volume, composition, origin and destination, speed, travel time and delay, accidents and parking are described. "Before and after" studies, and estimation of future traffic are also covered. As a basis for logically applying traffic management techniques it is necessary to develop a classification or hierarchy of all roads to ensure that the primary purpose of each of them is defined, agreed and understood. A functional classification of roads suitable for traffic management purposes, and a process for developing such a system is described. </a:t>
            </a:r>
          </a:p>
        </p:txBody>
      </p:sp>
    </p:spTree>
    <p:extLst>
      <p:ext uri="{BB962C8B-B14F-4D97-AF65-F5344CB8AC3E}">
        <p14:creationId xmlns:p14="http://schemas.microsoft.com/office/powerpoint/2010/main" val="1259248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40E280A-3BF4-4C58-87C5-649E3502B375}"/>
              </a:ext>
            </a:extLst>
          </p:cNvPr>
          <p:cNvSpPr/>
          <p:nvPr/>
        </p:nvSpPr>
        <p:spPr>
          <a:xfrm>
            <a:off x="443881" y="905795"/>
            <a:ext cx="11239131" cy="3139321"/>
          </a:xfrm>
          <a:prstGeom prst="rect">
            <a:avLst/>
          </a:prstGeom>
        </p:spPr>
        <p:txBody>
          <a:bodyPr wrap="square">
            <a:spAutoFit/>
          </a:bodyPr>
          <a:lstStyle/>
          <a:p>
            <a:r>
              <a:rPr lang="en-US" dirty="0"/>
              <a:t>Various aspects of traffic management, including signing and delineation, pedestrian facilities, bicycle facilities, intersections, traffic signals, road capacity, parking, roadside safety and roadway lighting have to be taken into consideration. The objectives of local area traffic management schemes, and a systematic process for developing them are to be described, and the various techniques that may be used and the principles of design of traffic management devices are summarized. The application of traffic management techniques to rural and urban arterial roads respectively is studied, emphasizing the desirability of treating routes or networks as a whole rather than simply focusing on isolated problem spots. Past and likely future trends in road travel, and various techniques for travel demand management are described. The important area of traffic enforcement and the associated aspects of education and encouragement are considered. Unless traffic management is logically applied and consistently enforced, it will not be effective. </a:t>
            </a:r>
          </a:p>
        </p:txBody>
      </p:sp>
      <p:pic>
        <p:nvPicPr>
          <p:cNvPr id="5122" name="Picture 2" descr="Image result for traffic management">
            <a:extLst>
              <a:ext uri="{FF2B5EF4-FFF2-40B4-BE49-F238E27FC236}">
                <a16:creationId xmlns="" xmlns:a16="http://schemas.microsoft.com/office/drawing/2014/main" id="{82993490-6CA9-4D79-B03D-EBFE761AD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886" y="4452937"/>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traffic management">
            <a:extLst>
              <a:ext uri="{FF2B5EF4-FFF2-40B4-BE49-F238E27FC236}">
                <a16:creationId xmlns="" xmlns:a16="http://schemas.microsoft.com/office/drawing/2014/main" id="{37A44FD4-5A38-49E6-B987-B4C7240E7E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728" y="4626838"/>
            <a:ext cx="2612254" cy="18478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traffic management">
            <a:extLst>
              <a:ext uri="{FF2B5EF4-FFF2-40B4-BE49-F238E27FC236}">
                <a16:creationId xmlns="" xmlns:a16="http://schemas.microsoft.com/office/drawing/2014/main" id="{BB96977D-03B2-4C3C-AF9D-21568B1C3A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8567" y="4279037"/>
            <a:ext cx="3772732" cy="21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504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D14A461-397E-42D2-A6F5-61C9DA2615EB}"/>
              </a:ext>
            </a:extLst>
          </p:cNvPr>
          <p:cNvSpPr/>
          <p:nvPr/>
        </p:nvSpPr>
        <p:spPr>
          <a:xfrm>
            <a:off x="896645" y="170870"/>
            <a:ext cx="8922058" cy="923330"/>
          </a:xfrm>
          <a:prstGeom prst="rect">
            <a:avLst/>
          </a:prstGeom>
          <a:noFill/>
        </p:spPr>
        <p:txBody>
          <a:bodyPr wrap="square" lIns="91440" tIns="45720" rIns="91440" bIns="45720">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INTRODUCTION</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5" name="Rectangle 4">
            <a:extLst>
              <a:ext uri="{FF2B5EF4-FFF2-40B4-BE49-F238E27FC236}">
                <a16:creationId xmlns="" xmlns:a16="http://schemas.microsoft.com/office/drawing/2014/main" id="{CECAB41D-CB59-46AA-8064-0BF93769C21B}"/>
              </a:ext>
            </a:extLst>
          </p:cNvPr>
          <p:cNvSpPr/>
          <p:nvPr/>
        </p:nvSpPr>
        <p:spPr>
          <a:xfrm>
            <a:off x="0" y="1623925"/>
            <a:ext cx="7895111" cy="461665"/>
          </a:xfrm>
          <a:prstGeom prst="rect">
            <a:avLst/>
          </a:prstGeom>
          <a:solidFill>
            <a:schemeClr val="bg1"/>
          </a:solidFill>
        </p:spPr>
        <p:txBody>
          <a:bodyPr wrap="none" lIns="91440" tIns="45720" rIns="91440" bIns="45720">
            <a:spAutoFit/>
          </a:bodyPr>
          <a:lstStyle/>
          <a:p>
            <a:pPr algn="ctr"/>
            <a:r>
              <a:rPr lang="en-US" sz="2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What is ADVANCED TRAFFIC MANAGEMENT SYSTEM?</a:t>
            </a:r>
            <a:endParaRPr lang="en-US" sz="2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
        <p:nvSpPr>
          <p:cNvPr id="6" name="TextBox 5">
            <a:extLst>
              <a:ext uri="{FF2B5EF4-FFF2-40B4-BE49-F238E27FC236}">
                <a16:creationId xmlns="" xmlns:a16="http://schemas.microsoft.com/office/drawing/2014/main" id="{0A4DB7BB-1699-4612-A913-8F8868EAC2BB}"/>
              </a:ext>
            </a:extLst>
          </p:cNvPr>
          <p:cNvSpPr txBox="1"/>
          <p:nvPr/>
        </p:nvSpPr>
        <p:spPr>
          <a:xfrm>
            <a:off x="231820" y="2752202"/>
            <a:ext cx="6424246" cy="2862322"/>
          </a:xfrm>
          <a:prstGeom prst="rect">
            <a:avLst/>
          </a:prstGeom>
          <a:noFill/>
        </p:spPr>
        <p:txBody>
          <a:bodyPr wrap="square" rtlCol="0">
            <a:spAutoFit/>
          </a:bodyPr>
          <a:lstStyle/>
          <a:p>
            <a:r>
              <a:rPr lang="en-US" dirty="0"/>
              <a:t>Advanced Traffic Management system is an integrated solution to manage highway and city traffic through real time information collection, processing, analysis and finally dissemination to the users, concerned agencies and stake holders. To ensure round the clock safety, it is of prime importance to provide real time and precise information to users about the road condition, traffic situations, incidents and weather conditions on the highways and city roads. It is also important to make interventions for smooth, safe and efficient traffic movement by providing rescue and relief to the users to avoid distress.</a:t>
            </a:r>
          </a:p>
        </p:txBody>
      </p:sp>
      <p:pic>
        <p:nvPicPr>
          <p:cNvPr id="8" name="Picture 7" descr="C:\Users\Sarthak Gupta\AppData\Local\Microsoft\Windows\INetCache\Content.MSO\74E5A75B.tmp">
            <a:extLst>
              <a:ext uri="{FF2B5EF4-FFF2-40B4-BE49-F238E27FC236}">
                <a16:creationId xmlns="" xmlns:a16="http://schemas.microsoft.com/office/drawing/2014/main" id="{0E5C3E36-8A89-454A-A32B-E84E32A3A1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53776" y="3148072"/>
            <a:ext cx="4216893" cy="2070582"/>
          </a:xfrm>
          <a:prstGeom prst="rect">
            <a:avLst/>
          </a:prstGeom>
          <a:noFill/>
          <a:ln>
            <a:noFill/>
          </a:ln>
        </p:spPr>
      </p:pic>
    </p:spTree>
    <p:extLst>
      <p:ext uri="{BB962C8B-B14F-4D97-AF65-F5344CB8AC3E}">
        <p14:creationId xmlns:p14="http://schemas.microsoft.com/office/powerpoint/2010/main" val="3247357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938108FC-2D02-44CF-BE5B-1EA6C9856040}"/>
              </a:ext>
            </a:extLst>
          </p:cNvPr>
          <p:cNvSpPr/>
          <p:nvPr/>
        </p:nvSpPr>
        <p:spPr>
          <a:xfrm>
            <a:off x="440383" y="1713390"/>
            <a:ext cx="5983550" cy="5909310"/>
          </a:xfrm>
          <a:prstGeom prst="rect">
            <a:avLst/>
          </a:prstGeom>
        </p:spPr>
        <p:txBody>
          <a:bodyPr wrap="square">
            <a:spAutoFit/>
          </a:bodyPr>
          <a:lstStyle/>
          <a:p>
            <a:r>
              <a:rPr lang="en-US" dirty="0">
                <a:latin typeface="Roboto Condensed"/>
              </a:rPr>
              <a:t> </a:t>
            </a:r>
            <a:r>
              <a:rPr lang="en-US" dirty="0"/>
              <a:t>ATMS ensures that clients have the best solutions they need for the future to manage traffic flow intelligently, effectively and meeting with ever-changing operating environment. It is an efficient and cost-effective solution designed, engineered, built and integrated with a balance of customized components and commercially off-the-shelf-products for customer. Advanced traffic management system (ATMS) involves a set of intelligently integrated roadside equipment that are connected to ensure a safe and secure journey, including smooth traffic movement and timely reaction to untoward incidents.</a:t>
            </a:r>
          </a:p>
          <a:p>
            <a:r>
              <a:rPr lang="en-US" dirty="0"/>
              <a:t>It’s purpose is to enable concessionaires, highway/road operators or government authorities to monitor complete highway by various sensors &amp; technologies to take corrective actions that ultimately results in assurance of safe journey for road users, enhanced efficiency, productivity, mobility and better highway traffic management system.</a:t>
            </a:r>
            <a:endParaRPr lang="en-US" b="0" i="0" dirty="0">
              <a:effectLst/>
            </a:endParaRPr>
          </a:p>
        </p:txBody>
      </p:sp>
      <p:pic>
        <p:nvPicPr>
          <p:cNvPr id="4098" name="Picture 2" descr="Image result for traffic management syste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6362" y="1713391"/>
            <a:ext cx="4614092" cy="224042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traffic management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362" y="4198513"/>
            <a:ext cx="4614092" cy="2459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029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0D66067C-840D-406B-B5E0-D9C2900340B3}"/>
              </a:ext>
            </a:extLst>
          </p:cNvPr>
          <p:cNvSpPr/>
          <p:nvPr/>
        </p:nvSpPr>
        <p:spPr>
          <a:xfrm>
            <a:off x="1109709" y="241892"/>
            <a:ext cx="8922058" cy="923330"/>
          </a:xfrm>
          <a:prstGeom prst="rect">
            <a:avLst/>
          </a:prstGeom>
          <a:noFill/>
        </p:spPr>
        <p:txBody>
          <a:bodyPr wrap="squar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LITERATURE REVIEW</a:t>
            </a:r>
          </a:p>
        </p:txBody>
      </p:sp>
      <p:sp>
        <p:nvSpPr>
          <p:cNvPr id="3" name="TextBox 2"/>
          <p:cNvSpPr txBox="1"/>
          <p:nvPr/>
        </p:nvSpPr>
        <p:spPr>
          <a:xfrm>
            <a:off x="193184" y="1797468"/>
            <a:ext cx="10507579" cy="646331"/>
          </a:xfrm>
          <a:prstGeom prst="rect">
            <a:avLst/>
          </a:prstGeom>
          <a:noFill/>
        </p:spPr>
        <p:txBody>
          <a:bodyPr wrap="square" rtlCol="0">
            <a:spAutoFit/>
          </a:bodyPr>
          <a:lstStyle/>
          <a:p>
            <a:pPr marL="285750" indent="-285750">
              <a:buFont typeface="Arial" charset="0"/>
              <a:buChar char="•"/>
            </a:pPr>
            <a:endParaRPr lang="en-GB" dirty="0" smtClean="0"/>
          </a:p>
          <a:p>
            <a:pPr marL="285750" indent="-285750">
              <a:buFont typeface="Arial" charset="0"/>
              <a:buChar char="•"/>
            </a:pP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632" y="1501254"/>
            <a:ext cx="5800298" cy="5356746"/>
          </a:xfrm>
          <a:prstGeom prst="rect">
            <a:avLst/>
          </a:prstGeom>
        </p:spPr>
      </p:pic>
    </p:spTree>
    <p:extLst>
      <p:ext uri="{BB962C8B-B14F-4D97-AF65-F5344CB8AC3E}">
        <p14:creationId xmlns:p14="http://schemas.microsoft.com/office/powerpoint/2010/main" val="4183018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0" y="1429555"/>
            <a:ext cx="12191999" cy="1477328"/>
          </a:xfrm>
          <a:prstGeom prst="rect">
            <a:avLst/>
          </a:prstGeom>
          <a:noFill/>
        </p:spPr>
        <p:txBody>
          <a:bodyPr wrap="square" rtlCol="0">
            <a:spAutoFit/>
          </a:bodyPr>
          <a:lstStyle/>
          <a:p>
            <a:r>
              <a:rPr lang="en-GB" dirty="0"/>
              <a:t> </a:t>
            </a:r>
          </a:p>
          <a:p>
            <a:pPr marL="285750" indent="-285750">
              <a:buFont typeface="Arial" charset="0"/>
              <a:buChar char="•"/>
            </a:pPr>
            <a:endParaRPr lang="en-GB" dirty="0"/>
          </a:p>
          <a:p>
            <a:pPr marL="285750" indent="-285750">
              <a:buFont typeface="Arial" charset="0"/>
              <a:buChar char="•"/>
            </a:pPr>
            <a:endParaRPr lang="en-GB" dirty="0" smtClean="0"/>
          </a:p>
          <a:p>
            <a:r>
              <a:rPr lang="en-GB" dirty="0"/>
              <a:t> </a:t>
            </a:r>
          </a:p>
          <a:p>
            <a:pPr marL="285750" indent="-285750">
              <a:buFont typeface="Arial" charset="0"/>
              <a:buChar char="•"/>
            </a:pPr>
            <a:endParaRPr lang="en-GB"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875" y="1556084"/>
            <a:ext cx="6031830" cy="530191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1447535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8D9F51C-3E0F-4F28-9C61-F62E8A13FE06}"/>
              </a:ext>
            </a:extLst>
          </p:cNvPr>
          <p:cNvSpPr/>
          <p:nvPr/>
        </p:nvSpPr>
        <p:spPr>
          <a:xfrm>
            <a:off x="1957653" y="288070"/>
            <a:ext cx="7335663" cy="923330"/>
          </a:xfrm>
          <a:prstGeom prst="rect">
            <a:avLst/>
          </a:prstGeom>
        </p:spPr>
        <p:txBody>
          <a:bodyPr wrap="none">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RESEARCH OBJECTIVE</a:t>
            </a:r>
          </a:p>
        </p:txBody>
      </p:sp>
      <p:sp>
        <p:nvSpPr>
          <p:cNvPr id="3" name="TextBox 2">
            <a:extLst>
              <a:ext uri="{FF2B5EF4-FFF2-40B4-BE49-F238E27FC236}">
                <a16:creationId xmlns="" xmlns:a16="http://schemas.microsoft.com/office/drawing/2014/main" id="{506A6497-1F75-4B67-B80E-191241580B0B}"/>
              </a:ext>
            </a:extLst>
          </p:cNvPr>
          <p:cNvSpPr txBox="1"/>
          <p:nvPr/>
        </p:nvSpPr>
        <p:spPr>
          <a:xfrm>
            <a:off x="363984" y="1589103"/>
            <a:ext cx="7128769" cy="5078313"/>
          </a:xfrm>
          <a:prstGeom prst="rect">
            <a:avLst/>
          </a:prstGeom>
          <a:noFill/>
        </p:spPr>
        <p:txBody>
          <a:bodyPr wrap="square" rtlCol="0">
            <a:spAutoFit/>
          </a:bodyPr>
          <a:lstStyle/>
          <a:p>
            <a:r>
              <a:rPr lang="en-US" dirty="0"/>
              <a:t>Advance Traffic Management System will help us to achieve the following objective: </a:t>
            </a:r>
          </a:p>
          <a:p>
            <a:pPr marL="285750" indent="-285750">
              <a:buFont typeface="Arial" panose="020B0604020202020204" pitchFamily="34" charset="0"/>
              <a:buChar char="•"/>
            </a:pPr>
            <a:r>
              <a:rPr lang="en-US" dirty="0"/>
              <a:t>Increase transportation system efficiency</a:t>
            </a:r>
          </a:p>
          <a:p>
            <a:pPr marL="285750" indent="-285750">
              <a:buFont typeface="Arial" panose="020B0604020202020204" pitchFamily="34" charset="0"/>
              <a:buChar char="•"/>
            </a:pPr>
            <a:r>
              <a:rPr lang="en-US" dirty="0"/>
              <a:t>Enhance mobility</a:t>
            </a:r>
          </a:p>
          <a:p>
            <a:pPr marL="285750" indent="-285750">
              <a:buFont typeface="Arial" panose="020B0604020202020204" pitchFamily="34" charset="0"/>
              <a:buChar char="•"/>
            </a:pPr>
            <a:r>
              <a:rPr lang="en-US" dirty="0"/>
              <a:t>Improve safety</a:t>
            </a:r>
          </a:p>
          <a:p>
            <a:pPr marL="285750" indent="-285750">
              <a:buFont typeface="Arial" panose="020B0604020202020204" pitchFamily="34" charset="0"/>
              <a:buChar char="•"/>
            </a:pPr>
            <a:r>
              <a:rPr lang="en-US" dirty="0"/>
              <a:t>Reduce fuel consumption </a:t>
            </a:r>
          </a:p>
          <a:p>
            <a:pPr marL="285750" indent="-285750">
              <a:buFont typeface="Arial" panose="020B0604020202020204" pitchFamily="34" charset="0"/>
              <a:buChar char="•"/>
            </a:pPr>
            <a:r>
              <a:rPr lang="en-US" dirty="0"/>
              <a:t>Environmental cost</a:t>
            </a:r>
          </a:p>
          <a:p>
            <a:pPr marL="285750" indent="-285750">
              <a:buFont typeface="Arial" panose="020B0604020202020204" pitchFamily="34" charset="0"/>
              <a:buChar char="•"/>
            </a:pPr>
            <a:r>
              <a:rPr lang="en-US" dirty="0"/>
              <a:t>Increase economic productivity</a:t>
            </a:r>
          </a:p>
          <a:p>
            <a:pPr marL="285750" indent="-285750">
              <a:buFont typeface="Arial" panose="020B0604020202020204" pitchFamily="34" charset="0"/>
              <a:buChar char="•"/>
            </a:pPr>
            <a:r>
              <a:rPr lang="en-US" dirty="0"/>
              <a:t>Avoid delays in travelling</a:t>
            </a:r>
          </a:p>
          <a:p>
            <a:pPr marL="285750" indent="-285750">
              <a:buFont typeface="Arial" panose="020B0604020202020204" pitchFamily="34" charset="0"/>
              <a:buChar char="•"/>
            </a:pPr>
            <a:r>
              <a:rPr lang="en-US" dirty="0"/>
              <a:t>Incase of any emergency, a faster route can be decided beforehand since the possibilities and the probability of consumption can be detected and analyzed.</a:t>
            </a:r>
          </a:p>
          <a:p>
            <a:r>
              <a:rPr lang="en-US" dirty="0"/>
              <a:t>We will also understand the incorporation of</a:t>
            </a:r>
            <a:r>
              <a:rPr lang="en-US" dirty="0">
                <a:solidFill>
                  <a:srgbClr val="FFFF00"/>
                </a:solidFill>
              </a:rPr>
              <a:t> </a:t>
            </a:r>
            <a:r>
              <a:rPr lang="en-US" dirty="0">
                <a:solidFill>
                  <a:schemeClr val="accent2">
                    <a:lumMod val="75000"/>
                  </a:schemeClr>
                </a:solidFill>
              </a:rPr>
              <a:t>Machine Learning algorithms</a:t>
            </a:r>
            <a:r>
              <a:rPr lang="en-US" dirty="0">
                <a:solidFill>
                  <a:srgbClr val="FFFF00"/>
                </a:solidFill>
              </a:rPr>
              <a:t> </a:t>
            </a:r>
            <a:r>
              <a:rPr lang="en-US" dirty="0"/>
              <a:t>and </a:t>
            </a:r>
            <a:r>
              <a:rPr lang="en-US" dirty="0">
                <a:solidFill>
                  <a:schemeClr val="accent2">
                    <a:lumMod val="75000"/>
                  </a:schemeClr>
                </a:solidFill>
              </a:rPr>
              <a:t>Artificial Intelligence </a:t>
            </a:r>
            <a:r>
              <a:rPr lang="en-US" dirty="0"/>
              <a:t>which will be used to obtain the required statistics. Using </a:t>
            </a:r>
            <a:r>
              <a:rPr lang="en-US" dirty="0">
                <a:solidFill>
                  <a:schemeClr val="accent2">
                    <a:lumMod val="75000"/>
                  </a:schemeClr>
                </a:solidFill>
              </a:rPr>
              <a:t>Data Analysis</a:t>
            </a:r>
            <a:r>
              <a:rPr lang="en-US" dirty="0"/>
              <a:t>, work will be done with various data sets to understand the pattern at each interval so that a suitable outcome can be reached.</a:t>
            </a:r>
          </a:p>
          <a:p>
            <a:pPr marL="285750" indent="-285750">
              <a:buFont typeface="Arial" panose="020B0604020202020204" pitchFamily="34" charset="0"/>
              <a:buChar char="•"/>
            </a:pPr>
            <a:endParaRPr lang="en-US" dirty="0"/>
          </a:p>
        </p:txBody>
      </p:sp>
      <p:pic>
        <p:nvPicPr>
          <p:cNvPr id="1026" name="Picture 2" descr="Image result for traffic data analysis">
            <a:extLst>
              <a:ext uri="{FF2B5EF4-FFF2-40B4-BE49-F238E27FC236}">
                <a16:creationId xmlns="" xmlns:a16="http://schemas.microsoft.com/office/drawing/2014/main" id="{C3A871A0-15A3-494D-B7AD-F34785D1A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882" y="1589103"/>
            <a:ext cx="3758166" cy="18513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raffic data analysis">
            <a:extLst>
              <a:ext uri="{FF2B5EF4-FFF2-40B4-BE49-F238E27FC236}">
                <a16:creationId xmlns="" xmlns:a16="http://schemas.microsoft.com/office/drawing/2014/main" id="{3B7ACBC3-DE68-4775-8136-889E2299C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8214" y="3622520"/>
            <a:ext cx="3758166" cy="2805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5666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2116</TotalTime>
  <Words>1411</Words>
  <Application>Microsoft Macintosh PowerPoint</Application>
  <PresentationFormat>Widescreen</PresentationFormat>
  <Paragraphs>110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Corbel</vt:lpstr>
      <vt:lpstr>Roboto Condensed</vt:lpstr>
      <vt:lpstr>Times New Roman</vt:lpstr>
      <vt:lpstr>Wingdings</vt:lpstr>
      <vt:lpstr>Wingdings 2</vt:lpstr>
      <vt:lpstr>Wingdings 3</vt:lpstr>
      <vt:lpstr>Arial</vt:lpstr>
      <vt:lpstr>Module</vt:lpstr>
      <vt:lpstr>ADVANCED TRAFFIC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POLLUTION MANAGEMENT</dc:title>
  <dc:creator>Sarthak Gupta</dc:creator>
  <cp:lastModifiedBy>Microsoft Office User</cp:lastModifiedBy>
  <cp:revision>122</cp:revision>
  <dcterms:created xsi:type="dcterms:W3CDTF">2019-07-18T12:22:30Z</dcterms:created>
  <dcterms:modified xsi:type="dcterms:W3CDTF">2019-10-14T14:46:37Z</dcterms:modified>
</cp:coreProperties>
</file>