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33"/>
  </p:notesMasterIdLst>
  <p:sldIdLst>
    <p:sldId id="280" r:id="rId2"/>
    <p:sldId id="281" r:id="rId3"/>
    <p:sldId id="282" r:id="rId4"/>
    <p:sldId id="283" r:id="rId5"/>
    <p:sldId id="284" r:id="rId6"/>
    <p:sldId id="290" r:id="rId7"/>
    <p:sldId id="291" r:id="rId8"/>
    <p:sldId id="285" r:id="rId9"/>
    <p:sldId id="286" r:id="rId10"/>
    <p:sldId id="294" r:id="rId11"/>
    <p:sldId id="295" r:id="rId12"/>
    <p:sldId id="296" r:id="rId13"/>
    <p:sldId id="297" r:id="rId14"/>
    <p:sldId id="288" r:id="rId15"/>
    <p:sldId id="298" r:id="rId16"/>
    <p:sldId id="293" r:id="rId17"/>
    <p:sldId id="292" r:id="rId18"/>
    <p:sldId id="299" r:id="rId19"/>
    <p:sldId id="300" r:id="rId20"/>
    <p:sldId id="301" r:id="rId21"/>
    <p:sldId id="302" r:id="rId22"/>
    <p:sldId id="303" r:id="rId23"/>
    <p:sldId id="305" r:id="rId24"/>
    <p:sldId id="306" r:id="rId25"/>
    <p:sldId id="307" r:id="rId26"/>
    <p:sldId id="308" r:id="rId27"/>
    <p:sldId id="309" r:id="rId28"/>
    <p:sldId id="310" r:id="rId29"/>
    <p:sldId id="311" r:id="rId30"/>
    <p:sldId id="312" r:id="rId31"/>
    <p:sldId id="31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179"/>
    <a:srgbClr val="FF9900"/>
    <a:srgbClr val="660033"/>
    <a:srgbClr val="B4A2A1"/>
    <a:srgbClr val="5D1CA4"/>
    <a:srgbClr val="A26AB6"/>
    <a:srgbClr val="8FCBD9"/>
    <a:srgbClr val="66FFFF"/>
    <a:srgbClr val="A0DE5C"/>
    <a:srgbClr val="FBC9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12427-48CD-42E4-888F-E7D084125D8C}" v="365" dt="2023-05-07T02:52:35.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44" autoAdjust="0"/>
    <p:restoredTop sz="86430" autoAdjust="0"/>
  </p:normalViewPr>
  <p:slideViewPr>
    <p:cSldViewPr snapToGrid="0">
      <p:cViewPr varScale="1">
        <p:scale>
          <a:sx n="49" d="100"/>
          <a:sy n="49" d="100"/>
        </p:scale>
        <p:origin x="86" y="293"/>
      </p:cViewPr>
      <p:guideLst>
        <p:guide orient="horz" pos="2160"/>
        <p:guide pos="3840"/>
      </p:guideLst>
    </p:cSldViewPr>
  </p:slideViewPr>
  <p:outlineViewPr>
    <p:cViewPr>
      <p:scale>
        <a:sx n="33" d="100"/>
        <a:sy n="33" d="100"/>
      </p:scale>
      <p:origin x="0" y="931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6DDD7-B880-4F36-850A-D04BFDBCAAD5}" type="datetimeFigureOut">
              <a:rPr lang="en-IN" smtClean="0"/>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49889-9B11-4827-849C-AD67E2149F31}" type="slidenum">
              <a:rPr lang="en-IN" smtClean="0"/>
              <a:t>‹#›</a:t>
            </a:fld>
            <a:endParaRPr lang="en-IN"/>
          </a:p>
        </p:txBody>
      </p:sp>
    </p:spTree>
    <p:extLst>
      <p:ext uri="{BB962C8B-B14F-4D97-AF65-F5344CB8AC3E}">
        <p14:creationId xmlns:p14="http://schemas.microsoft.com/office/powerpoint/2010/main" val="204657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E49889-9B11-4827-849C-AD67E2149F31}" type="slidenum">
              <a:rPr lang="en-IN" smtClean="0"/>
              <a:t>5</a:t>
            </a:fld>
            <a:endParaRPr lang="en-IN"/>
          </a:p>
        </p:txBody>
      </p:sp>
    </p:spTree>
    <p:extLst>
      <p:ext uri="{BB962C8B-B14F-4D97-AF65-F5344CB8AC3E}">
        <p14:creationId xmlns:p14="http://schemas.microsoft.com/office/powerpoint/2010/main" val="2313574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2E49889-9B11-4827-849C-AD67E2149F31}" type="slidenum">
              <a:rPr lang="en-IN" smtClean="0"/>
              <a:t>9</a:t>
            </a:fld>
            <a:endParaRPr lang="en-IN"/>
          </a:p>
        </p:txBody>
      </p:sp>
    </p:spTree>
    <p:extLst>
      <p:ext uri="{BB962C8B-B14F-4D97-AF65-F5344CB8AC3E}">
        <p14:creationId xmlns:p14="http://schemas.microsoft.com/office/powerpoint/2010/main" val="2870515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314E12-E483-4D6A-9ACB-56094DBA362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7CD82D-4D93-4920-BBBF-F1E1CCC88E9C}" type="slidenum">
              <a:rPr lang="en-IN" smtClean="0"/>
              <a:t>‹#›</a:t>
            </a:fld>
            <a:endParaRPr lang="en-IN"/>
          </a:p>
        </p:txBody>
      </p:sp>
    </p:spTree>
    <p:extLst>
      <p:ext uri="{BB962C8B-B14F-4D97-AF65-F5344CB8AC3E}">
        <p14:creationId xmlns:p14="http://schemas.microsoft.com/office/powerpoint/2010/main" val="280775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a:t>Click to edit Master title style</a:t>
            </a:r>
            <a:endParaRPr lang="en-US" dirty="0"/>
          </a:p>
        </p:txBody>
      </p:sp>
    </p:spTree>
    <p:extLst>
      <p:ext uri="{BB962C8B-B14F-4D97-AF65-F5344CB8AC3E}">
        <p14:creationId xmlns:p14="http://schemas.microsoft.com/office/powerpoint/2010/main" val="405257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CD136-0FAD-4280-98DE-4C5C8C4508BC}"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E8626-530C-44A2-B97F-12A48C7A45EF}" type="slidenum">
              <a:rPr lang="en-IN" smtClean="0"/>
              <a:t>‹#›</a:t>
            </a:fld>
            <a:endParaRPr lang="en-IN"/>
          </a:p>
        </p:txBody>
      </p:sp>
    </p:spTree>
    <p:extLst>
      <p:ext uri="{BB962C8B-B14F-4D97-AF65-F5344CB8AC3E}">
        <p14:creationId xmlns:p14="http://schemas.microsoft.com/office/powerpoint/2010/main" val="344551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09600" y="1600202"/>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fld id="{48ACD136-0FAD-4280-98DE-4C5C8C4508BC}" type="datetimeFigureOut">
              <a:rPr lang="en-IN" smtClean="0"/>
              <a:t>15-05-2023</a:t>
            </a:fld>
            <a:endParaRPr lang="en-IN"/>
          </a:p>
        </p:txBody>
      </p:sp>
      <p:sp>
        <p:nvSpPr>
          <p:cNvPr id="13" name="Google Shape;13;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lang="en-IN"/>
          </a:p>
        </p:txBody>
      </p:sp>
      <p:sp>
        <p:nvSpPr>
          <p:cNvPr id="14" name="Google Shape;14;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77AE8626-530C-44A2-B97F-12A48C7A45EF}" type="slidenum">
              <a:rPr lang="en-IN" smtClean="0"/>
              <a:t>‹#›</a:t>
            </a:fld>
            <a:endParaRPr lang="en-IN"/>
          </a:p>
        </p:txBody>
      </p:sp>
    </p:spTree>
    <p:extLst>
      <p:ext uri="{BB962C8B-B14F-4D97-AF65-F5344CB8AC3E}">
        <p14:creationId xmlns:p14="http://schemas.microsoft.com/office/powerpoint/2010/main" val="1115237349"/>
      </p:ext>
    </p:extLst>
  </p:cSld>
  <p:clrMap bg1="lt1" tx1="dk1" bg2="dk2" tx2="lt2" accent1="accent1" accent2="accent2" accent3="accent3" accent4="accent4" accent5="accent5" accent6="accent6" hlink="hlink" folHlink="folHlink"/>
  <p:sldLayoutIdLst>
    <p:sldLayoutId id="2147483808" r:id="rId1"/>
    <p:sldLayoutId id="2147483804" r:id="rId2"/>
    <p:sldLayoutId id="2147483807" r:id="rId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14433619_Face-to-BMI_Using_Computer_Vision_to_Infer_Body_Mass_Index_on_Social_Medi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researchrepository.wvu.edu/cgi/viewcontent.cgi?article=7979&amp;context=et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publication/335364971_BMI_Prediction_From_Face_Imag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researchgate.net/publication/308817784_A_Framework_for_Healthcare_Everywhere_BMI_Prediction_Using_Kinect_and_Data_Mining_Techniques_on_Mobile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9091" y="2784764"/>
            <a:ext cx="10363200" cy="1319645"/>
          </a:xfrm>
        </p:spPr>
        <p:txBody>
          <a:bodyPr>
            <a:normAutofit/>
          </a:bodyPr>
          <a:lstStyle/>
          <a:p>
            <a:pPr lvl="0" algn="l">
              <a:spcBef>
                <a:spcPts val="640"/>
              </a:spcBef>
              <a:buSzPts val="3200"/>
            </a:pPr>
            <a:r>
              <a:rPr lang="en-US" sz="4000" dirty="0">
                <a:solidFill>
                  <a:schemeClr val="bg2"/>
                </a:solidFill>
                <a:latin typeface="Berlin Sans FB Demi" panose="020E0802020502020306" pitchFamily="34" charset="0"/>
              </a:rPr>
              <a:t>	</a:t>
            </a:r>
            <a:r>
              <a:rPr lang="en-US" sz="4000">
                <a:solidFill>
                  <a:schemeClr val="bg2"/>
                </a:solidFill>
                <a:latin typeface="+mn-lt"/>
              </a:rPr>
              <a:t>BMI Estimation using </a:t>
            </a:r>
            <a:r>
              <a:rPr lang="en-US" sz="4000" dirty="0">
                <a:solidFill>
                  <a:schemeClr val="bg2"/>
                </a:solidFill>
                <a:latin typeface="+mn-lt"/>
              </a:rPr>
              <a:t>facial features</a:t>
            </a:r>
            <a:endParaRPr lang="en-IN" sz="3600" dirty="0">
              <a:solidFill>
                <a:schemeClr val="bg2"/>
              </a:solidFill>
              <a:latin typeface="Berlin Sans FB Demi" panose="020E0802020502020306" pitchFamily="34" charset="0"/>
            </a:endParaRPr>
          </a:p>
        </p:txBody>
      </p:sp>
      <p:sp>
        <p:nvSpPr>
          <p:cNvPr id="3" name="Subtitle 2"/>
          <p:cNvSpPr>
            <a:spLocks noGrp="1"/>
          </p:cNvSpPr>
          <p:nvPr>
            <p:ph type="subTitle" idx="1"/>
          </p:nvPr>
        </p:nvSpPr>
        <p:spPr>
          <a:xfrm>
            <a:off x="1641764" y="883227"/>
            <a:ext cx="8534400" cy="2128914"/>
          </a:xfrm>
        </p:spPr>
        <p:txBody>
          <a:bodyPr/>
          <a:lstStyle/>
          <a:p>
            <a:r>
              <a:rPr lang="en-US" sz="2200" dirty="0">
                <a:solidFill>
                  <a:schemeClr val="accent2">
                    <a:lumMod val="50000"/>
                  </a:schemeClr>
                </a:solidFill>
                <a:latin typeface="+mn-lt"/>
              </a:rPr>
              <a:t>G. PULLAIAH COLLEGE OF ENGINEERING AND TECHNOLOGY</a:t>
            </a:r>
          </a:p>
          <a:p>
            <a:r>
              <a:rPr lang="en-US" sz="2400" dirty="0">
                <a:solidFill>
                  <a:schemeClr val="accent6"/>
                </a:solidFill>
                <a:latin typeface="+mn-lt"/>
              </a:rPr>
              <a:t>Department of Computer Science and Engineering</a:t>
            </a:r>
          </a:p>
          <a:p>
            <a:r>
              <a:rPr lang="en-US" sz="2400" dirty="0">
                <a:solidFill>
                  <a:schemeClr val="accent6"/>
                </a:solidFill>
                <a:latin typeface="+mn-lt"/>
              </a:rPr>
              <a:t>IV – </a:t>
            </a:r>
            <a:r>
              <a:rPr lang="en-US" sz="2400" dirty="0" err="1">
                <a:solidFill>
                  <a:schemeClr val="accent6"/>
                </a:solidFill>
                <a:latin typeface="+mn-lt"/>
              </a:rPr>
              <a:t>B.Tech</a:t>
            </a:r>
            <a:r>
              <a:rPr lang="en-US" sz="2400" dirty="0">
                <a:solidFill>
                  <a:schemeClr val="accent6"/>
                </a:solidFill>
                <a:latin typeface="+mn-lt"/>
              </a:rPr>
              <a:t> II SEMESTER</a:t>
            </a:r>
          </a:p>
          <a:p>
            <a:r>
              <a:rPr lang="en-US" sz="2400" dirty="0">
                <a:solidFill>
                  <a:schemeClr val="accent5"/>
                </a:solidFill>
                <a:latin typeface="+mn-lt"/>
              </a:rPr>
              <a:t>Final Project Review</a:t>
            </a:r>
          </a:p>
          <a:p>
            <a:r>
              <a:rPr lang="en-US" sz="2400" dirty="0">
                <a:solidFill>
                  <a:schemeClr val="accent5"/>
                </a:solidFill>
                <a:latin typeface="+mn-lt"/>
              </a:rPr>
              <a:t>Project Title</a:t>
            </a:r>
          </a:p>
          <a:p>
            <a:endParaRPr lang="en-US" sz="2400" dirty="0">
              <a:solidFill>
                <a:schemeClr val="accent5"/>
              </a:solidFill>
              <a:latin typeface="Arial Black" panose="020B0A04020102020204" pitchFamily="34" charset="0"/>
            </a:endParaRPr>
          </a:p>
          <a:p>
            <a:endParaRPr lang="en-IN" dirty="0">
              <a:solidFill>
                <a:schemeClr val="accent6"/>
              </a:solidFill>
              <a:latin typeface="Bernard MT Condensed" panose="02050806060905020404" pitchFamily="18" charset="0"/>
            </a:endParaRPr>
          </a:p>
        </p:txBody>
      </p:sp>
      <p:sp>
        <p:nvSpPr>
          <p:cNvPr id="4" name="Rectangle 3"/>
          <p:cNvSpPr/>
          <p:nvPr/>
        </p:nvSpPr>
        <p:spPr>
          <a:xfrm>
            <a:off x="505766" y="4266589"/>
            <a:ext cx="11170418" cy="1200329"/>
          </a:xfrm>
          <a:prstGeom prst="rect">
            <a:avLst/>
          </a:prstGeom>
        </p:spPr>
        <p:txBody>
          <a:bodyPr wrap="square">
            <a:spAutoFit/>
          </a:bodyPr>
          <a:lstStyle/>
          <a:p>
            <a:r>
              <a:rPr lang="en-IN" dirty="0">
                <a:solidFill>
                  <a:srgbClr val="C0504D">
                    <a:lumMod val="75000"/>
                  </a:srgbClr>
                </a:solidFill>
              </a:rPr>
              <a:t>B. Somanaidu ( 19AT1A05E3 ) 				     </a:t>
            </a:r>
            <a:r>
              <a:rPr lang="en-IN" dirty="0">
                <a:solidFill>
                  <a:schemeClr val="accent1"/>
                </a:solidFill>
              </a:rPr>
              <a:t>Project Supervisor</a:t>
            </a:r>
            <a:br>
              <a:rPr lang="en-IN" dirty="0">
                <a:solidFill>
                  <a:srgbClr val="4F81BD"/>
                </a:solidFill>
              </a:rPr>
            </a:br>
            <a:r>
              <a:rPr lang="en-IN" dirty="0">
                <a:solidFill>
                  <a:srgbClr val="C0504D">
                    <a:lumMod val="75000"/>
                  </a:srgbClr>
                </a:solidFill>
              </a:rPr>
              <a:t>K. Sreenu (19AT1A05F2 ) 			</a:t>
            </a:r>
            <a:r>
              <a:rPr lang="en-IN" dirty="0">
                <a:solidFill>
                  <a:schemeClr val="accent1"/>
                </a:solidFill>
              </a:rPr>
              <a:t>                                     Mr . D.JAYANARAYANA </a:t>
            </a:r>
            <a:r>
              <a:rPr lang="en-IN" dirty="0" err="1">
                <a:solidFill>
                  <a:schemeClr val="accent1"/>
                </a:solidFill>
              </a:rPr>
              <a:t>REDDY</a:t>
            </a:r>
            <a:r>
              <a:rPr lang="en-IN" sz="1200" dirty="0" err="1">
                <a:solidFill>
                  <a:srgbClr val="4F81BD"/>
                </a:solidFill>
              </a:rPr>
              <a:t>M.Tech</a:t>
            </a:r>
            <a:r>
              <a:rPr lang="en-IN" sz="1200" dirty="0">
                <a:solidFill>
                  <a:srgbClr val="4F81BD"/>
                </a:solidFill>
              </a:rPr>
              <a:t>.,(Ph.D)</a:t>
            </a:r>
            <a:br>
              <a:rPr lang="en-IN" dirty="0">
                <a:solidFill>
                  <a:srgbClr val="4F81BD"/>
                </a:solidFill>
              </a:rPr>
            </a:br>
            <a:r>
              <a:rPr lang="en-IN" dirty="0">
                <a:solidFill>
                  <a:srgbClr val="C0504D">
                    <a:lumMod val="75000"/>
                  </a:srgbClr>
                </a:solidFill>
              </a:rPr>
              <a:t>G. Srivathsa ( 19AT1A05F8 ) 		             	                     </a:t>
            </a:r>
            <a:r>
              <a:rPr lang="en-IN" dirty="0">
                <a:solidFill>
                  <a:srgbClr val="4F81BD"/>
                </a:solidFill>
              </a:rPr>
              <a:t>Associate Professor</a:t>
            </a:r>
            <a:br>
              <a:rPr lang="en-IN" dirty="0">
                <a:solidFill>
                  <a:srgbClr val="4F81BD"/>
                </a:solidFill>
              </a:rPr>
            </a:br>
            <a:r>
              <a:rPr lang="en-IN" dirty="0">
                <a:solidFill>
                  <a:srgbClr val="C0504D">
                    <a:lumMod val="75000"/>
                  </a:srgbClr>
                </a:solidFill>
              </a:rPr>
              <a:t>K. Umesh Chandra Reddy ( 19AT1A05G9 </a:t>
            </a:r>
            <a:r>
              <a:rPr lang="en-IN">
                <a:solidFill>
                  <a:srgbClr val="C0504D">
                    <a:lumMod val="75000"/>
                  </a:srgbClr>
                </a:solidFill>
              </a:rPr>
              <a:t>) 			     </a:t>
            </a:r>
            <a:r>
              <a:rPr lang="en-IN">
                <a:solidFill>
                  <a:srgbClr val="4F81BD"/>
                </a:solidFill>
              </a:rPr>
              <a:t>Department Of CSE</a:t>
            </a:r>
            <a:endParaRPr lang="en-GB" dirty="0"/>
          </a:p>
        </p:txBody>
      </p:sp>
    </p:spTree>
    <p:extLst>
      <p:ext uri="{BB962C8B-B14F-4D97-AF65-F5344CB8AC3E}">
        <p14:creationId xmlns:p14="http://schemas.microsoft.com/office/powerpoint/2010/main" val="594340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BBF87F-4EB7-900B-CE8F-3075809B1844}"/>
              </a:ext>
            </a:extLst>
          </p:cNvPr>
          <p:cNvSpPr txBox="1"/>
          <p:nvPr/>
        </p:nvSpPr>
        <p:spPr>
          <a:xfrm>
            <a:off x="3802567" y="78060"/>
            <a:ext cx="7664604" cy="754053"/>
          </a:xfrm>
          <a:prstGeom prst="rect">
            <a:avLst/>
          </a:prstGeom>
          <a:noFill/>
        </p:spPr>
        <p:txBody>
          <a:bodyPr wrap="square" rtlCol="0">
            <a:spAutoFit/>
          </a:bodyPr>
          <a:lstStyle/>
          <a:p>
            <a:r>
              <a:rPr lang="en-IN" sz="4300" dirty="0">
                <a:latin typeface="Calibri" panose="020F0502020204030204" pitchFamily="34" charset="0"/>
                <a:ea typeface="Calibri" panose="020F0502020204030204" pitchFamily="34" charset="0"/>
                <a:cs typeface="Calibri" panose="020F0502020204030204" pitchFamily="34" charset="0"/>
              </a:rPr>
              <a:t>PROPOSED SYSTEM</a:t>
            </a:r>
          </a:p>
        </p:txBody>
      </p:sp>
      <p:sp>
        <p:nvSpPr>
          <p:cNvPr id="4" name="TextBox 3">
            <a:extLst>
              <a:ext uri="{FF2B5EF4-FFF2-40B4-BE49-F238E27FC236}">
                <a16:creationId xmlns:a16="http://schemas.microsoft.com/office/drawing/2014/main" id="{15F5A795-C0B2-2E4C-DA07-B253238173E9}"/>
              </a:ext>
            </a:extLst>
          </p:cNvPr>
          <p:cNvSpPr txBox="1"/>
          <p:nvPr/>
        </p:nvSpPr>
        <p:spPr>
          <a:xfrm>
            <a:off x="865273" y="1711344"/>
            <a:ext cx="10600841" cy="3170099"/>
          </a:xfrm>
          <a:prstGeom prst="rect">
            <a:avLst/>
          </a:prstGeom>
          <a:noFill/>
        </p:spPr>
        <p:txBody>
          <a:bodyPr wrap="square" rtlCol="0">
            <a:spAutoFit/>
          </a:bodyPr>
          <a:lstStyle/>
          <a:p>
            <a:r>
              <a:rPr lang="en-US" sz="2000" dirty="0"/>
              <a:t>In this project, we're analyzing facial features to estimate BMI using the Python CNN (convolution neural networks) algorithm. </a:t>
            </a:r>
          </a:p>
          <a:p>
            <a:endParaRPr lang="en-US" sz="2000" dirty="0"/>
          </a:p>
          <a:p>
            <a:r>
              <a:rPr lang="en-US" sz="2000" dirty="0"/>
              <a:t>CNN will use a picture as its input, extracting facial traits from it before predicting BMI based on those features.</a:t>
            </a:r>
          </a:p>
          <a:p>
            <a:endParaRPr lang="en-US" sz="2000" b="1" dirty="0"/>
          </a:p>
          <a:p>
            <a:r>
              <a:rPr lang="en-US" sz="2000" b="1" dirty="0"/>
              <a:t>Advantages of proposed system:</a:t>
            </a:r>
          </a:p>
          <a:p>
            <a:pPr lvl="0"/>
            <a:r>
              <a:rPr lang="en-US" sz="2000" dirty="0"/>
              <a:t>Far preprocessing for best prediction</a:t>
            </a:r>
          </a:p>
          <a:p>
            <a:pPr lvl="0"/>
            <a:r>
              <a:rPr lang="en-US" sz="2000" dirty="0"/>
              <a:t>High prediction rate </a:t>
            </a:r>
          </a:p>
          <a:p>
            <a:endParaRPr lang="en-IN" sz="2000" dirty="0"/>
          </a:p>
        </p:txBody>
      </p:sp>
    </p:spTree>
    <p:extLst>
      <p:ext uri="{BB962C8B-B14F-4D97-AF65-F5344CB8AC3E}">
        <p14:creationId xmlns:p14="http://schemas.microsoft.com/office/powerpoint/2010/main" val="2794527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5768-4E8A-1316-32D3-568C0D955DB9}"/>
              </a:ext>
            </a:extLst>
          </p:cNvPr>
          <p:cNvSpPr>
            <a:spLocks noGrp="1"/>
          </p:cNvSpPr>
          <p:nvPr>
            <p:ph type="ctrTitle"/>
          </p:nvPr>
        </p:nvSpPr>
        <p:spPr>
          <a:xfrm>
            <a:off x="3409626" y="0"/>
            <a:ext cx="6054671" cy="836908"/>
          </a:xfrm>
        </p:spPr>
        <p:txBody>
          <a:bodyPr/>
          <a:lstStyle/>
          <a:p>
            <a:r>
              <a:rPr lang="en-IN" dirty="0"/>
              <a:t>REQUIRMENTS</a:t>
            </a:r>
          </a:p>
        </p:txBody>
      </p:sp>
      <p:sp>
        <p:nvSpPr>
          <p:cNvPr id="3" name="Content Placeholder 2">
            <a:extLst>
              <a:ext uri="{FF2B5EF4-FFF2-40B4-BE49-F238E27FC236}">
                <a16:creationId xmlns:a16="http://schemas.microsoft.com/office/drawing/2014/main" id="{EE7105B9-687A-1FE4-0102-9F2582BF9E42}"/>
              </a:ext>
            </a:extLst>
          </p:cNvPr>
          <p:cNvSpPr txBox="1">
            <a:spLocks/>
          </p:cNvSpPr>
          <p:nvPr/>
        </p:nvSpPr>
        <p:spPr>
          <a:xfrm>
            <a:off x="1227045" y="1291949"/>
            <a:ext cx="8229600" cy="4389120"/>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kern="0" dirty="0">
                <a:latin typeface="+mn-lt"/>
              </a:rPr>
              <a:t>HARDWARE REQUIREMENTS</a:t>
            </a:r>
            <a:endParaRPr lang="en-US" sz="2000" kern="0" dirty="0">
              <a:latin typeface="+mn-lt"/>
            </a:endParaRPr>
          </a:p>
          <a:p>
            <a:r>
              <a:rPr lang="en-US" sz="2000" kern="0" dirty="0">
                <a:latin typeface="+mn-lt"/>
              </a:rPr>
              <a:t>Minimum hardware requirements are very dependent on the particular software being developed by a given Enthought Python / Canopy / VS Code user. </a:t>
            </a:r>
          </a:p>
          <a:p>
            <a:endParaRPr lang="en-US" sz="2000" kern="0" dirty="0">
              <a:latin typeface="+mn-lt"/>
            </a:endParaRPr>
          </a:p>
          <a:p>
            <a:r>
              <a:rPr lang="en-US" sz="2000" kern="0" dirty="0">
                <a:latin typeface="+mn-lt"/>
              </a:rPr>
              <a:t>Applications that need to store large arrays/objects in memory will require more RAM, whereas applications that need to perform numerous calculations or tasks more quickly will require a faster processor.</a:t>
            </a:r>
          </a:p>
          <a:p>
            <a:endParaRPr lang="en-US" sz="2000" kern="0" dirty="0">
              <a:latin typeface="+mn-lt"/>
            </a:endParaRPr>
          </a:p>
          <a:p>
            <a:endParaRPr lang="en-US" sz="2000" kern="0" dirty="0">
              <a:latin typeface="+mn-lt"/>
            </a:endParaRPr>
          </a:p>
          <a:p>
            <a:r>
              <a:rPr lang="en-IN" sz="2000" b="1" kern="0" dirty="0">
                <a:latin typeface="+mn-lt"/>
              </a:rPr>
              <a:t>Operating system		: windows, </a:t>
            </a:r>
            <a:r>
              <a:rPr lang="en-IN" sz="2000" b="1" kern="0" dirty="0" err="1">
                <a:latin typeface="+mn-lt"/>
              </a:rPr>
              <a:t>linux</a:t>
            </a:r>
            <a:endParaRPr lang="en-US" sz="2000" kern="0" dirty="0">
              <a:latin typeface="+mn-lt"/>
            </a:endParaRPr>
          </a:p>
          <a:p>
            <a:r>
              <a:rPr lang="en-IN" sz="2000" b="1" kern="0" dirty="0">
                <a:latin typeface="+mn-lt"/>
              </a:rPr>
              <a:t>Processor			: minimum intel i3</a:t>
            </a:r>
            <a:endParaRPr lang="en-US" sz="2000" kern="0" dirty="0">
              <a:latin typeface="+mn-lt"/>
            </a:endParaRPr>
          </a:p>
          <a:p>
            <a:r>
              <a:rPr lang="en-IN" sz="2000" b="1" kern="0" dirty="0">
                <a:latin typeface="+mn-lt"/>
              </a:rPr>
              <a:t>Ram				:  minimum 4 </a:t>
            </a:r>
            <a:r>
              <a:rPr lang="en-IN" sz="2000" b="1" kern="0" dirty="0" err="1">
                <a:latin typeface="+mn-lt"/>
              </a:rPr>
              <a:t>gb</a:t>
            </a:r>
            <a:endParaRPr lang="en-US" sz="2000" kern="0" dirty="0">
              <a:latin typeface="+mn-lt"/>
            </a:endParaRPr>
          </a:p>
          <a:p>
            <a:r>
              <a:rPr lang="en-IN" sz="2000" b="1" kern="0" dirty="0">
                <a:latin typeface="+mn-lt"/>
              </a:rPr>
              <a:t>Hard disk 			: minimum 250gb</a:t>
            </a:r>
            <a:endParaRPr lang="en-US" sz="2000" kern="0" dirty="0">
              <a:latin typeface="+mn-lt"/>
            </a:endParaRPr>
          </a:p>
        </p:txBody>
      </p:sp>
    </p:spTree>
    <p:extLst>
      <p:ext uri="{BB962C8B-B14F-4D97-AF65-F5344CB8AC3E}">
        <p14:creationId xmlns:p14="http://schemas.microsoft.com/office/powerpoint/2010/main" val="266040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4903-0BC2-715B-32A9-6153C313EEBA}"/>
              </a:ext>
            </a:extLst>
          </p:cNvPr>
          <p:cNvSpPr>
            <a:spLocks noGrp="1"/>
          </p:cNvSpPr>
          <p:nvPr>
            <p:ph type="ctrTitle"/>
          </p:nvPr>
        </p:nvSpPr>
        <p:spPr>
          <a:xfrm>
            <a:off x="3332136" y="0"/>
            <a:ext cx="5527727" cy="852407"/>
          </a:xfrm>
        </p:spPr>
        <p:txBody>
          <a:bodyPr/>
          <a:lstStyle/>
          <a:p>
            <a:r>
              <a:rPr lang="en-IN" dirty="0"/>
              <a:t>ALGORITHMS</a:t>
            </a:r>
          </a:p>
        </p:txBody>
      </p:sp>
      <p:sp>
        <p:nvSpPr>
          <p:cNvPr id="3" name="TextBox 2">
            <a:extLst>
              <a:ext uri="{FF2B5EF4-FFF2-40B4-BE49-F238E27FC236}">
                <a16:creationId xmlns:a16="http://schemas.microsoft.com/office/drawing/2014/main" id="{07789F15-5154-6E65-3294-6F0A241600E7}"/>
              </a:ext>
            </a:extLst>
          </p:cNvPr>
          <p:cNvSpPr txBox="1"/>
          <p:nvPr/>
        </p:nvSpPr>
        <p:spPr>
          <a:xfrm>
            <a:off x="770627" y="1618890"/>
            <a:ext cx="1060761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CNN:</a:t>
            </a:r>
            <a:r>
              <a:rPr lang="en-US" sz="2000" dirty="0">
                <a:latin typeface="Times New Roman"/>
                <a:cs typeface="Times New Roman"/>
              </a:rPr>
              <a:t> </a:t>
            </a:r>
            <a:endParaRPr lang="en-US" sz="2000">
              <a:latin typeface="Times New Roman"/>
              <a:cs typeface="Times New Roman"/>
            </a:endParaRPr>
          </a:p>
          <a:p>
            <a:r>
              <a:rPr lang="en-US" sz="2000" dirty="0">
                <a:latin typeface="Times New Roman"/>
                <a:cs typeface="Times New Roman"/>
              </a:rPr>
              <a:t>A Convolutional Neural Network (</a:t>
            </a:r>
            <a:r>
              <a:rPr lang="en-US" sz="2000" err="1">
                <a:latin typeface="Times New Roman"/>
                <a:cs typeface="Times New Roman"/>
              </a:rPr>
              <a:t>ConvNet</a:t>
            </a:r>
            <a:r>
              <a:rPr lang="en-US" sz="2000" dirty="0">
                <a:latin typeface="Times New Roman"/>
                <a:cs typeface="Times New Roman"/>
              </a:rPr>
              <a:t>/CNN) is a Deep Learning algorithm which can take in an input image, assign importance (learnable weights and biases) to various aspects/objects in the image and be able to differentiate one from the other. The pre-processing required in a </a:t>
            </a:r>
            <a:r>
              <a:rPr lang="en-US" sz="2000" err="1">
                <a:latin typeface="Times New Roman"/>
                <a:cs typeface="Times New Roman"/>
              </a:rPr>
              <a:t>ConvNet</a:t>
            </a:r>
            <a:r>
              <a:rPr lang="en-US" sz="2000" dirty="0">
                <a:latin typeface="Times New Roman"/>
                <a:cs typeface="Times New Roman"/>
              </a:rPr>
              <a:t> is much lower as compared to other classification algorithms. While in primitive methods filters are hand-engineered, with enough training, </a:t>
            </a:r>
            <a:r>
              <a:rPr lang="en-US" sz="2000" err="1">
                <a:latin typeface="Times New Roman"/>
                <a:cs typeface="Times New Roman"/>
              </a:rPr>
              <a:t>ConvNets</a:t>
            </a:r>
            <a:r>
              <a:rPr lang="en-US" sz="2000" dirty="0">
                <a:latin typeface="Times New Roman"/>
                <a:cs typeface="Times New Roman"/>
              </a:rPr>
              <a:t> have the ability to learn these filters/characteristics. The architecture of a </a:t>
            </a:r>
            <a:r>
              <a:rPr lang="en-US" sz="2000" err="1">
                <a:latin typeface="Times New Roman"/>
                <a:cs typeface="Times New Roman"/>
              </a:rPr>
              <a:t>ConvNet</a:t>
            </a:r>
            <a:r>
              <a:rPr lang="en-US" sz="2000" dirty="0">
                <a:latin typeface="Times New Roman"/>
                <a:cs typeface="Times New Roman"/>
              </a:rPr>
              <a: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a:t>
            </a:r>
          </a:p>
        </p:txBody>
      </p:sp>
    </p:spTree>
    <p:extLst>
      <p:ext uri="{BB962C8B-B14F-4D97-AF65-F5344CB8AC3E}">
        <p14:creationId xmlns:p14="http://schemas.microsoft.com/office/powerpoint/2010/main" val="364107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338A-7E26-C9B5-0884-A2CCB6E8FA21}"/>
              </a:ext>
            </a:extLst>
          </p:cNvPr>
          <p:cNvSpPr>
            <a:spLocks noGrp="1"/>
          </p:cNvSpPr>
          <p:nvPr>
            <p:ph type="ctrTitle"/>
          </p:nvPr>
        </p:nvSpPr>
        <p:spPr>
          <a:xfrm>
            <a:off x="1834551" y="-4313"/>
            <a:ext cx="10363200" cy="703892"/>
          </a:xfrm>
        </p:spPr>
        <p:txBody>
          <a:bodyPr/>
          <a:lstStyle/>
          <a:p>
            <a:r>
              <a:rPr lang="en-IN" dirty="0"/>
              <a:t>MODULES</a:t>
            </a:r>
          </a:p>
        </p:txBody>
      </p:sp>
      <p:sp>
        <p:nvSpPr>
          <p:cNvPr id="3" name="TextBox 2">
            <a:extLst>
              <a:ext uri="{FF2B5EF4-FFF2-40B4-BE49-F238E27FC236}">
                <a16:creationId xmlns:a16="http://schemas.microsoft.com/office/drawing/2014/main" id="{F62DA0D6-A314-9ED9-2EB6-FFE50FC8EE36}"/>
              </a:ext>
            </a:extLst>
          </p:cNvPr>
          <p:cNvSpPr txBox="1"/>
          <p:nvPr/>
        </p:nvSpPr>
        <p:spPr>
          <a:xfrm>
            <a:off x="626854" y="1288212"/>
            <a:ext cx="1075138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cs typeface="Times New Roman"/>
              </a:rPr>
              <a:t>In this project we are using python CNN (convolution neural networks) algorithm to predict BMI by </a:t>
            </a:r>
            <a:r>
              <a:rPr lang="en-US" sz="2200" dirty="0" err="1">
                <a:latin typeface="Times New Roman"/>
                <a:cs typeface="Times New Roman"/>
              </a:rPr>
              <a:t>analysing</a:t>
            </a:r>
            <a:r>
              <a:rPr lang="en-US" sz="2200" dirty="0">
                <a:latin typeface="Times New Roman"/>
                <a:cs typeface="Times New Roman"/>
              </a:rPr>
              <a:t> facial features. CNN will take image as input and then extract facial features from image and based on facial features BMI will be predicted. To implement this project we have designed following modules.</a:t>
            </a:r>
          </a:p>
          <a:p>
            <a:r>
              <a:rPr lang="en-US" sz="2200" dirty="0">
                <a:latin typeface="Times New Roman"/>
                <a:cs typeface="Times New Roman"/>
              </a:rPr>
              <a:t>Generate &amp; Load BMI &amp; Face Detection Models: Using this module we will load facial detection CV2library and BMI detection CNN model. Facial detection library help us to detect human face from uploaded image and then facial features will input to CNN model to predict BMI</a:t>
            </a:r>
          </a:p>
          <a:p>
            <a:r>
              <a:rPr lang="en-US" sz="2200" dirty="0">
                <a:latin typeface="Times New Roman"/>
                <a:cs typeface="Times New Roman"/>
              </a:rPr>
              <a:t>Upload Image: using this module we will upload image to application</a:t>
            </a:r>
          </a:p>
          <a:p>
            <a:r>
              <a:rPr lang="en-US" sz="2200" dirty="0">
                <a:latin typeface="Times New Roman"/>
                <a:cs typeface="Times New Roman"/>
              </a:rPr>
              <a:t>Run Face &amp; BMI Detection Algorithm: This model extract face from given input image and then facial features will be </a:t>
            </a:r>
            <a:r>
              <a:rPr lang="en-US" sz="2200" err="1">
                <a:latin typeface="Times New Roman"/>
                <a:cs typeface="Times New Roman"/>
              </a:rPr>
              <a:t>analyse</a:t>
            </a:r>
            <a:r>
              <a:rPr lang="en-US" sz="2200" dirty="0">
                <a:latin typeface="Times New Roman"/>
                <a:cs typeface="Times New Roman"/>
              </a:rPr>
              <a:t> to predict BMI. Based on predicted BMI insurance policy will be quoted to users.</a:t>
            </a:r>
          </a:p>
        </p:txBody>
      </p:sp>
    </p:spTree>
    <p:extLst>
      <p:ext uri="{BB962C8B-B14F-4D97-AF65-F5344CB8AC3E}">
        <p14:creationId xmlns:p14="http://schemas.microsoft.com/office/powerpoint/2010/main" val="209739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0D78795-2086-19E2-1E7C-15DD6FE9C622}"/>
              </a:ext>
            </a:extLst>
          </p:cNvPr>
          <p:cNvSpPr txBox="1">
            <a:spLocks/>
          </p:cNvSpPr>
          <p:nvPr/>
        </p:nvSpPr>
        <p:spPr>
          <a:xfrm>
            <a:off x="1834551" y="-4313"/>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kern="0" dirty="0"/>
              <a:t>SYSTEM ARCHITECTURE</a:t>
            </a:r>
          </a:p>
        </p:txBody>
      </p:sp>
      <p:pic>
        <p:nvPicPr>
          <p:cNvPr id="11" name="Picture 11" descr="Diagram&#10;&#10;Description automatically generated">
            <a:extLst>
              <a:ext uri="{FF2B5EF4-FFF2-40B4-BE49-F238E27FC236}">
                <a16:creationId xmlns:a16="http://schemas.microsoft.com/office/drawing/2014/main" id="{127E4263-C2C7-4298-D2C3-71824B371B50}"/>
              </a:ext>
            </a:extLst>
          </p:cNvPr>
          <p:cNvPicPr>
            <a:picLocks noChangeAspect="1"/>
          </p:cNvPicPr>
          <p:nvPr/>
        </p:nvPicPr>
        <p:blipFill>
          <a:blip r:embed="rId2"/>
          <a:stretch>
            <a:fillRect/>
          </a:stretch>
        </p:blipFill>
        <p:spPr>
          <a:xfrm>
            <a:off x="2408902" y="2065048"/>
            <a:ext cx="8598503" cy="2128764"/>
          </a:xfrm>
          <a:prstGeom prst="rect">
            <a:avLst/>
          </a:prstGeom>
        </p:spPr>
      </p:pic>
    </p:spTree>
    <p:extLst>
      <p:ext uri="{BB962C8B-B14F-4D97-AF65-F5344CB8AC3E}">
        <p14:creationId xmlns:p14="http://schemas.microsoft.com/office/powerpoint/2010/main" val="267728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19AABB-C74C-4687-AD4F-957F90974613}"/>
              </a:ext>
            </a:extLst>
          </p:cNvPr>
          <p:cNvSpPr>
            <a:spLocks noGrp="1"/>
          </p:cNvSpPr>
          <p:nvPr/>
        </p:nvSpPr>
        <p:spPr>
          <a:xfrm>
            <a:off x="641230" y="3072442"/>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3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dirty="0"/>
              <a:t>UML DIAGRAMS</a:t>
            </a:r>
          </a:p>
        </p:txBody>
      </p:sp>
    </p:spTree>
    <p:extLst>
      <p:ext uri="{BB962C8B-B14F-4D97-AF65-F5344CB8AC3E}">
        <p14:creationId xmlns:p14="http://schemas.microsoft.com/office/powerpoint/2010/main" val="1637815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17D68E8A-F3F6-6F9F-C3F3-D134E163912E}"/>
              </a:ext>
            </a:extLst>
          </p:cNvPr>
          <p:cNvPicPr>
            <a:picLocks noChangeAspect="1"/>
          </p:cNvPicPr>
          <p:nvPr/>
        </p:nvPicPr>
        <p:blipFill>
          <a:blip r:embed="rId2"/>
          <a:stretch>
            <a:fillRect/>
          </a:stretch>
        </p:blipFill>
        <p:spPr>
          <a:xfrm>
            <a:off x="3042249" y="1077335"/>
            <a:ext cx="5690557" cy="4732083"/>
          </a:xfrm>
          <a:prstGeom prst="rect">
            <a:avLst/>
          </a:prstGeom>
        </p:spPr>
      </p:pic>
      <p:sp>
        <p:nvSpPr>
          <p:cNvPr id="8" name="Title 1">
            <a:extLst>
              <a:ext uri="{FF2B5EF4-FFF2-40B4-BE49-F238E27FC236}">
                <a16:creationId xmlns:a16="http://schemas.microsoft.com/office/drawing/2014/main" id="{737F7356-5F12-39A5-B078-B532720E1FB7}"/>
              </a:ext>
            </a:extLst>
          </p:cNvPr>
          <p:cNvSpPr>
            <a:spLocks noGrp="1"/>
          </p:cNvSpPr>
          <p:nvPr/>
        </p:nvSpPr>
        <p:spPr>
          <a:xfrm>
            <a:off x="1259456" y="-4313"/>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3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dirty="0"/>
              <a:t>DATA FLOW DIAGRAM</a:t>
            </a:r>
          </a:p>
        </p:txBody>
      </p:sp>
    </p:spTree>
    <p:extLst>
      <p:ext uri="{BB962C8B-B14F-4D97-AF65-F5344CB8AC3E}">
        <p14:creationId xmlns:p14="http://schemas.microsoft.com/office/powerpoint/2010/main" val="3703162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6234B8-D983-A95E-540C-92B92ACE9F2A}"/>
              </a:ext>
            </a:extLst>
          </p:cNvPr>
          <p:cNvSpPr>
            <a:spLocks noGrp="1"/>
          </p:cNvSpPr>
          <p:nvPr/>
        </p:nvSpPr>
        <p:spPr>
          <a:xfrm>
            <a:off x="1259456" y="-4313"/>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3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dirty="0"/>
              <a:t>USE CASE DIAGRAM</a:t>
            </a:r>
          </a:p>
        </p:txBody>
      </p:sp>
      <p:pic>
        <p:nvPicPr>
          <p:cNvPr id="7" name="Picture 7">
            <a:extLst>
              <a:ext uri="{FF2B5EF4-FFF2-40B4-BE49-F238E27FC236}">
                <a16:creationId xmlns:a16="http://schemas.microsoft.com/office/drawing/2014/main" id="{CBFA619A-4645-B6DD-FA0F-729476D9AD3E}"/>
              </a:ext>
            </a:extLst>
          </p:cNvPr>
          <p:cNvPicPr>
            <a:picLocks noChangeAspect="1"/>
          </p:cNvPicPr>
          <p:nvPr/>
        </p:nvPicPr>
        <p:blipFill>
          <a:blip r:embed="rId2"/>
          <a:stretch>
            <a:fillRect/>
          </a:stretch>
        </p:blipFill>
        <p:spPr>
          <a:xfrm>
            <a:off x="3674853" y="1327909"/>
            <a:ext cx="4525992" cy="4202181"/>
          </a:xfrm>
          <a:prstGeom prst="rect">
            <a:avLst/>
          </a:prstGeom>
        </p:spPr>
      </p:pic>
    </p:spTree>
    <p:extLst>
      <p:ext uri="{BB962C8B-B14F-4D97-AF65-F5344CB8AC3E}">
        <p14:creationId xmlns:p14="http://schemas.microsoft.com/office/powerpoint/2010/main" val="23930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6234B8-D983-A95E-540C-92B92ACE9F2A}"/>
              </a:ext>
            </a:extLst>
          </p:cNvPr>
          <p:cNvSpPr>
            <a:spLocks noGrp="1"/>
          </p:cNvSpPr>
          <p:nvPr/>
        </p:nvSpPr>
        <p:spPr>
          <a:xfrm>
            <a:off x="1259456" y="-4313"/>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3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dirty="0"/>
              <a:t>CLASS DIAGRAM</a:t>
            </a:r>
          </a:p>
        </p:txBody>
      </p:sp>
      <p:pic>
        <p:nvPicPr>
          <p:cNvPr id="2" name="Picture 3" descr="Diagram&#10;&#10;Description automatically generated">
            <a:extLst>
              <a:ext uri="{FF2B5EF4-FFF2-40B4-BE49-F238E27FC236}">
                <a16:creationId xmlns:a16="http://schemas.microsoft.com/office/drawing/2014/main" id="{7DDDFFA0-4306-CDB7-A475-5725CDFCF29D}"/>
              </a:ext>
            </a:extLst>
          </p:cNvPr>
          <p:cNvPicPr>
            <a:picLocks noChangeAspect="1"/>
          </p:cNvPicPr>
          <p:nvPr/>
        </p:nvPicPr>
        <p:blipFill>
          <a:blip r:embed="rId2"/>
          <a:stretch>
            <a:fillRect/>
          </a:stretch>
        </p:blipFill>
        <p:spPr>
          <a:xfrm>
            <a:off x="4562793" y="954657"/>
            <a:ext cx="3224565" cy="5049328"/>
          </a:xfrm>
          <a:prstGeom prst="rect">
            <a:avLst/>
          </a:prstGeom>
        </p:spPr>
      </p:pic>
    </p:spTree>
    <p:extLst>
      <p:ext uri="{BB962C8B-B14F-4D97-AF65-F5344CB8AC3E}">
        <p14:creationId xmlns:p14="http://schemas.microsoft.com/office/powerpoint/2010/main" val="237085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6234B8-D983-A95E-540C-92B92ACE9F2A}"/>
              </a:ext>
            </a:extLst>
          </p:cNvPr>
          <p:cNvSpPr>
            <a:spLocks noGrp="1"/>
          </p:cNvSpPr>
          <p:nvPr/>
        </p:nvSpPr>
        <p:spPr>
          <a:xfrm>
            <a:off x="1259456" y="-4313"/>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3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dirty="0"/>
              <a:t>ACTIVITY DIAGRAM</a:t>
            </a:r>
          </a:p>
        </p:txBody>
      </p:sp>
      <p:pic>
        <p:nvPicPr>
          <p:cNvPr id="2" name="Picture 3" descr="Diagram&#10;&#10;Description automatically generated">
            <a:extLst>
              <a:ext uri="{FF2B5EF4-FFF2-40B4-BE49-F238E27FC236}">
                <a16:creationId xmlns:a16="http://schemas.microsoft.com/office/drawing/2014/main" id="{F23ECC19-1E55-3D53-7764-D2DDE927CDA1}"/>
              </a:ext>
            </a:extLst>
          </p:cNvPr>
          <p:cNvPicPr>
            <a:picLocks noChangeAspect="1"/>
          </p:cNvPicPr>
          <p:nvPr/>
        </p:nvPicPr>
        <p:blipFill>
          <a:blip r:embed="rId2"/>
          <a:stretch>
            <a:fillRect/>
          </a:stretch>
        </p:blipFill>
        <p:spPr>
          <a:xfrm>
            <a:off x="4206815" y="1035489"/>
            <a:ext cx="4410972" cy="4643245"/>
          </a:xfrm>
          <a:prstGeom prst="rect">
            <a:avLst/>
          </a:prstGeom>
        </p:spPr>
      </p:pic>
    </p:spTree>
    <p:extLst>
      <p:ext uri="{BB962C8B-B14F-4D97-AF65-F5344CB8AC3E}">
        <p14:creationId xmlns:p14="http://schemas.microsoft.com/office/powerpoint/2010/main" val="270170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4BFDF9-177E-4F69-595D-D986173F0A83}"/>
              </a:ext>
            </a:extLst>
          </p:cNvPr>
          <p:cNvSpPr>
            <a:spLocks noGrp="1"/>
          </p:cNvSpPr>
          <p:nvPr>
            <p:ph type="ctrTitle"/>
          </p:nvPr>
        </p:nvSpPr>
        <p:spPr>
          <a:xfrm>
            <a:off x="1402771" y="200312"/>
            <a:ext cx="10363200" cy="651743"/>
          </a:xfrm>
        </p:spPr>
        <p:txBody>
          <a:bodyPr/>
          <a:lstStyle/>
          <a:p>
            <a:r>
              <a:rPr lang="en-US" dirty="0"/>
              <a:t>OUTLINE</a:t>
            </a:r>
            <a:endParaRPr lang="en-IN" dirty="0"/>
          </a:p>
        </p:txBody>
      </p:sp>
      <p:sp>
        <p:nvSpPr>
          <p:cNvPr id="3" name="Content Placeholder 2"/>
          <p:cNvSpPr>
            <a:spLocks noGrp="1"/>
          </p:cNvSpPr>
          <p:nvPr>
            <p:ph idx="4294967295"/>
          </p:nvPr>
        </p:nvSpPr>
        <p:spPr>
          <a:xfrm>
            <a:off x="1792941" y="986118"/>
            <a:ext cx="8184778" cy="4900332"/>
          </a:xfrm>
        </p:spPr>
        <p:txBody>
          <a:bodyPr>
            <a:normAutofit lnSpcReduction="10000"/>
          </a:bodyPr>
          <a:lstStyle/>
          <a:p>
            <a:r>
              <a:rPr lang="en-IN" dirty="0">
                <a:latin typeface="+mn-lt"/>
              </a:rPr>
              <a:t>ABSTRACT</a:t>
            </a:r>
          </a:p>
          <a:p>
            <a:r>
              <a:rPr lang="en-IN" dirty="0">
                <a:latin typeface="+mn-lt"/>
              </a:rPr>
              <a:t>INTRODUCTION</a:t>
            </a:r>
          </a:p>
          <a:p>
            <a:r>
              <a:rPr lang="en-IN" dirty="0">
                <a:latin typeface="+mn-lt"/>
              </a:rPr>
              <a:t>LITERATURE SURVEY</a:t>
            </a:r>
          </a:p>
          <a:p>
            <a:r>
              <a:rPr lang="en-IN" dirty="0">
                <a:latin typeface="+mn-lt"/>
              </a:rPr>
              <a:t>PROPOSED SYSTEM</a:t>
            </a:r>
          </a:p>
          <a:p>
            <a:r>
              <a:rPr lang="en-IN" dirty="0">
                <a:latin typeface="+mn-lt"/>
              </a:rPr>
              <a:t>MODULES</a:t>
            </a:r>
          </a:p>
          <a:p>
            <a:r>
              <a:rPr lang="en-IN" dirty="0">
                <a:latin typeface="+mn-lt"/>
              </a:rPr>
              <a:t>SYTEM ARCHITECTURE</a:t>
            </a:r>
          </a:p>
          <a:p>
            <a:r>
              <a:rPr lang="en-IN" dirty="0">
                <a:latin typeface="+mn-lt"/>
              </a:rPr>
              <a:t>UML DIAGRAMS</a:t>
            </a:r>
          </a:p>
          <a:p>
            <a:r>
              <a:rPr lang="en-IN" dirty="0">
                <a:latin typeface="+mn-lt"/>
              </a:rPr>
              <a:t>RESULTS</a:t>
            </a:r>
          </a:p>
          <a:p>
            <a:r>
              <a:rPr lang="en-IN" dirty="0">
                <a:latin typeface="+mn-lt"/>
              </a:rPr>
              <a:t>CONCLUSION</a:t>
            </a:r>
          </a:p>
          <a:p>
            <a:pPr marL="25400" indent="0">
              <a:buNone/>
            </a:pPr>
            <a:endParaRPr lang="en-IN" dirty="0"/>
          </a:p>
        </p:txBody>
      </p:sp>
    </p:spTree>
    <p:extLst>
      <p:ext uri="{BB962C8B-B14F-4D97-AF65-F5344CB8AC3E}">
        <p14:creationId xmlns:p14="http://schemas.microsoft.com/office/powerpoint/2010/main" val="553816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6234B8-D983-A95E-540C-92B92ACE9F2A}"/>
              </a:ext>
            </a:extLst>
          </p:cNvPr>
          <p:cNvSpPr>
            <a:spLocks noGrp="1"/>
          </p:cNvSpPr>
          <p:nvPr/>
        </p:nvSpPr>
        <p:spPr>
          <a:xfrm>
            <a:off x="1259456" y="-4313"/>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3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dirty="0"/>
              <a:t>SEQUENCE DIAGRAM</a:t>
            </a:r>
          </a:p>
        </p:txBody>
      </p:sp>
      <p:pic>
        <p:nvPicPr>
          <p:cNvPr id="2" name="Picture 3" descr="Graphical user interface, text, application&#10;&#10;Description automatically generated">
            <a:extLst>
              <a:ext uri="{FF2B5EF4-FFF2-40B4-BE49-F238E27FC236}">
                <a16:creationId xmlns:a16="http://schemas.microsoft.com/office/drawing/2014/main" id="{4ABB73C5-203F-0B86-A119-B32DC1E0F95E}"/>
              </a:ext>
            </a:extLst>
          </p:cNvPr>
          <p:cNvPicPr>
            <a:picLocks noChangeAspect="1"/>
          </p:cNvPicPr>
          <p:nvPr/>
        </p:nvPicPr>
        <p:blipFill>
          <a:blip r:embed="rId2"/>
          <a:stretch>
            <a:fillRect/>
          </a:stretch>
        </p:blipFill>
        <p:spPr>
          <a:xfrm>
            <a:off x="3027872" y="1304329"/>
            <a:ext cx="6811992" cy="4119946"/>
          </a:xfrm>
          <a:prstGeom prst="rect">
            <a:avLst/>
          </a:prstGeom>
        </p:spPr>
      </p:pic>
    </p:spTree>
    <p:extLst>
      <p:ext uri="{BB962C8B-B14F-4D97-AF65-F5344CB8AC3E}">
        <p14:creationId xmlns:p14="http://schemas.microsoft.com/office/powerpoint/2010/main" val="73528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6234B8-D983-A95E-540C-92B92ACE9F2A}"/>
              </a:ext>
            </a:extLst>
          </p:cNvPr>
          <p:cNvSpPr>
            <a:spLocks noGrp="1"/>
          </p:cNvSpPr>
          <p:nvPr/>
        </p:nvSpPr>
        <p:spPr>
          <a:xfrm>
            <a:off x="1259456" y="-4313"/>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3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dirty="0"/>
              <a:t>COLLABORATION DIAGRAM</a:t>
            </a:r>
          </a:p>
        </p:txBody>
      </p:sp>
      <p:pic>
        <p:nvPicPr>
          <p:cNvPr id="2" name="Picture 3" descr="Graphical user interface, text, application&#10;&#10;Description automatically generated">
            <a:extLst>
              <a:ext uri="{FF2B5EF4-FFF2-40B4-BE49-F238E27FC236}">
                <a16:creationId xmlns:a16="http://schemas.microsoft.com/office/drawing/2014/main" id="{D66B0B04-DC63-821D-E8CB-C9D5C07978AF}"/>
              </a:ext>
            </a:extLst>
          </p:cNvPr>
          <p:cNvPicPr>
            <a:picLocks noChangeAspect="1"/>
          </p:cNvPicPr>
          <p:nvPr/>
        </p:nvPicPr>
        <p:blipFill>
          <a:blip r:embed="rId2"/>
          <a:stretch>
            <a:fillRect/>
          </a:stretch>
        </p:blipFill>
        <p:spPr>
          <a:xfrm>
            <a:off x="1820174" y="2761584"/>
            <a:ext cx="8796067" cy="1521737"/>
          </a:xfrm>
          <a:prstGeom prst="rect">
            <a:avLst/>
          </a:prstGeom>
        </p:spPr>
      </p:pic>
    </p:spTree>
    <p:extLst>
      <p:ext uri="{BB962C8B-B14F-4D97-AF65-F5344CB8AC3E}">
        <p14:creationId xmlns:p14="http://schemas.microsoft.com/office/powerpoint/2010/main" val="3657688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6234B8-D983-A95E-540C-92B92ACE9F2A}"/>
              </a:ext>
            </a:extLst>
          </p:cNvPr>
          <p:cNvSpPr>
            <a:spLocks noGrp="1"/>
          </p:cNvSpPr>
          <p:nvPr/>
        </p:nvSpPr>
        <p:spPr>
          <a:xfrm>
            <a:off x="1259456" y="-4313"/>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3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dirty="0"/>
              <a:t>COMPONENT DIAGRAM</a:t>
            </a:r>
          </a:p>
        </p:txBody>
      </p:sp>
      <p:pic>
        <p:nvPicPr>
          <p:cNvPr id="2" name="Picture 3" descr="Graphical user interface&#10;&#10;Description automatically generated">
            <a:extLst>
              <a:ext uri="{FF2B5EF4-FFF2-40B4-BE49-F238E27FC236}">
                <a16:creationId xmlns:a16="http://schemas.microsoft.com/office/drawing/2014/main" id="{CEBD425D-12F5-B3E8-C4B3-5FCF85A2ECB8}"/>
              </a:ext>
            </a:extLst>
          </p:cNvPr>
          <p:cNvPicPr>
            <a:picLocks noChangeAspect="1"/>
          </p:cNvPicPr>
          <p:nvPr/>
        </p:nvPicPr>
        <p:blipFill>
          <a:blip r:embed="rId2"/>
          <a:stretch>
            <a:fillRect/>
          </a:stretch>
        </p:blipFill>
        <p:spPr>
          <a:xfrm>
            <a:off x="1259457" y="1474981"/>
            <a:ext cx="9011728" cy="3649247"/>
          </a:xfrm>
          <a:prstGeom prst="rect">
            <a:avLst/>
          </a:prstGeom>
        </p:spPr>
      </p:pic>
    </p:spTree>
    <p:extLst>
      <p:ext uri="{BB962C8B-B14F-4D97-AF65-F5344CB8AC3E}">
        <p14:creationId xmlns:p14="http://schemas.microsoft.com/office/powerpoint/2010/main" val="3488789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6234B8-D983-A95E-540C-92B92ACE9F2A}"/>
              </a:ext>
            </a:extLst>
          </p:cNvPr>
          <p:cNvSpPr>
            <a:spLocks noGrp="1"/>
          </p:cNvSpPr>
          <p:nvPr/>
        </p:nvSpPr>
        <p:spPr>
          <a:xfrm>
            <a:off x="785003" y="3014932"/>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3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dirty="0"/>
              <a:t>RESULTS</a:t>
            </a:r>
          </a:p>
        </p:txBody>
      </p:sp>
    </p:spTree>
    <p:extLst>
      <p:ext uri="{BB962C8B-B14F-4D97-AF65-F5344CB8AC3E}">
        <p14:creationId xmlns:p14="http://schemas.microsoft.com/office/powerpoint/2010/main" val="1944742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Graphical user interface&#10;&#10;Description automatically generated">
            <a:extLst>
              <a:ext uri="{FF2B5EF4-FFF2-40B4-BE49-F238E27FC236}">
                <a16:creationId xmlns:a16="http://schemas.microsoft.com/office/drawing/2014/main" id="{D3263758-C0C4-D575-F638-2371F4519B6C}"/>
              </a:ext>
            </a:extLst>
          </p:cNvPr>
          <p:cNvPicPr>
            <a:picLocks noChangeAspect="1"/>
          </p:cNvPicPr>
          <p:nvPr/>
        </p:nvPicPr>
        <p:blipFill rotWithShape="1">
          <a:blip r:embed="rId2"/>
          <a:srcRect r="332" b="6470"/>
          <a:stretch/>
        </p:blipFill>
        <p:spPr>
          <a:xfrm>
            <a:off x="1777041" y="1018091"/>
            <a:ext cx="8407912" cy="4434224"/>
          </a:xfrm>
          <a:prstGeom prst="rect">
            <a:avLst/>
          </a:prstGeom>
        </p:spPr>
      </p:pic>
    </p:spTree>
    <p:extLst>
      <p:ext uri="{BB962C8B-B14F-4D97-AF65-F5344CB8AC3E}">
        <p14:creationId xmlns:p14="http://schemas.microsoft.com/office/powerpoint/2010/main" val="545901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 picture containing graphical user interface&#10;&#10;Description automatically generated">
            <a:extLst>
              <a:ext uri="{FF2B5EF4-FFF2-40B4-BE49-F238E27FC236}">
                <a16:creationId xmlns:a16="http://schemas.microsoft.com/office/drawing/2014/main" id="{D235A3C5-2813-9B84-112D-9F3DAA22F2B9}"/>
              </a:ext>
            </a:extLst>
          </p:cNvPr>
          <p:cNvPicPr>
            <a:picLocks noChangeAspect="1"/>
          </p:cNvPicPr>
          <p:nvPr/>
        </p:nvPicPr>
        <p:blipFill>
          <a:blip r:embed="rId2"/>
          <a:stretch>
            <a:fillRect/>
          </a:stretch>
        </p:blipFill>
        <p:spPr>
          <a:xfrm>
            <a:off x="1805796" y="1238558"/>
            <a:ext cx="8105953" cy="4380884"/>
          </a:xfrm>
          <a:prstGeom prst="rect">
            <a:avLst/>
          </a:prstGeom>
        </p:spPr>
      </p:pic>
    </p:spTree>
    <p:extLst>
      <p:ext uri="{BB962C8B-B14F-4D97-AF65-F5344CB8AC3E}">
        <p14:creationId xmlns:p14="http://schemas.microsoft.com/office/powerpoint/2010/main" val="4213437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Graphical user interface, application&#10;&#10;Description automatically generated">
            <a:extLst>
              <a:ext uri="{FF2B5EF4-FFF2-40B4-BE49-F238E27FC236}">
                <a16:creationId xmlns:a16="http://schemas.microsoft.com/office/drawing/2014/main" id="{7A8DF2B9-96D1-A855-E69B-C8F17C6FEFAF}"/>
              </a:ext>
            </a:extLst>
          </p:cNvPr>
          <p:cNvPicPr>
            <a:picLocks noChangeAspect="1"/>
          </p:cNvPicPr>
          <p:nvPr/>
        </p:nvPicPr>
        <p:blipFill>
          <a:blip r:embed="rId2"/>
          <a:stretch>
            <a:fillRect/>
          </a:stretch>
        </p:blipFill>
        <p:spPr>
          <a:xfrm>
            <a:off x="1762664" y="1018734"/>
            <a:ext cx="8537276" cy="4547363"/>
          </a:xfrm>
          <a:prstGeom prst="rect">
            <a:avLst/>
          </a:prstGeom>
        </p:spPr>
      </p:pic>
    </p:spTree>
    <p:extLst>
      <p:ext uri="{BB962C8B-B14F-4D97-AF65-F5344CB8AC3E}">
        <p14:creationId xmlns:p14="http://schemas.microsoft.com/office/powerpoint/2010/main" val="525505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graphical user interface&#10;&#10;Description automatically generated">
            <a:extLst>
              <a:ext uri="{FF2B5EF4-FFF2-40B4-BE49-F238E27FC236}">
                <a16:creationId xmlns:a16="http://schemas.microsoft.com/office/drawing/2014/main" id="{EE22FC7F-EE8C-1FD8-67F7-AA3D0EF2941A}"/>
              </a:ext>
            </a:extLst>
          </p:cNvPr>
          <p:cNvPicPr>
            <a:picLocks noChangeAspect="1"/>
          </p:cNvPicPr>
          <p:nvPr/>
        </p:nvPicPr>
        <p:blipFill>
          <a:blip r:embed="rId2"/>
          <a:stretch>
            <a:fillRect/>
          </a:stretch>
        </p:blipFill>
        <p:spPr>
          <a:xfrm>
            <a:off x="2064589" y="1117917"/>
            <a:ext cx="8681049" cy="4622167"/>
          </a:xfrm>
          <a:prstGeom prst="rect">
            <a:avLst/>
          </a:prstGeom>
        </p:spPr>
      </p:pic>
    </p:spTree>
    <p:extLst>
      <p:ext uri="{BB962C8B-B14F-4D97-AF65-F5344CB8AC3E}">
        <p14:creationId xmlns:p14="http://schemas.microsoft.com/office/powerpoint/2010/main" val="460064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Graphical user interface, website&#10;&#10;Description automatically generated">
            <a:extLst>
              <a:ext uri="{FF2B5EF4-FFF2-40B4-BE49-F238E27FC236}">
                <a16:creationId xmlns:a16="http://schemas.microsoft.com/office/drawing/2014/main" id="{C5A9CDAC-2543-FF4A-8248-866070863830}"/>
              </a:ext>
            </a:extLst>
          </p:cNvPr>
          <p:cNvPicPr>
            <a:picLocks noChangeAspect="1"/>
          </p:cNvPicPr>
          <p:nvPr/>
        </p:nvPicPr>
        <p:blipFill>
          <a:blip r:embed="rId2"/>
          <a:stretch>
            <a:fillRect/>
          </a:stretch>
        </p:blipFill>
        <p:spPr>
          <a:xfrm>
            <a:off x="1690777" y="900796"/>
            <a:ext cx="9026107" cy="4797615"/>
          </a:xfrm>
          <a:prstGeom prst="rect">
            <a:avLst/>
          </a:prstGeom>
        </p:spPr>
      </p:pic>
    </p:spTree>
    <p:extLst>
      <p:ext uri="{BB962C8B-B14F-4D97-AF65-F5344CB8AC3E}">
        <p14:creationId xmlns:p14="http://schemas.microsoft.com/office/powerpoint/2010/main" val="1842536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text, screenshot, screen&#10;&#10;Description automatically generated">
            <a:extLst>
              <a:ext uri="{FF2B5EF4-FFF2-40B4-BE49-F238E27FC236}">
                <a16:creationId xmlns:a16="http://schemas.microsoft.com/office/drawing/2014/main" id="{CC000984-13A9-438C-CB8E-FEE320F19307}"/>
              </a:ext>
            </a:extLst>
          </p:cNvPr>
          <p:cNvPicPr>
            <a:picLocks noChangeAspect="1"/>
          </p:cNvPicPr>
          <p:nvPr/>
        </p:nvPicPr>
        <p:blipFill>
          <a:blip r:embed="rId2"/>
          <a:stretch>
            <a:fillRect/>
          </a:stretch>
        </p:blipFill>
        <p:spPr>
          <a:xfrm>
            <a:off x="1590136" y="1132293"/>
            <a:ext cx="8637917" cy="4593413"/>
          </a:xfrm>
          <a:prstGeom prst="rect">
            <a:avLst/>
          </a:prstGeom>
        </p:spPr>
      </p:pic>
    </p:spTree>
    <p:extLst>
      <p:ext uri="{BB962C8B-B14F-4D97-AF65-F5344CB8AC3E}">
        <p14:creationId xmlns:p14="http://schemas.microsoft.com/office/powerpoint/2010/main" val="105022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155" y="108488"/>
            <a:ext cx="4747647" cy="731835"/>
          </a:xfrm>
        </p:spPr>
        <p:txBody>
          <a:bodyPr>
            <a:normAutofit fontScale="90000"/>
          </a:bodyPr>
          <a:lstStyle/>
          <a:p>
            <a:r>
              <a:rPr lang="en-IN" sz="4300" dirty="0"/>
              <a:t>ABSTRACT</a:t>
            </a:r>
          </a:p>
        </p:txBody>
      </p:sp>
      <p:sp>
        <p:nvSpPr>
          <p:cNvPr id="3" name="Content Placeholder 2"/>
          <p:cNvSpPr>
            <a:spLocks noGrp="1"/>
          </p:cNvSpPr>
          <p:nvPr>
            <p:ph idx="1"/>
          </p:nvPr>
        </p:nvSpPr>
        <p:spPr/>
        <p:txBody>
          <a:bodyPr>
            <a:normAutofit/>
          </a:bodyPr>
          <a:lstStyle/>
          <a:p>
            <a:r>
              <a:rPr lang="en-US" sz="2000" dirty="0">
                <a:latin typeface="+mn-lt"/>
              </a:rPr>
              <a:t>Body Mass Index (BMI) is a measure of how healthy a person is with respect to their body weight. BMI has shown a correlation with various factors like physical health, mental health, popularity. BMI calculation often requires accurate height and weight, which would take manual work to measure. </a:t>
            </a:r>
          </a:p>
          <a:p>
            <a:pPr marL="25400" indent="0">
              <a:buNone/>
            </a:pPr>
            <a:endParaRPr lang="en-US" sz="2000" dirty="0">
              <a:latin typeface="+mn-lt"/>
            </a:endParaRPr>
          </a:p>
          <a:p>
            <a:r>
              <a:rPr lang="en-US" sz="2000" dirty="0">
                <a:latin typeface="+mn-lt"/>
              </a:rPr>
              <a:t>Largescale automation of BMI calculation can be utilized for analyzing various aspects of society and can be used by governments and companies to make effective decisions. Previous works have used only geometric facial features discarding other information, or a data-driven deep learning-based approach in which the amount of data becomes a bottleneck. </a:t>
            </a:r>
          </a:p>
          <a:p>
            <a:pPr marL="25400" indent="0">
              <a:buNone/>
            </a:pPr>
            <a:endParaRPr lang="en-US" sz="2000" dirty="0">
              <a:latin typeface="+mn-lt"/>
            </a:endParaRPr>
          </a:p>
          <a:p>
            <a:r>
              <a:rPr lang="en-US" sz="2000" dirty="0">
                <a:latin typeface="+mn-lt"/>
              </a:rPr>
              <a:t>In this project we are using python CNN (convolution neural networks) algorithm to predict BMI by analyzing facial features. CNN will take image as input and then extract facial features from image and based on facial features BMI will be predicted. </a:t>
            </a:r>
          </a:p>
          <a:p>
            <a:pPr marL="25400" indent="0">
              <a:buNone/>
            </a:pPr>
            <a:endParaRPr lang="en-IN" sz="1800" dirty="0">
              <a:latin typeface="+mn-lt"/>
              <a:cs typeface="Times New Roman" panose="02020603050405020304" pitchFamily="18" charset="0"/>
            </a:endParaRPr>
          </a:p>
        </p:txBody>
      </p:sp>
    </p:spTree>
    <p:extLst>
      <p:ext uri="{BB962C8B-B14F-4D97-AF65-F5344CB8AC3E}">
        <p14:creationId xmlns:p14="http://schemas.microsoft.com/office/powerpoint/2010/main" val="2319287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22C7B8-36AA-44E9-41F6-B7D0264F51E9}"/>
              </a:ext>
            </a:extLst>
          </p:cNvPr>
          <p:cNvSpPr>
            <a:spLocks noGrp="1"/>
          </p:cNvSpPr>
          <p:nvPr/>
        </p:nvSpPr>
        <p:spPr>
          <a:xfrm>
            <a:off x="1532626" y="81951"/>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3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dirty="0"/>
              <a:t>CONCLUSION</a:t>
            </a:r>
          </a:p>
        </p:txBody>
      </p:sp>
      <p:sp>
        <p:nvSpPr>
          <p:cNvPr id="5" name="TextBox 4">
            <a:extLst>
              <a:ext uri="{FF2B5EF4-FFF2-40B4-BE49-F238E27FC236}">
                <a16:creationId xmlns:a16="http://schemas.microsoft.com/office/drawing/2014/main" id="{B5D0499F-FDA8-81EC-905E-BF3A501EDBF4}"/>
              </a:ext>
            </a:extLst>
          </p:cNvPr>
          <p:cNvSpPr txBox="1"/>
          <p:nvPr/>
        </p:nvSpPr>
        <p:spPr>
          <a:xfrm>
            <a:off x="1086929" y="1892060"/>
            <a:ext cx="1001814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We observed that people with more BMI have a higher risk of developing health issues. We found that there exists a strong association between BMI and the face of a human. So, we proposed an approach to predict BMI from facial images using deep learning. We preprocessed the facial data by aligning the faces to the center using the BMI detection algorithm.</a:t>
            </a:r>
            <a:endParaRPr lang="en-US" dirty="0"/>
          </a:p>
          <a:p>
            <a:endParaRPr lang="en-US" sz="2000" dirty="0">
              <a:latin typeface="Times New Roman"/>
              <a:cs typeface="Times New Roman"/>
            </a:endParaRPr>
          </a:p>
          <a:p>
            <a:r>
              <a:rPr lang="en-US" sz="2000" dirty="0">
                <a:latin typeface="Times New Roman"/>
                <a:cs typeface="Times New Roman"/>
              </a:rPr>
              <a:t>In future work, we will apply our method to social media proﬁle pictures to model population-level obesity rates. Preliminary results show that both regional </a:t>
            </a:r>
            <a:r>
              <a:rPr lang="en-US" sz="2000">
                <a:latin typeface="Times New Roman"/>
                <a:cs typeface="Times New Roman"/>
              </a:rPr>
              <a:t>and demographic </a:t>
            </a:r>
            <a:r>
              <a:rPr lang="en-US" sz="2000" dirty="0">
                <a:latin typeface="Times New Roman"/>
                <a:cs typeface="Times New Roman"/>
              </a:rPr>
              <a:t>differences in BMI are reﬂected in large amounts of Instagram proﬁle pictures.</a:t>
            </a:r>
            <a:endParaRPr lang="en-US"/>
          </a:p>
        </p:txBody>
      </p:sp>
    </p:spTree>
    <p:extLst>
      <p:ext uri="{BB962C8B-B14F-4D97-AF65-F5344CB8AC3E}">
        <p14:creationId xmlns:p14="http://schemas.microsoft.com/office/powerpoint/2010/main" val="442787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22C7B8-36AA-44E9-41F6-B7D0264F51E9}"/>
              </a:ext>
            </a:extLst>
          </p:cNvPr>
          <p:cNvSpPr>
            <a:spLocks noGrp="1"/>
          </p:cNvSpPr>
          <p:nvPr/>
        </p:nvSpPr>
        <p:spPr>
          <a:xfrm>
            <a:off x="1532626" y="81951"/>
            <a:ext cx="10363200" cy="7038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1400"/>
              <a:buFont typeface="Arial"/>
              <a:buNone/>
              <a:defRPr sz="4300" b="0" i="0" u="none" strike="noStrike" cap="none">
                <a:solidFill>
                  <a:schemeClr val="dk1"/>
                </a:solidFill>
                <a:latin typeface="Calibri"/>
                <a:ea typeface="Calibri"/>
                <a:cs typeface="Calibri"/>
                <a:sym typeface="Calibri"/>
              </a:defRPr>
            </a:lvl1pPr>
            <a:lvl2pPr marR="0" lvl="1"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eaLnBrk="1" hangingPunct="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US" dirty="0"/>
              <a:t>REFERENCES</a:t>
            </a:r>
            <a:endParaRPr lang="en-IN" dirty="0"/>
          </a:p>
        </p:txBody>
      </p:sp>
      <p:sp>
        <p:nvSpPr>
          <p:cNvPr id="5" name="TextBox 4">
            <a:extLst>
              <a:ext uri="{FF2B5EF4-FFF2-40B4-BE49-F238E27FC236}">
                <a16:creationId xmlns:a16="http://schemas.microsoft.com/office/drawing/2014/main" id="{B5D0499F-FDA8-81EC-905E-BF3A501EDBF4}"/>
              </a:ext>
            </a:extLst>
          </p:cNvPr>
          <p:cNvSpPr txBox="1"/>
          <p:nvPr/>
        </p:nvSpPr>
        <p:spPr>
          <a:xfrm>
            <a:off x="1086929" y="1518249"/>
            <a:ext cx="1001814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1. [</a:t>
            </a:r>
            <a:r>
              <a:rPr lang="en-US" sz="2000" dirty="0" err="1">
                <a:latin typeface="Times New Roman"/>
                <a:cs typeface="Times New Roman"/>
              </a:rPr>
              <a:t>Girshick</a:t>
            </a:r>
            <a:r>
              <a:rPr lang="en-US" sz="2000" dirty="0">
                <a:latin typeface="Times New Roman"/>
                <a:cs typeface="Times New Roman"/>
              </a:rPr>
              <a:t> and others 2014] </a:t>
            </a:r>
            <a:r>
              <a:rPr lang="en-US" sz="2000" dirty="0" err="1">
                <a:latin typeface="Times New Roman"/>
                <a:cs typeface="Times New Roman"/>
              </a:rPr>
              <a:t>Girshick</a:t>
            </a:r>
            <a:r>
              <a:rPr lang="en-US" sz="2000" dirty="0">
                <a:latin typeface="Times New Roman"/>
                <a:cs typeface="Times New Roman"/>
              </a:rPr>
              <a:t>, R., et al. 2014. </a:t>
            </a:r>
            <a:r>
              <a:rPr lang="en-US" sz="2000" dirty="0" err="1">
                <a:latin typeface="Times New Roman"/>
                <a:cs typeface="Times New Roman"/>
              </a:rPr>
              <a:t>Richfeature</a:t>
            </a:r>
            <a:r>
              <a:rPr lang="en-US" sz="2000" dirty="0">
                <a:latin typeface="Times New Roman"/>
                <a:cs typeface="Times New Roman"/>
              </a:rPr>
              <a:t> hierarchies for accurate object detection and </a:t>
            </a:r>
            <a:r>
              <a:rPr lang="en-US" sz="2000" dirty="0" err="1">
                <a:latin typeface="Times New Roman"/>
                <a:cs typeface="Times New Roman"/>
              </a:rPr>
              <a:t>seman</a:t>
            </a:r>
            <a:r>
              <a:rPr lang="en-US" sz="2000" dirty="0">
                <a:latin typeface="Times New Roman"/>
                <a:cs typeface="Times New Roman"/>
              </a:rPr>
              <a:t>-tic segmentation. In CVPR, 580–587. </a:t>
            </a:r>
            <a:endParaRPr lang="en-US" sz="2000" dirty="0">
              <a:cs typeface="Times New Roman"/>
            </a:endParaRPr>
          </a:p>
          <a:p>
            <a:r>
              <a:rPr lang="en-US" sz="2000" dirty="0">
                <a:latin typeface="Times New Roman"/>
                <a:cs typeface="Times New Roman"/>
              </a:rPr>
              <a:t>2. [</a:t>
            </a:r>
            <a:r>
              <a:rPr lang="en-US" sz="2000" dirty="0" err="1">
                <a:latin typeface="Times New Roman"/>
                <a:cs typeface="Times New Roman"/>
              </a:rPr>
              <a:t>Guntuku</a:t>
            </a:r>
            <a:r>
              <a:rPr lang="en-US" sz="2000" dirty="0">
                <a:latin typeface="Times New Roman"/>
                <a:cs typeface="Times New Roman"/>
              </a:rPr>
              <a:t> and others 2015] </a:t>
            </a:r>
            <a:r>
              <a:rPr lang="en-US" sz="2000" dirty="0" err="1">
                <a:latin typeface="Times New Roman"/>
                <a:cs typeface="Times New Roman"/>
              </a:rPr>
              <a:t>Guntuku</a:t>
            </a:r>
            <a:r>
              <a:rPr lang="en-US" sz="2000" dirty="0">
                <a:latin typeface="Times New Roman"/>
                <a:cs typeface="Times New Roman"/>
              </a:rPr>
              <a:t>, S. C., et al. 2015. </a:t>
            </a:r>
            <a:r>
              <a:rPr lang="en-US" sz="2000" dirty="0" err="1">
                <a:latin typeface="Times New Roman"/>
                <a:cs typeface="Times New Roman"/>
              </a:rPr>
              <a:t>Doothers</a:t>
            </a:r>
            <a:r>
              <a:rPr lang="en-US" sz="2000" dirty="0">
                <a:latin typeface="Times New Roman"/>
                <a:cs typeface="Times New Roman"/>
              </a:rPr>
              <a:t> perceive you as you want them to?: Modeling person-</a:t>
            </a:r>
            <a:r>
              <a:rPr lang="en-US" sz="2000" dirty="0" err="1">
                <a:latin typeface="Times New Roman"/>
                <a:cs typeface="Times New Roman"/>
              </a:rPr>
              <a:t>ality</a:t>
            </a:r>
            <a:r>
              <a:rPr lang="en-US" sz="2000" dirty="0">
                <a:latin typeface="Times New Roman"/>
                <a:cs typeface="Times New Roman"/>
              </a:rPr>
              <a:t> based on selﬁes. In ASM, 21–26. </a:t>
            </a:r>
            <a:endParaRPr lang="en-US" sz="2000" dirty="0">
              <a:cs typeface="Times New Roman"/>
            </a:endParaRPr>
          </a:p>
          <a:p>
            <a:r>
              <a:rPr lang="en-US" sz="2000" dirty="0">
                <a:latin typeface="Times New Roman"/>
                <a:cs typeface="Times New Roman"/>
              </a:rPr>
              <a:t>3. [Henderson and others 2016] Henderson, A. J., et al. 2016.Perception of health from facial cues. Philosophical Trans-actions of the Royal Society of London B: Biological Sci-</a:t>
            </a:r>
            <a:r>
              <a:rPr lang="en-US" sz="2000" dirty="0" err="1">
                <a:latin typeface="Times New Roman"/>
                <a:cs typeface="Times New Roman"/>
              </a:rPr>
              <a:t>ences</a:t>
            </a:r>
            <a:r>
              <a:rPr lang="en-US" sz="2000" dirty="0">
                <a:latin typeface="Times New Roman"/>
                <a:cs typeface="Times New Roman"/>
              </a:rPr>
              <a:t> 371(1693). </a:t>
            </a:r>
            <a:endParaRPr lang="en-US" sz="2000" dirty="0">
              <a:cs typeface="Times New Roman"/>
            </a:endParaRPr>
          </a:p>
          <a:p>
            <a:r>
              <a:rPr lang="en-US" sz="2000" dirty="0">
                <a:latin typeface="Times New Roman"/>
                <a:cs typeface="Times New Roman"/>
              </a:rPr>
              <a:t>4. [</a:t>
            </a:r>
            <a:r>
              <a:rPr lang="en-US" sz="2000" dirty="0" err="1">
                <a:latin typeface="Times New Roman"/>
                <a:cs typeface="Times New Roman"/>
              </a:rPr>
              <a:t>Krizhevsky</a:t>
            </a:r>
            <a:r>
              <a:rPr lang="en-US" sz="2000" dirty="0">
                <a:latin typeface="Times New Roman"/>
                <a:cs typeface="Times New Roman"/>
              </a:rPr>
              <a:t> and others 2012] </a:t>
            </a:r>
            <a:r>
              <a:rPr lang="en-US" sz="2000" dirty="0" err="1">
                <a:latin typeface="Times New Roman"/>
                <a:cs typeface="Times New Roman"/>
              </a:rPr>
              <a:t>Krizhevsky</a:t>
            </a:r>
            <a:r>
              <a:rPr lang="en-US" sz="2000" dirty="0">
                <a:latin typeface="Times New Roman"/>
                <a:cs typeface="Times New Roman"/>
              </a:rPr>
              <a:t>, A., et al. 2012.Imagenet classiﬁcation with deep convolutional neural net-works. In NIPS, 1097–1105. </a:t>
            </a:r>
            <a:endParaRPr lang="en-US" sz="2000" dirty="0">
              <a:cs typeface="Times New Roman"/>
            </a:endParaRPr>
          </a:p>
          <a:p>
            <a:r>
              <a:rPr lang="en-US" sz="2000" dirty="0">
                <a:latin typeface="Times New Roman"/>
                <a:cs typeface="Times New Roman"/>
              </a:rPr>
              <a:t>5. [Little and Perrett 2007] Little, A. C., and Perrett, D. I. 2007.Using composite images to assess accuracy in personality at-</a:t>
            </a:r>
            <a:r>
              <a:rPr lang="en-US" sz="2000" dirty="0" err="1">
                <a:latin typeface="Times New Roman"/>
                <a:cs typeface="Times New Roman"/>
              </a:rPr>
              <a:t>tribution</a:t>
            </a:r>
            <a:r>
              <a:rPr lang="en-US" sz="2000" dirty="0">
                <a:latin typeface="Times New Roman"/>
                <a:cs typeface="Times New Roman"/>
              </a:rPr>
              <a:t> to faces. British Journal of Psychology 98(1):111–126. </a:t>
            </a:r>
          </a:p>
          <a:p>
            <a:endParaRPr lang="en-US" sz="2000" dirty="0">
              <a:cs typeface="Times New Roman"/>
            </a:endParaRPr>
          </a:p>
        </p:txBody>
      </p:sp>
    </p:spTree>
    <p:extLst>
      <p:ext uri="{BB962C8B-B14F-4D97-AF65-F5344CB8AC3E}">
        <p14:creationId xmlns:p14="http://schemas.microsoft.com/office/powerpoint/2010/main" val="155142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937" y="-89045"/>
            <a:ext cx="10972800" cy="1143000"/>
          </a:xfrm>
        </p:spPr>
        <p:txBody>
          <a:bodyPr/>
          <a:lstStyle/>
          <a:p>
            <a:r>
              <a:rPr lang="en-IN" dirty="0"/>
              <a:t>INTRODUCTION</a:t>
            </a:r>
          </a:p>
        </p:txBody>
      </p:sp>
      <p:sp>
        <p:nvSpPr>
          <p:cNvPr id="3" name="Content Placeholder 2"/>
          <p:cNvSpPr>
            <a:spLocks noGrp="1"/>
          </p:cNvSpPr>
          <p:nvPr>
            <p:ph idx="1"/>
          </p:nvPr>
        </p:nvSpPr>
        <p:spPr>
          <a:xfrm>
            <a:off x="609599" y="1053955"/>
            <a:ext cx="11274137" cy="4525963"/>
          </a:xfrm>
        </p:spPr>
        <p:txBody>
          <a:bodyPr>
            <a:noAutofit/>
          </a:bodyPr>
          <a:lstStyle/>
          <a:p>
            <a:pPr marL="0" indent="0" algn="just">
              <a:buNone/>
            </a:pPr>
            <a:r>
              <a:rPr lang="en-US" sz="2000" dirty="0">
                <a:latin typeface="+mn-lt"/>
              </a:rPr>
              <a:t>The BMI(Body Mass Index) of any person is a crucial indicator of health. It checks if the person is underweight, normal, overweight, or obese. In the current scenario, health is one of the most neglected factor. Technology which has more benefits also has some drawbacks. It has made humans lazy and thus reduced their physical activity leading to a sedentary lifestyle and a rise in BMI which adversely affects their health and increases the risk of chronic diseases. </a:t>
            </a:r>
          </a:p>
          <a:p>
            <a:pPr marL="0" indent="0" algn="just">
              <a:buNone/>
            </a:pPr>
            <a:r>
              <a:rPr lang="en-US" sz="2000" dirty="0">
                <a:latin typeface="+mn-lt"/>
              </a:rPr>
              <a:t>The more the BMI, the more is the chance of developing cardiovascular and other harmful diseases. On the other side of the coin, some people have problems like malnutrition and deficiencies. So, BMI can help a person to keep a track record of their health. According to [1], on average, one out of every three adults is overweight, which is about 36% of the population, and by the year 2030, an estimated 20% of the global population would be obese. </a:t>
            </a:r>
          </a:p>
          <a:p>
            <a:pPr marL="0" indent="0" algn="just">
              <a:buNone/>
            </a:pPr>
            <a:endParaRPr lang="en-IN" sz="1500" dirty="0">
              <a:latin typeface="+mn-lt"/>
              <a:cs typeface="Times New Roman" panose="02020603050405020304" pitchFamily="18" charset="0"/>
            </a:endParaRPr>
          </a:p>
        </p:txBody>
      </p:sp>
    </p:spTree>
    <p:extLst>
      <p:ext uri="{BB962C8B-B14F-4D97-AF65-F5344CB8AC3E}">
        <p14:creationId xmlns:p14="http://schemas.microsoft.com/office/powerpoint/2010/main" val="339818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36547"/>
            <a:ext cx="10972800" cy="1143000"/>
          </a:xfrm>
        </p:spPr>
        <p:txBody>
          <a:bodyPr>
            <a:normAutofit/>
          </a:bodyPr>
          <a:lstStyle/>
          <a:p>
            <a:r>
              <a:rPr lang="en-IN" sz="4300" dirty="0"/>
              <a:t>LITERATURE</a:t>
            </a:r>
            <a:r>
              <a:rPr lang="en-IN" sz="4000" dirty="0"/>
              <a:t> SURVEY</a:t>
            </a:r>
          </a:p>
        </p:txBody>
      </p:sp>
      <p:sp>
        <p:nvSpPr>
          <p:cNvPr id="3" name="Content Placeholder 2"/>
          <p:cNvSpPr>
            <a:spLocks noGrp="1"/>
          </p:cNvSpPr>
          <p:nvPr>
            <p:ph idx="1"/>
          </p:nvPr>
        </p:nvSpPr>
        <p:spPr>
          <a:xfrm>
            <a:off x="833084" y="1152372"/>
            <a:ext cx="10749315" cy="4411519"/>
          </a:xfrm>
        </p:spPr>
        <p:txBody>
          <a:bodyPr rIns="0">
            <a:noAutofit/>
          </a:bodyPr>
          <a:lstStyle/>
          <a:p>
            <a:pPr marL="25400" indent="0">
              <a:buNone/>
            </a:pPr>
            <a:r>
              <a:rPr lang="en-US" sz="2000" b="1" dirty="0">
                <a:latin typeface="+mn-lt"/>
              </a:rPr>
              <a:t>Face-to-BMI: Using Computer Vision to Infer Body Mass Index on Social Media </a:t>
            </a:r>
            <a:endParaRPr lang="en-US" sz="2000" dirty="0">
              <a:latin typeface="+mn-lt"/>
            </a:endParaRPr>
          </a:p>
          <a:p>
            <a:pPr marL="25400" indent="0">
              <a:buNone/>
            </a:pPr>
            <a:r>
              <a:rPr lang="en-US" sz="2000" dirty="0">
                <a:latin typeface="+mn-lt"/>
                <a:hlinkClick r:id="rId3"/>
              </a:rPr>
              <a:t>https://www.researchgate.net/publication/314433619_Face-to-BMI_Using_Computer_Vision_to_Infer_Body_Mass_Index_on_Social_Media</a:t>
            </a:r>
            <a:endParaRPr lang="en-US" sz="2000" dirty="0">
              <a:latin typeface="+mn-lt"/>
            </a:endParaRPr>
          </a:p>
          <a:p>
            <a:pPr marL="25400" indent="0">
              <a:buNone/>
            </a:pPr>
            <a:endParaRPr lang="en-US" sz="2000" dirty="0">
              <a:latin typeface="+mn-lt"/>
            </a:endParaRPr>
          </a:p>
          <a:p>
            <a:pPr marL="25400" indent="0">
              <a:buNone/>
            </a:pPr>
            <a:r>
              <a:rPr lang="en-US" sz="2000" dirty="0">
                <a:latin typeface="+mn-lt"/>
              </a:rPr>
              <a:t>A person’s weight status can have profound implications on their life, ranging from mental health, to longevity, to ﬁnancial income. At the societal level, “fat shaming” and other forms of “sizeism” are a growing concern, while increasing obesity rates are linked to ever raising healthcare costs. </a:t>
            </a:r>
          </a:p>
          <a:p>
            <a:pPr marL="25400" indent="0">
              <a:buNone/>
            </a:pPr>
            <a:endParaRPr lang="en-US" sz="2000" dirty="0">
              <a:latin typeface="+mn-lt"/>
            </a:endParaRPr>
          </a:p>
          <a:p>
            <a:pPr marL="25400" indent="0">
              <a:buNone/>
            </a:pPr>
            <a:r>
              <a:rPr lang="en-US" sz="2000" dirty="0">
                <a:latin typeface="+mn-lt"/>
              </a:rPr>
              <a:t>For these reasons, researchers from a variety of backgrounds are interested in studying obesity from all angles. </a:t>
            </a:r>
          </a:p>
        </p:txBody>
      </p:sp>
    </p:spTree>
    <p:extLst>
      <p:ext uri="{BB962C8B-B14F-4D97-AF65-F5344CB8AC3E}">
        <p14:creationId xmlns:p14="http://schemas.microsoft.com/office/powerpoint/2010/main" val="196984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4B1FA1C-B63B-8B68-7D55-4CDC387B96E7}"/>
              </a:ext>
            </a:extLst>
          </p:cNvPr>
          <p:cNvSpPr>
            <a:spLocks noGrp="1"/>
          </p:cNvSpPr>
          <p:nvPr>
            <p:ph type="ctrTitle"/>
          </p:nvPr>
        </p:nvSpPr>
        <p:spPr>
          <a:xfrm>
            <a:off x="914400" y="1022888"/>
            <a:ext cx="10163331" cy="3716380"/>
          </a:xfrm>
        </p:spPr>
        <p:txBody>
          <a:bodyPr/>
          <a:lstStyle/>
          <a:p>
            <a:pPr algn="l"/>
            <a:r>
              <a:rPr lang="en-US" sz="2000" b="1" dirty="0"/>
              <a:t>Facial Image Analysis for Body Mass Index, Makeup and Identity</a:t>
            </a:r>
            <a:br>
              <a:rPr lang="en-US" sz="2000" dirty="0"/>
            </a:br>
            <a:r>
              <a:rPr lang="en-US" sz="2000" dirty="0">
                <a:hlinkClick r:id="rId2"/>
              </a:rPr>
              <a:t>https://researchrepository.wvu.edu/cgi/viewcontent.cgi?article=7979&amp;context=etd</a:t>
            </a:r>
            <a:br>
              <a:rPr lang="en-US" sz="2000" dirty="0"/>
            </a:br>
            <a:br>
              <a:rPr lang="en-US" sz="2000" dirty="0"/>
            </a:br>
            <a:r>
              <a:rPr lang="en-US" sz="2000" b="1" dirty="0"/>
              <a:t>ABSTRACT:</a:t>
            </a:r>
            <a:r>
              <a:rPr lang="en-US" sz="2000" dirty="0"/>
              <a:t> The principal aim of facial image analysis in computer vision is to extract valuable information (e.g., age, gender, ethnicity, and identity) by interpreting perceived electronic signals from face images. </a:t>
            </a:r>
            <a:br>
              <a:rPr lang="en-US" sz="2000" dirty="0"/>
            </a:br>
            <a:br>
              <a:rPr lang="en-US" sz="2000" dirty="0"/>
            </a:br>
            <a:r>
              <a:rPr lang="en-US" sz="2000" dirty="0"/>
              <a:t>In this dissertation, we develop facial image analysis systems for body mass index (BMI) prediction, makeup detection, as well as facial identity with makeup changes and BMI variations. BMI is a commonly used measure of body fatness. </a:t>
            </a:r>
            <a:br>
              <a:rPr lang="en-US" sz="2000" dirty="0">
                <a:latin typeface="Times New Roman" pitchFamily="18" charset="0"/>
                <a:cs typeface="Times New Roman" pitchFamily="18" charset="0"/>
              </a:rPr>
            </a:br>
            <a:endParaRPr lang="en-IN" sz="2000" dirty="0"/>
          </a:p>
        </p:txBody>
      </p:sp>
      <p:sp>
        <p:nvSpPr>
          <p:cNvPr id="2" name="TextBox 1">
            <a:extLst>
              <a:ext uri="{FF2B5EF4-FFF2-40B4-BE49-F238E27FC236}">
                <a16:creationId xmlns:a16="http://schemas.microsoft.com/office/drawing/2014/main" id="{D6FF9D1F-ABA4-4197-D339-A3F2F51DE3B8}"/>
              </a:ext>
            </a:extLst>
          </p:cNvPr>
          <p:cNvSpPr txBox="1"/>
          <p:nvPr/>
        </p:nvSpPr>
        <p:spPr>
          <a:xfrm>
            <a:off x="4174527" y="0"/>
            <a:ext cx="7664604" cy="754053"/>
          </a:xfrm>
          <a:prstGeom prst="rect">
            <a:avLst/>
          </a:prstGeom>
          <a:noFill/>
        </p:spPr>
        <p:txBody>
          <a:bodyPr wrap="square" rtlCol="0">
            <a:spAutoFit/>
          </a:bodyPr>
          <a:lstStyle/>
          <a:p>
            <a:r>
              <a:rPr lang="en-IN" sz="4300" dirty="0">
                <a:latin typeface="Calibri" panose="020F0502020204030204" pitchFamily="34" charset="0"/>
                <a:ea typeface="Calibri" panose="020F0502020204030204" pitchFamily="34" charset="0"/>
                <a:cs typeface="Calibri" panose="020F0502020204030204" pitchFamily="34" charset="0"/>
              </a:rPr>
              <a:t>LITERATURE SURVEY</a:t>
            </a:r>
          </a:p>
        </p:txBody>
      </p:sp>
    </p:spTree>
    <p:extLst>
      <p:ext uri="{BB962C8B-B14F-4D97-AF65-F5344CB8AC3E}">
        <p14:creationId xmlns:p14="http://schemas.microsoft.com/office/powerpoint/2010/main" val="131274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B8B0-CB98-455A-FEFE-96AEA9C0EB86}"/>
              </a:ext>
            </a:extLst>
          </p:cNvPr>
          <p:cNvSpPr>
            <a:spLocks noGrp="1"/>
          </p:cNvSpPr>
          <p:nvPr>
            <p:ph type="ctrTitle"/>
          </p:nvPr>
        </p:nvSpPr>
        <p:spPr>
          <a:xfrm>
            <a:off x="660300" y="1379350"/>
            <a:ext cx="10363200" cy="3766087"/>
          </a:xfrm>
        </p:spPr>
        <p:txBody>
          <a:bodyPr/>
          <a:lstStyle/>
          <a:p>
            <a:pPr algn="l"/>
            <a:r>
              <a:rPr lang="en-US" sz="2000" b="1" dirty="0"/>
              <a:t>BMI Prediction From Face Images.</a:t>
            </a:r>
            <a:br>
              <a:rPr lang="en-US" sz="2000" dirty="0"/>
            </a:br>
            <a:r>
              <a:rPr lang="en-US" sz="2000" dirty="0">
                <a:hlinkClick r:id="rId2"/>
              </a:rPr>
              <a:t>https://www.researchgate.net/publication/335364971_BMI_Prediction_From_Face_Images</a:t>
            </a:r>
            <a:br>
              <a:rPr lang="en-US" sz="2000" dirty="0"/>
            </a:br>
            <a:r>
              <a:rPr lang="en-US" sz="2000" dirty="0"/>
              <a:t> </a:t>
            </a:r>
            <a:br>
              <a:rPr lang="en-US" sz="2000" dirty="0"/>
            </a:br>
            <a:r>
              <a:rPr lang="en-US" sz="2000" b="1" dirty="0"/>
              <a:t>ABSTRACT:</a:t>
            </a:r>
            <a:r>
              <a:rPr lang="en-US" sz="2000" dirty="0"/>
              <a:t> Body-mass index (BMI) is the amount of mass per area of a person, and it is an important indicator of the weight status. From health industry till the social media applications, there are many areas where BMI data is used. </a:t>
            </a:r>
            <a:br>
              <a:rPr lang="en-US" sz="2000" dirty="0"/>
            </a:br>
            <a:br>
              <a:rPr lang="en-US" sz="2000" dirty="0"/>
            </a:br>
            <a:r>
              <a:rPr lang="en-US" sz="2000" dirty="0"/>
              <a:t>Various machine learning techniques are developed for BMI prediction only from a face image without any information about the weight and height of a </a:t>
            </a:r>
            <a:r>
              <a:rPr lang="en-US" sz="2000" dirty="0" err="1"/>
              <a:t>person.Making</a:t>
            </a:r>
            <a:r>
              <a:rPr lang="en-US" sz="2000" dirty="0"/>
              <a:t> this kind of predictions is a regression problem. </a:t>
            </a:r>
            <a:br>
              <a:rPr lang="en-US" sz="2000" dirty="0"/>
            </a:br>
            <a:endParaRPr lang="en-IN" sz="2000" dirty="0">
              <a:latin typeface="+mn-lt"/>
            </a:endParaRPr>
          </a:p>
        </p:txBody>
      </p:sp>
      <p:sp>
        <p:nvSpPr>
          <p:cNvPr id="3" name="TextBox 2">
            <a:extLst>
              <a:ext uri="{FF2B5EF4-FFF2-40B4-BE49-F238E27FC236}">
                <a16:creationId xmlns:a16="http://schemas.microsoft.com/office/drawing/2014/main" id="{8B0722F6-A7CF-039E-EA16-EC07BE09F887}"/>
              </a:ext>
            </a:extLst>
          </p:cNvPr>
          <p:cNvSpPr txBox="1"/>
          <p:nvPr/>
        </p:nvSpPr>
        <p:spPr>
          <a:xfrm>
            <a:off x="3802567" y="78060"/>
            <a:ext cx="7664604" cy="754053"/>
          </a:xfrm>
          <a:prstGeom prst="rect">
            <a:avLst/>
          </a:prstGeom>
          <a:noFill/>
        </p:spPr>
        <p:txBody>
          <a:bodyPr wrap="square" rtlCol="0">
            <a:spAutoFit/>
          </a:bodyPr>
          <a:lstStyle/>
          <a:p>
            <a:r>
              <a:rPr lang="en-IN" sz="4300" dirty="0">
                <a:latin typeface="Calibri" panose="020F0502020204030204" pitchFamily="34" charset="0"/>
                <a:ea typeface="Calibri" panose="020F0502020204030204" pitchFamily="34" charset="0"/>
                <a:cs typeface="Calibri" panose="020F0502020204030204" pitchFamily="34" charset="0"/>
              </a:rPr>
              <a:t>LITERATURE SURVEY</a:t>
            </a:r>
          </a:p>
        </p:txBody>
      </p:sp>
    </p:spTree>
    <p:extLst>
      <p:ext uri="{BB962C8B-B14F-4D97-AF65-F5344CB8AC3E}">
        <p14:creationId xmlns:p14="http://schemas.microsoft.com/office/powerpoint/2010/main" val="225792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FEFAA43-41CB-0465-E7BA-56C71B5F1A21}"/>
              </a:ext>
            </a:extLst>
          </p:cNvPr>
          <p:cNvSpPr txBox="1"/>
          <p:nvPr/>
        </p:nvSpPr>
        <p:spPr>
          <a:xfrm>
            <a:off x="3802567" y="78060"/>
            <a:ext cx="7664604" cy="754053"/>
          </a:xfrm>
          <a:prstGeom prst="rect">
            <a:avLst/>
          </a:prstGeom>
          <a:noFill/>
        </p:spPr>
        <p:txBody>
          <a:bodyPr wrap="square" rtlCol="0">
            <a:spAutoFit/>
          </a:bodyPr>
          <a:lstStyle/>
          <a:p>
            <a:r>
              <a:rPr lang="en-IN" sz="4300" dirty="0">
                <a:latin typeface="Calibri" panose="020F0502020204030204" pitchFamily="34" charset="0"/>
                <a:ea typeface="Calibri" panose="020F0502020204030204" pitchFamily="34" charset="0"/>
                <a:cs typeface="Calibri" panose="020F0502020204030204" pitchFamily="34" charset="0"/>
              </a:rPr>
              <a:t>LITERATURE SURVEY</a:t>
            </a:r>
          </a:p>
        </p:txBody>
      </p:sp>
      <p:sp>
        <p:nvSpPr>
          <p:cNvPr id="12" name="TextBox 11">
            <a:extLst>
              <a:ext uri="{FF2B5EF4-FFF2-40B4-BE49-F238E27FC236}">
                <a16:creationId xmlns:a16="http://schemas.microsoft.com/office/drawing/2014/main" id="{FFFFD478-2033-917B-AF22-61F732680089}"/>
              </a:ext>
            </a:extLst>
          </p:cNvPr>
          <p:cNvSpPr txBox="1"/>
          <p:nvPr/>
        </p:nvSpPr>
        <p:spPr>
          <a:xfrm>
            <a:off x="557938" y="1580827"/>
            <a:ext cx="10600841" cy="4401205"/>
          </a:xfrm>
          <a:prstGeom prst="rect">
            <a:avLst/>
          </a:prstGeom>
          <a:noFill/>
        </p:spPr>
        <p:txBody>
          <a:bodyPr wrap="square" rtlCol="0">
            <a:spAutoFit/>
          </a:bodyPr>
          <a:lstStyle/>
          <a:p>
            <a:r>
              <a:rPr lang="en-US" sz="2000" b="1" dirty="0"/>
              <a:t>A Framework for Healthcare Everywhere: BMI Prediction Using Kinect and Data Mining Techniques on Mobiles</a:t>
            </a:r>
            <a:endParaRPr lang="en-US" sz="2000" dirty="0"/>
          </a:p>
          <a:p>
            <a:r>
              <a:rPr lang="en-US" sz="2000" dirty="0">
                <a:hlinkClick r:id="rId2"/>
              </a:rPr>
              <a:t>https://www.researchgate.net/publication/308817784_A_Framework_for_Healthcare_Everywhere_BMI_Prediction_Using_Kinect_and_Data_Mining_Techniques_on_Mobiles</a:t>
            </a:r>
            <a:endParaRPr lang="en-US" sz="2000" dirty="0"/>
          </a:p>
          <a:p>
            <a:endParaRPr lang="en-US" sz="2000" dirty="0"/>
          </a:p>
          <a:p>
            <a:r>
              <a:rPr lang="en-US" sz="2000" b="1" dirty="0"/>
              <a:t>ABSTRACT:</a:t>
            </a:r>
            <a:r>
              <a:rPr lang="en-US" sz="2000" dirty="0"/>
              <a:t> Recently, health-care has become a popular issue. Having a good physique is also commonly regarded as important for being healthy. For evaluating our body status, the Body Mass Index (BMI) is a widely used indicator. </a:t>
            </a:r>
          </a:p>
          <a:p>
            <a:endParaRPr lang="en-US" sz="2000" dirty="0"/>
          </a:p>
          <a:p>
            <a:r>
              <a:rPr lang="en-US" sz="2000" dirty="0"/>
              <a:t>However, calculating BMI is inconvenient and requires the physical measuring of people&amp;#39;s weights and heights. In this paper, we are interested in building a mobile-based BMI prediction system using Kinect and data mining techniques so that everybody can easily monitor their BMI everywhere by taking a snapshot of their face. </a:t>
            </a:r>
          </a:p>
          <a:p>
            <a:endParaRPr lang="en-IN" sz="2000" dirty="0"/>
          </a:p>
        </p:txBody>
      </p:sp>
    </p:spTree>
    <p:extLst>
      <p:ext uri="{BB962C8B-B14F-4D97-AF65-F5344CB8AC3E}">
        <p14:creationId xmlns:p14="http://schemas.microsoft.com/office/powerpoint/2010/main" val="4540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27" y="-120218"/>
            <a:ext cx="10972800" cy="1143000"/>
          </a:xfrm>
        </p:spPr>
        <p:txBody>
          <a:bodyPr>
            <a:normAutofit/>
          </a:bodyPr>
          <a:lstStyle/>
          <a:p>
            <a:r>
              <a:rPr lang="en-IN" dirty="0"/>
              <a:t>EXISTING SYSTEM</a:t>
            </a:r>
          </a:p>
        </p:txBody>
      </p:sp>
      <p:sp>
        <p:nvSpPr>
          <p:cNvPr id="4" name="Rectangle 2">
            <a:extLst>
              <a:ext uri="{FF2B5EF4-FFF2-40B4-BE49-F238E27FC236}">
                <a16:creationId xmlns:a16="http://schemas.microsoft.com/office/drawing/2014/main" id="{6C0FCECB-C618-696C-290B-6822371B7F73}"/>
              </a:ext>
            </a:extLst>
          </p:cNvPr>
          <p:cNvSpPr>
            <a:spLocks noChangeArrowheads="1"/>
          </p:cNvSpPr>
          <p:nvPr/>
        </p:nvSpPr>
        <p:spPr bwMode="auto">
          <a:xfrm>
            <a:off x="767250" y="1100237"/>
            <a:ext cx="1083813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A person's body mass index (BMI) is a gauge of how healthy they are in relation to their weight. Numerous aspects, including physical health, mental health, and popularity, have been linked to BMI. BMI calculations frequently call for precise measurements of height and weight, which entail labor-intensive manual labor. </a:t>
            </a:r>
          </a:p>
          <a:p>
            <a:endParaRPr lang="en-US" sz="2000" dirty="0"/>
          </a:p>
          <a:p>
            <a:r>
              <a:rPr lang="en-US" sz="2000" dirty="0"/>
              <a:t>Governments and businesses can employ large-scale automation of BMI calculation to analyze different facets of society and to make smart decisions. Previous approaches have exclusively employed geometric facial traits, disregarding additional information, or have used a data-driven deep learning approach where the volume of data becomes a difficult.</a:t>
            </a:r>
          </a:p>
          <a:p>
            <a:endParaRPr lang="en-US" sz="2000" b="1" dirty="0"/>
          </a:p>
          <a:p>
            <a:r>
              <a:rPr lang="en-US" sz="2000" b="1" dirty="0"/>
              <a:t>DISADVANTAGES OF EXISTING SYSTEM:</a:t>
            </a:r>
            <a:endParaRPr lang="en-US" sz="2000" dirty="0"/>
          </a:p>
          <a:p>
            <a:pPr lvl="0"/>
            <a:r>
              <a:rPr lang="en-US" sz="2000" dirty="0"/>
              <a:t>the volume of data becomes a difficult</a:t>
            </a:r>
          </a:p>
          <a:p>
            <a:pPr lvl="0"/>
            <a:r>
              <a:rPr lang="en-US" sz="2000" dirty="0"/>
              <a:t>Recently there have been many advancements in deep learning where models can extract meaningful features from the images but can’t predict BMI</a:t>
            </a:r>
          </a:p>
          <a:p>
            <a:pPr lvl="0"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endParaRPr>
          </a:p>
        </p:txBody>
      </p:sp>
      <p:sp>
        <p:nvSpPr>
          <p:cNvPr id="5" name="Rectangle 3">
            <a:extLst>
              <a:ext uri="{FF2B5EF4-FFF2-40B4-BE49-F238E27FC236}">
                <a16:creationId xmlns:a16="http://schemas.microsoft.com/office/drawing/2014/main" id="{6302A56C-C40A-0DB8-AD70-2A0E94E54F62}"/>
              </a:ext>
            </a:extLst>
          </p:cNvPr>
          <p:cNvSpPr>
            <a:spLocks noChangeArrowheads="1"/>
          </p:cNvSpPr>
          <p:nvPr/>
        </p:nvSpPr>
        <p:spPr bwMode="auto">
          <a:xfrm>
            <a:off x="0" y="1254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14907709"/>
      </p:ext>
    </p:extLst>
  </p:cSld>
  <p:clrMapOvr>
    <a:masterClrMapping/>
  </p:clrMapOvr>
</p:sld>
</file>

<file path=ppt/theme/theme1.xml><?xml version="1.0" encoding="utf-8"?>
<a:theme xmlns:a="http://schemas.openxmlformats.org/drawingml/2006/main"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Mining – unit 1 - 02-09</Template>
  <TotalTime>1994</TotalTime>
  <Words>1911</Words>
  <Application>Microsoft Office PowerPoint</Application>
  <PresentationFormat>Widescreen</PresentationFormat>
  <Paragraphs>101</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Black</vt:lpstr>
      <vt:lpstr>Berlin Sans FB Demi</vt:lpstr>
      <vt:lpstr>Bernard MT Condensed</vt:lpstr>
      <vt:lpstr>Calibri</vt:lpstr>
      <vt:lpstr>Times New Roman</vt:lpstr>
      <vt:lpstr>Theme1</vt:lpstr>
      <vt:lpstr> BMI Estimation using facial features</vt:lpstr>
      <vt:lpstr>OUTLINE</vt:lpstr>
      <vt:lpstr>ABSTRACT</vt:lpstr>
      <vt:lpstr>INTRODUCTION</vt:lpstr>
      <vt:lpstr>LITERATURE SURVEY</vt:lpstr>
      <vt:lpstr>Facial Image Analysis for Body Mass Index, Makeup and Identity https://researchrepository.wvu.edu/cgi/viewcontent.cgi?article=7979&amp;context=etd  ABSTRACT: The principal aim of facial image analysis in computer vision is to extract valuable information (e.g., age, gender, ethnicity, and identity) by interpreting perceived electronic signals from face images.   In this dissertation, we develop facial image analysis systems for body mass index (BMI) prediction, makeup detection, as well as facial identity with makeup changes and BMI variations. BMI is a commonly used measure of body fatness.  </vt:lpstr>
      <vt:lpstr>BMI Prediction From Face Images. https://www.researchgate.net/publication/335364971_BMI_Prediction_From_Face_Images   ABSTRACT: Body-mass index (BMI) is the amount of mass per area of a person, and it is an important indicator of the weight status. From health industry till the social media applications, there are many areas where BMI data is used.   Various machine learning techniques are developed for BMI prediction only from a face image without any information about the weight and height of a person.Making this kind of predictions is a regression problem.  </vt:lpstr>
      <vt:lpstr>PowerPoint Presentation</vt:lpstr>
      <vt:lpstr>EXISTING SYSTEM</vt:lpstr>
      <vt:lpstr>PowerPoint Presentation</vt:lpstr>
      <vt:lpstr>REQUIRMENTS</vt:lpstr>
      <vt:lpstr>ALGORITHMS</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Yield Prediction Using Machine Learning Algorithm</dc:title>
  <dc:creator>saniya firdose</dc:creator>
  <cp:lastModifiedBy>Somanaidu Boya</cp:lastModifiedBy>
  <cp:revision>261</cp:revision>
  <dcterms:created xsi:type="dcterms:W3CDTF">2022-03-18T05:40:51Z</dcterms:created>
  <dcterms:modified xsi:type="dcterms:W3CDTF">2023-05-15T05:03:39Z</dcterms:modified>
</cp:coreProperties>
</file>