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355" r:id="rId13"/>
    <p:sldId id="356" r:id="rId14"/>
    <p:sldId id="268" r:id="rId15"/>
    <p:sldId id="301" r:id="rId16"/>
    <p:sldId id="302" r:id="rId17"/>
    <p:sldId id="340" r:id="rId18"/>
    <p:sldId id="303" r:id="rId19"/>
    <p:sldId id="339" r:id="rId20"/>
    <p:sldId id="342" r:id="rId21"/>
    <p:sldId id="343" r:id="rId22"/>
    <p:sldId id="338" r:id="rId23"/>
    <p:sldId id="341" r:id="rId24"/>
    <p:sldId id="344" r:id="rId25"/>
    <p:sldId id="345" r:id="rId26"/>
    <p:sldId id="346" r:id="rId27"/>
    <p:sldId id="347" r:id="rId28"/>
    <p:sldId id="348" r:id="rId29"/>
    <p:sldId id="349" r:id="rId30"/>
    <p:sldId id="350"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245"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5/7/2023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5/7/2023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7000"/>
            <a:ext cx="7772400" cy="4953000"/>
          </a:xfrm>
        </p:spPr>
        <p:txBody>
          <a:bodyPr>
            <a:noAutofit/>
          </a:bodyPr>
          <a:lstStyle/>
          <a:p>
            <a:pPr algn="ctr"/>
            <a:r>
              <a:rPr lang="en-US" sz="3600" dirty="0"/>
              <a:t>Face to BMI A Deep Learning Based Approach for Computing BMI from Face</a:t>
            </a:r>
            <a:br>
              <a:rPr lang="en-US" sz="3600" dirty="0"/>
            </a:br>
            <a:br>
              <a:rPr lang="en-US" sz="3600" dirty="0"/>
            </a:br>
            <a:br>
              <a:rPr lang="en-US" sz="3600" dirty="0"/>
            </a:br>
            <a:br>
              <a:rPr lang="en-US" sz="3600" dirty="0"/>
            </a:br>
            <a:br>
              <a:rPr lang="en-US" sz="3600" dirty="0"/>
            </a:br>
            <a:br>
              <a:rPr lang="en-US" sz="3600" dirty="0"/>
            </a:b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REQUIRMENTS</a:t>
            </a:r>
          </a:p>
        </p:txBody>
      </p:sp>
      <p:sp>
        <p:nvSpPr>
          <p:cNvPr id="3" name="Content Placeholder 2"/>
          <p:cNvSpPr>
            <a:spLocks noGrp="1"/>
          </p:cNvSpPr>
          <p:nvPr>
            <p:ph idx="1"/>
          </p:nvPr>
        </p:nvSpPr>
        <p:spPr/>
        <p:txBody>
          <a:bodyPr>
            <a:normAutofit lnSpcReduction="10000"/>
          </a:bodyPr>
          <a:lstStyle/>
          <a:p>
            <a:r>
              <a:rPr lang="en-US" sz="2000" b="1" dirty="0"/>
              <a:t>SOFTWARE REQUIREMENTS</a:t>
            </a:r>
            <a:endParaRPr lang="en-US" sz="2000" dirty="0"/>
          </a:p>
          <a:p>
            <a:pPr fontAlgn="base"/>
            <a:r>
              <a:rPr lang="en-US" sz="2000" dirty="0"/>
              <a:t>The functional requirements or the overall description documents include the product perspective and features, operating system and operating environment, graphics requirements, design constraints and user documentation.</a:t>
            </a:r>
          </a:p>
          <a:p>
            <a:pPr fontAlgn="base"/>
            <a:r>
              <a:rPr lang="en-US" sz="2000" dirty="0"/>
              <a:t>The appropriation of requirements and implementation constraints gives the general overview of the project in regards to what the areas of strength and deficit are and how to tackle them.</a:t>
            </a:r>
          </a:p>
          <a:p>
            <a:r>
              <a:rPr lang="en-US" sz="2000" b="1" dirty="0"/>
              <a:t> </a:t>
            </a:r>
            <a:endParaRPr lang="en-US" sz="2000" dirty="0"/>
          </a:p>
          <a:p>
            <a:pPr lvl="0"/>
            <a:r>
              <a:rPr lang="en-IN" sz="2000" b="1" dirty="0"/>
              <a:t>Python </a:t>
            </a:r>
            <a:r>
              <a:rPr lang="en-IN" sz="2000" b="1" dirty="0" err="1"/>
              <a:t>idel</a:t>
            </a:r>
            <a:r>
              <a:rPr lang="en-IN" sz="2000" b="1" dirty="0"/>
              <a:t> 3.7 version   (or)</a:t>
            </a:r>
            <a:endParaRPr lang="en-US" sz="2000" dirty="0"/>
          </a:p>
          <a:p>
            <a:pPr lvl="0"/>
            <a:r>
              <a:rPr lang="en-IN" sz="2000" b="1" dirty="0"/>
              <a:t>Anaconda 3.7   ( or)</a:t>
            </a:r>
            <a:endParaRPr lang="en-US" sz="2000" dirty="0"/>
          </a:p>
          <a:p>
            <a:pPr lvl="0"/>
            <a:r>
              <a:rPr lang="en-IN" sz="2000" b="1" dirty="0"/>
              <a:t>Jupiter   (or)</a:t>
            </a:r>
            <a:endParaRPr lang="en-US" sz="2000" dirty="0"/>
          </a:p>
          <a:p>
            <a:pPr lvl="0"/>
            <a:r>
              <a:rPr lang="en-IN" sz="2000" b="1" dirty="0"/>
              <a:t>Google </a:t>
            </a:r>
            <a:r>
              <a:rPr lang="en-IN" sz="2000" b="1" dirty="0" err="1"/>
              <a:t>colab</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REQUIRMENTS</a:t>
            </a:r>
          </a:p>
        </p:txBody>
      </p:sp>
      <p:sp>
        <p:nvSpPr>
          <p:cNvPr id="3" name="Content Placeholder 2"/>
          <p:cNvSpPr>
            <a:spLocks noGrp="1"/>
          </p:cNvSpPr>
          <p:nvPr>
            <p:ph idx="1"/>
          </p:nvPr>
        </p:nvSpPr>
        <p:spPr/>
        <p:txBody>
          <a:bodyPr>
            <a:normAutofit/>
          </a:bodyPr>
          <a:lstStyle/>
          <a:p>
            <a:r>
              <a:rPr lang="en-US" sz="2000" b="1" dirty="0"/>
              <a:t>HARDWARE REQUIREMENTS</a:t>
            </a:r>
            <a:endParaRPr lang="en-US" sz="2000" dirty="0"/>
          </a:p>
          <a:p>
            <a:r>
              <a:rPr lang="en-US" sz="2000" dirty="0"/>
              <a:t>Minimum hardware requirements are very dependent on the particular software being developed by a given </a:t>
            </a:r>
            <a:r>
              <a:rPr lang="en-US" sz="2000" dirty="0" err="1"/>
              <a:t>Enthought</a:t>
            </a:r>
            <a:r>
              <a:rPr lang="en-US" sz="2000" dirty="0"/>
              <a:t> Python / Canopy / VS Code user. Applications that need to store large arrays/objects in memory will require more RAM, whereas applications that need to perform numerous calculations or tasks more quickly will require a faster processor.</a:t>
            </a:r>
          </a:p>
          <a:p>
            <a:pPr lvl="0"/>
            <a:r>
              <a:rPr lang="en-IN" sz="2000" b="1" dirty="0"/>
              <a:t>Operating system		: windows, </a:t>
            </a:r>
            <a:r>
              <a:rPr lang="en-IN" sz="2000" b="1" dirty="0" err="1"/>
              <a:t>linux</a:t>
            </a:r>
            <a:endParaRPr lang="en-US" sz="2000" dirty="0"/>
          </a:p>
          <a:p>
            <a:pPr lvl="0"/>
            <a:r>
              <a:rPr lang="en-IN" sz="2000" b="1" dirty="0"/>
              <a:t>Processor			: minimum </a:t>
            </a:r>
            <a:r>
              <a:rPr lang="en-IN" sz="2000" b="1" dirty="0" err="1"/>
              <a:t>intel</a:t>
            </a:r>
            <a:r>
              <a:rPr lang="en-IN" sz="2000" b="1" dirty="0"/>
              <a:t> i3</a:t>
            </a:r>
            <a:endParaRPr lang="en-US" sz="2000" dirty="0"/>
          </a:p>
          <a:p>
            <a:pPr lvl="0"/>
            <a:r>
              <a:rPr lang="en-IN" sz="2000" b="1" dirty="0"/>
              <a:t>Ram				:  minimum 4 </a:t>
            </a:r>
            <a:r>
              <a:rPr lang="en-IN" sz="2000" b="1" dirty="0" err="1"/>
              <a:t>gb</a:t>
            </a:r>
            <a:endParaRPr lang="en-US" sz="2000" dirty="0"/>
          </a:p>
          <a:p>
            <a:pPr lvl="0"/>
            <a:r>
              <a:rPr lang="en-IN" sz="2000" b="1" dirty="0"/>
              <a:t>Hard disk 			: minimum 250gb</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lnSpcReduction="10000"/>
          </a:bodyPr>
          <a:lstStyle/>
          <a:p>
            <a:r>
              <a:rPr lang="en-US" sz="2000" b="1" dirty="0"/>
              <a:t>CNN:</a:t>
            </a:r>
            <a:r>
              <a:rPr lang="en-US" sz="2000" dirty="0"/>
              <a:t> </a:t>
            </a:r>
          </a:p>
          <a:p>
            <a:r>
              <a:rPr lang="en-US" sz="2000" dirty="0"/>
              <a:t>A Convolutional Neural Network (ConvNet/CNN) is a Deep Learning algorithm which can take in an input image, assign importance (learnable weights and biases) to various aspects/objects in the image and be able to differentiate one from the other. The pre-processing required in a ConvNet is much lower as compared to other classification algorithms. While in primitive methods filters are hand-engineered, with enough training, ConvNets have the ability to learn these filters/characteristics. The architecture of a ConvNet is analogous to that of the connectivity pattern of Neurons in the Human Brain and was inspired by the organization of the Visual Cortex. Individual neurons respond to stimuli only in a restricted region of the visual field known as the Receptive Field. A collection of such fields overlap to cover the entire visual area.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normAutofit/>
          </a:bodyPr>
          <a:lstStyle/>
          <a:p>
            <a:r>
              <a:rPr lang="en-US" sz="2000" dirty="0"/>
              <a:t>In this project we are using python CNN (convolution neural networks) algorithm to predict BMI by </a:t>
            </a:r>
            <a:r>
              <a:rPr lang="en-US" sz="2000" dirty="0" err="1"/>
              <a:t>analysing</a:t>
            </a:r>
            <a:r>
              <a:rPr lang="en-US" sz="2000" dirty="0"/>
              <a:t> facial features. CNN will take image as input and then extract facial features from image and based on facial features BMI will be predicted. To implement this project we have designed following modules.</a:t>
            </a:r>
          </a:p>
          <a:p>
            <a:pPr lvl="0"/>
            <a:r>
              <a:rPr lang="en-US" sz="2000" dirty="0"/>
              <a:t>Generate &amp; Load BMI &amp; Face Detection Models: Using this module we will load facial detection CV2 library and BMI detection CNN model. Facial detection library help us to detect human face from uploaded image and then facial features will input to CNN model to predict BMI</a:t>
            </a:r>
          </a:p>
          <a:p>
            <a:pPr lvl="0"/>
            <a:r>
              <a:rPr lang="en-US" sz="2000" dirty="0"/>
              <a:t>Upload Image: using this module we will upload image to application</a:t>
            </a:r>
          </a:p>
          <a:p>
            <a:pPr lvl="0"/>
            <a:r>
              <a:rPr lang="en-US" sz="2000" dirty="0"/>
              <a:t>Run Face &amp; BMI Detection Algorithm: This model extract face from given input image and then facial features will be analyse to predict BMI. Based on predicted BMI insurance policy will be quoted to users.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p>
        </p:txBody>
      </p:sp>
      <p:pic>
        <p:nvPicPr>
          <p:cNvPr id="5" name="Picture 4"/>
          <p:cNvPicPr/>
          <p:nvPr/>
        </p:nvPicPr>
        <p:blipFill>
          <a:blip r:embed="rId2"/>
          <a:srcRect/>
          <a:stretch>
            <a:fillRect/>
          </a:stretch>
        </p:blipFill>
        <p:spPr bwMode="auto">
          <a:xfrm>
            <a:off x="1600200" y="2701812"/>
            <a:ext cx="5943600" cy="14543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8229600" cy="990600"/>
          </a:xfrm>
        </p:spPr>
        <p:txBody>
          <a:bodyPr/>
          <a:lstStyle/>
          <a:p>
            <a:pPr algn="ctr"/>
            <a:r>
              <a:rPr lang="en-US" dirty="0"/>
              <a:t>UML DIAGRAMS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0"/>
            <a:ext cx="8229600" cy="838200"/>
          </a:xfrm>
        </p:spPr>
        <p:txBody>
          <a:bodyPr>
            <a:normAutofit/>
          </a:bodyPr>
          <a:lstStyle/>
          <a:p>
            <a:r>
              <a:rPr lang="en-US" dirty="0"/>
              <a:t>DATAFLOW DIAGRAM</a:t>
            </a:r>
          </a:p>
        </p:txBody>
      </p:sp>
      <p:pic>
        <p:nvPicPr>
          <p:cNvPr id="2" name="Picture 2"/>
          <p:cNvPicPr>
            <a:picLocks noChangeAspect="1" noChangeArrowheads="1"/>
          </p:cNvPicPr>
          <p:nvPr/>
        </p:nvPicPr>
        <p:blipFill>
          <a:blip r:embed="rId2"/>
          <a:srcRect/>
          <a:stretch>
            <a:fillRect/>
          </a:stretch>
        </p:blipFill>
        <p:spPr bwMode="auto">
          <a:xfrm>
            <a:off x="1752600" y="1676400"/>
            <a:ext cx="5772150" cy="48101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0"/>
            <a:ext cx="8229600" cy="838200"/>
          </a:xfrm>
        </p:spPr>
        <p:txBody>
          <a:bodyPr>
            <a:normAutofit/>
          </a:bodyPr>
          <a:lstStyle/>
          <a:p>
            <a:r>
              <a:rPr lang="en-US" dirty="0"/>
              <a:t>USECASE DIAGRAM</a:t>
            </a:r>
          </a:p>
        </p:txBody>
      </p:sp>
      <p:pic>
        <p:nvPicPr>
          <p:cNvPr id="6" name="Picture 5"/>
          <p:cNvPicPr/>
          <p:nvPr/>
        </p:nvPicPr>
        <p:blipFill>
          <a:blip r:embed="rId2"/>
          <a:srcRect/>
          <a:stretch>
            <a:fillRect/>
          </a:stretch>
        </p:blipFill>
        <p:spPr bwMode="auto">
          <a:xfrm>
            <a:off x="1905000" y="1447800"/>
            <a:ext cx="5210175" cy="48101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704088"/>
            <a:ext cx="8229600" cy="1143000"/>
          </a:xfrm>
        </p:spPr>
        <p:txBody>
          <a:bodyPr/>
          <a:lstStyle/>
          <a:p>
            <a:r>
              <a:rPr lang="en-US" dirty="0"/>
              <a:t>CLASS DIAGRAM</a:t>
            </a:r>
          </a:p>
        </p:txBody>
      </p:sp>
      <p:pic>
        <p:nvPicPr>
          <p:cNvPr id="5" name="Picture 4"/>
          <p:cNvPicPr/>
          <p:nvPr/>
        </p:nvPicPr>
        <p:blipFill>
          <a:blip r:embed="rId2"/>
          <a:srcRect/>
          <a:stretch>
            <a:fillRect/>
          </a:stretch>
        </p:blipFill>
        <p:spPr bwMode="auto">
          <a:xfrm>
            <a:off x="2971800" y="1905000"/>
            <a:ext cx="3171825" cy="4953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04088"/>
            <a:ext cx="8229600" cy="1143000"/>
          </a:xfrm>
        </p:spPr>
        <p:txBody>
          <a:bodyPr/>
          <a:lstStyle/>
          <a:p>
            <a:r>
              <a:rPr lang="en-US" dirty="0"/>
              <a:t>ACTIVITYDIAGRAM</a:t>
            </a:r>
          </a:p>
        </p:txBody>
      </p:sp>
      <p:pic>
        <p:nvPicPr>
          <p:cNvPr id="2" name="Picture 2"/>
          <p:cNvPicPr>
            <a:picLocks noChangeAspect="1" noChangeArrowheads="1"/>
          </p:cNvPicPr>
          <p:nvPr/>
        </p:nvPicPr>
        <p:blipFill>
          <a:blip r:embed="rId2"/>
          <a:srcRect/>
          <a:stretch>
            <a:fillRect/>
          </a:stretch>
        </p:blipFill>
        <p:spPr bwMode="auto">
          <a:xfrm>
            <a:off x="2743200" y="2362200"/>
            <a:ext cx="3781425" cy="39814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r>
              <a:rPr lang="en-US" sz="2000" dirty="0"/>
              <a:t>Body Mass Index (BMI) is a measure of how healthy a person is with respect to their body weight. BMI has shown a correlation with various factors like physical health, mental health, popularity. BMI calculation often requires accurate height and weight, which would take manual work to measure. </a:t>
            </a:r>
            <a:r>
              <a:rPr lang="en-US" sz="2000" dirty="0" err="1"/>
              <a:t>Largescale</a:t>
            </a:r>
            <a:r>
              <a:rPr lang="en-US" sz="2000" dirty="0"/>
              <a:t> automation of BMI calculation can be utilized for analyzing various aspects of society and can be used by governments and companies to make effective decisions. Previous works have used only geometric facial features discarding other information, or a data-driven deep learning-based approach in which the amount of data becomes a bottleneck. In this project we are using python CNN (convolution neural networks) algorithm to predict BMI by </a:t>
            </a:r>
            <a:r>
              <a:rPr lang="en-US" sz="2000" dirty="0" err="1"/>
              <a:t>analysing</a:t>
            </a:r>
            <a:r>
              <a:rPr lang="en-US" sz="2000" dirty="0"/>
              <a:t> facial features. CNN will take image as input and then extract facial features from image and based on facial features BMI will be predicted.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04088"/>
            <a:ext cx="8229600" cy="1143000"/>
          </a:xfrm>
        </p:spPr>
        <p:txBody>
          <a:bodyPr/>
          <a:lstStyle/>
          <a:p>
            <a:r>
              <a:rPr lang="en-US" dirty="0"/>
              <a:t>SEQUENCE DIAGRAM</a:t>
            </a:r>
          </a:p>
        </p:txBody>
      </p:sp>
      <p:pic>
        <p:nvPicPr>
          <p:cNvPr id="6" name="Picture 5"/>
          <p:cNvPicPr/>
          <p:nvPr/>
        </p:nvPicPr>
        <p:blipFill>
          <a:blip r:embed="rId2"/>
          <a:srcRect/>
          <a:stretch>
            <a:fillRect/>
          </a:stretch>
        </p:blipFill>
        <p:spPr bwMode="auto">
          <a:xfrm>
            <a:off x="1905000" y="2590800"/>
            <a:ext cx="5400675" cy="32670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04088"/>
            <a:ext cx="8229600" cy="1143000"/>
          </a:xfrm>
        </p:spPr>
        <p:txBody>
          <a:bodyPr/>
          <a:lstStyle/>
          <a:p>
            <a:r>
              <a:rPr lang="en-US" dirty="0"/>
              <a:t>COLLABORATION DIAGRAM</a:t>
            </a:r>
          </a:p>
        </p:txBody>
      </p:sp>
      <p:pic>
        <p:nvPicPr>
          <p:cNvPr id="6" name="Picture 5"/>
          <p:cNvPicPr/>
          <p:nvPr/>
        </p:nvPicPr>
        <p:blipFill>
          <a:blip r:embed="rId2"/>
          <a:srcRect/>
          <a:stretch>
            <a:fillRect/>
          </a:stretch>
        </p:blipFill>
        <p:spPr bwMode="auto">
          <a:xfrm>
            <a:off x="1966912" y="2981325"/>
            <a:ext cx="5210175" cy="8953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704088"/>
            <a:ext cx="8229600" cy="1143000"/>
          </a:xfrm>
        </p:spPr>
        <p:txBody>
          <a:bodyPr/>
          <a:lstStyle/>
          <a:p>
            <a:r>
              <a:rPr lang="en-US" dirty="0"/>
              <a:t>COMPONENT DIAGRAM</a:t>
            </a:r>
          </a:p>
        </p:txBody>
      </p:sp>
      <p:pic>
        <p:nvPicPr>
          <p:cNvPr id="5" name="Picture 4"/>
          <p:cNvPicPr/>
          <p:nvPr/>
        </p:nvPicPr>
        <p:blipFill>
          <a:blip r:embed="rId2"/>
          <a:srcRect/>
          <a:stretch>
            <a:fillRect/>
          </a:stretch>
        </p:blipFill>
        <p:spPr bwMode="auto">
          <a:xfrm>
            <a:off x="1600200" y="2895600"/>
            <a:ext cx="5943600" cy="223468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704088"/>
            <a:ext cx="8229600" cy="1143000"/>
          </a:xfrm>
        </p:spPr>
        <p:txBody>
          <a:bodyPr/>
          <a:lstStyle/>
          <a:p>
            <a:r>
              <a:rPr lang="en-US" dirty="0"/>
              <a:t>DATAFLOW DIAGRAM</a:t>
            </a:r>
          </a:p>
        </p:txBody>
      </p:sp>
      <p:pic>
        <p:nvPicPr>
          <p:cNvPr id="5" name="Picture 4"/>
          <p:cNvPicPr/>
          <p:nvPr/>
        </p:nvPicPr>
        <p:blipFill>
          <a:blip r:embed="rId2"/>
          <a:srcRect/>
          <a:stretch>
            <a:fillRect/>
          </a:stretch>
        </p:blipFill>
        <p:spPr bwMode="auto">
          <a:xfrm>
            <a:off x="1828800" y="2895600"/>
            <a:ext cx="5843587" cy="16383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33400" y="3048000"/>
            <a:ext cx="8229600" cy="1143000"/>
          </a:xfrm>
        </p:spPr>
        <p:txBody>
          <a:bodyPr/>
          <a:lstStyle/>
          <a:p>
            <a:pPr algn="ctr"/>
            <a:r>
              <a:rPr lang="en-US" dirty="0"/>
              <a:t>RESULTS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706245" y="1882775"/>
            <a:ext cx="5731510" cy="32226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sz="2000" dirty="0"/>
              <a:t>The BMI(Body Mass Index) of any person is a crucial indicator of health. It checks if the person is underweight, normal, overweight, or obese. In the current scenario, health is one of the most neglected factor. Technology which has more benefits also has some drawbacks. It has made humans lazy and thus reduced their physical activity leading to a sedentary lifestyle and a rise in BMI which adversely affects their health and increases the risk of chronic diseases. The more the BMI, the more is the chance of developing cardiovascular and other harmful diseases. On the other side of the coin, some people have problems like malnutrition and deficiencies. So, BMI can help a person to keep a track record of their health. According to [1], on average, one out of every three adults is obese, which is about 36% of the population, and by the year 2030, an estimated 20% of the global population would be obese.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sz="2000" dirty="0"/>
              <a:t>We observed that people with more BMI have a higher risk of developing health issues. We found that there exists a strong association between BMI and the face of a human. So, we proposed an approach to predict BMI from facial images using deep learning. We preprocessed the facial data by aligning the faces to the center using the BMI detection algorithm.</a:t>
            </a:r>
          </a:p>
          <a:p>
            <a:r>
              <a:rPr lang="en-US" sz="2000" dirty="0"/>
              <a:t>In future work, we will apply our method to social media </a:t>
            </a:r>
            <a:r>
              <a:rPr lang="en-US" sz="2000" dirty="0" err="1"/>
              <a:t>proﬁle</a:t>
            </a:r>
            <a:r>
              <a:rPr lang="en-US" sz="2000" dirty="0"/>
              <a:t> pictures to model population-level obesity rates. Preliminary results show that both regional and demo graphic differences in BMI are </a:t>
            </a:r>
            <a:r>
              <a:rPr lang="en-US" sz="2000" dirty="0" err="1"/>
              <a:t>reﬂected</a:t>
            </a:r>
            <a:r>
              <a:rPr lang="en-US" sz="2000" dirty="0"/>
              <a:t> in large amounts of </a:t>
            </a:r>
            <a:r>
              <a:rPr lang="en-US" sz="2000" dirty="0" err="1"/>
              <a:t>Instagram</a:t>
            </a:r>
            <a:r>
              <a:rPr lang="en-US" sz="2000" dirty="0"/>
              <a:t> </a:t>
            </a:r>
            <a:r>
              <a:rPr lang="en-US" sz="2000" dirty="0" err="1"/>
              <a:t>proﬁle</a:t>
            </a:r>
            <a:r>
              <a:rPr lang="en-US" sz="2000" dirty="0"/>
              <a:t> pictures.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1600" dirty="0"/>
              <a:t>1. [</a:t>
            </a:r>
            <a:r>
              <a:rPr lang="en-US" sz="1600" dirty="0" err="1"/>
              <a:t>Girshick</a:t>
            </a:r>
            <a:r>
              <a:rPr lang="en-US" sz="1600" dirty="0"/>
              <a:t> and others 2014] </a:t>
            </a:r>
            <a:r>
              <a:rPr lang="en-US" sz="1600" dirty="0" err="1"/>
              <a:t>Girshick</a:t>
            </a:r>
            <a:r>
              <a:rPr lang="en-US" sz="1600" dirty="0"/>
              <a:t>, R., et al. 2014. </a:t>
            </a:r>
            <a:r>
              <a:rPr lang="en-US" sz="1600" dirty="0" err="1"/>
              <a:t>Richfeature</a:t>
            </a:r>
            <a:r>
              <a:rPr lang="en-US" sz="1600" dirty="0"/>
              <a:t> hierarchies for accurate object detection and </a:t>
            </a:r>
            <a:r>
              <a:rPr lang="en-US" sz="1600" dirty="0" err="1"/>
              <a:t>seman</a:t>
            </a:r>
            <a:r>
              <a:rPr lang="en-US" sz="1600" dirty="0"/>
              <a:t>-tic segmentation. In CVPR, 580–587. </a:t>
            </a:r>
          </a:p>
          <a:p>
            <a:r>
              <a:rPr lang="en-US" sz="1600" dirty="0"/>
              <a:t>2. [</a:t>
            </a:r>
            <a:r>
              <a:rPr lang="en-US" sz="1600" dirty="0" err="1"/>
              <a:t>Guntuku</a:t>
            </a:r>
            <a:r>
              <a:rPr lang="en-US" sz="1600" dirty="0"/>
              <a:t> and others 2015] </a:t>
            </a:r>
            <a:r>
              <a:rPr lang="en-US" sz="1600" dirty="0" err="1"/>
              <a:t>Guntuku</a:t>
            </a:r>
            <a:r>
              <a:rPr lang="en-US" sz="1600" dirty="0"/>
              <a:t>, S. C., et al. 2015. </a:t>
            </a:r>
            <a:r>
              <a:rPr lang="en-US" sz="1600" dirty="0" err="1"/>
              <a:t>Doothers</a:t>
            </a:r>
            <a:r>
              <a:rPr lang="en-US" sz="1600" dirty="0"/>
              <a:t> perceive you as you want them to?: Modeling person-</a:t>
            </a:r>
            <a:r>
              <a:rPr lang="en-US" sz="1600" dirty="0" err="1"/>
              <a:t>ality</a:t>
            </a:r>
            <a:r>
              <a:rPr lang="en-US" sz="1600" dirty="0"/>
              <a:t> based on </a:t>
            </a:r>
            <a:r>
              <a:rPr lang="en-US" sz="1600" dirty="0" err="1"/>
              <a:t>selﬁes</a:t>
            </a:r>
            <a:r>
              <a:rPr lang="en-US" sz="1600" dirty="0"/>
              <a:t>. In ASM, 21–26. </a:t>
            </a:r>
          </a:p>
          <a:p>
            <a:r>
              <a:rPr lang="en-US" sz="1600" dirty="0"/>
              <a:t>3. [Henderson and others 2016] Henderson, A. J., et al. 2016.Perception of health from facial cues. Philosophical Trans-actions of the Royal Society of London B: Biological </a:t>
            </a:r>
            <a:r>
              <a:rPr lang="en-US" sz="1600" dirty="0" err="1"/>
              <a:t>Sci-ences</a:t>
            </a:r>
            <a:r>
              <a:rPr lang="en-US" sz="1600" dirty="0"/>
              <a:t> 371(1693). </a:t>
            </a:r>
          </a:p>
          <a:p>
            <a:r>
              <a:rPr lang="en-US" sz="1600" dirty="0"/>
              <a:t>4. [</a:t>
            </a:r>
            <a:r>
              <a:rPr lang="en-US" sz="1600" dirty="0" err="1"/>
              <a:t>Krizhevsky</a:t>
            </a:r>
            <a:r>
              <a:rPr lang="en-US" sz="1600" dirty="0"/>
              <a:t> and others 2012] </a:t>
            </a:r>
            <a:r>
              <a:rPr lang="en-US" sz="1600" dirty="0" err="1"/>
              <a:t>Krizhevsky</a:t>
            </a:r>
            <a:r>
              <a:rPr lang="en-US" sz="1600" dirty="0"/>
              <a:t>, A., et al. 2012.Imagenet classiﬁcation with deep convolutional neural net-works. In NIPS, 1097–1105. </a:t>
            </a:r>
          </a:p>
          <a:p>
            <a:r>
              <a:rPr lang="en-US" sz="1600" dirty="0"/>
              <a:t>5. [Little and </a:t>
            </a:r>
            <a:r>
              <a:rPr lang="en-US" sz="1600" dirty="0" err="1"/>
              <a:t>Perrett</a:t>
            </a:r>
            <a:r>
              <a:rPr lang="en-US" sz="1600" dirty="0"/>
              <a:t> 2007] Little, A. C., and </a:t>
            </a:r>
            <a:r>
              <a:rPr lang="en-US" sz="1600" dirty="0" err="1"/>
              <a:t>Perrett</a:t>
            </a:r>
            <a:r>
              <a:rPr lang="en-US" sz="1600" dirty="0"/>
              <a:t>, D. I. 2007.Using composite images to assess accuracy in personality at-</a:t>
            </a:r>
            <a:r>
              <a:rPr lang="en-US" sz="1600" dirty="0" err="1"/>
              <a:t>tribution</a:t>
            </a:r>
            <a:r>
              <a:rPr lang="en-US" sz="1600" dirty="0"/>
              <a:t> to faces. British Journal of Psychology 98(1):111–126.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p:txBody>
          <a:bodyPr>
            <a:normAutofit/>
          </a:bodyPr>
          <a:lstStyle/>
          <a:p>
            <a:r>
              <a:rPr lang="en-US" sz="2000" b="1" dirty="0"/>
              <a:t>Face-to-BMI: Using Computer Vision to Infer Body Mass Index on Social Media </a:t>
            </a:r>
            <a:endParaRPr lang="en-US" sz="2000" dirty="0"/>
          </a:p>
          <a:p>
            <a:r>
              <a:rPr lang="en-US" sz="2000" dirty="0"/>
              <a:t>https://www.researchgate.net/publication/314433619_Face-to-BMI_Using_Computer_Vision_to_Infer_Body_Mass_Index_on_Social_Media</a:t>
            </a:r>
          </a:p>
          <a:p>
            <a:r>
              <a:rPr lang="en-US" sz="2000" dirty="0"/>
              <a:t>A person’s weight status can have profound implications on their life, ranging from mental health, to longevity, to </a:t>
            </a:r>
            <a:r>
              <a:rPr lang="en-US" sz="2000" dirty="0" err="1"/>
              <a:t>ﬁnancial</a:t>
            </a:r>
            <a:r>
              <a:rPr lang="en-US" sz="2000" dirty="0"/>
              <a:t> income. At the societal level, “fat shaming” and other forms of “</a:t>
            </a:r>
            <a:r>
              <a:rPr lang="en-US" sz="2000" dirty="0" err="1"/>
              <a:t>sizeism</a:t>
            </a:r>
            <a:r>
              <a:rPr lang="en-US" sz="2000" dirty="0"/>
              <a:t>” are a growing concern, while increasing obesity rates are linked to ever raising healthcare costs. For these reasons, researchers from a variety of backgrounds are interested in studying obesity from all angles.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p:txBody>
          <a:bodyPr>
            <a:normAutofit/>
          </a:bodyPr>
          <a:lstStyle/>
          <a:p>
            <a:r>
              <a:rPr lang="en-US" sz="2000" b="1" dirty="0"/>
              <a:t>Facial Image Analysis for Body Mass Index, Makeup and Identity</a:t>
            </a:r>
            <a:endParaRPr lang="en-US" sz="2000" dirty="0"/>
          </a:p>
          <a:p>
            <a:r>
              <a:rPr lang="en-US" sz="2000" dirty="0"/>
              <a:t>https://researchrepository.wvu.edu/cgi/viewcontent.cgi?article=7979&amp;context=etd </a:t>
            </a:r>
          </a:p>
          <a:p>
            <a:r>
              <a:rPr lang="en-US" sz="2000" b="1" dirty="0"/>
              <a:t>ABSTRACT:</a:t>
            </a:r>
            <a:r>
              <a:rPr lang="en-US" sz="2000" dirty="0"/>
              <a:t> The principal aim of facial image analysis in computer vision is to extract valuable information (e.g., age, gender, ethnicity, and identity) by interpreting perceived electronic signals from face images. In this dissertation, we develop facial image analysis systems for body mass index (BMI) prediction, makeup detection, as well as facial identity with makeup changes and BMI variations. BMI is a commonly used measure of body fatness. </a:t>
            </a: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p:txBody>
          <a:bodyPr>
            <a:normAutofit/>
          </a:bodyPr>
          <a:lstStyle/>
          <a:p>
            <a:r>
              <a:rPr lang="en-US" sz="2000" b="1" dirty="0"/>
              <a:t>BMI Prediction From Face Images.</a:t>
            </a:r>
            <a:endParaRPr lang="en-US" sz="2000" dirty="0"/>
          </a:p>
          <a:p>
            <a:r>
              <a:rPr lang="en-US" sz="2000" dirty="0"/>
              <a:t>https://www.researchgate.net/publication/335364971_BMI_Prediction_From_Face_Images </a:t>
            </a:r>
          </a:p>
          <a:p>
            <a:r>
              <a:rPr lang="en-US" sz="2000" b="1" dirty="0"/>
              <a:t>ABSTRACT:</a:t>
            </a:r>
            <a:r>
              <a:rPr lang="en-US" sz="2000" dirty="0"/>
              <a:t> Body-mass index (BMI) is the amount of mass per area of a person, and it is an important indicator of the weight status. From health industry till the social media applications, there are many areas where BMI data is used. Various machine learning techniques are developed for BMI prediction only from a face image without any information about the weight and height of a </a:t>
            </a:r>
            <a:r>
              <a:rPr lang="en-US" sz="2000" dirty="0" err="1"/>
              <a:t>person.Making</a:t>
            </a:r>
            <a:r>
              <a:rPr lang="en-US" sz="2000" dirty="0"/>
              <a:t> this kind of predictions is a regression problem.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p:txBody>
          <a:bodyPr>
            <a:normAutofit lnSpcReduction="10000"/>
          </a:bodyPr>
          <a:lstStyle/>
          <a:p>
            <a:r>
              <a:rPr lang="en-US" sz="2000" b="1" dirty="0"/>
              <a:t>A Framework for Healthcare Everywhere: BMI Prediction Using </a:t>
            </a:r>
            <a:r>
              <a:rPr lang="en-US" sz="2000" b="1" dirty="0" err="1"/>
              <a:t>Kinect</a:t>
            </a:r>
            <a:r>
              <a:rPr lang="en-US" sz="2000" b="1" dirty="0"/>
              <a:t> and Data Mining Techniques on Mobiles</a:t>
            </a:r>
            <a:endParaRPr lang="en-US" sz="2000" dirty="0"/>
          </a:p>
          <a:p>
            <a:r>
              <a:rPr lang="en-US" sz="2000" dirty="0"/>
              <a:t>https://www.researchgate.net/publication/308817784_A_Framework_for_Healthcare_Everywhere_BMI_Prediction_Using_Kinect_and_Data_Mining_Techniques_on_Mobiles </a:t>
            </a:r>
          </a:p>
          <a:p>
            <a:r>
              <a:rPr lang="en-US" sz="2000" b="1" dirty="0"/>
              <a:t>ABSTRACT:</a:t>
            </a:r>
            <a:r>
              <a:rPr lang="en-US" sz="2000" dirty="0"/>
              <a:t> Recently, health-care has become a popular issue. Having a good physique is also commonly regarded as important for being healthy. For evaluating our body status, the Body Mass Index (BMI) is a widely used indicator. However, calculating BMI is inconvenient and requires the physical measuring of people&amp;#39;s weights and heights. In this paper, we are interested in building a mobile-based BMI prediction system using </a:t>
            </a:r>
            <a:r>
              <a:rPr lang="en-US" sz="2000" dirty="0" err="1"/>
              <a:t>Kinect</a:t>
            </a:r>
            <a:r>
              <a:rPr lang="en-US" sz="2000" dirty="0"/>
              <a:t> and data mining techniques so that everybody can easily monitor their BMI everywhere by taking a snapshot of their face.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idx="1"/>
          </p:nvPr>
        </p:nvSpPr>
        <p:spPr/>
        <p:txBody>
          <a:bodyPr>
            <a:normAutofit/>
          </a:bodyPr>
          <a:lstStyle/>
          <a:p>
            <a:r>
              <a:rPr lang="en-US" sz="1800" dirty="0"/>
              <a:t>A person's body mass index (BMI) is a gauge of how healthy they are in relation to their weight. Numerous aspects, including physical health, mental health, and popularity, have been linked to BMI. BMI calculations frequently call for precise measurements of height and weight, which entail labor-intensive manual </a:t>
            </a:r>
            <a:r>
              <a:rPr lang="en-US" sz="1800" dirty="0" err="1"/>
              <a:t>labour</a:t>
            </a:r>
            <a:r>
              <a:rPr lang="en-US" sz="1800" dirty="0"/>
              <a:t>. Governments and businesses can employ large-scale automation of BMI calculation to analyse different facets of society and to make smart decisions. Previous approaches have exclusively employed geometric facial traits, disregarding additional information, or have used a data-driven deep learning approach where the volume of data becomes a difficult.</a:t>
            </a:r>
          </a:p>
          <a:p>
            <a:r>
              <a:rPr lang="en-US" sz="1800" b="1" dirty="0"/>
              <a:t>DISADVANTAGES OF EXISTING SYSTEM:</a:t>
            </a:r>
            <a:endParaRPr lang="en-US" sz="1800" dirty="0"/>
          </a:p>
          <a:p>
            <a:pPr lvl="0"/>
            <a:r>
              <a:rPr lang="en-US" sz="1800" dirty="0"/>
              <a:t>the volume of data becomes a difficult</a:t>
            </a:r>
          </a:p>
          <a:p>
            <a:pPr lvl="0"/>
            <a:r>
              <a:rPr lang="en-US" sz="1800" dirty="0"/>
              <a:t>Recently there have been many advancements in deep learning where models can extract meaningful features from the images but can’t predict BMI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normAutofit/>
          </a:bodyPr>
          <a:lstStyle/>
          <a:p>
            <a:r>
              <a:rPr lang="en-US" sz="1800" dirty="0"/>
              <a:t>In this project, we're </a:t>
            </a:r>
            <a:r>
              <a:rPr lang="en-US" sz="1800" dirty="0" err="1"/>
              <a:t>analysing</a:t>
            </a:r>
            <a:r>
              <a:rPr lang="en-US" sz="1800" dirty="0"/>
              <a:t> facial features to estimate BMI using the Python CNN (convolution neural networks) algorithm. CNN will use a picture as its input, extracting facial traits from it before predicting BMI based on those features.</a:t>
            </a:r>
          </a:p>
          <a:p>
            <a:r>
              <a:rPr lang="en-US" sz="1800" b="1" dirty="0"/>
              <a:t>Advantages of proposed system:</a:t>
            </a:r>
          </a:p>
          <a:p>
            <a:pPr lvl="0"/>
            <a:r>
              <a:rPr lang="en-US" sz="1800" dirty="0"/>
              <a:t>Far preprocessing for best prediction</a:t>
            </a:r>
          </a:p>
          <a:p>
            <a:pPr lvl="0"/>
            <a:r>
              <a:rPr lang="en-US" sz="1800" dirty="0"/>
              <a:t>High prediction rate </a:t>
            </a:r>
          </a:p>
          <a:p>
            <a:pPr>
              <a:buNone/>
            </a:pPr>
            <a:endParaRPr lang="en-US" sz="1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285</TotalTime>
  <Words>1886</Words>
  <Application>Microsoft Office PowerPoint</Application>
  <PresentationFormat>On-screen Show (4:3)</PresentationFormat>
  <Paragraphs>75</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Constantia</vt:lpstr>
      <vt:lpstr>Times New Roman</vt:lpstr>
      <vt:lpstr>Wingdings 2</vt:lpstr>
      <vt:lpstr>Flow</vt:lpstr>
      <vt:lpstr>Face to BMI A Deep Learning Based Approach for Computing BMI from Face      </vt:lpstr>
      <vt:lpstr>Abstract</vt:lpstr>
      <vt:lpstr>INTRODUCTION</vt:lpstr>
      <vt:lpstr>LITERATURE SURVEY</vt:lpstr>
      <vt:lpstr>LITERATURE SURVEY</vt:lpstr>
      <vt:lpstr>LITERATURE SURVEY</vt:lpstr>
      <vt:lpstr>LITERATURE SURVEY</vt:lpstr>
      <vt:lpstr>EXISTING SYSTEM</vt:lpstr>
      <vt:lpstr>PROPOSED SYSTEM</vt:lpstr>
      <vt:lpstr>REQUIRMENTS</vt:lpstr>
      <vt:lpstr>REQUIRMENTS</vt:lpstr>
      <vt:lpstr>ALGORITHMS</vt:lpstr>
      <vt:lpstr>MODULES</vt:lpstr>
      <vt:lpstr>SYSTEM ARCHITECTURE</vt:lpstr>
      <vt:lpstr>UML DIAGRAMS</vt:lpstr>
      <vt:lpstr>DATAFLOW DIAGRAM</vt:lpstr>
      <vt:lpstr>USECASE DIAGRAM</vt:lpstr>
      <vt:lpstr>CLASS DIAGRAM</vt:lpstr>
      <vt:lpstr>ACTIVITYDIAGRAM</vt:lpstr>
      <vt:lpstr>SEQUENCE DIAGRAM</vt:lpstr>
      <vt:lpstr>COLLABORATION DIAGRAM</vt:lpstr>
      <vt:lpstr>COMPONENT DIAGRAM</vt:lpstr>
      <vt:lpstr>DATAFLOW DIAGRAM</vt:lpstr>
      <vt:lpstr>RESULTS</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HEART DISEASE PREDICTION USING ML ALGORITHMS </dc:title>
  <dc:creator>Tru Projects</dc:creator>
  <cp:lastModifiedBy>Somanaidu Boya</cp:lastModifiedBy>
  <cp:revision>59</cp:revision>
  <dcterms:created xsi:type="dcterms:W3CDTF">2006-08-16T00:00:00Z</dcterms:created>
  <dcterms:modified xsi:type="dcterms:W3CDTF">2023-05-07T02:52:42Z</dcterms:modified>
</cp:coreProperties>
</file>