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8" r:id="rId3"/>
    <p:sldId id="259" r:id="rId4"/>
    <p:sldId id="270" r:id="rId5"/>
    <p:sldId id="287" r:id="rId6"/>
    <p:sldId id="271" r:id="rId7"/>
    <p:sldId id="272" r:id="rId8"/>
    <p:sldId id="273" r:id="rId9"/>
    <p:sldId id="274" r:id="rId10"/>
    <p:sldId id="288" r:id="rId11"/>
    <p:sldId id="275" r:id="rId12"/>
    <p:sldId id="260" r:id="rId13"/>
    <p:sldId id="262" r:id="rId14"/>
    <p:sldId id="264" r:id="rId15"/>
    <p:sldId id="280" r:id="rId16"/>
    <p:sldId id="265" r:id="rId17"/>
    <p:sldId id="276" r:id="rId18"/>
    <p:sldId id="277" r:id="rId19"/>
    <p:sldId id="278" r:id="rId20"/>
    <p:sldId id="266" r:id="rId21"/>
    <p:sldId id="281" r:id="rId22"/>
    <p:sldId id="269" r:id="rId23"/>
    <p:sldId id="282" r:id="rId24"/>
    <p:sldId id="283" r:id="rId25"/>
    <p:sldId id="284" r:id="rId26"/>
    <p:sldId id="286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83" d="100"/>
          <a:sy n="83" d="100"/>
        </p:scale>
        <p:origin x="-143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AD1C-AA91-4E92-B184-8029B9DB6A7B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7D4F-C725-4B49-96E1-21BB6DA939A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Srinidhi\Desktop\logo.png">
            <a:extLst>
              <a:ext uri="{FF2B5EF4-FFF2-40B4-BE49-F238E27FC236}">
                <a16:creationId xmlns="" xmlns:a16="http://schemas.microsoft.com/office/drawing/2014/main" id="{C728CEA0-BA7F-4BA3-B201-6B7A8B3DF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62028"/>
            <a:ext cx="18288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780520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AD1C-AA91-4E92-B184-8029B9DB6A7B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7D4F-C725-4B49-96E1-21BB6DA939A8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2" descr="C:\Users\Srinidhi\Desktop\logo.png">
            <a:extLst>
              <a:ext uri="{FF2B5EF4-FFF2-40B4-BE49-F238E27FC236}">
                <a16:creationId xmlns="" xmlns:a16="http://schemas.microsoft.com/office/drawing/2014/main" id="{2BFF8954-070D-4352-AC3E-DD7D500D0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961" y="33090"/>
            <a:ext cx="18288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75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AD1C-AA91-4E92-B184-8029B9DB6A7B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7D4F-C725-4B49-96E1-21BB6DA939A8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2" descr="C:\Users\Srinidhi\Desktop\logo.png">
            <a:extLst>
              <a:ext uri="{FF2B5EF4-FFF2-40B4-BE49-F238E27FC236}">
                <a16:creationId xmlns="" xmlns:a16="http://schemas.microsoft.com/office/drawing/2014/main" id="{F8681246-1AFA-47C1-8723-E212F3BD6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8927"/>
            <a:ext cx="18288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588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AD1C-AA91-4E92-B184-8029B9DB6A7B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7D4F-C725-4B49-96E1-21BB6DA939A8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2" descr="C:\Users\Srinidhi\Desktop\logo.png">
            <a:extLst>
              <a:ext uri="{FF2B5EF4-FFF2-40B4-BE49-F238E27FC236}">
                <a16:creationId xmlns="" xmlns:a16="http://schemas.microsoft.com/office/drawing/2014/main" id="{5E2C67C7-C385-4A44-A78F-D95F8B32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681" y="33090"/>
            <a:ext cx="18288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092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AD1C-AA91-4E92-B184-8029B9DB6A7B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7D4F-C725-4B49-96E1-21BB6DA939A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Srinidhi\Desktop\logo.png">
            <a:extLst>
              <a:ext uri="{FF2B5EF4-FFF2-40B4-BE49-F238E27FC236}">
                <a16:creationId xmlns="" xmlns:a16="http://schemas.microsoft.com/office/drawing/2014/main" id="{6E4AAF7F-3876-4F6B-8901-E7673BBFD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331" y="33090"/>
            <a:ext cx="18288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799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AD1C-AA91-4E92-B184-8029B9DB6A7B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7D4F-C725-4B49-96E1-21BB6DA939A8}" type="slidenum">
              <a:rPr lang="en-IN" smtClean="0"/>
              <a:t>‹#›</a:t>
            </a:fld>
            <a:endParaRPr lang="en-IN"/>
          </a:p>
        </p:txBody>
      </p:sp>
      <p:pic>
        <p:nvPicPr>
          <p:cNvPr id="2" name="Picture 2" descr="C:\Users\Srinidhi\Desktop\logo.png">
            <a:extLst>
              <a:ext uri="{FF2B5EF4-FFF2-40B4-BE49-F238E27FC236}">
                <a16:creationId xmlns="" xmlns:a16="http://schemas.microsoft.com/office/drawing/2014/main" id="{EF3C39C1-9BAB-4C45-A144-CF8BF2E72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9189"/>
            <a:ext cx="18288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344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AD1C-AA91-4E92-B184-8029B9DB6A7B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7D4F-C725-4B49-96E1-21BB6DA939A8}" type="slidenum">
              <a:rPr lang="en-IN" smtClean="0"/>
              <a:t>‹#›</a:t>
            </a:fld>
            <a:endParaRPr lang="en-IN"/>
          </a:p>
        </p:txBody>
      </p:sp>
      <p:pic>
        <p:nvPicPr>
          <p:cNvPr id="2" name="Picture 2" descr="C:\Users\Srinidhi\Desktop\logo.png">
            <a:extLst>
              <a:ext uri="{FF2B5EF4-FFF2-40B4-BE49-F238E27FC236}">
                <a16:creationId xmlns="" xmlns:a16="http://schemas.microsoft.com/office/drawing/2014/main" id="{1B300F68-EEC8-479F-89B4-B66DB0F4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260" y="12105"/>
            <a:ext cx="18288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8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AD1C-AA91-4E92-B184-8029B9DB6A7B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7D4F-C725-4B49-96E1-21BB6DA939A8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2" descr="C:\Users\Srinidhi\Desktop\logo.png">
            <a:extLst>
              <a:ext uri="{FF2B5EF4-FFF2-40B4-BE49-F238E27FC236}">
                <a16:creationId xmlns="" xmlns:a16="http://schemas.microsoft.com/office/drawing/2014/main" id="{6720B71A-9CF9-4970-96CA-352F2D5F3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311" y="34777"/>
            <a:ext cx="18288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649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AD1C-AA91-4E92-B184-8029B9DB6A7B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7D4F-C725-4B49-96E1-21BB6DA939A8}" type="slidenum">
              <a:rPr lang="en-IN" smtClean="0"/>
              <a:t>‹#›</a:t>
            </a:fld>
            <a:endParaRPr lang="en-IN"/>
          </a:p>
        </p:txBody>
      </p:sp>
      <p:pic>
        <p:nvPicPr>
          <p:cNvPr id="2" name="Picture 2" descr="C:\Users\Srinidhi\Desktop\logo.png">
            <a:extLst>
              <a:ext uri="{FF2B5EF4-FFF2-40B4-BE49-F238E27FC236}">
                <a16:creationId xmlns="" xmlns:a16="http://schemas.microsoft.com/office/drawing/2014/main" id="{7393EDB9-65C6-42AA-B582-C92413F0D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400" y="0"/>
            <a:ext cx="18288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047425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C53AD1C-AA91-4E92-B184-8029B9DB6A7B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C57D4F-C725-4B49-96E1-21BB6DA939A8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2" descr="C:\Users\Srinidhi\Desktop\logo.png">
            <a:extLst>
              <a:ext uri="{FF2B5EF4-FFF2-40B4-BE49-F238E27FC236}">
                <a16:creationId xmlns="" xmlns:a16="http://schemas.microsoft.com/office/drawing/2014/main" id="{6BF8E43F-406B-489A-A07B-CBBB6CD8B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47" y="-48825"/>
            <a:ext cx="18288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333161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AD1C-AA91-4E92-B184-8029B9DB6A7B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57D4F-C725-4B49-96E1-21BB6DA939A8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2" descr="C:\Users\Srinidhi\Desktop\logo.png">
            <a:extLst>
              <a:ext uri="{FF2B5EF4-FFF2-40B4-BE49-F238E27FC236}">
                <a16:creationId xmlns="" xmlns:a16="http://schemas.microsoft.com/office/drawing/2014/main" id="{8D7279E7-0A06-4D9D-B018-700B7F4A3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090"/>
            <a:ext cx="18288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377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53AD1C-AA91-4E92-B184-8029B9DB6A7B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C57D4F-C725-4B49-96E1-21BB6DA939A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23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980728"/>
            <a:ext cx="8928992" cy="1800200"/>
          </a:xfrm>
        </p:spPr>
        <p:txBody>
          <a:bodyPr>
            <a:normAutofit fontScale="90000"/>
          </a:bodyPr>
          <a:lstStyle/>
          <a:p>
            <a:r>
              <a:rPr lang="en-US" sz="3100" b="1">
                <a:latin typeface="+mn-lt"/>
              </a:rPr>
              <a:t>DEPARTMENT OF </a:t>
            </a:r>
            <a:r>
              <a:rPr lang="en-US" sz="3100" b="1" smtClean="0">
                <a:latin typeface="+mn-lt"/>
              </a:rPr>
              <a:t>COMPUTERSCIENCE </a:t>
            </a:r>
            <a:r>
              <a:rPr lang="en-US" sz="3100" b="1">
                <a:latin typeface="+mn-lt"/>
              </a:rPr>
              <a:t>&amp; </a:t>
            </a:r>
            <a:r>
              <a:rPr lang="en-US" sz="3100" b="1" smtClean="0">
                <a:latin typeface="+mn-lt"/>
              </a:rPr>
              <a:t>ENGINEERING</a:t>
            </a:r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b="1" smtClean="0"/>
              <a:t>             </a:t>
            </a:r>
            <a:r>
              <a:rPr lang="en-IN" sz="2800" b="1" smtClean="0">
                <a:latin typeface="+mn-lt"/>
              </a:rPr>
              <a:t>M</a:t>
            </a:r>
            <a:r>
              <a:rPr lang="en-IN" sz="2800" b="1">
                <a:latin typeface="+mn-lt"/>
              </a:rPr>
              <a:t>. Tech (CSE) – </a:t>
            </a:r>
            <a:r>
              <a:rPr lang="en-IN" sz="2800" b="1" smtClean="0">
                <a:latin typeface="+mn-lt"/>
              </a:rPr>
              <a:t>Second Semester(Term:June-Sep)</a:t>
            </a:r>
            <a:br>
              <a:rPr lang="en-IN" sz="2800" b="1" smtClean="0">
                <a:latin typeface="+mn-lt"/>
              </a:rPr>
            </a:br>
            <a:r>
              <a:rPr lang="en-IN" sz="2800" b="1" smtClean="0">
                <a:latin typeface="+mn-lt"/>
              </a:rPr>
              <a:t/>
            </a:r>
            <a:br>
              <a:rPr lang="en-IN" sz="2800" b="1" smtClean="0">
                <a:latin typeface="+mn-lt"/>
              </a:rPr>
            </a:br>
            <a:r>
              <a:rPr lang="en-IN" sz="2800" b="1" smtClean="0">
                <a:latin typeface="+mn-lt"/>
              </a:rPr>
              <a:t>                                     NON-CIE COMPONENT</a:t>
            </a:r>
            <a:endParaRPr lang="en-IN" sz="280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068960"/>
            <a:ext cx="7776864" cy="2736304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sz="4000" smtClean="0">
                <a:solidFill>
                  <a:schemeClr val="tx1"/>
                </a:solidFill>
                <a:latin typeface="+mn-lt"/>
              </a:rPr>
              <a:t>Universal set of gates</a:t>
            </a:r>
          </a:p>
          <a:p>
            <a:pPr lvl="1">
              <a:lnSpc>
                <a:spcPct val="100000"/>
              </a:lnSpc>
            </a:pPr>
            <a:r>
              <a:rPr lang="en-US" sz="2600" b="1" smtClean="0">
                <a:solidFill>
                  <a:schemeClr val="tx1"/>
                </a:solidFill>
              </a:rPr>
              <a:t>Q</a:t>
            </a:r>
            <a:r>
              <a:rPr lang="en-US" sz="2600" b="1" smtClean="0">
                <a:solidFill>
                  <a:schemeClr val="tx1"/>
                </a:solidFill>
                <a:latin typeface="+mn-lt"/>
              </a:rPr>
              <a:t>uantum Computing(MCS22)                         </a:t>
            </a:r>
          </a:p>
          <a:p>
            <a:pPr lvl="0">
              <a:spcBef>
                <a:spcPts val="0"/>
              </a:spcBef>
            </a:pPr>
            <a:r>
              <a:rPr lang="en-US" sz="2600" smtClean="0">
                <a:solidFill>
                  <a:schemeClr val="tx1"/>
                </a:solidFill>
              </a:rPr>
              <a:t>                                                   </a:t>
            </a:r>
          </a:p>
          <a:p>
            <a:pPr lvl="2">
              <a:spcBef>
                <a:spcPts val="0"/>
              </a:spcBef>
            </a:pPr>
            <a:r>
              <a:rPr lang="en-US" sz="2600">
                <a:solidFill>
                  <a:schemeClr val="tx1"/>
                </a:solidFill>
              </a:rPr>
              <a:t> </a:t>
            </a:r>
            <a:r>
              <a:rPr lang="en-US" sz="2600" smtClean="0">
                <a:solidFill>
                  <a:schemeClr val="tx1"/>
                </a:solidFill>
              </a:rPr>
              <a:t>                                                 </a:t>
            </a:r>
            <a:r>
              <a:rPr lang="en-IN" sz="2600" smtClean="0">
                <a:solidFill>
                  <a:schemeClr val="tx1"/>
                </a:solidFill>
                <a:latin typeface="+mn-lt"/>
              </a:rPr>
              <a:t>Presented By: </a:t>
            </a:r>
          </a:p>
          <a:p>
            <a:pPr lvl="2">
              <a:spcBef>
                <a:spcPts val="0"/>
              </a:spcBef>
            </a:pPr>
            <a:r>
              <a:rPr lang="en-US" sz="2600" smtClean="0">
                <a:solidFill>
                  <a:schemeClr val="tx1"/>
                </a:solidFill>
                <a:latin typeface="+mn-lt"/>
              </a:rPr>
              <a:t>                            </a:t>
            </a:r>
            <a:r>
              <a:rPr lang="en-IN" sz="2600" smtClean="0">
                <a:solidFill>
                  <a:schemeClr val="tx1"/>
                </a:solidFill>
                <a:latin typeface="+mn-lt"/>
              </a:rPr>
              <a:t>                       Meena.N</a:t>
            </a:r>
          </a:p>
          <a:p>
            <a:endParaRPr lang="en-IN" sz="2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5576" y="1700808"/>
            <a:ext cx="8388424" cy="45365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Notice that U acts non-trivially only on the states |000&gt; and |111&gt;. We write a Gray code connecting 000 and 111: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 B 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  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0   1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0   1  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two gates shuffle the states so that |000&gt; gets swapped with |011&gt;. Next, the operation U˜ is applied to the first qubit of the states |011&gt;and |111&gt;, conditional on the second and third qubits being in the state |111&gt;. Finally, we unshuffle the states, ensuring that |011&gt;gets swapped back with the state |000&gt;.</a:t>
            </a:r>
          </a:p>
          <a:p>
            <a:endParaRPr lang="en-IN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4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76672"/>
            <a:ext cx="8229600" cy="3993307"/>
          </a:xfrm>
        </p:spPr>
        <p:txBody>
          <a:bodyPr/>
          <a:lstStyle/>
          <a:p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these controlled operations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be realized using O(n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single qubit and gates; Thus, implementing U   requires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O(n²)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single qubit and gates.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008" y="3068960"/>
            <a:ext cx="4744513" cy="183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63536" y="5111536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in arbitrary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unitary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 n qubits can be implemented using a circuit containing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O(n²4ⁿ)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single qubit and gates.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42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set of quantum gates</a:t>
            </a:r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63028"/>
            <a:ext cx="8208912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9552" y="1628800"/>
            <a:ext cx="8064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 proved that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single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qubit unitaries together form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universal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set for quantum computation. Unfortunately, no straightforward method is known to implement all these gates in a fashion which is resistant to errors.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83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8024018" cy="498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Qiskit</a:t>
            </a:r>
          </a:p>
          <a:p>
            <a:pPr marL="0" indent="0">
              <a:buNone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Hadamard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gate (H-gate)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:It is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quantum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gate. It allows us to move away from the poles of the Bloch sphere and create a superposition of |0⟩|0⟩ and |1⟩|1⟩. It has the matrix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this performs the transformations below:</a:t>
            </a:r>
          </a:p>
          <a:p>
            <a:pPr marL="0" indent="0">
              <a:buNone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H|0⟩=|+⟩     H|1⟩=|−⟩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96952"/>
            <a:ext cx="4032448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866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620688"/>
            <a:ext cx="8013576" cy="55033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Rotation matrix</a:t>
            </a:r>
          </a:p>
          <a:p>
            <a:pPr marL="0" indent="0" algn="just">
              <a:buNone/>
            </a:pPr>
            <a:r>
              <a:rPr lang="en-US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method works because the x and y axis are orthogonal, which causes the x gates to flip the direction of the rotation. It therefore similarly works to make a controlled Rz(θ)Rz(θ). A controlled Rx(θ)Rx(θ) could similarly be made using CNOT gates</a:t>
            </a:r>
          </a:p>
          <a:p>
            <a:pPr marL="0" indent="0">
              <a:buNone/>
            </a:pPr>
            <a:endParaRPr lang="en-US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2"/>
                </a:solidFill>
              </a:rPr>
              <a:t> </a:t>
            </a:r>
            <a:endParaRPr lang="en-US" sz="200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smtClean="0">
              <a:solidFill>
                <a:schemeClr val="tx2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12976"/>
            <a:ext cx="4536504" cy="2759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2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5235394" cy="4116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613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68" y="1268760"/>
            <a:ext cx="8229600" cy="44539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CNOT (Controlled not)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 rotation operators </a:t>
            </a: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 </a:t>
            </a: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 </a:t>
            </a: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the phase shift gate </a:t>
            </a: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 and CNOT form a widely used universal set of quantum gates.</a:t>
            </a:r>
          </a:p>
          <a:p>
            <a:pPr marL="0" indent="0">
              <a:buNone/>
            </a:pPr>
            <a:endParaRPr lang="en-IN" sz="2400" smtClean="0"/>
          </a:p>
          <a:p>
            <a:pPr marL="0" indent="0">
              <a:buNone/>
            </a:pPr>
            <a:endParaRPr lang="en-IN" sz="24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96872"/>
            <a:ext cx="8010525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01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0" indent="0" algn="just">
              <a:buNone/>
            </a:pPr>
            <a:endParaRPr lang="en-US" sz="2400" b="1" smtClean="0"/>
          </a:p>
          <a:p>
            <a:pPr marL="0" indent="0" algn="just">
              <a:buNone/>
            </a:pPr>
            <a:r>
              <a:rPr lang="en-US" sz="2400" b="1" smtClean="0"/>
              <a:t>Making </a:t>
            </a:r>
            <a:r>
              <a:rPr lang="en-US" sz="2400" b="1"/>
              <a:t>a Controlled-Z from a CNOT</a:t>
            </a:r>
          </a:p>
          <a:p>
            <a:pPr marL="0" indent="0" algn="just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controlled-Z or cz gate is another well-used two-qubit gate. Just as the CNOT applies an XX to its target qubit whenever its control is in state |1⟩|1⟩, the controlled-ZZ applies a ZZ in the same case. </a:t>
            </a:r>
          </a:p>
          <a:p>
            <a:pPr marL="0" indent="0">
              <a:buNone/>
            </a:pPr>
            <a:endParaRPr lang="en-IN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52936"/>
            <a:ext cx="4552950" cy="3138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8098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844824"/>
            <a:ext cx="8229600" cy="3600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for this is quite simple. We know that the Hadamard transforms the states |0⟩|0⟩ and |1⟩|1⟩ to the states |+⟩|+⟩ and |−⟩|−⟩ respectively. We also know that the effect of the ZZ gate on the states |+⟩|+⟩ and |−⟩|−⟩ is the same as that for XX on the states |0⟩|0⟩ and |1⟩|1⟩ respectively. From this reasoning, or from simply multiplying matrices, we find that</a:t>
            </a:r>
          </a:p>
          <a:p>
            <a:pPr marL="0" indent="0" algn="just">
              <a:buNone/>
            </a:pPr>
            <a:r>
              <a:rPr lang="en-IN" sz="2400" smtClean="0"/>
              <a:t>HXH=Z,HZH=X</a:t>
            </a:r>
            <a:r>
              <a:rPr lang="en-IN" sz="2400"/>
              <a:t/>
            </a:r>
            <a:br>
              <a:rPr lang="en-IN" sz="2400"/>
            </a:b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21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484784"/>
            <a:ext cx="2448272" cy="436910"/>
          </a:xfrm>
        </p:spPr>
        <p:txBody>
          <a:bodyPr>
            <a:noAutofit/>
          </a:bodyPr>
          <a:lstStyle/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Swapping Qubits</a:t>
            </a:r>
            <a:b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772816"/>
            <a:ext cx="75438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Sometimes we need to move information around in a quantum computer. For some qubit implementations, this could be done by physically moving them. Another option is simply to move the state between two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qubits.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This is done by the SWAP gate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068960"/>
            <a:ext cx="4237087" cy="311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07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18856" cy="1143000"/>
          </a:xfrm>
        </p:spPr>
        <p:txBody>
          <a:bodyPr>
            <a:normAutofit/>
          </a:bodyPr>
          <a:lstStyle/>
          <a:p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set of gates</a:t>
            </a:r>
            <a:endParaRPr lang="en-I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small set gates (e.g AND,OR,NOT) Can be used to compute an arbitrary classical function  such a set of gates is universal for classical computation. </a:t>
            </a:r>
          </a:p>
          <a:p>
            <a:pPr algn="just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other unitary operation can be expressed as a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finite sequence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gates from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set.</a:t>
            </a:r>
          </a:p>
          <a:p>
            <a:pPr marL="0" indent="0" algn="just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x: nand is universal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365104"/>
            <a:ext cx="3024336" cy="1362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221" y="1268760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Toffoli gate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Toffoli gate is a three-qubit gate with two controls and one target. It performs an X on the target only if both controls are in the state |1⟩|1⟩. The final state of the target is then equal to either the AND or the NAND of the two controls, depending on whether the initial state of the target was |0⟩|0⟩ or |1⟩|1⟩. A Toffoli can also be thought of as a controlled-controlled-NOT, and is also called the CCX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gate.It is als called controlled CNOT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912" y="4149080"/>
            <a:ext cx="6768752" cy="2236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8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98776" cy="1143000"/>
          </a:xfrm>
        </p:spPr>
        <p:txBody>
          <a:bodyPr>
            <a:normAutofit/>
          </a:bodyPr>
          <a:lstStyle/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128113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238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632848" cy="464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640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280920" cy="453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889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136904" cy="468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6261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1287428"/>
            <a:ext cx="7704856" cy="151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7632848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938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136904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597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8000" smtClean="0"/>
          </a:p>
          <a:p>
            <a:pPr marL="0" indent="0">
              <a:buNone/>
            </a:pPr>
            <a:r>
              <a:rPr lang="en-US" sz="8000" smtClean="0"/>
              <a:t>       Thank You</a:t>
            </a:r>
            <a:endParaRPr lang="en-IN" sz="8000"/>
          </a:p>
        </p:txBody>
      </p:sp>
    </p:spTree>
    <p:extLst>
      <p:ext uri="{BB962C8B-B14F-4D97-AF65-F5344CB8AC3E}">
        <p14:creationId xmlns:p14="http://schemas.microsoft.com/office/powerpoint/2010/main" val="57002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quantum computing, to implement any unitary operation on n qubits exactly requires an infinite number of gates types.&amp;to reduce quantum operation.</a:t>
            </a:r>
          </a:p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all 2-input gates is universal</a:t>
            </a:r>
          </a:p>
          <a:p>
            <a:pPr marL="0" indent="0">
              <a:buNone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-Any n-quit unitary operation can be implemented     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using  </a:t>
            </a:r>
          </a:p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CNOT and the (infinite) set of all 1-qubit gates is universal.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where                    , I=identity matrix</a:t>
            </a:r>
          </a:p>
          <a:p>
            <a:pPr marL="0" indent="0">
              <a:buNone/>
            </a:pPr>
            <a:endParaRPr lang="en-US" sz="2800" smtClean="0"/>
          </a:p>
          <a:p>
            <a:pPr marL="0" indent="0">
              <a:buNone/>
            </a:pPr>
            <a:endParaRPr lang="en-IN" sz="2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031" y="4126952"/>
            <a:ext cx="165618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013176"/>
            <a:ext cx="1512168" cy="49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91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Two-level unitary gates are universal</a:t>
            </a:r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56383"/>
            <a:ext cx="8352928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unitary matrix U which acts on a d-dimensional Hilbert space. In this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how U may be decomposed into a product of two-level unitary matrices; that is, unitary matrices which act non-trivially only on two-or-fewer vector components. 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Two-level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unitary matrices U1,...,U3 such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Inverse of unitary matrices    </a:t>
            </a:r>
            <a:endParaRPr lang="en-US" sz="2400" smtClean="0"/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break U up into a product of two-level unitary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12977"/>
            <a:ext cx="2304256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372200" y="3652865"/>
            <a:ext cx="1944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252837"/>
            <a:ext cx="1512168" cy="49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802874"/>
            <a:ext cx="1748575" cy="39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63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 the following procedure to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if b = 0 then set</a:t>
            </a:r>
          </a:p>
          <a:p>
            <a:endParaRPr lang="en-IN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24379"/>
            <a:ext cx="282772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00" y="3429000"/>
            <a:ext cx="1922128" cy="552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84" y="3825592"/>
            <a:ext cx="5090848" cy="2008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85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26759"/>
            <a:ext cx="3858572" cy="1616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740" y="2369469"/>
            <a:ext cx="3513321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60" y="3645024"/>
            <a:ext cx="7726586" cy="234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90480" y="1772816"/>
            <a:ext cx="81369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Note that in either case U1 is a two-level unitary matrix, and when we multiply the matrices out we get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32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7632848" cy="237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27584" y="3369766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U, U1 and U2 are unitary, it follows that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U2U1U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unitary, and thus 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”= g’’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0, since the first row of U2U1U must have norm 1. Finally, set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908" y="4227822"/>
            <a:ext cx="2952328" cy="2109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690173"/>
            <a:ext cx="689223" cy="28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962400"/>
            <a:ext cx="678944" cy="27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78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Single qubit and gates are universal</a:t>
            </a:r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arbitrary unitary matrix on a d-dimensional Hilbert space may be written as a product of two-level unitary matrices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Now we show that single qubit and gates together can be used to implement an arbitrary two-level unitary operation on the state space of n qubits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Combining these results we see that single qubit and gates can be used to implement an arbitrary unitary operation on n qubits, and therefore are universal for quantum computation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 </a:t>
            </a:r>
            <a:r>
              <a:rPr lang="en-I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two-level unitary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7925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2816"/>
            <a:ext cx="367240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60623"/>
            <a:ext cx="763284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333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7030A0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Technical Seminar-I-ppt-template2</Template>
  <TotalTime>2318</TotalTime>
  <Words>766</Words>
  <Application>Microsoft Office PowerPoint</Application>
  <PresentationFormat>On-screen Show (4:3)</PresentationFormat>
  <Paragraphs>84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Retrospect</vt:lpstr>
      <vt:lpstr>DEPARTMENT OF COMPUTERSCIENCE &amp; ENGINEERING               M. Tech (CSE) – Second Semester(Term:June-Sep)                                       NON-CIE COMPONENT</vt:lpstr>
      <vt:lpstr>Universal set of gates</vt:lpstr>
      <vt:lpstr>PowerPoint Presentation</vt:lpstr>
      <vt:lpstr>Two-level unitary gates are universal</vt:lpstr>
      <vt:lpstr>PowerPoint Presentation</vt:lpstr>
      <vt:lpstr>PowerPoint Presentation</vt:lpstr>
      <vt:lpstr>PowerPoint Presentation</vt:lpstr>
      <vt:lpstr>Single qubit and gates are universal</vt:lpstr>
      <vt:lpstr>PowerPoint Presentation</vt:lpstr>
      <vt:lpstr>PowerPoint Presentation</vt:lpstr>
      <vt:lpstr>PowerPoint Presentation</vt:lpstr>
      <vt:lpstr>Discrete set of quantum gates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Swapping Qubits </vt:lpstr>
      <vt:lpstr>PowerPoint Presentation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set of gates</dc:title>
  <dc:creator>ismail - [2010]</dc:creator>
  <cp:lastModifiedBy>ismail - [2010]</cp:lastModifiedBy>
  <cp:revision>72</cp:revision>
  <dcterms:created xsi:type="dcterms:W3CDTF">2022-08-15T06:58:42Z</dcterms:created>
  <dcterms:modified xsi:type="dcterms:W3CDTF">2022-08-29T13:42:39Z</dcterms:modified>
</cp:coreProperties>
</file>