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3"/>
  </p:notesMasterIdLst>
  <p:handoutMasterIdLst>
    <p:handoutMasterId r:id="rId34"/>
  </p:handoutMasterIdLst>
  <p:sldIdLst>
    <p:sldId id="256" r:id="rId2"/>
    <p:sldId id="257" r:id="rId3"/>
    <p:sldId id="290" r:id="rId4"/>
    <p:sldId id="275" r:id="rId5"/>
    <p:sldId id="277" r:id="rId6"/>
    <p:sldId id="289" r:id="rId7"/>
    <p:sldId id="291" r:id="rId8"/>
    <p:sldId id="278" r:id="rId9"/>
    <p:sldId id="279" r:id="rId10"/>
    <p:sldId id="280" r:id="rId11"/>
    <p:sldId id="281" r:id="rId12"/>
    <p:sldId id="282" r:id="rId13"/>
    <p:sldId id="283" r:id="rId14"/>
    <p:sldId id="292" r:id="rId15"/>
    <p:sldId id="293" r:id="rId16"/>
    <p:sldId id="294" r:id="rId17"/>
    <p:sldId id="295" r:id="rId18"/>
    <p:sldId id="287" r:id="rId19"/>
    <p:sldId id="296" r:id="rId20"/>
    <p:sldId id="298" r:id="rId21"/>
    <p:sldId id="301" r:id="rId22"/>
    <p:sldId id="300" r:id="rId23"/>
    <p:sldId id="302" r:id="rId24"/>
    <p:sldId id="303" r:id="rId25"/>
    <p:sldId id="304" r:id="rId26"/>
    <p:sldId id="305" r:id="rId27"/>
    <p:sldId id="306" r:id="rId28"/>
    <p:sldId id="307" r:id="rId29"/>
    <p:sldId id="308" r:id="rId30"/>
    <p:sldId id="309" r:id="rId31"/>
    <p:sldId id="27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37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BA4A04-D979-4A45-86E2-D956CEE89FBD}" type="datetimeFigureOut">
              <a:rPr lang="en-IN" smtClean="0"/>
              <a:t>12-09-2022</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B752EA-CF07-40EB-8912-34DA78A09CEA}" type="slidenum">
              <a:rPr lang="en-IN" smtClean="0"/>
              <a:t>‹#›</a:t>
            </a:fld>
            <a:endParaRPr lang="en-IN" dirty="0"/>
          </a:p>
        </p:txBody>
      </p:sp>
    </p:spTree>
    <p:extLst>
      <p:ext uri="{BB962C8B-B14F-4D97-AF65-F5344CB8AC3E}">
        <p14:creationId xmlns:p14="http://schemas.microsoft.com/office/powerpoint/2010/main" val="2250799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890806"/>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650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7" name="Google Shape;27;p2" descr="C:\Users\Srinidhi\Desktop\logo.png"/>
          <p:cNvPicPr preferRelativeResize="0"/>
          <p:nvPr/>
        </p:nvPicPr>
        <p:blipFill rotWithShape="1">
          <a:blip r:embed="rId2">
            <a:alphaModFix/>
          </a:blip>
          <a:srcRect/>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8" name="Google Shape;10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9" name="Google Shape;10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0" name="Google Shape;11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111" name="Google Shape;111;p12" descr="C:\Users\Srinidhi\Desktop\logo.png"/>
          <p:cNvPicPr preferRelativeResize="0"/>
          <p:nvPr/>
        </p:nvPicPr>
        <p:blipFill rotWithShape="1">
          <a:blip r:embed="rId2">
            <a:alphaModFix/>
          </a:blip>
          <a:srcRect/>
          <a:stretch/>
        </p:blipFill>
        <p:spPr>
          <a:xfrm>
            <a:off x="0" y="-28927"/>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4" name="Google Shape;34;p3" descr="C:\Users\Srinidhi\Desktop\logo.png"/>
          <p:cNvPicPr preferRelativeResize="0"/>
          <p:nvPr/>
        </p:nvPicPr>
        <p:blipFill rotWithShape="1">
          <a:blip r:embed="rId2">
            <a:alphaModFix/>
          </a:blip>
          <a:srcRect/>
          <a:stretch/>
        </p:blipFill>
        <p:spPr>
          <a:xfrm>
            <a:off x="175575"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cxnSp>
        <p:nvCxnSpPr>
          <p:cNvPr id="43" name="Google Shape;43;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44" name="Google Shape;44;p4" descr="C:\Users\Srinidhi\Desktop\logo.png"/>
          <p:cNvPicPr preferRelativeResize="0"/>
          <p:nvPr/>
        </p:nvPicPr>
        <p:blipFill rotWithShape="1">
          <a:blip r:embed="rId2">
            <a:alphaModFix/>
          </a:blip>
          <a:srcRect/>
          <a:stretch/>
        </p:blipFill>
        <p:spPr>
          <a:xfrm>
            <a:off x="128441" y="33090"/>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0" name="Google Shape;50;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52" name="Google Shape;52;p5" descr="C:\Users\Srinidhi\Desktop\logo.png"/>
          <p:cNvPicPr preferRelativeResize="0"/>
          <p:nvPr/>
        </p:nvPicPr>
        <p:blipFill rotWithShape="1">
          <a:blip r:embed="rId2">
            <a:alphaModFix/>
          </a:blip>
          <a:srcRect/>
          <a:stretch/>
        </p:blipFill>
        <p:spPr>
          <a:xfrm>
            <a:off x="0" y="-29189"/>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62" name="Google Shape;62;p6" descr="C:\Users\Srinidhi\Desktop\logo.png"/>
          <p:cNvPicPr preferRelativeResize="0"/>
          <p:nvPr/>
        </p:nvPicPr>
        <p:blipFill rotWithShape="1">
          <a:blip r:embed="rId2">
            <a:alphaModFix/>
          </a:blip>
          <a:srcRect/>
          <a:stretch/>
        </p:blipFill>
        <p:spPr>
          <a:xfrm>
            <a:off x="119013" y="12104"/>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75" name="Google Shape;75;p8" descr="C:\Users\Srinidhi\Desktop\logo.png"/>
          <p:cNvPicPr preferRelativeResize="0"/>
          <p:nvPr/>
        </p:nvPicPr>
        <p:blipFill rotWithShape="1">
          <a:blip r:embed="rId2">
            <a:alphaModFix/>
          </a:blip>
          <a:srcRect/>
          <a:stretch/>
        </p:blipFill>
        <p:spPr>
          <a:xfrm>
            <a:off x="137867" y="0"/>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85" name="Google Shape;85;p9" descr="C:\Users\Srinidhi\Desktop\logo.png"/>
          <p:cNvPicPr preferRelativeResize="0"/>
          <p:nvPr/>
        </p:nvPicPr>
        <p:blipFill rotWithShape="1">
          <a:blip r:embed="rId2">
            <a:alphaModFix/>
          </a:blip>
          <a:srcRect/>
          <a:stretch/>
        </p:blipFill>
        <p:spPr>
          <a:xfrm>
            <a:off x="74729" y="-48825"/>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0" name="Google Shape;90;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91" name="Google Shape;9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95" name="Google Shape;95;p10" descr="C:\Users\Srinidhi\Desktop\logo.png"/>
          <p:cNvPicPr preferRelativeResize="0"/>
          <p:nvPr/>
        </p:nvPicPr>
        <p:blipFill rotWithShape="1">
          <a:blip r:embed="rId3">
            <a:alphaModFix/>
          </a:blip>
          <a:srcRect/>
          <a:stretch/>
        </p:blipFill>
        <p:spPr>
          <a:xfrm>
            <a:off x="0" y="33090"/>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1" name="Google Shape;10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102" name="Google Shape;102;p11" descr="C:\Users\Srinidhi\Desktop\logo.png"/>
          <p:cNvPicPr preferRelativeResize="0"/>
          <p:nvPr/>
        </p:nvPicPr>
        <p:blipFill rotWithShape="1">
          <a:blip r:embed="rId2">
            <a:alphaModFix/>
          </a:blip>
          <a:srcRect/>
          <a:stretch/>
        </p:blipFill>
        <p:spPr>
          <a:xfrm>
            <a:off x="213281"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ctrTitle"/>
          </p:nvPr>
        </p:nvSpPr>
        <p:spPr>
          <a:xfrm>
            <a:off x="1046776" y="1400363"/>
            <a:ext cx="10848900" cy="2862282"/>
          </a:xfrm>
          <a:prstGeom prst="rect">
            <a:avLst/>
          </a:prstGeom>
          <a:noFill/>
          <a:ln>
            <a:noFill/>
          </a:ln>
        </p:spPr>
        <p:txBody>
          <a:bodyPr spcFirstLastPara="1" wrap="square" lIns="91425" tIns="45700" rIns="91425" bIns="45700" anchor="b" anchorCtr="0">
            <a:spAutoFit/>
          </a:bodyPr>
          <a:lstStyle/>
          <a:p>
            <a:pPr marL="0" lvl="0" indent="0" algn="ctr" rtl="0">
              <a:lnSpc>
                <a:spcPct val="150000"/>
              </a:lnSpc>
              <a:spcBef>
                <a:spcPts val="0"/>
              </a:spcBef>
              <a:spcAft>
                <a:spcPts val="0"/>
              </a:spcAft>
              <a:buClr>
                <a:srgbClr val="262626"/>
              </a:buClr>
              <a:buSzPts val="2800"/>
              <a:buFont typeface="Calibri"/>
              <a:buNone/>
            </a:pPr>
            <a:r>
              <a:rPr lang="en-IN" sz="2800" b="1" dirty="0" smtClean="0">
                <a:latin typeface="Times New Roman" pitchFamily="18" charset="0"/>
                <a:cs typeface="Times New Roman" pitchFamily="18" charset="0"/>
              </a:rPr>
              <a:t>Non CIE Component</a:t>
            </a:r>
            <a:br>
              <a:rPr lang="en-IN" sz="2800" b="1" dirty="0" smtClean="0">
                <a:latin typeface="Times New Roman" pitchFamily="18" charset="0"/>
                <a:cs typeface="Times New Roman" pitchFamily="18" charset="0"/>
              </a:rPr>
            </a:br>
            <a:r>
              <a:rPr lang="en-IN" sz="4000" b="1" dirty="0" smtClean="0">
                <a:latin typeface="Times New Roman" pitchFamily="18" charset="0"/>
                <a:cs typeface="Times New Roman" pitchFamily="18" charset="0"/>
              </a:rPr>
              <a:t>Single-Qubit Quantum Gates</a:t>
            </a:r>
            <a:r>
              <a:rPr lang="en-IN" sz="3200" b="1" dirty="0">
                <a:latin typeface="Times New Roman" pitchFamily="18" charset="0"/>
                <a:cs typeface="Times New Roman" pitchFamily="18" charset="0"/>
              </a:rPr>
              <a:t/>
            </a:r>
            <a:br>
              <a:rPr lang="en-IN" sz="3200" b="1" dirty="0">
                <a:latin typeface="Times New Roman" pitchFamily="18" charset="0"/>
                <a:cs typeface="Times New Roman" pitchFamily="18" charset="0"/>
              </a:rPr>
            </a:br>
            <a:r>
              <a:rPr lang="en-IN" sz="2800" b="1" dirty="0" smtClean="0">
                <a:latin typeface="Times New Roman" pitchFamily="18" charset="0"/>
                <a:cs typeface="Times New Roman" pitchFamily="18" charset="0"/>
              </a:rPr>
              <a:t>Quantum Computing - MCS22</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117" name="Google Shape;117;p13"/>
          <p:cNvSpPr txBox="1"/>
          <p:nvPr/>
        </p:nvSpPr>
        <p:spPr>
          <a:xfrm>
            <a:off x="2062975" y="582749"/>
            <a:ext cx="8589600" cy="5232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800" b="1" i="0" u="none" strike="noStrike" cap="none" dirty="0">
                <a:solidFill>
                  <a:schemeClr val="dk1"/>
                </a:solidFill>
                <a:latin typeface="Times New Roman" pitchFamily="18" charset="0"/>
                <a:ea typeface="Calibri"/>
                <a:cs typeface="Times New Roman" pitchFamily="18" charset="0"/>
                <a:sym typeface="Calibri"/>
              </a:rPr>
              <a:t>Department of Computer Science and Engineering</a:t>
            </a:r>
            <a:endParaRPr sz="2800" b="0" i="0" u="none" strike="noStrike" cap="none" dirty="0">
              <a:solidFill>
                <a:schemeClr val="dk1"/>
              </a:solidFill>
              <a:latin typeface="Times New Roman" pitchFamily="18" charset="0"/>
              <a:ea typeface="Calibri"/>
              <a:cs typeface="Times New Roman" pitchFamily="18" charset="0"/>
              <a:sym typeface="Calibri"/>
            </a:endParaRPr>
          </a:p>
        </p:txBody>
      </p:sp>
      <p:sp>
        <p:nvSpPr>
          <p:cNvPr id="118" name="Google Shape;118;p13"/>
          <p:cNvSpPr txBox="1"/>
          <p:nvPr/>
        </p:nvSpPr>
        <p:spPr>
          <a:xfrm>
            <a:off x="7548562" y="4634763"/>
            <a:ext cx="4719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smtClean="0">
                <a:solidFill>
                  <a:schemeClr val="dk1"/>
                </a:solidFill>
                <a:latin typeface="Times New Roman" pitchFamily="18" charset="0"/>
                <a:ea typeface="Calibri"/>
                <a:cs typeface="Times New Roman" pitchFamily="18" charset="0"/>
                <a:sym typeface="Calibri"/>
              </a:rPr>
              <a:t>Name Nandini K H</a:t>
            </a:r>
          </a:p>
          <a:p>
            <a:pPr marL="0" marR="0" lvl="0" indent="0" algn="l" rtl="0">
              <a:spcBef>
                <a:spcPts val="0"/>
              </a:spcBef>
              <a:spcAft>
                <a:spcPts val="0"/>
              </a:spcAft>
              <a:buNone/>
            </a:pPr>
            <a:r>
              <a:rPr lang="en-IN" sz="2400" dirty="0" smtClean="0">
                <a:solidFill>
                  <a:schemeClr val="dk1"/>
                </a:solidFill>
                <a:latin typeface="Times New Roman" pitchFamily="18" charset="0"/>
                <a:ea typeface="Calibri"/>
                <a:cs typeface="Times New Roman" pitchFamily="18" charset="0"/>
                <a:sym typeface="Calibri"/>
              </a:rPr>
              <a:t>USN: </a:t>
            </a:r>
            <a:r>
              <a:rPr lang="en-IN" sz="2400" b="1" dirty="0" smtClean="0">
                <a:solidFill>
                  <a:schemeClr val="dk1"/>
                </a:solidFill>
                <a:latin typeface="Times New Roman" pitchFamily="18" charset="0"/>
                <a:ea typeface="Calibri"/>
                <a:cs typeface="Times New Roman" pitchFamily="18" charset="0"/>
                <a:sym typeface="Calibri"/>
              </a:rPr>
              <a:t>1MS21SCS14</a:t>
            </a:r>
            <a:endParaRPr sz="2400" b="1" dirty="0">
              <a:solidFill>
                <a:schemeClr val="dk1"/>
              </a:solidFill>
              <a:latin typeface="Times New Roman" pitchFamily="18" charset="0"/>
              <a:ea typeface="Calibri"/>
              <a:cs typeface="Times New Roman" pitchFamily="18" charset="0"/>
              <a:sym typeface="Calibri"/>
            </a:endParaRPr>
          </a:p>
          <a:p>
            <a:pPr marL="457200" marR="0" lvl="0" indent="45720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Pauli Gate</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r>
              <a:rPr lang="en-IN" sz="2800" dirty="0" smtClean="0">
                <a:latin typeface="Times New Roman" pitchFamily="18" charset="0"/>
                <a:cs typeface="Times New Roman" pitchFamily="18" charset="0"/>
              </a:rPr>
              <a:t>The three most basic single qubit gates are,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Pauli- X gate</a:t>
            </a:r>
          </a:p>
          <a:p>
            <a:pPr marL="750888" indent="-457200">
              <a:spcBef>
                <a:spcPts val="1400"/>
              </a:spcBef>
              <a:buSzPts val="2000"/>
              <a:buFont typeface="Wingdings" pitchFamily="2" charset="2"/>
              <a:buChar char="Ø"/>
            </a:pPr>
            <a:r>
              <a:rPr lang="en-IN" sz="2800" dirty="0" smtClean="0">
                <a:latin typeface="Times New Roman" pitchFamily="18" charset="0"/>
                <a:cs typeface="Times New Roman" pitchFamily="18" charset="0"/>
              </a:rPr>
              <a:t>Pauli- Y gate</a:t>
            </a:r>
          </a:p>
          <a:p>
            <a:pPr marL="750888" indent="-457200">
              <a:spcBef>
                <a:spcPts val="1400"/>
              </a:spcBef>
              <a:buSzPts val="2000"/>
              <a:buFont typeface="Wingdings" pitchFamily="2" charset="2"/>
              <a:buChar char="Ø"/>
            </a:pPr>
            <a:r>
              <a:rPr lang="en-IN" sz="2800" dirty="0" smtClean="0">
                <a:latin typeface="Times New Roman" pitchFamily="18" charset="0"/>
                <a:cs typeface="Times New Roman" pitchFamily="18" charset="0"/>
              </a:rPr>
              <a:t>Pauli- Z </a:t>
            </a:r>
            <a:r>
              <a:rPr lang="en-IN" sz="2800" dirty="0">
                <a:latin typeface="Times New Roman" pitchFamily="18" charset="0"/>
                <a:cs typeface="Times New Roman" pitchFamily="18" charset="0"/>
              </a:rPr>
              <a:t>gate</a:t>
            </a:r>
          </a:p>
          <a:p>
            <a:pPr marL="750888" lvl="0" indent="-457200" algn="l" rtl="0">
              <a:lnSpc>
                <a:spcPct val="90000"/>
              </a:lnSpc>
              <a:spcBef>
                <a:spcPts val="1400"/>
              </a:spcBef>
              <a:spcAft>
                <a:spcPts val="0"/>
              </a:spcAft>
              <a:buSzPts val="2000"/>
              <a:buAutoNum type="arabicPeriod"/>
            </a:pPr>
            <a:endParaRPr lang="en-IN" sz="2800" dirty="0" smtClean="0">
              <a:latin typeface="Times New Roman" pitchFamily="18" charset="0"/>
              <a:cs typeface="Times New Roman" pitchFamily="18" charset="0"/>
            </a:endParaRPr>
          </a:p>
          <a:p>
            <a:pPr marL="293688" lvl="0" indent="0" algn="l" rtl="0">
              <a:lnSpc>
                <a:spcPct val="90000"/>
              </a:lnSpc>
              <a:spcBef>
                <a:spcPts val="1400"/>
              </a:spcBef>
              <a:spcAft>
                <a:spcPts val="0"/>
              </a:spcAft>
              <a:buSzPts val="2000"/>
              <a:buNone/>
            </a:pPr>
            <a:endParaRPr lang="en-IN" sz="2800" dirty="0" smtClean="0">
              <a:latin typeface="Times New Roman" pitchFamily="18" charset="0"/>
              <a:cs typeface="Times New Roman" pitchFamily="18" charset="0"/>
            </a:endParaRP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dirty="0"/>
          </a:p>
        </p:txBody>
      </p:sp>
    </p:spTree>
    <p:extLst>
      <p:ext uri="{BB962C8B-B14F-4D97-AF65-F5344CB8AC3E}">
        <p14:creationId xmlns:p14="http://schemas.microsoft.com/office/powerpoint/2010/main" val="652376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Pauli- X Gate</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r>
              <a:rPr lang="en-IN" sz="2800" dirty="0" smtClean="0">
                <a:latin typeface="Times New Roman" pitchFamily="18" charset="0"/>
                <a:cs typeface="Times New Roman" pitchFamily="18" charset="0"/>
              </a:rPr>
              <a:t>The X gate is directly analogous to the classical NOT gate.</a:t>
            </a:r>
          </a:p>
          <a:p>
            <a:pPr marL="293688" lvl="0" indent="0">
              <a:spcBef>
                <a:spcPts val="1400"/>
              </a:spcBef>
              <a:buSzPts val="2000"/>
              <a:buNone/>
            </a:pPr>
            <a:r>
              <a:rPr lang="en-IN" sz="2800" dirty="0" smtClean="0">
                <a:latin typeface="Times New Roman" pitchFamily="18" charset="0"/>
                <a:cs typeface="Times New Roman" pitchFamily="18" charset="0"/>
              </a:rPr>
              <a:t>It transforms |0&gt; to |1&gt; and |1&gt; </a:t>
            </a:r>
            <a:r>
              <a:rPr lang="en-IN" sz="2800" dirty="0">
                <a:latin typeface="Times New Roman" pitchFamily="18" charset="0"/>
                <a:cs typeface="Times New Roman" pitchFamily="18" charset="0"/>
              </a:rPr>
              <a:t>to </a:t>
            </a:r>
            <a:r>
              <a:rPr lang="en-IN" sz="2800" dirty="0" smtClean="0">
                <a:latin typeface="Times New Roman" pitchFamily="18" charset="0"/>
                <a:cs typeface="Times New Roman" pitchFamily="18" charset="0"/>
              </a:rPr>
              <a:t>|0&gt; </a:t>
            </a:r>
          </a:p>
          <a:p>
            <a:pPr marL="293688" lvl="0" indent="0">
              <a:spcBef>
                <a:spcPts val="1400"/>
              </a:spcBef>
              <a:buSzPts val="2000"/>
              <a:buNone/>
            </a:pPr>
            <a:r>
              <a:rPr lang="en-IN" sz="2800" dirty="0" smtClean="0">
                <a:latin typeface="Times New Roman" pitchFamily="18" charset="0"/>
                <a:cs typeface="Times New Roman" pitchFamily="18" charset="0"/>
              </a:rPr>
              <a:t>In terms of the bloch sphere, this is equivalent to rotating around the X axis by radians of (180 degree)</a:t>
            </a:r>
            <a:endParaRPr lang="en-IN" sz="2800" dirty="0">
              <a:latin typeface="Times New Roman" pitchFamily="18" charset="0"/>
              <a:cs typeface="Times New Roman" pitchFamily="18" charset="0"/>
            </a:endParaRPr>
          </a:p>
          <a:p>
            <a:pPr marL="750888" lvl="0" indent="-457200" algn="l" rtl="0">
              <a:lnSpc>
                <a:spcPct val="90000"/>
              </a:lnSpc>
              <a:spcBef>
                <a:spcPts val="1400"/>
              </a:spcBef>
              <a:spcAft>
                <a:spcPts val="0"/>
              </a:spcAft>
              <a:buSzPts val="2000"/>
              <a:buAutoNum type="arabicPeriod"/>
            </a:pPr>
            <a:endParaRPr lang="en-IN" sz="2800" dirty="0" smtClean="0">
              <a:latin typeface="Times New Roman" pitchFamily="18" charset="0"/>
              <a:cs typeface="Times New Roman" pitchFamily="18" charset="0"/>
            </a:endParaRPr>
          </a:p>
          <a:p>
            <a:pPr marL="293688" lvl="0" indent="0" algn="l" rtl="0">
              <a:lnSpc>
                <a:spcPct val="90000"/>
              </a:lnSpc>
              <a:spcBef>
                <a:spcPts val="1400"/>
              </a:spcBef>
              <a:spcAft>
                <a:spcPts val="0"/>
              </a:spcAft>
              <a:buSzPts val="2000"/>
              <a:buNone/>
            </a:pPr>
            <a:endParaRPr lang="en-IN" sz="2800" dirty="0" smtClean="0">
              <a:latin typeface="Times New Roman" pitchFamily="18" charset="0"/>
              <a:cs typeface="Times New Roman" pitchFamily="18" charset="0"/>
            </a:endParaRP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dirty="0"/>
          </a:p>
        </p:txBody>
      </p:sp>
      <p:pic>
        <p:nvPicPr>
          <p:cNvPr id="6146" name="Picture 2" descr="C:\Users\Nandini\Desktop\Sem-02\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410" y="4556761"/>
            <a:ext cx="5227968" cy="170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94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Pauli- Y Gate</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r>
              <a:rPr lang="en-IN" sz="3200" dirty="0" smtClean="0">
                <a:latin typeface="Times New Roman" pitchFamily="18" charset="0"/>
                <a:cs typeface="Times New Roman" pitchFamily="18" charset="0"/>
              </a:rPr>
              <a:t>Similarly to Pauli-X gate, The Y gate represents a rotation of around the Y axis by radians of (180 degree)</a:t>
            </a:r>
          </a:p>
          <a:p>
            <a:pPr marL="293688" lvl="0" indent="0">
              <a:spcBef>
                <a:spcPts val="1400"/>
              </a:spcBef>
              <a:buSzPts val="2000"/>
              <a:buNone/>
            </a:pPr>
            <a:r>
              <a:rPr lang="en-IN" sz="3200" dirty="0" smtClean="0">
                <a:latin typeface="Times New Roman" pitchFamily="18" charset="0"/>
                <a:cs typeface="Times New Roman" pitchFamily="18" charset="0"/>
              </a:rPr>
              <a:t>It transforms |0&gt; to i|1&gt; and |1&gt; </a:t>
            </a:r>
            <a:r>
              <a:rPr lang="en-IN" sz="3200" dirty="0">
                <a:latin typeface="Times New Roman" pitchFamily="18" charset="0"/>
                <a:cs typeface="Times New Roman" pitchFamily="18" charset="0"/>
              </a:rPr>
              <a:t>to </a:t>
            </a:r>
            <a:r>
              <a:rPr lang="en-IN" sz="3200" dirty="0" smtClean="0">
                <a:latin typeface="Times New Roman" pitchFamily="18" charset="0"/>
                <a:cs typeface="Times New Roman" pitchFamily="18" charset="0"/>
              </a:rPr>
              <a:t>-i|0&gt; </a:t>
            </a:r>
          </a:p>
          <a:p>
            <a:pPr marL="293688" lvl="0" indent="0" algn="l" rtl="0">
              <a:lnSpc>
                <a:spcPct val="90000"/>
              </a:lnSpc>
              <a:spcBef>
                <a:spcPts val="1400"/>
              </a:spcBef>
              <a:spcAft>
                <a:spcPts val="0"/>
              </a:spcAft>
              <a:buSzPts val="2000"/>
              <a:buNone/>
            </a:pPr>
            <a:endParaRPr lang="en-IN" dirty="0" smtClean="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dirty="0"/>
          </a:p>
        </p:txBody>
      </p:sp>
      <p:pic>
        <p:nvPicPr>
          <p:cNvPr id="7170" name="Picture 2" descr="C:\Users\Nandini\Desktop\Sem-02\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594" y="4232936"/>
            <a:ext cx="3758565" cy="189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004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Pauli- Z Gate</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r>
              <a:rPr lang="en-IN" sz="3200" dirty="0" smtClean="0">
                <a:latin typeface="Times New Roman" pitchFamily="18" charset="0"/>
                <a:cs typeface="Times New Roman" pitchFamily="18" charset="0"/>
              </a:rPr>
              <a:t>It represents a rotation of around the Z axis by the radians of (180 degree)</a:t>
            </a:r>
          </a:p>
          <a:p>
            <a:pPr marL="293688" lvl="0" indent="0" algn="l" rtl="0">
              <a:lnSpc>
                <a:spcPct val="90000"/>
              </a:lnSpc>
              <a:spcBef>
                <a:spcPts val="1400"/>
              </a:spcBef>
              <a:spcAft>
                <a:spcPts val="0"/>
              </a:spcAft>
              <a:buSzPts val="2000"/>
              <a:buNone/>
            </a:pPr>
            <a:r>
              <a:rPr lang="en-IN" sz="3200" dirty="0" smtClean="0">
                <a:latin typeface="Times New Roman" pitchFamily="18" charset="0"/>
                <a:cs typeface="Times New Roman" pitchFamily="18" charset="0"/>
              </a:rPr>
              <a:t>It has no effect on |0&gt; but transforms |1&gt; to -|1&gt;</a:t>
            </a:r>
          </a:p>
          <a:p>
            <a:pPr marL="293688" lvl="0" indent="0" algn="l" rtl="0">
              <a:lnSpc>
                <a:spcPct val="90000"/>
              </a:lnSpc>
              <a:spcBef>
                <a:spcPts val="1400"/>
              </a:spcBef>
              <a:spcAft>
                <a:spcPts val="0"/>
              </a:spcAft>
              <a:buSzPts val="2000"/>
              <a:buNone/>
            </a:pPr>
            <a:endParaRPr lang="en-IN" dirty="0" smtClean="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dirty="0"/>
          </a:p>
        </p:txBody>
      </p:sp>
      <p:pic>
        <p:nvPicPr>
          <p:cNvPr id="8194" name="Picture 2" descr="C:\Users\Nandini\Desktop\Sem-02\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040" y="4291491"/>
            <a:ext cx="3642359" cy="206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84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P-Gate</a:t>
            </a:r>
            <a:endParaRPr lang="en-IN"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Autofit/>
              </a:bodyPr>
              <a:lstStyle/>
              <a:p>
                <a:r>
                  <a:rPr lang="en-IN" sz="2800" dirty="0" smtClean="0">
                    <a:latin typeface="Times New Roman" pitchFamily="18" charset="0"/>
                    <a:cs typeface="Times New Roman" pitchFamily="18" charset="0"/>
                  </a:rPr>
                  <a:t>The P-gate (phase gate) is </a:t>
                </a:r>
                <a:r>
                  <a:rPr lang="en-IN" sz="2800" i="1" dirty="0" smtClean="0">
                    <a:latin typeface="Times New Roman" pitchFamily="18" charset="0"/>
                    <a:cs typeface="Times New Roman" pitchFamily="18" charset="0"/>
                  </a:rPr>
                  <a:t>parameterised,</a:t>
                </a:r>
                <a:r>
                  <a:rPr lang="en-IN" sz="2800" dirty="0">
                    <a:latin typeface="Times New Roman" pitchFamily="18" charset="0"/>
                    <a:cs typeface="Times New Roman" pitchFamily="18" charset="0"/>
                  </a:rPr>
                  <a:t> that is, it needs a number </a:t>
                </a:r>
                <a:r>
                  <a:rPr lang="en-IN" sz="2800" dirty="0" smtClean="0">
                    <a:latin typeface="Times New Roman" pitchFamily="18" charset="0"/>
                    <a:cs typeface="Times New Roman" pitchFamily="18" charset="0"/>
                  </a:rPr>
                  <a:t>(</a:t>
                </a:r>
                <a14:m>
                  <m:oMath xmlns:m="http://schemas.openxmlformats.org/officeDocument/2006/math">
                    <m:r>
                      <a:rPr lang="en-IN" sz="2800" i="1" smtClean="0">
                        <a:latin typeface="Cambria Math"/>
                        <a:ea typeface="Cambria Math"/>
                        <a:cs typeface="Times New Roman" pitchFamily="18" charset="0"/>
                      </a:rPr>
                      <m:t>∅</m:t>
                    </m:r>
                  </m:oMath>
                </a14:m>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to tell it exactly what to do. The P-gate performs a rotation of  around the Z-axis direction. It has the matrix </a:t>
                </a:r>
                <a:r>
                  <a:rPr lang="en-IN" sz="2800" dirty="0" smtClean="0">
                    <a:latin typeface="Times New Roman" pitchFamily="18" charset="0"/>
                    <a:cs typeface="Times New Roman" pitchFamily="18" charset="0"/>
                  </a:rPr>
                  <a:t>form.</a:t>
                </a:r>
              </a:p>
              <a:p>
                <a:endParaRPr lang="en-IN" sz="2800" dirty="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Where (</a:t>
                </a:r>
                <a14:m>
                  <m:oMath xmlns:m="http://schemas.openxmlformats.org/officeDocument/2006/math">
                    <m:r>
                      <a:rPr lang="en-IN" sz="2800" i="1" smtClean="0">
                        <a:latin typeface="Cambria Math"/>
                        <a:ea typeface="Cambria Math"/>
                        <a:cs typeface="Times New Roman" pitchFamily="18" charset="0"/>
                      </a:rPr>
                      <m:t>∅</m:t>
                    </m:r>
                    <m:r>
                      <a:rPr lang="en-IN" sz="2800" b="0" i="1" smtClean="0">
                        <a:latin typeface="Cambria Math"/>
                        <a:ea typeface="Cambria Math"/>
                        <a:cs typeface="Times New Roman" pitchFamily="18" charset="0"/>
                      </a:rPr>
                      <m:t>)</m:t>
                    </m:r>
                  </m:oMath>
                </a14:m>
                <a:r>
                  <a:rPr lang="en-IN" sz="2800" dirty="0" smtClean="0">
                    <a:latin typeface="Times New Roman" pitchFamily="18" charset="0"/>
                    <a:cs typeface="Times New Roman" pitchFamily="18" charset="0"/>
                  </a:rPr>
                  <a:t>  is a real number.</a:t>
                </a:r>
                <a:endParaRPr lang="en-IN" sz="2800" dirty="0">
                  <a:latin typeface="Times New Roman" pitchFamily="18" charset="0"/>
                  <a:cs typeface="Times New Roman"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1">
                <a:blip r:embed="rId2"/>
                <a:stretch>
                  <a:fillRect l="-970" r="-2545" b="-5606"/>
                </a:stretch>
              </a:blipFill>
            </p:spPr>
            <p:txBody>
              <a:bodyPr/>
              <a:lstStyle/>
              <a:p>
                <a:r>
                  <a:rPr lang="en-IN">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pic>
        <p:nvPicPr>
          <p:cNvPr id="1026" name="Picture 2" descr="C:\Users\Nandini\Desktop\Sem-02\s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964" y="3489960"/>
            <a:ext cx="3678556" cy="141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54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I-Gate</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944880" y="1661160"/>
            <a:ext cx="10210800" cy="4724400"/>
          </a:xfrm>
        </p:spPr>
        <p:txBody>
          <a:bodyPr>
            <a:noAutofit/>
          </a:bodyPr>
          <a:lstStyle/>
          <a:p>
            <a:r>
              <a:rPr lang="en-IN" sz="2800" dirty="0">
                <a:latin typeface="Times New Roman" pitchFamily="18" charset="0"/>
                <a:cs typeface="Times New Roman" pitchFamily="18" charset="0"/>
              </a:rPr>
              <a:t>This is simply a gate that does nothing. Its matrix is the identity matrix</a:t>
            </a:r>
            <a:r>
              <a:rPr lang="en-IN" sz="2800" dirty="0" smtClean="0">
                <a:latin typeface="Times New Roman" pitchFamily="18" charset="0"/>
                <a:cs typeface="Times New Roman" pitchFamily="18" charset="0"/>
              </a:rPr>
              <a:t>:</a:t>
            </a:r>
          </a:p>
          <a:p>
            <a:endParaRPr lang="en-IN" sz="2800" dirty="0">
              <a:latin typeface="Times New Roman" pitchFamily="18" charset="0"/>
              <a:cs typeface="Times New Roman" pitchFamily="18" charset="0"/>
            </a:endParaRPr>
          </a:p>
          <a:p>
            <a:pPr fontAlgn="base"/>
            <a:endParaRPr lang="en-IN" sz="2800" dirty="0" smtClean="0">
              <a:latin typeface="Times New Roman" pitchFamily="18" charset="0"/>
              <a:cs typeface="Times New Roman" pitchFamily="18" charset="0"/>
            </a:endParaRPr>
          </a:p>
          <a:p>
            <a:pPr fontAlgn="base"/>
            <a:endParaRPr lang="en-IN" sz="2800" dirty="0" smtClean="0">
              <a:latin typeface="Times New Roman" pitchFamily="18" charset="0"/>
              <a:cs typeface="Times New Roman" pitchFamily="18" charset="0"/>
            </a:endParaRPr>
          </a:p>
          <a:p>
            <a:pPr fontAlgn="base"/>
            <a:endParaRPr lang="en-IN" sz="2800" dirty="0">
              <a:latin typeface="Times New Roman" pitchFamily="18" charset="0"/>
              <a:cs typeface="Times New Roman" pitchFamily="18" charset="0"/>
            </a:endParaRPr>
          </a:p>
          <a:p>
            <a:pPr fontAlgn="base"/>
            <a:r>
              <a:rPr lang="en-IN" sz="2800" dirty="0" smtClean="0">
                <a:latin typeface="Times New Roman" pitchFamily="18" charset="0"/>
                <a:cs typeface="Times New Roman" pitchFamily="18" charset="0"/>
              </a:rPr>
              <a:t>Applying </a:t>
            </a:r>
            <a:r>
              <a:rPr lang="en-IN" sz="2800" dirty="0">
                <a:latin typeface="Times New Roman" pitchFamily="18" charset="0"/>
                <a:cs typeface="Times New Roman" pitchFamily="18" charset="0"/>
              </a:rPr>
              <a:t>the identity gate anywhere in </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circuit should have no effect on the qubit </a:t>
            </a:r>
            <a:r>
              <a:rPr lang="en-IN" sz="2800" dirty="0" smtClean="0">
                <a:latin typeface="Times New Roman" pitchFamily="18" charset="0"/>
                <a:cs typeface="Times New Roman" pitchFamily="18" charset="0"/>
              </a:rPr>
              <a:t>state</a:t>
            </a:r>
            <a:r>
              <a:rPr lang="en-IN" sz="2800" dirty="0">
                <a:latin typeface="Times New Roman" pitchFamily="18" charset="0"/>
                <a:cs typeface="Times New Roman" pitchFamily="18" charset="0"/>
              </a:rPr>
              <a:t>.</a:t>
            </a:r>
            <a:br>
              <a:rPr lang="en-IN" sz="2800" dirty="0">
                <a:latin typeface="Times New Roman" pitchFamily="18" charset="0"/>
                <a:cs typeface="Times New Roman" pitchFamily="18" charset="0"/>
              </a:rPr>
            </a:br>
            <a:endParaRPr lang="en-IN" sz="2800" dirty="0" smtClean="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2050" name="Picture 2" descr="C:\Users\Nandini\Desktop\Sem-02\si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410" y="2850674"/>
            <a:ext cx="3460750" cy="105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2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S-Gate</a:t>
            </a:r>
            <a:endParaRPr lang="en-IN"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normAutofit/>
              </a:bodyPr>
              <a:lstStyle/>
              <a:p>
                <a:r>
                  <a:rPr lang="en-IN" sz="2800" dirty="0" smtClean="0">
                    <a:latin typeface="Times New Roman" pitchFamily="18" charset="0"/>
                    <a:cs typeface="Times New Roman" pitchFamily="18" charset="0"/>
                  </a:rPr>
                  <a:t>The next gate to mention is the S-gate</a:t>
                </a:r>
              </a:p>
              <a:p>
                <a:r>
                  <a:rPr lang="en-IN" sz="2800" dirty="0" smtClean="0">
                    <a:latin typeface="Times New Roman" pitchFamily="18" charset="0"/>
                    <a:cs typeface="Times New Roman" pitchFamily="18" charset="0"/>
                  </a:rPr>
                  <a:t>It includes a </a:t>
                </a:r>
                <a14:m>
                  <m:oMath xmlns:m="http://schemas.openxmlformats.org/officeDocument/2006/math">
                    <m:f>
                      <m:fPr>
                        <m:ctrlPr>
                          <a:rPr lang="en-IN" sz="2800" b="0" i="1" smtClean="0">
                            <a:latin typeface="Cambria Math"/>
                            <a:ea typeface="Cambria Math"/>
                            <a:cs typeface="Times New Roman" pitchFamily="18" charset="0"/>
                          </a:rPr>
                        </m:ctrlPr>
                      </m:fPr>
                      <m:num>
                        <m:r>
                          <a:rPr lang="en-IN" sz="2800" i="1" smtClean="0">
                            <a:latin typeface="Cambria Math"/>
                            <a:ea typeface="Cambria Math"/>
                            <a:cs typeface="Times New Roman" pitchFamily="18" charset="0"/>
                          </a:rPr>
                          <m:t>𝜋</m:t>
                        </m:r>
                      </m:num>
                      <m:den>
                        <m:r>
                          <a:rPr lang="en-IN" sz="2800" b="0" i="1" smtClean="0">
                            <a:latin typeface="Cambria Math"/>
                            <a:ea typeface="Cambria Math"/>
                            <a:cs typeface="Times New Roman" pitchFamily="18" charset="0"/>
                          </a:rPr>
                          <m:t>2</m:t>
                        </m:r>
                      </m:den>
                    </m:f>
                    <m:r>
                      <a:rPr lang="en-IN" sz="2800" b="0" i="1" smtClean="0">
                        <a:latin typeface="Cambria Math"/>
                        <a:ea typeface="Cambria Math"/>
                        <a:cs typeface="Times New Roman" pitchFamily="18" charset="0"/>
                      </a:rPr>
                      <m:t>𝑝h𝑎𝑠𝑒</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𝑎𝑛𝑑</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𝑖𝑠</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𝑠𝑜𝑚𝑒𝑡𝑖𝑚𝑒𝑠</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𝑐𝑎𝑙𝑙𝑒𝑑</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𝑡h𝑒</m:t>
                    </m:r>
                    <m:r>
                      <a:rPr lang="en-IN" sz="2800" b="0" i="1" smtClean="0">
                        <a:latin typeface="Cambria Math"/>
                        <a:ea typeface="Cambria Math"/>
                        <a:cs typeface="Times New Roman" pitchFamily="18" charset="0"/>
                      </a:rPr>
                      <m:t> </m:t>
                    </m:r>
                    <m:r>
                      <a:rPr lang="en-IN" sz="2800" b="0" i="1" smtClean="0">
                        <a:latin typeface="Cambria Math"/>
                        <a:ea typeface="Cambria Math"/>
                        <a:cs typeface="Times New Roman" pitchFamily="18" charset="0"/>
                      </a:rPr>
                      <m:t>𝑃</m:t>
                    </m:r>
                    <m:r>
                      <a:rPr lang="en-IN" sz="2800" b="0" i="1" smtClean="0">
                        <a:latin typeface="Cambria Math"/>
                        <a:ea typeface="Cambria Math"/>
                        <a:cs typeface="Times New Roman" pitchFamily="18" charset="0"/>
                      </a:rPr>
                      <m:t>−</m:t>
                    </m:r>
                    <m:r>
                      <a:rPr lang="en-IN" sz="2800" b="0" i="1" smtClean="0">
                        <a:latin typeface="Cambria Math"/>
                        <a:ea typeface="Cambria Math"/>
                        <a:cs typeface="Times New Roman" pitchFamily="18" charset="0"/>
                      </a:rPr>
                      <m:t>𝑔𝑎𝑡𝑒</m:t>
                    </m:r>
                  </m:oMath>
                </a14:m>
                <a:endParaRPr lang="en-IN" sz="2800" b="0" dirty="0" smtClean="0">
                  <a:latin typeface="Times New Roman" pitchFamily="18" charset="0"/>
                  <a:ea typeface="Cambria Math"/>
                  <a:cs typeface="Times New Roman" pitchFamily="18" charset="0"/>
                </a:endParaRPr>
              </a:p>
              <a:p>
                <a:r>
                  <a:rPr lang="en-IN" sz="2800" dirty="0" smtClean="0">
                    <a:latin typeface="Times New Roman" pitchFamily="18" charset="0"/>
                    <a:cs typeface="Times New Roman" pitchFamily="18" charset="0"/>
                  </a:rPr>
                  <a:t>Equivalent to a </a:t>
                </a:r>
                <a14:m>
                  <m:oMath xmlns:m="http://schemas.openxmlformats.org/officeDocument/2006/math">
                    <m:f>
                      <m:fPr>
                        <m:ctrlPr>
                          <a:rPr lang="el-GR" sz="2800" i="1" smtClean="0">
                            <a:latin typeface="Cambria Math"/>
                            <a:cs typeface="Times New Roman" pitchFamily="18" charset="0"/>
                          </a:rPr>
                        </m:ctrlPr>
                      </m:fPr>
                      <m:num>
                        <m:r>
                          <a:rPr lang="el-GR" sz="2800" i="1" smtClean="0">
                            <a:latin typeface="Cambria Math"/>
                            <a:cs typeface="Times New Roman" pitchFamily="18" charset="0"/>
                          </a:rPr>
                          <m:t>𝜋</m:t>
                        </m:r>
                      </m:num>
                      <m:den>
                        <m:r>
                          <a:rPr lang="el-GR" sz="2800" i="1" smtClean="0">
                            <a:latin typeface="Cambria Math"/>
                            <a:cs typeface="Times New Roman" pitchFamily="18" charset="0"/>
                          </a:rPr>
                          <m:t>2</m:t>
                        </m:r>
                      </m:den>
                    </m:f>
                    <m:r>
                      <a:rPr lang="en-IN" sz="2800" b="0" i="0" smtClean="0">
                        <a:latin typeface="Cambria Math"/>
                        <a:cs typeface="Times New Roman" pitchFamily="18" charset="0"/>
                      </a:rPr>
                      <m:t>  </m:t>
                    </m:r>
                  </m:oMath>
                </a14:m>
                <a:r>
                  <a:rPr lang="en-IN" sz="2800" dirty="0" smtClean="0">
                    <a:latin typeface="Times New Roman" pitchFamily="18" charset="0"/>
                    <a:cs typeface="Times New Roman" pitchFamily="18" charset="0"/>
                  </a:rPr>
                  <a:t>radian rotation about the Z axis. </a:t>
                </a:r>
                <a:endParaRPr lang="en-IN" sz="2800" dirty="0">
                  <a:latin typeface="Times New Roman" pitchFamily="18" charset="0"/>
                  <a:cs typeface="Times New Roman"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1">
                <a:blip r:embed="rId2"/>
                <a:stretch>
                  <a:fillRect l="-970"/>
                </a:stretch>
              </a:blipFill>
            </p:spPr>
            <p:txBody>
              <a:bodyPr/>
              <a:lstStyle/>
              <a:p>
                <a:r>
                  <a:rPr lang="en-IN">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pic>
        <p:nvPicPr>
          <p:cNvPr id="4098" name="Picture 2" descr="C:\Users\Nandini\Desktop\Sem-02\s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904" y="3877946"/>
            <a:ext cx="5799456" cy="218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92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T-Gate</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IN" sz="2800" dirty="0">
                <a:latin typeface="Times New Roman" pitchFamily="18" charset="0"/>
                <a:cs typeface="Times New Roman" pitchFamily="18" charset="0"/>
              </a:rPr>
              <a:t>The T-gate is a very commonly used gate, it is an P-gate with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pic>
        <p:nvPicPr>
          <p:cNvPr id="3074" name="Picture 2" descr="C:\Users\Nandini\Desktop\Sem-02\si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801" y="3360738"/>
            <a:ext cx="6080919" cy="153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23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U-Gates</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599"/>
            <a:ext cx="10058400" cy="4224959"/>
          </a:xfrm>
          <a:prstGeom prst="rect">
            <a:avLst/>
          </a:prstGeom>
          <a:noFill/>
          <a:ln>
            <a:noFill/>
          </a:ln>
        </p:spPr>
        <p:txBody>
          <a:bodyPr spcFirstLastPara="1" wrap="square" lIns="0" tIns="45700" rIns="0" bIns="45700" anchor="t" anchorCtr="0">
            <a:normAutofit/>
          </a:bodyPr>
          <a:lstStyle/>
          <a:p>
            <a:pPr marL="114300" indent="0" fontAlgn="base">
              <a:buNone/>
            </a:pPr>
            <a:r>
              <a:rPr lang="en-IN" sz="2800" dirty="0">
                <a:latin typeface="Times New Roman" pitchFamily="18" charset="0"/>
                <a:cs typeface="Times New Roman" pitchFamily="18" charset="0"/>
              </a:rPr>
              <a:t>As we saw </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T</a:t>
            </a:r>
            <a:r>
              <a:rPr lang="en-IN" sz="2800" dirty="0" smtClean="0">
                <a:latin typeface="Times New Roman" pitchFamily="18" charset="0"/>
                <a:cs typeface="Times New Roman" pitchFamily="18" charset="0"/>
              </a:rPr>
              <a:t>he </a:t>
            </a:r>
            <a:r>
              <a:rPr lang="en-IN" sz="2800" dirty="0">
                <a:latin typeface="Times New Roman" pitchFamily="18" charset="0"/>
                <a:cs typeface="Times New Roman" pitchFamily="18" charset="0"/>
              </a:rPr>
              <a:t>I, Z, S &amp; T-gates were all special cases of the more </a:t>
            </a:r>
            <a:r>
              <a:rPr lang="en-IN" sz="2800" dirty="0" smtClean="0">
                <a:latin typeface="Times New Roman" pitchFamily="18" charset="0"/>
                <a:cs typeface="Times New Roman" pitchFamily="18" charset="0"/>
              </a:rPr>
              <a:t>general P-gate</a:t>
            </a:r>
            <a:r>
              <a:rPr lang="en-IN" sz="2800" dirty="0">
                <a:latin typeface="Times New Roman" pitchFamily="18" charset="0"/>
                <a:cs typeface="Times New Roman" pitchFamily="18" charset="0"/>
              </a:rPr>
              <a:t>. In the same way, the U-gate is the most general of all </a:t>
            </a:r>
            <a:r>
              <a:rPr lang="en-IN" sz="2800" dirty="0" smtClean="0">
                <a:latin typeface="Times New Roman" pitchFamily="18" charset="0"/>
                <a:cs typeface="Times New Roman" pitchFamily="18" charset="0"/>
              </a:rPr>
              <a:t>single-</a:t>
            </a:r>
            <a:r>
              <a:rPr lang="en-IN" sz="2800" dirty="0" err="1" smtClean="0">
                <a:latin typeface="Times New Roman" pitchFamily="18" charset="0"/>
                <a:cs typeface="Times New Roman" pitchFamily="18" charset="0"/>
              </a:rPr>
              <a:t>qubit</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quantum gates. </a:t>
            </a:r>
          </a:p>
          <a:p>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dirty="0" smtClean="0">
                <a:latin typeface="Times New Roman" pitchFamily="18" charset="0"/>
                <a:cs typeface="Times New Roman" pitchFamily="18" charset="0"/>
              </a:rPr>
              <a:t>It is a parameterized gate of the form:</a:t>
            </a: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dirty="0"/>
          </a:p>
        </p:txBody>
      </p:sp>
      <p:pic>
        <p:nvPicPr>
          <p:cNvPr id="11266" name="Picture 2" descr="C:\Users\Nandini\Desktop\Sem-02\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803" y="5280659"/>
            <a:ext cx="6008037" cy="9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47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Gates</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pic>
        <p:nvPicPr>
          <p:cNvPr id="5122" name="Picture 2" descr="C:\Users\Nandini\Desktop\Sem-02\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 y="1706880"/>
            <a:ext cx="10698480" cy="46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5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US" b="1" dirty="0" smtClean="0">
                <a:latin typeface="Times New Roman" panose="02020603050405020304" pitchFamily="18" charset="0"/>
                <a:cs typeface="Times New Roman" panose="02020603050405020304" pitchFamily="18" charset="0"/>
              </a:rPr>
              <a:t>Quantum Circuits</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114300" indent="0">
              <a:buNone/>
            </a:pPr>
            <a:r>
              <a:rPr lang="en-US" sz="2800" dirty="0" smtClean="0">
                <a:solidFill>
                  <a:schemeClr val="tx1"/>
                </a:solidFill>
                <a:latin typeface="Times New Roman" panose="02020603050405020304" pitchFamily="18" charset="0"/>
                <a:cs typeface="Times New Roman" panose="02020603050405020304" pitchFamily="18" charset="0"/>
              </a:rPr>
              <a:t>A quantum circuit is a computational routine consisting of coherent quantum operations on quantum data, such as qubits. It is an ordered sequence of quantum gates, measurements and  resets which may be conditioned on real time classical computation.</a:t>
            </a:r>
            <a:endParaRPr lang="en-US" sz="2800" dirty="0">
              <a:solidFill>
                <a:schemeClr val="tx1"/>
              </a:solidFill>
              <a:latin typeface="Times New Roman" panose="02020603050405020304" pitchFamily="18" charset="0"/>
              <a:cs typeface="Times New Roman" panose="02020603050405020304" pitchFamily="18" charset="0"/>
            </a:endParaRPr>
          </a:p>
          <a:p>
            <a:pPr marL="293688" lvl="0" indent="0" algn="l" rtl="0">
              <a:lnSpc>
                <a:spcPct val="90000"/>
              </a:lnSpc>
              <a:spcBef>
                <a:spcPts val="1400"/>
              </a:spcBef>
              <a:spcAft>
                <a:spcPts val="0"/>
              </a:spcAft>
              <a:buSzPts val="2000"/>
              <a:buNone/>
            </a:pPr>
            <a:endParaRPr sz="2800" dirty="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pic>
        <p:nvPicPr>
          <p:cNvPr id="5" name="Picture 2" descr="C:\Users\Nandini\Desktop\Sem-02\qiski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7720"/>
            <a:ext cx="12191999"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734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pic>
        <p:nvPicPr>
          <p:cNvPr id="2050" name="Picture 2" descr="C:\Users\Nandini\Desktop\Sem-02\qiski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2960"/>
            <a:ext cx="12191999"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57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dirty="0"/>
          </a:p>
        </p:txBody>
      </p:sp>
      <p:pic>
        <p:nvPicPr>
          <p:cNvPr id="3074" name="Picture 2" descr="C:\Users\Nandini\Desktop\Sem-02\qiski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83920"/>
            <a:ext cx="12192000" cy="547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136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dirty="0"/>
          </a:p>
        </p:txBody>
      </p:sp>
      <p:pic>
        <p:nvPicPr>
          <p:cNvPr id="5123" name="Picture 3" descr="C:\Users\Nandini\Desktop\Sem-02\qiskit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2960"/>
            <a:ext cx="12192000"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70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dirty="0"/>
          </a:p>
        </p:txBody>
      </p:sp>
      <p:pic>
        <p:nvPicPr>
          <p:cNvPr id="4099" name="Picture 3" descr="C:\Users\Nandini\Desktop\Sem-02\qiskit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7720"/>
            <a:ext cx="12192000"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430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dirty="0"/>
          </a:p>
        </p:txBody>
      </p:sp>
      <p:pic>
        <p:nvPicPr>
          <p:cNvPr id="6146" name="Picture 2" descr="C:\Users\Nandini\Desktop\Sem-02\qiskit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4880"/>
            <a:ext cx="12192000"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43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dirty="0"/>
          </a:p>
        </p:txBody>
      </p:sp>
      <p:pic>
        <p:nvPicPr>
          <p:cNvPr id="7170" name="Picture 2" descr="C:\Users\Nandini\Desktop\Sem-02\qiskit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7720"/>
            <a:ext cx="12192000" cy="551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04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dirty="0"/>
          </a:p>
        </p:txBody>
      </p:sp>
      <p:pic>
        <p:nvPicPr>
          <p:cNvPr id="8194" name="Picture 2" descr="C:\Users\Nandini\Desktop\Sem-02\qiskit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2192000" cy="542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6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dirty="0"/>
          </a:p>
        </p:txBody>
      </p:sp>
      <p:pic>
        <p:nvPicPr>
          <p:cNvPr id="9218" name="Picture 2" descr="C:\Users\Nandini\Desktop\Sem-02\qiskit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2960"/>
            <a:ext cx="12191999" cy="577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859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dirty="0"/>
          </a:p>
        </p:txBody>
      </p:sp>
      <p:pic>
        <p:nvPicPr>
          <p:cNvPr id="10242" name="Picture 2" descr="C:\Users\Nandini\Desktop\Sem-02\qiskit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12192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6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pic>
        <p:nvPicPr>
          <p:cNvPr id="2050" name="Picture 2" descr="C:\Users\Nandini\Desktop\Sem-02\1920px-Quantum_teleportation_circui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722119"/>
            <a:ext cx="9469117" cy="355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88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dirty="0"/>
          </a:p>
        </p:txBody>
      </p:sp>
      <p:pic>
        <p:nvPicPr>
          <p:cNvPr id="11266" name="Picture 2" descr="C:\Users\Nandini\Desktop\Sem-02\qiskit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2192000" cy="5471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65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dirty="0"/>
          </a:p>
        </p:txBody>
      </p:sp>
      <p:sp>
        <p:nvSpPr>
          <p:cNvPr id="3" name="Rectangle 2"/>
          <p:cNvSpPr/>
          <p:nvPr/>
        </p:nvSpPr>
        <p:spPr>
          <a:xfrm>
            <a:off x="464387" y="2453640"/>
            <a:ext cx="11095589" cy="1015663"/>
          </a:xfrm>
          <a:prstGeom prst="rect">
            <a:avLst/>
          </a:prstGeom>
        </p:spPr>
        <p:txBody>
          <a:bodyPr wrap="square">
            <a:sp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393681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US" b="1" dirty="0" smtClean="0">
                <a:latin typeface="Times New Roman" panose="02020603050405020304" pitchFamily="18" charset="0"/>
                <a:cs typeface="Times New Roman" panose="02020603050405020304" pitchFamily="18" charset="0"/>
              </a:rPr>
              <a:t>Quantum Gates</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Autofit/>
          </a:bodyPr>
          <a:lstStyle/>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Quantum Gates are the building blocks of quantum circuits. </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Quantum logic Gates  are basic quantum circuits operating on a small number of qubits. </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Quantum logic gates are reversible.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Quantum logic gates are represented by unitary matrices.</a:t>
            </a:r>
          </a:p>
          <a:p>
            <a:pPr marL="293688" lvl="0" indent="0" algn="l" rtl="0">
              <a:lnSpc>
                <a:spcPct val="90000"/>
              </a:lnSpc>
              <a:spcBef>
                <a:spcPts val="1400"/>
              </a:spcBef>
              <a:spcAft>
                <a:spcPts val="0"/>
              </a:spcAft>
              <a:buSzPts val="2000"/>
              <a:buNone/>
            </a:pPr>
            <a:endParaRPr lang="en-IN" sz="2800" dirty="0" smtClean="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dirty="0"/>
          </a:p>
        </p:txBody>
      </p:sp>
    </p:spTree>
    <p:extLst>
      <p:ext uri="{BB962C8B-B14F-4D97-AF65-F5344CB8AC3E}">
        <p14:creationId xmlns:p14="http://schemas.microsoft.com/office/powerpoint/2010/main" val="1082462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US" b="1" dirty="0" smtClean="0">
                <a:latin typeface="Times New Roman" panose="02020603050405020304" pitchFamily="18" charset="0"/>
                <a:cs typeface="Times New Roman" panose="02020603050405020304" pitchFamily="18" charset="0"/>
              </a:rPr>
              <a:t>Categories of Quantum Gates</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r>
              <a:rPr lang="en-IN" sz="2800" dirty="0" smtClean="0">
                <a:latin typeface="Times New Roman" pitchFamily="18" charset="0"/>
                <a:cs typeface="Times New Roman" pitchFamily="18" charset="0"/>
              </a:rPr>
              <a:t>Quantum gates are categorized into two,</a:t>
            </a:r>
          </a:p>
          <a:p>
            <a:pPr marL="293688" lvl="0" indent="0" algn="l" rtl="0">
              <a:lnSpc>
                <a:spcPct val="90000"/>
              </a:lnSpc>
              <a:spcBef>
                <a:spcPts val="1400"/>
              </a:spcBef>
              <a:spcAft>
                <a:spcPts val="0"/>
              </a:spcAft>
              <a:buSzPts val="2000"/>
              <a:buNone/>
            </a:pPr>
            <a:endParaRPr lang="en-IN" sz="2800" dirty="0" smtClean="0">
              <a:latin typeface="Times New Roman" pitchFamily="18" charset="0"/>
              <a:cs typeface="Times New Roman" pitchFamily="18" charset="0"/>
            </a:endParaRP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Single qubits Quantum gates.</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Multiple qubits Quantum gates.</a:t>
            </a: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dirty="0"/>
          </a:p>
        </p:txBody>
      </p:sp>
    </p:spTree>
    <p:extLst>
      <p:ext uri="{BB962C8B-B14F-4D97-AF65-F5344CB8AC3E}">
        <p14:creationId xmlns:p14="http://schemas.microsoft.com/office/powerpoint/2010/main" val="67740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Single </a:t>
            </a:r>
            <a:r>
              <a:rPr lang="en-IN" b="1" dirty="0">
                <a:latin typeface="Times New Roman" pitchFamily="18" charset="0"/>
                <a:cs typeface="Times New Roman" pitchFamily="18" charset="0"/>
              </a:rPr>
              <a:t>Q</a:t>
            </a:r>
            <a:r>
              <a:rPr lang="en-IN" b="1" dirty="0" smtClean="0">
                <a:latin typeface="Times New Roman" pitchFamily="18" charset="0"/>
                <a:cs typeface="Times New Roman" pitchFamily="18" charset="0"/>
              </a:rPr>
              <a:t>ubit Quantum State</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097280" y="1845734"/>
            <a:ext cx="10058400" cy="4253996"/>
          </a:xfrm>
        </p:spPr>
        <p:txBody>
          <a:bodyPr>
            <a:normAutofit/>
          </a:bodyPr>
          <a:lstStyle/>
          <a:p>
            <a:pPr marL="114300" indent="0">
              <a:buNone/>
            </a:pPr>
            <a:r>
              <a:rPr lang="en-IN" sz="2800" dirty="0">
                <a:latin typeface="Times New Roman" pitchFamily="18" charset="0"/>
                <a:cs typeface="Times New Roman" pitchFamily="18" charset="0"/>
              </a:rPr>
              <a:t>A single qubit quantum state can be written </a:t>
            </a:r>
            <a:r>
              <a:rPr lang="en-IN" sz="2800" dirty="0" smtClean="0">
                <a:latin typeface="Times New Roman" pitchFamily="18" charset="0"/>
                <a:cs typeface="Times New Roman" pitchFamily="18" charset="0"/>
              </a:rPr>
              <a:t>as</a:t>
            </a:r>
          </a:p>
          <a:p>
            <a:pPr marL="114300" indent="0">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a:p>
            <a:pPr marL="114300" indent="0">
              <a:buNone/>
            </a:pPr>
            <a:r>
              <a:rPr lang="en-IN" sz="2800" dirty="0">
                <a:latin typeface="Times New Roman" pitchFamily="18" charset="0"/>
                <a:cs typeface="Times New Roman" pitchFamily="18" charset="0"/>
              </a:rPr>
              <a:t>where α and β are complex numbers. In a measurement the probability of the bit being in |0⟩ is |</a:t>
            </a:r>
            <a:r>
              <a:rPr lang="en-IN" sz="2800" dirty="0" smtClean="0">
                <a:latin typeface="Times New Roman" pitchFamily="18" charset="0"/>
                <a:cs typeface="Times New Roman" pitchFamily="18" charset="0"/>
              </a:rPr>
              <a:t>α|</a:t>
            </a:r>
            <a:r>
              <a:rPr lang="en-IN" sz="2800" baseline="30000" dirty="0">
                <a:latin typeface="Times New Roman" pitchFamily="18" charset="0"/>
                <a:cs typeface="Times New Roman" pitchFamily="18" charset="0"/>
              </a:rPr>
              <a:t>2</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and</a:t>
            </a:r>
            <a:r>
              <a:rPr lang="en-IN" sz="2800" dirty="0">
                <a:latin typeface="Times New Roman" pitchFamily="18" charset="0"/>
                <a:cs typeface="Times New Roman" pitchFamily="18" charset="0"/>
              </a:rPr>
              <a:t> |1⟩ is |</a:t>
            </a:r>
            <a:r>
              <a:rPr lang="en-IN" sz="2800" dirty="0" smtClean="0">
                <a:latin typeface="Times New Roman" pitchFamily="18" charset="0"/>
                <a:cs typeface="Times New Roman" pitchFamily="18" charset="0"/>
              </a:rPr>
              <a:t>β|</a:t>
            </a:r>
            <a:r>
              <a:rPr lang="en-IN" sz="2800" baseline="30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As a vector this </a:t>
            </a:r>
            <a:r>
              <a:rPr lang="en-IN" sz="2800" dirty="0" smtClean="0">
                <a:latin typeface="Times New Roman" pitchFamily="18" charset="0"/>
                <a:cs typeface="Times New Roman" pitchFamily="18" charset="0"/>
              </a:rPr>
              <a:t>is</a:t>
            </a:r>
          </a:p>
          <a:p>
            <a:endParaRPr lang="en-IN"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pic>
        <p:nvPicPr>
          <p:cNvPr id="3074" name="Picture 2" descr="C:\Users\Nandini\Desktop\Sem-02\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881" y="2596926"/>
            <a:ext cx="3230880" cy="11161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Nandini\Desktop\Sem-02\ssq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03" y="4846320"/>
            <a:ext cx="3249534" cy="125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48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Single </a:t>
            </a:r>
            <a:r>
              <a:rPr lang="en-IN" b="1" dirty="0">
                <a:latin typeface="Times New Roman" pitchFamily="18" charset="0"/>
                <a:cs typeface="Times New Roman" pitchFamily="18" charset="0"/>
              </a:rPr>
              <a:t>Q</a:t>
            </a:r>
            <a:r>
              <a:rPr lang="en-IN" b="1" dirty="0" smtClean="0">
                <a:latin typeface="Times New Roman" pitchFamily="18" charset="0"/>
                <a:cs typeface="Times New Roman" pitchFamily="18" charset="0"/>
              </a:rPr>
              <a:t>ubit Quantum State</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buNone/>
            </a:pPr>
            <a:r>
              <a:rPr lang="en-IN" sz="2800" b="1" dirty="0" smtClean="0">
                <a:latin typeface="Times New Roman" pitchFamily="18" charset="0"/>
                <a:cs typeface="Times New Roman" pitchFamily="18" charset="0"/>
              </a:rPr>
              <a:t>Note</a:t>
            </a:r>
            <a:r>
              <a:rPr lang="en-IN" sz="2800" dirty="0">
                <a:latin typeface="Times New Roman" pitchFamily="18" charset="0"/>
                <a:cs typeface="Times New Roman" pitchFamily="18" charset="0"/>
              </a:rPr>
              <a:t>:</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due to the conservation </a:t>
            </a:r>
            <a:r>
              <a:rPr lang="en-IN" sz="2800" dirty="0" smtClean="0">
                <a:latin typeface="Times New Roman" pitchFamily="18" charset="0"/>
                <a:cs typeface="Times New Roman" pitchFamily="18" charset="0"/>
              </a:rPr>
              <a:t>of probability</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α|</a:t>
            </a:r>
            <a:r>
              <a:rPr lang="en-IN" sz="2800" baseline="30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+|β|</a:t>
            </a:r>
            <a:r>
              <a:rPr lang="en-IN" sz="2800" baseline="30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=1</a:t>
            </a:r>
            <a:r>
              <a:rPr lang="en-IN" sz="2800" dirty="0">
                <a:latin typeface="Times New Roman" pitchFamily="18" charset="0"/>
                <a:cs typeface="Times New Roman" pitchFamily="18" charset="0"/>
              </a:rPr>
              <a:t> and </a:t>
            </a:r>
            <a:r>
              <a:rPr lang="en-IN" sz="2800" dirty="0" smtClean="0">
                <a:latin typeface="Times New Roman" pitchFamily="18" charset="0"/>
                <a:cs typeface="Times New Roman" pitchFamily="18" charset="0"/>
              </a:rPr>
              <a:t>The qubit </a:t>
            </a:r>
            <a:r>
              <a:rPr lang="en-IN" sz="2800" dirty="0">
                <a:latin typeface="Times New Roman" pitchFamily="18" charset="0"/>
                <a:cs typeface="Times New Roman" pitchFamily="18" charset="0"/>
              </a:rPr>
              <a:t>could be represented by 2D vectors, and </a:t>
            </a:r>
            <a:r>
              <a:rPr lang="en-IN" sz="2800" dirty="0" smtClean="0">
                <a:latin typeface="Times New Roman" pitchFamily="18" charset="0"/>
                <a:cs typeface="Times New Roman" pitchFamily="18" charset="0"/>
              </a:rPr>
              <a:t>their </a:t>
            </a:r>
            <a:r>
              <a:rPr lang="en-IN" sz="2800" dirty="0">
                <a:latin typeface="Times New Roman" pitchFamily="18" charset="0"/>
                <a:cs typeface="Times New Roman" pitchFamily="18" charset="0"/>
              </a:rPr>
              <a:t>states are limited to the form: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pic>
        <p:nvPicPr>
          <p:cNvPr id="4098" name="Picture 2" descr="C:\Users\Nandini\Desktop\Sem-02\sd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440" y="3322320"/>
            <a:ext cx="620268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80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a:latin typeface="Times New Roman" pitchFamily="18" charset="0"/>
                <a:cs typeface="Times New Roman" pitchFamily="18" charset="0"/>
              </a:rPr>
              <a:t>Single </a:t>
            </a:r>
            <a:r>
              <a:rPr lang="en-IN" b="1" dirty="0" smtClean="0">
                <a:latin typeface="Times New Roman" pitchFamily="18" charset="0"/>
                <a:cs typeface="Times New Roman" pitchFamily="18" charset="0"/>
              </a:rPr>
              <a:t>Qubits </a:t>
            </a:r>
            <a:r>
              <a:rPr lang="en-IN" b="1" dirty="0">
                <a:latin typeface="Times New Roman" pitchFamily="18" charset="0"/>
                <a:cs typeface="Times New Roman" pitchFamily="18" charset="0"/>
              </a:rPr>
              <a:t>Quantum </a:t>
            </a:r>
            <a:r>
              <a:rPr lang="en-IN" b="1" dirty="0" smtClean="0">
                <a:latin typeface="Times New Roman" pitchFamily="18" charset="0"/>
                <a:cs typeface="Times New Roman" pitchFamily="18" charset="0"/>
              </a:rPr>
              <a:t>Gates</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4072560"/>
          </a:xfrm>
          <a:prstGeom prst="rect">
            <a:avLst/>
          </a:prstGeom>
          <a:noFill/>
          <a:ln>
            <a:noFill/>
          </a:ln>
        </p:spPr>
        <p:txBody>
          <a:bodyPr spcFirstLastPara="1" wrap="square" lIns="0" tIns="45700" rIns="0" bIns="45700" anchor="t" anchorCtr="0">
            <a:noAutofit/>
          </a:bodyPr>
          <a:lstStyle/>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Hadamard Gate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Pauli Gates</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P Gate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I Gate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S Gate</a:t>
            </a:r>
          </a:p>
          <a:p>
            <a:pPr marL="750888" lvl="0" indent="-457200" algn="l" rtl="0">
              <a:lnSpc>
                <a:spcPct val="90000"/>
              </a:lnSpc>
              <a:spcBef>
                <a:spcPts val="1400"/>
              </a:spcBef>
              <a:spcAft>
                <a:spcPts val="0"/>
              </a:spcAft>
              <a:buSzPts val="2000"/>
              <a:buFont typeface="Wingdings" pitchFamily="2" charset="2"/>
              <a:buChar char="Ø"/>
            </a:pPr>
            <a:r>
              <a:rPr lang="en-IN" sz="2800" dirty="0" smtClean="0">
                <a:latin typeface="Times New Roman" pitchFamily="18" charset="0"/>
                <a:cs typeface="Times New Roman" pitchFamily="18" charset="0"/>
              </a:rPr>
              <a:t>T Gate</a:t>
            </a:r>
          </a:p>
          <a:p>
            <a:pPr marL="750888" lvl="0" indent="-457200" algn="l" rtl="0">
              <a:lnSpc>
                <a:spcPct val="90000"/>
              </a:lnSpc>
              <a:spcBef>
                <a:spcPts val="1400"/>
              </a:spcBef>
              <a:spcAft>
                <a:spcPts val="0"/>
              </a:spcAft>
              <a:buSzPts val="2000"/>
              <a:buFont typeface="Wingdings" pitchFamily="2" charset="2"/>
              <a:buChar char="Ø"/>
            </a:pPr>
            <a:r>
              <a:rPr lang="en-IN" sz="2800" dirty="0">
                <a:latin typeface="Times New Roman" pitchFamily="18" charset="0"/>
                <a:cs typeface="Times New Roman" pitchFamily="18" charset="0"/>
              </a:rPr>
              <a:t>U</a:t>
            </a:r>
            <a:r>
              <a:rPr lang="en-IN" sz="2800" dirty="0" smtClean="0">
                <a:latin typeface="Times New Roman" pitchFamily="18" charset="0"/>
                <a:cs typeface="Times New Roman" pitchFamily="18" charset="0"/>
              </a:rPr>
              <a:t> Gate</a:t>
            </a:r>
          </a:p>
          <a:p>
            <a:pPr marL="750888" lvl="0" indent="-457200" algn="l" rtl="0">
              <a:lnSpc>
                <a:spcPct val="90000"/>
              </a:lnSpc>
              <a:spcBef>
                <a:spcPts val="1400"/>
              </a:spcBef>
              <a:spcAft>
                <a:spcPts val="0"/>
              </a:spcAft>
              <a:buSzPts val="2000"/>
              <a:buFont typeface="Wingdings" pitchFamily="2" charset="2"/>
              <a:buChar char="Ø"/>
            </a:pPr>
            <a:endParaRPr lang="en-IN" sz="2800" dirty="0" smtClean="0">
              <a:latin typeface="Times New Roman" pitchFamily="18" charset="0"/>
              <a:cs typeface="Times New Roman" pitchFamily="18" charset="0"/>
            </a:endParaRPr>
          </a:p>
          <a:p>
            <a:pPr marL="293688" lvl="0" indent="0" algn="l" rtl="0">
              <a:lnSpc>
                <a:spcPct val="90000"/>
              </a:lnSpc>
              <a:spcBef>
                <a:spcPts val="1400"/>
              </a:spcBef>
              <a:spcAft>
                <a:spcPts val="0"/>
              </a:spcAft>
              <a:buSzPts val="2000"/>
              <a:buNone/>
            </a:pPr>
            <a:r>
              <a:rPr lang="en-IN" sz="2800" dirty="0" smtClean="0">
                <a:latin typeface="Times New Roman" pitchFamily="18" charset="0"/>
                <a:cs typeface="Times New Roman" pitchFamily="18" charset="0"/>
              </a:rPr>
              <a:t> </a:t>
            </a: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dirty="0"/>
          </a:p>
        </p:txBody>
      </p:sp>
    </p:spTree>
    <p:extLst>
      <p:ext uri="{BB962C8B-B14F-4D97-AF65-F5344CB8AC3E}">
        <p14:creationId xmlns:p14="http://schemas.microsoft.com/office/powerpoint/2010/main" val="1252731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IN" b="1" dirty="0" smtClean="0">
                <a:latin typeface="Times New Roman" pitchFamily="18" charset="0"/>
                <a:cs typeface="Times New Roman" pitchFamily="18" charset="0"/>
              </a:rPr>
              <a:t>Hadamard Gate</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lvl="0" indent="0">
              <a:spcBef>
                <a:spcPts val="1400"/>
              </a:spcBef>
              <a:buSzPts val="2000"/>
              <a:buNone/>
            </a:pPr>
            <a:r>
              <a:rPr lang="en-IN" sz="2800" dirty="0" smtClean="0">
                <a:latin typeface="Times New Roman" pitchFamily="18" charset="0"/>
                <a:cs typeface="Times New Roman" pitchFamily="18" charset="0"/>
              </a:rPr>
              <a:t>The </a:t>
            </a:r>
            <a:r>
              <a:rPr lang="en-IN" sz="2800" dirty="0">
                <a:latin typeface="Times New Roman" pitchFamily="18" charset="0"/>
                <a:cs typeface="Times New Roman" pitchFamily="18" charset="0"/>
              </a:rPr>
              <a:t>Hadamard gate (H-gate) is a fundamental quantum gate. It allows us to move away from the poles of the Bloch sphere and create a superposition of |0⟩|0⟩ and |1⟩|1⟩. It has the matrix:</a:t>
            </a:r>
            <a:endParaRPr lang="en-IN" sz="2800" dirty="0" smtClean="0">
              <a:latin typeface="Times New Roman" pitchFamily="18" charset="0"/>
              <a:cs typeface="Times New Roman" pitchFamily="18" charset="0"/>
            </a:endParaRP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dirty="0"/>
          </a:p>
        </p:txBody>
      </p:sp>
      <p:pic>
        <p:nvPicPr>
          <p:cNvPr id="5122" name="Picture 2" descr="C:\Users\Nandini\Desktop\Sem-02\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679" y="4649470"/>
            <a:ext cx="4254099" cy="130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968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1978</TotalTime>
  <Words>529</Words>
  <Application>Microsoft Office PowerPoint</Application>
  <PresentationFormat>Custom</PresentationFormat>
  <Paragraphs>106</Paragraphs>
  <Slides>31</Slides>
  <Notes>12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lpstr>
      <vt:lpstr>Non CIE Component Single-Qubit Quantum Gates Quantum Computing - MCS22 </vt:lpstr>
      <vt:lpstr>Quantum Circuits</vt:lpstr>
      <vt:lpstr>PowerPoint Presentation</vt:lpstr>
      <vt:lpstr>Quantum Gates</vt:lpstr>
      <vt:lpstr>Categories of Quantum Gates</vt:lpstr>
      <vt:lpstr>Single Qubit Quantum State</vt:lpstr>
      <vt:lpstr>Single Qubit Quantum State</vt:lpstr>
      <vt:lpstr>Single Qubits Quantum Gates</vt:lpstr>
      <vt:lpstr>Hadamard Gate</vt:lpstr>
      <vt:lpstr>Pauli Gate</vt:lpstr>
      <vt:lpstr>Pauli- X Gate</vt:lpstr>
      <vt:lpstr>Pauli- Y Gate</vt:lpstr>
      <vt:lpstr>Pauli- Z Gate</vt:lpstr>
      <vt:lpstr>P-Gate</vt:lpstr>
      <vt:lpstr>I-Gate</vt:lpstr>
      <vt:lpstr>S-Gate</vt:lpstr>
      <vt:lpstr>T-Gate</vt:lpstr>
      <vt:lpstr>U-Gates</vt:lpstr>
      <vt:lpstr>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Tech (CSE) – First Semester (Term: March-June 2022)  Seminar on Artificial intelligence in Computational Biology</dc:title>
  <dc:creator>Nandini</dc:creator>
  <cp:lastModifiedBy>Nandini</cp:lastModifiedBy>
  <cp:revision>97</cp:revision>
  <dcterms:modified xsi:type="dcterms:W3CDTF">2022-09-12T01:12:25Z</dcterms:modified>
</cp:coreProperties>
</file>