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4" r:id="rId3"/>
    <p:sldId id="264" r:id="rId4"/>
    <p:sldId id="275" r:id="rId5"/>
    <p:sldId id="277" r:id="rId6"/>
    <p:sldId id="278" r:id="rId7"/>
    <p:sldId id="266" r:id="rId8"/>
    <p:sldId id="279" r:id="rId9"/>
    <p:sldId id="280" r:id="rId10"/>
    <p:sldId id="276" r:id="rId11"/>
    <p:sldId id="281" r:id="rId12"/>
    <p:sldId id="282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3D45C1-3B99-41EA-95FE-D4DB25F5BDE2}" type="datetimeFigureOut">
              <a:rPr lang="en-IN" smtClean="0"/>
              <a:t>05-09-2022</a:t>
            </a:fld>
            <a:endParaRPr lang="en-IN" dirty="0"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DC40DD82-1BE0-4196-BFC1-D8359DDCB0F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Google Shape;26;p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2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2028"/>
            <a:ext cx="18288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 rot="5400000">
            <a:off x="4650803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7"/>
            <a:ext cx="5757422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8" name="Google Shape;108;p1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3D45C1-3B99-41EA-95FE-D4DB25F5BDE2}" type="datetimeFigureOut">
              <a:rPr lang="en-IN" smtClean="0"/>
              <a:t>05-09-2022</a:t>
            </a:fld>
            <a:endParaRPr lang="en-IN"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DC40DD82-1BE0-4196-BFC1-D8359DDCB0F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11" name="Google Shape;111;p12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8927"/>
            <a:ext cx="18288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3D45C1-3B99-41EA-95FE-D4DB25F5BDE2}" type="datetimeFigureOut">
              <a:rPr lang="en-IN" smtClean="0"/>
              <a:t>05-09-2022</a:t>
            </a:fld>
            <a:endParaRPr lang="en-IN" dirty="0"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DC40DD82-1BE0-4196-BFC1-D8359DDCB0F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Google Shape;34;p3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681" y="33090"/>
            <a:ext cx="18288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3D45C1-3B99-41EA-95FE-D4DB25F5BDE2}" type="datetimeFigureOut">
              <a:rPr lang="en-IN" smtClean="0"/>
              <a:t>05-09-2022</a:t>
            </a:fld>
            <a:endParaRPr lang="en-IN" dirty="0"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DC40DD82-1BE0-4196-BFC1-D8359DDCB0F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43" name="Google Shape;43;p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4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331" y="33090"/>
            <a:ext cx="18288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3D45C1-3B99-41EA-95FE-D4DB25F5BDE2}" type="datetimeFigureOut">
              <a:rPr lang="en-IN" smtClean="0"/>
              <a:t>05-09-2022</a:t>
            </a:fld>
            <a:endParaRPr lang="en-IN" dirty="0"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DC40DD82-1BE0-4196-BFC1-D8359DDCB0F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2" name="Google Shape;52;p5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9189"/>
            <a:ext cx="18288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3D45C1-3B99-41EA-95FE-D4DB25F5BDE2}" type="datetimeFigureOut">
              <a:rPr lang="en-IN" smtClean="0"/>
              <a:t>05-09-2022</a:t>
            </a:fld>
            <a:endParaRPr lang="en-IN" dirty="0"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DC40DD82-1BE0-4196-BFC1-D8359DDCB0F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62" name="Google Shape;62;p6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260" y="12105"/>
            <a:ext cx="18288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3D45C1-3B99-41EA-95FE-D4DB25F5BDE2}" type="datetimeFigureOut">
              <a:rPr lang="en-IN" smtClean="0"/>
              <a:t>05-09-2022</a:t>
            </a:fld>
            <a:endParaRPr lang="en-IN" dirty="0"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DC40DD82-1BE0-4196-BFC1-D8359DDCB0F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68" name="Google Shape;68;p7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5311" y="34777"/>
            <a:ext cx="18288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3D45C1-3B99-41EA-95FE-D4DB25F5BDE2}" type="datetimeFigureOut">
              <a:rPr lang="en-IN" smtClean="0"/>
              <a:t>05-09-2022</a:t>
            </a:fld>
            <a:endParaRPr lang="en-IN" dirty="0"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C40DD82-1BE0-4196-BFC1-D8359DDCB0F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5" name="Google Shape;85;p9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47" y="-48825"/>
            <a:ext cx="18288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90" name="Google Shape;90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822960" y="5907023"/>
            <a:ext cx="7584948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" name="Google Shape;92;p1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3D45C1-3B99-41EA-95FE-D4DB25F5BDE2}" type="datetimeFigureOut">
              <a:rPr lang="en-IN" smtClean="0"/>
              <a:t>05-09-2022</a:t>
            </a:fld>
            <a:endParaRPr lang="en-IN" dirty="0"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DC40DD82-1BE0-4196-BFC1-D8359DDCB0F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5" name="Google Shape;95;p10" descr="C:\Users\Srinidhi\Desktop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090"/>
            <a:ext cx="18288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3D45C1-3B99-41EA-95FE-D4DB25F5BDE2}" type="datetimeFigureOut">
              <a:rPr lang="en-IN" smtClean="0"/>
              <a:t>05-09-2022</a:t>
            </a:fld>
            <a:endParaRPr lang="en-IN" dirty="0"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 dirty="0"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DC40DD82-1BE0-4196-BFC1-D8359DDCB0F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2" name="Google Shape;102;p11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961" y="33090"/>
            <a:ext cx="18288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43D45C1-3B99-41EA-95FE-D4DB25F5BDE2}" type="datetimeFigureOut">
              <a:rPr lang="en-IN" smtClean="0"/>
              <a:t>05-09-2022</a:t>
            </a:fld>
            <a:endParaRPr lang="en-IN" dirty="0"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dirty="0"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C40DD82-1BE0-4196-BFC1-D8359DDCB0F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2" r:id="rId7"/>
    <p:sldLayoutId id="2147483753" r:id="rId8"/>
    <p:sldLayoutId id="2147483754" r:id="rId9"/>
    <p:sldLayoutId id="2147483755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qiskit.org/documentation/tutorials/circuits/3_summary_of_quantum_operations.html#Non-unitary-oper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543800" cy="1450757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100" b="1" dirty="0" smtClean="0">
                <a:solidFill>
                  <a:schemeClr val="bg1"/>
                </a:solidFill>
              </a:rPr>
              <a:t>NS</a:t>
            </a:r>
            <a:br>
              <a:rPr lang="en-US" sz="3100" b="1" dirty="0" smtClean="0">
                <a:solidFill>
                  <a:schemeClr val="bg1"/>
                </a:solidFill>
              </a:rPr>
            </a:br>
            <a:r>
              <a:rPr lang="en-US" sz="3100" b="1" dirty="0">
                <a:solidFill>
                  <a:schemeClr val="bg1"/>
                </a:solidFill>
              </a:rPr>
              <a:t/>
            </a:r>
            <a:br>
              <a:rPr lang="en-US" sz="3100" b="1" dirty="0">
                <a:solidFill>
                  <a:schemeClr val="bg1"/>
                </a:solidFill>
              </a:rPr>
            </a:br>
            <a:r>
              <a:rPr lang="en-US" sz="3100" b="1" dirty="0" smtClean="0">
                <a:solidFill>
                  <a:schemeClr val="bg1"/>
                </a:solidFill>
              </a:rPr>
              <a:t/>
            </a:r>
            <a:br>
              <a:rPr lang="en-US" sz="3100" b="1" dirty="0" smtClean="0">
                <a:solidFill>
                  <a:schemeClr val="bg1"/>
                </a:solidFill>
              </a:rPr>
            </a:br>
            <a:r>
              <a:rPr lang="en-US" sz="3100" b="1" dirty="0">
                <a:solidFill>
                  <a:schemeClr val="bg1"/>
                </a:solidFill>
              </a:rPr>
              <a:t/>
            </a:r>
            <a:br>
              <a:rPr lang="en-US" sz="3100" b="1" dirty="0">
                <a:solidFill>
                  <a:schemeClr val="bg1"/>
                </a:solidFill>
              </a:rPr>
            </a:br>
            <a:r>
              <a:rPr lang="en-US" sz="3100" b="1" dirty="0" smtClean="0">
                <a:solidFill>
                  <a:schemeClr val="bg1"/>
                </a:solidFill>
              </a:rPr>
              <a:t/>
            </a:r>
            <a:br>
              <a:rPr lang="en-US" sz="3100" b="1" dirty="0" smtClean="0">
                <a:solidFill>
                  <a:schemeClr val="bg1"/>
                </a:solidFill>
              </a:rPr>
            </a:br>
            <a:r>
              <a:rPr lang="en-US" sz="3100" b="1" dirty="0">
                <a:solidFill>
                  <a:schemeClr val="bg1"/>
                </a:solidFill>
              </a:rPr>
              <a:t/>
            </a:r>
            <a:br>
              <a:rPr lang="en-US" sz="3100" b="1" dirty="0">
                <a:solidFill>
                  <a:schemeClr val="bg1"/>
                </a:solidFill>
              </a:rPr>
            </a:br>
            <a:r>
              <a:rPr lang="en-US" sz="3100" b="1" dirty="0" smtClean="0">
                <a:solidFill>
                  <a:schemeClr val="bg1"/>
                </a:solidFill>
              </a:rPr>
              <a:t>      </a:t>
            </a:r>
            <a:r>
              <a:rPr lang="en-US" sz="3100" b="1" dirty="0" smtClean="0">
                <a:solidFill>
                  <a:schemeClr val="dk1"/>
                </a:solidFill>
              </a:rPr>
              <a:t>Department of Computer Science and Engineering</a:t>
            </a:r>
            <a:r>
              <a:rPr lang="en-US" sz="2700" dirty="0" smtClean="0">
                <a:solidFill>
                  <a:schemeClr val="dk1"/>
                </a:solidFill>
              </a:rPr>
              <a:t/>
            </a:r>
            <a:br>
              <a:rPr lang="en-US" sz="2700" dirty="0" smtClean="0">
                <a:solidFill>
                  <a:schemeClr val="dk1"/>
                </a:solidFill>
              </a:rPr>
            </a:br>
            <a:r>
              <a:rPr lang="en-US" sz="4400" b="1" dirty="0" smtClean="0">
                <a:solidFill>
                  <a:schemeClr val="bg1"/>
                </a:solidFill>
              </a:rPr>
              <a:t>IBLE AND ETHICAL AI PRINCIPLES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8424936" cy="468052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IN" sz="2800" b="1" dirty="0">
                <a:solidFill>
                  <a:srgbClr val="262626"/>
                </a:solidFill>
              </a:rPr>
              <a:t>M. Tech (CSE) – </a:t>
            </a:r>
            <a:r>
              <a:rPr lang="en-IN" sz="2800" b="1" dirty="0" smtClean="0">
                <a:solidFill>
                  <a:srgbClr val="262626"/>
                </a:solidFill>
              </a:rPr>
              <a:t>II </a:t>
            </a:r>
            <a:r>
              <a:rPr lang="en-IN" sz="2800" b="1" dirty="0">
                <a:solidFill>
                  <a:srgbClr val="262626"/>
                </a:solidFill>
              </a:rPr>
              <a:t>Semester (Term: </a:t>
            </a:r>
            <a:r>
              <a:rPr lang="en-IN" sz="2800" b="1" dirty="0" smtClean="0">
                <a:solidFill>
                  <a:srgbClr val="262626"/>
                </a:solidFill>
              </a:rPr>
              <a:t>Jun-Sept </a:t>
            </a:r>
            <a:r>
              <a:rPr lang="en-IN" sz="2800" b="1" dirty="0" smtClean="0">
                <a:solidFill>
                  <a:srgbClr val="262626"/>
                </a:solidFill>
              </a:rPr>
              <a:t>2022</a:t>
            </a:r>
            <a:r>
              <a:rPr lang="en-IN" sz="2800" b="1" dirty="0">
                <a:solidFill>
                  <a:srgbClr val="262626"/>
                </a:solidFill>
              </a:rPr>
              <a:t>)</a:t>
            </a:r>
            <a:br>
              <a:rPr lang="en-IN" sz="2800" b="1" dirty="0">
                <a:solidFill>
                  <a:srgbClr val="262626"/>
                </a:solidFill>
              </a:rPr>
            </a:br>
            <a:endParaRPr lang="en-IN" sz="1600" dirty="0" smtClean="0"/>
          </a:p>
          <a:p>
            <a:pPr marL="114300" indent="0" algn="ctr">
              <a:buNone/>
            </a:pPr>
            <a:r>
              <a:rPr lang="en-US" sz="3200" b="1" dirty="0" smtClean="0">
                <a:solidFill>
                  <a:srgbClr val="262626"/>
                </a:solidFill>
              </a:rPr>
              <a:t>Non CIE Component</a:t>
            </a:r>
          </a:p>
          <a:p>
            <a:pPr marL="114300" indent="0" algn="ctr">
              <a:buNone/>
            </a:pPr>
            <a:r>
              <a:rPr lang="en-US" sz="3200" b="1" dirty="0" smtClean="0">
                <a:solidFill>
                  <a:srgbClr val="262626"/>
                </a:solidFill>
              </a:rPr>
              <a:t>Quantum Computing (MCS22)</a:t>
            </a:r>
            <a:endParaRPr lang="en-IN" sz="3200" b="1" dirty="0" smtClean="0">
              <a:solidFill>
                <a:srgbClr val="262626"/>
              </a:solidFill>
            </a:endParaRPr>
          </a:p>
          <a:p>
            <a:pPr marL="114300" indent="0" algn="ctr">
              <a:buNone/>
            </a:pPr>
            <a:r>
              <a:rPr lang="en-US" sz="3200" dirty="0" smtClean="0"/>
              <a:t>Non-Unitary </a:t>
            </a:r>
            <a:r>
              <a:rPr lang="en-US" sz="3200" dirty="0"/>
              <a:t>Operations</a:t>
            </a:r>
            <a:endParaRPr lang="en-IN" sz="3200" dirty="0"/>
          </a:p>
          <a:p>
            <a:pPr algn="ctr"/>
            <a:r>
              <a:rPr lang="en-IN" dirty="0">
                <a:solidFill>
                  <a:srgbClr val="262626"/>
                </a:solidFill>
              </a:rPr>
              <a:t/>
            </a:r>
            <a:br>
              <a:rPr lang="en-IN" dirty="0">
                <a:solidFill>
                  <a:srgbClr val="262626"/>
                </a:solidFill>
              </a:rPr>
            </a:b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en-IN" sz="2400" dirty="0" smtClean="0">
                <a:solidFill>
                  <a:srgbClr val="000000"/>
                </a:solidFill>
              </a:rPr>
              <a:t>Presented By: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Zakiya Banu			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6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64704"/>
            <a:ext cx="7543800" cy="5104390"/>
          </a:xfrm>
        </p:spPr>
        <p:txBody>
          <a:bodyPr/>
          <a:lstStyle/>
          <a:p>
            <a:r>
              <a:rPr lang="en-US" sz="2800" dirty="0"/>
              <a:t>Conditional operations</a:t>
            </a:r>
          </a:p>
          <a:p>
            <a:r>
              <a:rPr lang="en-US" dirty="0" smtClean="0"/>
              <a:t>It is also possible to do operations conditioned on the state of the classical register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056784" cy="410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0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92088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3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27280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584" y="342900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the classical bit by the first measurement is random but the conditional operation results in the </a:t>
            </a:r>
            <a:r>
              <a:rPr lang="en-US" dirty="0" err="1"/>
              <a:t>qubit</a:t>
            </a:r>
            <a:r>
              <a:rPr lang="en-US" dirty="0"/>
              <a:t> being deterministically put into |1⟩.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3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</a:t>
            </a:r>
            <a:r>
              <a:rPr lang="en-US" dirty="0" err="1" smtClean="0"/>
              <a:t>Qubits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319570"/>
          </a:xfrm>
        </p:spPr>
        <p:txBody>
          <a:bodyPr/>
          <a:lstStyle/>
          <a:p>
            <a:r>
              <a:rPr lang="en-US" dirty="0"/>
              <a:t>If we have two </a:t>
            </a:r>
            <a:r>
              <a:rPr lang="en-US" dirty="0" err="1"/>
              <a:t>qubits</a:t>
            </a:r>
            <a:r>
              <a:rPr lang="en-US" dirty="0"/>
              <a:t> with </a:t>
            </a:r>
            <a:r>
              <a:rPr lang="en-US" dirty="0" smtClean="0"/>
              <a:t>individual states I</a:t>
            </a:r>
            <a:r>
              <a:rPr lang="az-Cyrl-AZ" dirty="0" smtClean="0"/>
              <a:t>ф</a:t>
            </a:r>
            <a:r>
              <a:rPr lang="en-US" dirty="0" smtClean="0"/>
              <a:t>&gt; </a:t>
            </a:r>
            <a:r>
              <a:rPr lang="en-US" dirty="0"/>
              <a:t>and </a:t>
            </a:r>
            <a:r>
              <a:rPr lang="en-US" dirty="0" smtClean="0"/>
              <a:t>I</a:t>
            </a:r>
            <a:r>
              <a:rPr lang="el-GR" dirty="0" smtClean="0"/>
              <a:t>ψ</a:t>
            </a:r>
            <a:r>
              <a:rPr lang="en-US" dirty="0" smtClean="0"/>
              <a:t>&gt;, </a:t>
            </a:r>
            <a:r>
              <a:rPr lang="en-US" dirty="0"/>
              <a:t>their joint quantum state </a:t>
            </a:r>
            <a:r>
              <a:rPr lang="en-US" dirty="0" smtClean="0"/>
              <a:t>I</a:t>
            </a:r>
            <a:r>
              <a:rPr lang="el-GR" dirty="0" smtClean="0"/>
              <a:t>Ψ</a:t>
            </a:r>
            <a:r>
              <a:rPr lang="en-US" dirty="0" smtClean="0"/>
              <a:t>&gt; is </a:t>
            </a:r>
            <a:r>
              <a:rPr lang="en-US" dirty="0"/>
              <a:t>given by</a:t>
            </a:r>
            <a:r>
              <a:rPr lang="en-US" dirty="0" smtClean="0"/>
              <a:t>:</a:t>
            </a:r>
          </a:p>
          <a:p>
            <a:pPr algn="ctr"/>
            <a:r>
              <a:rPr lang="en-US" dirty="0"/>
              <a:t> I</a:t>
            </a:r>
            <a:r>
              <a:rPr lang="el-GR" dirty="0"/>
              <a:t>Ψ</a:t>
            </a:r>
            <a:r>
              <a:rPr lang="en-US" dirty="0"/>
              <a:t>&gt; </a:t>
            </a:r>
            <a:r>
              <a:rPr lang="en-US" dirty="0" smtClean="0"/>
              <a:t>= </a:t>
            </a:r>
            <a:r>
              <a:rPr lang="en-US" dirty="0"/>
              <a:t>I</a:t>
            </a:r>
            <a:r>
              <a:rPr lang="az-Cyrl-AZ" dirty="0"/>
              <a:t>ф</a:t>
            </a:r>
            <a:r>
              <a:rPr lang="en-US" dirty="0" smtClean="0"/>
              <a:t>&gt; x  </a:t>
            </a:r>
            <a:r>
              <a:rPr lang="en-US" dirty="0"/>
              <a:t>I</a:t>
            </a:r>
            <a:r>
              <a:rPr lang="el-GR" dirty="0"/>
              <a:t>ψ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where x represents </a:t>
            </a:r>
            <a:r>
              <a:rPr lang="en-US" dirty="0"/>
              <a:t>the </a:t>
            </a:r>
            <a:r>
              <a:rPr lang="en-US" dirty="0" err="1"/>
              <a:t>Kronecker</a:t>
            </a:r>
            <a:r>
              <a:rPr lang="en-US" dirty="0"/>
              <a:t> </a:t>
            </a:r>
            <a:r>
              <a:rPr lang="en-US" dirty="0" smtClean="0"/>
              <a:t>product.</a:t>
            </a:r>
            <a:endParaRPr lang="en-US" dirty="0"/>
          </a:p>
          <a:p>
            <a:pPr algn="just"/>
            <a:r>
              <a:rPr lang="en-US" u="sng" dirty="0" err="1"/>
              <a:t>Kronecker</a:t>
            </a:r>
            <a:r>
              <a:rPr lang="en-US" u="sng" dirty="0"/>
              <a:t> product for </a:t>
            </a:r>
            <a:r>
              <a:rPr lang="en-US" u="sng" dirty="0" smtClean="0"/>
              <a:t>vectors </a:t>
            </a:r>
            <a:r>
              <a:rPr lang="en-US" dirty="0" smtClean="0"/>
              <a:t>- </a:t>
            </a:r>
            <a:r>
              <a:rPr lang="en-US" dirty="0"/>
              <a:t>The </a:t>
            </a:r>
            <a:r>
              <a:rPr lang="en-US" dirty="0" err="1"/>
              <a:t>Kronecker</a:t>
            </a:r>
            <a:r>
              <a:rPr lang="en-US" dirty="0"/>
              <a:t> </a:t>
            </a:r>
            <a:r>
              <a:rPr lang="en-US" dirty="0" smtClean="0"/>
              <a:t>product (also </a:t>
            </a:r>
            <a:r>
              <a:rPr lang="en-US" dirty="0"/>
              <a:t>referred as the tensor product) is a special way to join vectors together </a:t>
            </a:r>
            <a:r>
              <a:rPr lang="en-US" dirty="0" smtClean="0"/>
              <a:t>to make </a:t>
            </a:r>
            <a:r>
              <a:rPr lang="en-US" dirty="0"/>
              <a:t>bigger vectors</a:t>
            </a:r>
            <a:r>
              <a:rPr lang="en-US" dirty="0" smtClean="0"/>
              <a:t>.</a:t>
            </a:r>
            <a:r>
              <a:rPr lang="en-US" dirty="0"/>
              <a:t> It possesses several properties that are often used to solve difficult problems in linear algebra and its applications.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47" y="5013176"/>
            <a:ext cx="590465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2656"/>
            <a:ext cx="7543800" cy="55364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629130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781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7" y="476672"/>
            <a:ext cx="8064896" cy="3553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7" y="3861048"/>
            <a:ext cx="6563492" cy="28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2696"/>
            <a:ext cx="7128792" cy="3528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705678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784887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6672"/>
            <a:ext cx="8064896" cy="36724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33056"/>
            <a:ext cx="720080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Hour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Non-Unitary operations (Explanation and code execution).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Multiple </a:t>
            </a:r>
            <a:r>
              <a:rPr lang="en-US" sz="2400" dirty="0" err="1" smtClean="0"/>
              <a:t>Qubits</a:t>
            </a:r>
            <a:r>
              <a:rPr lang="en-US" sz="2400" dirty="0" smtClean="0"/>
              <a:t> (Definition and </a:t>
            </a:r>
            <a:r>
              <a:rPr lang="en-US" sz="2400" smtClean="0"/>
              <a:t>examples).</a:t>
            </a:r>
          </a:p>
        </p:txBody>
      </p:sp>
    </p:spTree>
    <p:extLst>
      <p:ext uri="{BB962C8B-B14F-4D97-AF65-F5344CB8AC3E}">
        <p14:creationId xmlns:p14="http://schemas.microsoft.com/office/powerpoint/2010/main" val="16193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Unitary Operations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/>
              <a:t>Operators</a:t>
            </a:r>
          </a:p>
          <a:p>
            <a:pPr algn="just"/>
            <a:r>
              <a:rPr lang="en-US" dirty="0"/>
              <a:t>The Operator class is used in </a:t>
            </a:r>
            <a:r>
              <a:rPr lang="en-US" dirty="0" err="1"/>
              <a:t>Qiskit</a:t>
            </a:r>
            <a:r>
              <a:rPr lang="en-US" dirty="0"/>
              <a:t> to represent matrix operators acting on a quantum system. It has several methods to build composite operators using tensor products of smaller operators, and to compose operators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Unitary </a:t>
            </a:r>
            <a:r>
              <a:rPr lang="en-US" b="1" dirty="0"/>
              <a:t>Operators can be directly inserted into a </a:t>
            </a:r>
            <a:r>
              <a:rPr lang="en-US" b="1" dirty="0" err="1"/>
              <a:t>QuantumCircuit</a:t>
            </a:r>
            <a:r>
              <a:rPr lang="en-US" b="1" dirty="0"/>
              <a:t> using the </a:t>
            </a:r>
            <a:r>
              <a:rPr lang="en-US" b="1" dirty="0" err="1"/>
              <a:t>QuantumCircuit</a:t>
            </a:r>
            <a:r>
              <a:rPr lang="en-US" b="1" dirty="0"/>
              <a:t>.</a:t>
            </a:r>
            <a:r>
              <a:rPr lang="en-US" dirty="0"/>
              <a:t> </a:t>
            </a:r>
            <a:r>
              <a:rPr lang="en-US" b="1" dirty="0"/>
              <a:t>append method</a:t>
            </a:r>
            <a:r>
              <a:rPr lang="en-US" dirty="0"/>
              <a:t>. This converts the Operator into a </a:t>
            </a:r>
            <a:r>
              <a:rPr lang="en-US" dirty="0" err="1"/>
              <a:t>UnitaryGate</a:t>
            </a:r>
            <a:r>
              <a:rPr lang="en-US" dirty="0"/>
              <a:t> object, which is added to the circuit.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7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i="1" dirty="0" smtClean="0"/>
              <a:t>Summary </a:t>
            </a:r>
            <a:r>
              <a:rPr lang="en-US" i="1" dirty="0"/>
              <a:t>of quantum operations¶</a:t>
            </a:r>
            <a:r>
              <a:rPr lang="en-US" dirty="0"/>
              <a:t>. Summary of Quantum Operations - </a:t>
            </a:r>
            <a:r>
              <a:rPr lang="en-US" dirty="0" err="1"/>
              <a:t>Qiskit</a:t>
            </a:r>
            <a:r>
              <a:rPr lang="en-US" dirty="0"/>
              <a:t> 0.37.1 documentation. (</a:t>
            </a:r>
            <a:r>
              <a:rPr lang="en-US" dirty="0" err="1"/>
              <a:t>n.d.</a:t>
            </a:r>
            <a:r>
              <a:rPr lang="en-US" dirty="0"/>
              <a:t>). Retrieved August 19, 2022,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qiskit.org/documentation/tutorials/circuits/3_summary_of_quantum_operations.html#Non-unitary-operations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[2]</a:t>
            </a:r>
            <a:r>
              <a:rPr lang="en-US" dirty="0"/>
              <a:t> Scherer. (2019). In </a:t>
            </a:r>
            <a:r>
              <a:rPr lang="en-US" i="1" dirty="0"/>
              <a:t>Mathematics of quantum computing</a:t>
            </a:r>
            <a:r>
              <a:rPr lang="en-US" dirty="0"/>
              <a:t>. essay, Springer International Publishing.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9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Includes </a:t>
            </a:r>
            <a:r>
              <a:rPr lang="en-US" sz="2800" dirty="0"/>
              <a:t>measurements, reset of </a:t>
            </a:r>
            <a:r>
              <a:rPr lang="en-US" sz="2800" dirty="0" err="1"/>
              <a:t>qubits</a:t>
            </a:r>
            <a:r>
              <a:rPr lang="en-US" sz="2800" dirty="0"/>
              <a:t>, and classical conditional operations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u="sng" dirty="0" smtClean="0"/>
              <a:t>Measurements</a:t>
            </a:r>
            <a:endParaRPr lang="en-US" sz="2800" u="sng" dirty="0"/>
          </a:p>
          <a:p>
            <a:pPr algn="just"/>
            <a:r>
              <a:rPr lang="en-US" sz="2400" dirty="0"/>
              <a:t>Access to all the information is not available while making a measurement in quantum computer</a:t>
            </a:r>
            <a:r>
              <a:rPr lang="en-US" sz="2400" dirty="0" smtClean="0"/>
              <a:t>. </a:t>
            </a:r>
            <a:r>
              <a:rPr lang="en-US" sz="2400" dirty="0"/>
              <a:t>The quantum state is projected onto the standard basis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smtClean="0"/>
              <a:t>It places  </a:t>
            </a:r>
            <a:r>
              <a:rPr lang="en-US" sz="2400" dirty="0"/>
              <a:t>the binary result in a classical </a:t>
            </a:r>
            <a:r>
              <a:rPr lang="en-US" sz="2400" dirty="0" smtClean="0"/>
              <a:t>register.</a:t>
            </a:r>
            <a:r>
              <a:rPr lang="en-US" sz="2400" dirty="0"/>
              <a:t> Below are two examples showing a circuit that is prepared in a basis state and the quantum computer prepared in a superposition state.</a:t>
            </a:r>
          </a:p>
          <a:p>
            <a:pPr marL="114300" indent="0" algn="just">
              <a:buNone/>
            </a:pPr>
            <a:r>
              <a:rPr lang="en-US" sz="1400" dirty="0" smtClean="0"/>
              <a:t>.</a:t>
            </a:r>
            <a:endParaRPr lang="en-IN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112474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Non Unitary Operations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948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764704"/>
            <a:ext cx="7632848" cy="23762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752483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3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49694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249289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simulator predicts that 100 percent of the time the classical register returns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8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70485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1560" y="3105835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simulator predicts that 50 percent of the time the classical register returns 0 or </a:t>
            </a:r>
            <a:r>
              <a:rPr lang="en-US" dirty="0" smtClean="0"/>
              <a:t>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3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692696"/>
            <a:ext cx="7543800" cy="5176398"/>
          </a:xfrm>
        </p:spPr>
        <p:txBody>
          <a:bodyPr/>
          <a:lstStyle/>
          <a:p>
            <a:r>
              <a:rPr lang="en-US" sz="2800" dirty="0" smtClean="0"/>
              <a:t>Reset</a:t>
            </a:r>
            <a:endParaRPr lang="en-US" sz="2800" dirty="0"/>
          </a:p>
          <a:p>
            <a:pPr algn="just"/>
            <a:r>
              <a:rPr lang="en-US" dirty="0"/>
              <a:t>It is also possible to reset </a:t>
            </a:r>
            <a:r>
              <a:rPr lang="en-US" dirty="0" err="1"/>
              <a:t>qubits</a:t>
            </a:r>
            <a:r>
              <a:rPr lang="en-US" dirty="0"/>
              <a:t> to the |0⟩ state in the middle of computation. Note that reset is not a Gate operation, since it is irreversible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38374"/>
            <a:ext cx="7992888" cy="392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6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632847" cy="550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0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84887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9552" y="296733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we see that for both of these circuits the simulator always predicts that the output is 100 percent in the 0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4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AI-ppt-template</Template>
  <TotalTime>13025</TotalTime>
  <Words>362</Words>
  <Application>Microsoft Office PowerPoint</Application>
  <PresentationFormat>On-screen Show (4:3)</PresentationFormat>
  <Paragraphs>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NS            Department of Computer Science and Engineering IBLE AND ETHICAL AI PRINCIPLES</vt:lpstr>
      <vt:lpstr>Unitary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Qubits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Hour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AND ETHICAL AI PRINCIPLES</dc:title>
  <dc:creator>Rahila Banu</dc:creator>
  <cp:lastModifiedBy>Rahila Banu</cp:lastModifiedBy>
  <cp:revision>98</cp:revision>
  <dcterms:created xsi:type="dcterms:W3CDTF">2022-04-23T10:25:57Z</dcterms:created>
  <dcterms:modified xsi:type="dcterms:W3CDTF">2022-09-09T08:52:53Z</dcterms:modified>
</cp:coreProperties>
</file>