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5" r:id="rId3"/>
    <p:sldId id="285" r:id="rId4"/>
    <p:sldId id="296" r:id="rId5"/>
    <p:sldId id="307" r:id="rId6"/>
    <p:sldId id="297" r:id="rId7"/>
    <p:sldId id="298" r:id="rId8"/>
    <p:sldId id="299" r:id="rId9"/>
    <p:sldId id="300" r:id="rId10"/>
    <p:sldId id="301" r:id="rId11"/>
    <p:sldId id="292" r:id="rId12"/>
    <p:sldId id="302" r:id="rId13"/>
    <p:sldId id="303" r:id="rId14"/>
    <p:sldId id="304" r:id="rId15"/>
    <p:sldId id="305" r:id="rId16"/>
    <p:sldId id="306" r:id="rId17"/>
    <p:sldId id="27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282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4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4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2" name="Google Shape;52;p5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6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5" name="Google Shape;75;p8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5" name="Google Shape;85;p9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0" name="Google Shape;90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5" name="Google Shape;95;p10" descr="C:\Users\Srinidhi\Desktop\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2" name="Google Shape;102;p11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11" name="Google Shape;111;p12" descr="C:\Users\Srinidhi\Desktop\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/>
          </p:nvPr>
        </p:nvSpPr>
        <p:spPr>
          <a:xfrm>
            <a:off x="1102224" y="1338706"/>
            <a:ext cx="10029455" cy="350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lvl="0" algn="ctr">
              <a:lnSpc>
                <a:spcPct val="150000"/>
              </a:lnSpc>
              <a:buSzPts val="2800"/>
            </a:pPr>
            <a:r>
              <a:rPr lang="en-IN" sz="3200" b="1" dirty="0">
                <a:solidFill>
                  <a:srgbClr val="7030A0"/>
                </a:solidFill>
              </a:rPr>
              <a:t>BB84 Protocol in Quantum </a:t>
            </a:r>
            <a:r>
              <a:rPr lang="en-IN" sz="3200" b="1">
                <a:solidFill>
                  <a:srgbClr val="7030A0"/>
                </a:solidFill>
              </a:rPr>
              <a:t>Key Distribution</a:t>
            </a:r>
            <a:br>
              <a:rPr lang="en-IN" sz="3200" b="1" dirty="0"/>
            </a:br>
            <a:r>
              <a:rPr lang="en-IN" sz="3200" b="1" dirty="0"/>
              <a:t>Non CIE Component</a:t>
            </a:r>
            <a:br>
              <a:rPr lang="en-IN" sz="3200" b="1" dirty="0">
                <a:solidFill>
                  <a:srgbClr val="7030A0"/>
                </a:solidFill>
              </a:rPr>
            </a:b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Quantum Computing  </a:t>
            </a:r>
            <a:b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MCS22</a:t>
            </a:r>
            <a:br>
              <a:rPr lang="en-IN" sz="2000" dirty="0"/>
            </a:br>
            <a:endParaRPr sz="2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55822" y="753971"/>
            <a:ext cx="88803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1035637" y="4595984"/>
            <a:ext cx="4133365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Bhagyashree Hosmani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1MS21SCS08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26;p14">
            <a:extLst>
              <a:ext uri="{FF2B5EF4-FFF2-40B4-BE49-F238E27FC236}">
                <a16:creationId xmlns:a16="http://schemas.microsoft.com/office/drawing/2014/main" id="{067BEB2A-8FCF-B1A6-B290-26EBCD742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7" name="Google Shape;127;p14">
            <a:extLst>
              <a:ext uri="{FF2B5EF4-FFF2-40B4-BE49-F238E27FC236}">
                <a16:creationId xmlns:a16="http://schemas.microsoft.com/office/drawing/2014/main" id="{7906C5A2-427F-E5CD-CA0A-1421D1E188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8EDE7-170A-61A8-7330-41AE6B45C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9C22F-0185-3799-27F3-FE29739C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07" y="1449755"/>
            <a:ext cx="10204884" cy="4747847"/>
          </a:xfrm>
          <a:prstGeom prst="rect">
            <a:avLst/>
          </a:prstGeom>
        </p:spPr>
      </p:pic>
      <p:sp>
        <p:nvSpPr>
          <p:cNvPr id="3" name="Google Shape;126;p14">
            <a:extLst>
              <a:ext uri="{FF2B5EF4-FFF2-40B4-BE49-F238E27FC236}">
                <a16:creationId xmlns:a16="http://schemas.microsoft.com/office/drawing/2014/main" id="{BCE4B774-3F3E-0FF3-FAF3-831FA85CA0C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5DA2B-6DB9-1FB1-36E9-69235F4F1A1D}"/>
              </a:ext>
            </a:extLst>
          </p:cNvPr>
          <p:cNvSpPr txBox="1"/>
          <p:nvPr/>
        </p:nvSpPr>
        <p:spPr>
          <a:xfrm>
            <a:off x="1068007" y="660398"/>
            <a:ext cx="261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25593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  <p:sp>
        <p:nvSpPr>
          <p:cNvPr id="4" name="Google Shape;126;p14">
            <a:extLst>
              <a:ext uri="{FF2B5EF4-FFF2-40B4-BE49-F238E27FC236}">
                <a16:creationId xmlns:a16="http://schemas.microsoft.com/office/drawing/2014/main" id="{86475FC2-1CFF-8571-4812-CED1E7F097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4689-E13D-552A-6899-A3AF16E96BA3}"/>
              </a:ext>
            </a:extLst>
          </p:cNvPr>
          <p:cNvSpPr txBox="1"/>
          <p:nvPr/>
        </p:nvSpPr>
        <p:spPr>
          <a:xfrm>
            <a:off x="762572" y="575615"/>
            <a:ext cx="3693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4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79E27-D808-052C-508E-98889FFC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1" y="1283501"/>
            <a:ext cx="11477464" cy="49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4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3561D8-FA3D-F6BB-1664-B482E18C7A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D8199-AE1D-961B-89A1-1F1218DA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92" y="851974"/>
            <a:ext cx="9050316" cy="5422216"/>
          </a:xfrm>
          <a:prstGeom prst="rect">
            <a:avLst/>
          </a:prstGeom>
        </p:spPr>
      </p:pic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6D2B9353-AB0D-8F1D-8A2B-ABF48C444A3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7237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A056C-46CE-ADBC-4F04-545E6598E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48EE3-1B18-A848-244E-C32BC16A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3" y="759655"/>
            <a:ext cx="10685095" cy="5601656"/>
          </a:xfrm>
          <a:prstGeom prst="rect">
            <a:avLst/>
          </a:prstGeom>
        </p:spPr>
      </p:pic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6F6D18FB-A54F-E313-413E-5B8927735F4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48119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F2419-D362-4941-36FB-EEA9062C02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ABDDB-1688-9B11-B72E-A441C298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49" y="225083"/>
            <a:ext cx="8036775" cy="6030515"/>
          </a:xfrm>
          <a:prstGeom prst="rect">
            <a:avLst/>
          </a:prstGeom>
        </p:spPr>
      </p:pic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B86D7464-F0B9-2C19-C461-C21AC309835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21822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A97FC-5C93-645F-AB77-739055AE3C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9E48-C4C4-F0BE-0D0E-85C3438DD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21" y="631247"/>
            <a:ext cx="9492557" cy="5595506"/>
          </a:xfrm>
          <a:prstGeom prst="rect">
            <a:avLst/>
          </a:prstGeom>
        </p:spPr>
      </p:pic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AAB76850-B742-F73F-9372-7D2F9B0FCA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410038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D7B13-BB66-F44A-2323-28D889085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7A0DA-7DD9-A526-F01F-1FD5A882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8" y="267287"/>
            <a:ext cx="8694365" cy="6026854"/>
          </a:xfrm>
          <a:prstGeom prst="rect">
            <a:avLst/>
          </a:prstGeom>
        </p:spPr>
      </p:pic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7BF92064-9DD3-ADE0-75B1-D02A3A1AA8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9711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FE42F-9D0D-5658-3BCC-F6AC329AE4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17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B40747-5B6C-9C10-F742-BBB1F323B045}"/>
              </a:ext>
            </a:extLst>
          </p:cNvPr>
          <p:cNvSpPr txBox="1">
            <a:spLocks/>
          </p:cNvSpPr>
          <p:nvPr/>
        </p:nvSpPr>
        <p:spPr>
          <a:xfrm>
            <a:off x="2788511" y="2504846"/>
            <a:ext cx="6296113" cy="237568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Google Shape;126;p14">
            <a:extLst>
              <a:ext uri="{FF2B5EF4-FFF2-40B4-BE49-F238E27FC236}">
                <a16:creationId xmlns:a16="http://schemas.microsoft.com/office/drawing/2014/main" id="{E28EFBDF-734B-885A-B263-E55BE2C62D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7430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02266-4D04-7278-3B9F-971C80E9D7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5D5C6-D460-5C10-2305-9C378937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1444630"/>
            <a:ext cx="10086535" cy="4626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A5BA6-92C9-79D3-4958-DBDD85F0EF26}"/>
              </a:ext>
            </a:extLst>
          </p:cNvPr>
          <p:cNvSpPr txBox="1"/>
          <p:nvPr/>
        </p:nvSpPr>
        <p:spPr>
          <a:xfrm>
            <a:off x="748389" y="877097"/>
            <a:ext cx="5214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BB84 Protocol</a:t>
            </a:r>
          </a:p>
        </p:txBody>
      </p:sp>
      <p:sp>
        <p:nvSpPr>
          <p:cNvPr id="8" name="Google Shape;126;p14">
            <a:extLst>
              <a:ext uri="{FF2B5EF4-FFF2-40B4-BE49-F238E27FC236}">
                <a16:creationId xmlns:a16="http://schemas.microsoft.com/office/drawing/2014/main" id="{E5201230-9D37-92B7-8D02-552EBE603B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8335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4B623-4263-EF2C-2C71-2008934E3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C0C66-456F-4B6C-82F0-F360EA04E9C6}"/>
              </a:ext>
            </a:extLst>
          </p:cNvPr>
          <p:cNvSpPr txBox="1"/>
          <p:nvPr/>
        </p:nvSpPr>
        <p:spPr>
          <a:xfrm>
            <a:off x="399803" y="1214722"/>
            <a:ext cx="3360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BB84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583BB-1A2D-D2F0-3A74-8B3CB291EA75}"/>
              </a:ext>
            </a:extLst>
          </p:cNvPr>
          <p:cNvSpPr txBox="1"/>
          <p:nvPr/>
        </p:nvSpPr>
        <p:spPr>
          <a:xfrm>
            <a:off x="300529" y="1876302"/>
            <a:ext cx="11491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communicate through a public quantum channel.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quantum         Bob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channel</a:t>
            </a:r>
          </a:p>
        </p:txBody>
      </p:sp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7DB3E047-8081-6AD8-458D-5CDFE4ECB4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7313A1-78E0-026B-1935-01A40D84E5A2}"/>
              </a:ext>
            </a:extLst>
          </p:cNvPr>
          <p:cNvSpPr/>
          <p:nvPr/>
        </p:nvSpPr>
        <p:spPr>
          <a:xfrm>
            <a:off x="616688" y="2542568"/>
            <a:ext cx="829340" cy="718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F9F65B-344F-B33D-CB84-6341A554BC58}"/>
              </a:ext>
            </a:extLst>
          </p:cNvPr>
          <p:cNvSpPr/>
          <p:nvPr/>
        </p:nvSpPr>
        <p:spPr>
          <a:xfrm>
            <a:off x="5173842" y="2542567"/>
            <a:ext cx="829340" cy="718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EF31E-04F6-DB14-5E65-60BE75721BF4}"/>
              </a:ext>
            </a:extLst>
          </p:cNvPr>
          <p:cNvCxnSpPr/>
          <p:nvPr/>
        </p:nvCxnSpPr>
        <p:spPr>
          <a:xfrm>
            <a:off x="1446028" y="2743200"/>
            <a:ext cx="3714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3C67E-C825-2C89-DDE6-4CF62ABDA037}"/>
              </a:ext>
            </a:extLst>
          </p:cNvPr>
          <p:cNvCxnSpPr/>
          <p:nvPr/>
        </p:nvCxnSpPr>
        <p:spPr>
          <a:xfrm>
            <a:off x="1446028" y="3081927"/>
            <a:ext cx="3714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58F8F8-636A-8DDB-5124-9ED42ECC17CD}"/>
              </a:ext>
            </a:extLst>
          </p:cNvPr>
          <p:cNvSpPr txBox="1"/>
          <p:nvPr/>
        </p:nvSpPr>
        <p:spPr>
          <a:xfrm>
            <a:off x="399803" y="4259322"/>
            <a:ext cx="73965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generates two n-bit strings: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a1, a2,….,an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 = b1, b2,….,bn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creates a quantum state according to these bit strings</a:t>
            </a:r>
          </a:p>
        </p:txBody>
      </p:sp>
    </p:spTree>
    <p:extLst>
      <p:ext uri="{BB962C8B-B14F-4D97-AF65-F5344CB8AC3E}">
        <p14:creationId xmlns:p14="http://schemas.microsoft.com/office/powerpoint/2010/main" val="367463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39C0F4-26F5-6AC3-907E-D16858147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2BB22-4B50-03A0-B12C-6B30742A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09" y="303691"/>
            <a:ext cx="9304117" cy="6029483"/>
          </a:xfrm>
          <a:prstGeom prst="rect">
            <a:avLst/>
          </a:prstGeom>
        </p:spPr>
      </p:pic>
      <p:sp>
        <p:nvSpPr>
          <p:cNvPr id="3" name="Google Shape;126;p14">
            <a:extLst>
              <a:ext uri="{FF2B5EF4-FFF2-40B4-BE49-F238E27FC236}">
                <a16:creationId xmlns:a16="http://schemas.microsoft.com/office/drawing/2014/main" id="{2785E6C8-3F61-A3FF-25B0-9FBD86087F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87921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45006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0D24C-BE60-6E4F-05E3-4376DD872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A0556-C95D-64BA-E879-0B073E15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2" y="1971856"/>
            <a:ext cx="8665697" cy="433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96C8E-55AC-F7BE-73E2-496DA6D781BA}"/>
              </a:ext>
            </a:extLst>
          </p:cNvPr>
          <p:cNvSpPr txBox="1"/>
          <p:nvPr/>
        </p:nvSpPr>
        <p:spPr>
          <a:xfrm>
            <a:off x="1311677" y="911643"/>
            <a:ext cx="956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What does it mean to be distinguishable?</a:t>
            </a:r>
          </a:p>
        </p:txBody>
      </p:sp>
    </p:spTree>
    <p:extLst>
      <p:ext uri="{BB962C8B-B14F-4D97-AF65-F5344CB8AC3E}">
        <p14:creationId xmlns:p14="http://schemas.microsoft.com/office/powerpoint/2010/main" val="15472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0BE7B8-3908-E389-B0D4-B655C796B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355FE-A01C-1FEB-62A7-59487C38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9" y="1856937"/>
            <a:ext cx="8140463" cy="4445500"/>
          </a:xfrm>
          <a:prstGeom prst="rect">
            <a:avLst/>
          </a:prstGeom>
        </p:spPr>
      </p:pic>
      <p:sp>
        <p:nvSpPr>
          <p:cNvPr id="3" name="Google Shape;126;p14">
            <a:extLst>
              <a:ext uri="{FF2B5EF4-FFF2-40B4-BE49-F238E27FC236}">
                <a16:creationId xmlns:a16="http://schemas.microsoft.com/office/drawing/2014/main" id="{C234B664-8C28-BB0C-0816-B7DDE453D5B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7B9A5-EA5C-D8CC-FB51-5D07F0F31E12}"/>
              </a:ext>
            </a:extLst>
          </p:cNvPr>
          <p:cNvSpPr txBox="1"/>
          <p:nvPr/>
        </p:nvSpPr>
        <p:spPr>
          <a:xfrm>
            <a:off x="1625989" y="991703"/>
            <a:ext cx="4604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Encoding Example:</a:t>
            </a:r>
          </a:p>
        </p:txBody>
      </p:sp>
    </p:spTree>
    <p:extLst>
      <p:ext uri="{BB962C8B-B14F-4D97-AF65-F5344CB8AC3E}">
        <p14:creationId xmlns:p14="http://schemas.microsoft.com/office/powerpoint/2010/main" val="160970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DFD3F-ECDA-5983-136A-865B5BFE5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49AD7-C8F4-FE87-DC41-1849808D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20" y="1201737"/>
            <a:ext cx="8130243" cy="4844838"/>
          </a:xfrm>
          <a:prstGeom prst="rect">
            <a:avLst/>
          </a:prstGeom>
        </p:spPr>
      </p:pic>
      <p:sp>
        <p:nvSpPr>
          <p:cNvPr id="3" name="Google Shape;126;p14">
            <a:extLst>
              <a:ext uri="{FF2B5EF4-FFF2-40B4-BE49-F238E27FC236}">
                <a16:creationId xmlns:a16="http://schemas.microsoft.com/office/drawing/2014/main" id="{FDF5AC5A-B337-5269-14C4-252DEA99EA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E1900-5429-258A-1DB8-82939E1107C0}"/>
              </a:ext>
            </a:extLst>
          </p:cNvPr>
          <p:cNvSpPr txBox="1"/>
          <p:nvPr/>
        </p:nvSpPr>
        <p:spPr>
          <a:xfrm>
            <a:off x="1969477" y="493851"/>
            <a:ext cx="779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Alice sends encoded qubit to Bob</a:t>
            </a:r>
          </a:p>
        </p:txBody>
      </p:sp>
    </p:spTree>
    <p:extLst>
      <p:ext uri="{BB962C8B-B14F-4D97-AF65-F5344CB8AC3E}">
        <p14:creationId xmlns:p14="http://schemas.microsoft.com/office/powerpoint/2010/main" val="265068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A9852-3FD9-3EE6-A99F-BD45EC3E33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BC28B-4F33-6E2C-4801-4630EEEAE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4" y="1395290"/>
            <a:ext cx="7903698" cy="4893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4C2A34-ED60-6480-DAAE-B25A23A05632}"/>
              </a:ext>
            </a:extLst>
          </p:cNvPr>
          <p:cNvSpPr txBox="1"/>
          <p:nvPr/>
        </p:nvSpPr>
        <p:spPr>
          <a:xfrm>
            <a:off x="1434904" y="681014"/>
            <a:ext cx="962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Bob measures the qubits to produce bit string a’</a:t>
            </a:r>
          </a:p>
        </p:txBody>
      </p:sp>
      <p:sp>
        <p:nvSpPr>
          <p:cNvPr id="7" name="Google Shape;126;p14">
            <a:extLst>
              <a:ext uri="{FF2B5EF4-FFF2-40B4-BE49-F238E27FC236}">
                <a16:creationId xmlns:a16="http://schemas.microsoft.com/office/drawing/2014/main" id="{F0C7DB84-DB31-F5C9-7D23-FD705D96079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211825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48B7E-CC9A-361A-B1BB-D3B5380B2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E0986-81F7-B6E4-71E0-32E9A3D0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57" y="1324014"/>
            <a:ext cx="8258301" cy="5016041"/>
          </a:xfrm>
          <a:prstGeom prst="rect">
            <a:avLst/>
          </a:prstGeom>
        </p:spPr>
      </p:pic>
      <p:sp>
        <p:nvSpPr>
          <p:cNvPr id="3" name="Google Shape;126;p14">
            <a:extLst>
              <a:ext uri="{FF2B5EF4-FFF2-40B4-BE49-F238E27FC236}">
                <a16:creationId xmlns:a16="http://schemas.microsoft.com/office/drawing/2014/main" id="{CA843CD6-8B40-4BFB-317E-01033EAEAC0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684597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DEPARTMENT OF COMPUTER SCIENCE AND ENGINEERING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QUANTUM COMPUTING</a:t>
            </a:r>
            <a:endParaRPr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04D37-DF70-AA39-A480-3FC86BB7C27B}"/>
              </a:ext>
            </a:extLst>
          </p:cNvPr>
          <p:cNvSpPr txBox="1"/>
          <p:nvPr/>
        </p:nvSpPr>
        <p:spPr>
          <a:xfrm>
            <a:off x="1447046" y="679374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Alice and Bob announce the string b and b’</a:t>
            </a:r>
          </a:p>
        </p:txBody>
      </p:sp>
    </p:spTree>
    <p:extLst>
      <p:ext uri="{BB962C8B-B14F-4D97-AF65-F5344CB8AC3E}">
        <p14:creationId xmlns:p14="http://schemas.microsoft.com/office/powerpoint/2010/main" val="1688953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273</Words>
  <Application>Microsoft Office PowerPoint</Application>
  <PresentationFormat>Widescreen</PresentationFormat>
  <Paragraphs>75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Retrospect</vt:lpstr>
      <vt:lpstr>BB84 Protocol in Quantum Key Distribution Non CIE Component Quantum Computing   MCS22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 Tech (CSE) – First Semester (Term: March-June 2022)  Seminar on Title</dc:title>
  <dc:creator>Kavya chinnu</dc:creator>
  <cp:lastModifiedBy>Bhagyashree Hosmani</cp:lastModifiedBy>
  <cp:revision>129</cp:revision>
  <dcterms:modified xsi:type="dcterms:W3CDTF">2022-09-06T03:41:08Z</dcterms:modified>
</cp:coreProperties>
</file>