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1"/>
  </p:notesMasterIdLst>
  <p:sldIdLst>
    <p:sldId id="409" r:id="rId2"/>
    <p:sldId id="410" r:id="rId3"/>
    <p:sldId id="412" r:id="rId4"/>
    <p:sldId id="413" r:id="rId5"/>
    <p:sldId id="415" r:id="rId6"/>
    <p:sldId id="416" r:id="rId7"/>
    <p:sldId id="417" r:id="rId8"/>
    <p:sldId id="414" r:id="rId9"/>
    <p:sldId id="418" r:id="rId10"/>
    <p:sldId id="419" r:id="rId11"/>
    <p:sldId id="420" r:id="rId12"/>
    <p:sldId id="421" r:id="rId13"/>
    <p:sldId id="422" r:id="rId14"/>
    <p:sldId id="426" r:id="rId15"/>
    <p:sldId id="423" r:id="rId16"/>
    <p:sldId id="424" r:id="rId17"/>
    <p:sldId id="425" r:id="rId18"/>
    <p:sldId id="427" r:id="rId19"/>
    <p:sldId id="4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09-09-2022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9EB5-3595-4256-8EA1-7F63F9BF6032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CAA4-4F8F-4E8D-8D12-CC25FC9BB025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F10-9B21-4292-8742-ECC4EAE2A275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EA70-8F80-4CCA-ACA9-19CDB063EBBC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32B2-A849-431B-A55C-C7158D2188DA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75C8-72E1-4F25-9502-BB725C95194F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15A5-3DDE-4FBD-9253-38D0B6755CA3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61F1-E9ED-4CF8-813D-D0DFAA69AD1B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F269-3053-4523-868F-8ED859F90998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1F2439-726C-4845-BFB4-BE94A642B163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1987-4540-446B-B244-1FC6315B40DC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798A9-5E41-4274-905C-DF9CF88150FD}" type="datetime8">
              <a:rPr lang="en-IN" smtClean="0"/>
              <a:pPr/>
              <a:t>09-09-2022 11:41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3811"/>
            <a:ext cx="10058400" cy="147732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/>
                </a:solidFill>
                <a:latin typeface="+mn-lt"/>
              </a:rPr>
              <a:t>Q</a:t>
            </a:r>
            <a:r>
              <a:rPr lang="en-IN" sz="3200" dirty="0">
                <a:solidFill>
                  <a:schemeClr val="tx1"/>
                </a:solidFill>
                <a:latin typeface="+mn-lt"/>
              </a:rPr>
              <a:t>uantum Computing (MCS22)</a:t>
            </a:r>
            <a:br>
              <a:rPr lang="en-IN" sz="3200" b="1" dirty="0">
                <a:solidFill>
                  <a:schemeClr val="tx1"/>
                </a:solidFill>
              </a:rPr>
            </a:br>
            <a:r>
              <a:rPr lang="en-US" sz="4000" b="1" i="0" dirty="0">
                <a:solidFill>
                  <a:schemeClr val="tx1"/>
                </a:solidFill>
                <a:effectLst/>
                <a:latin typeface="+mn-lt"/>
              </a:rPr>
              <a:t>Deutsch-Jozsa Algorithm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181225" y="733246"/>
            <a:ext cx="8712062" cy="167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/>
              <a:t>Department of Computer Science and Engineering</a:t>
            </a:r>
          </a:p>
          <a:p>
            <a:pPr algn="ctr"/>
            <a:r>
              <a:rPr lang="en-US" sz="2800" dirty="0"/>
              <a:t>M. Tech (CSE) – Second Semester (Term: June-Sept 2022)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dirty="0"/>
              <a:t>Non CIE Component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1097280" y="4647426"/>
            <a:ext cx="3357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Presented By:</a:t>
            </a:r>
          </a:p>
          <a:p>
            <a:r>
              <a:rPr lang="en-IN" sz="2400" dirty="0"/>
              <a:t>	Rajesh T</a:t>
            </a:r>
          </a:p>
          <a:p>
            <a:r>
              <a:rPr lang="en-IN" sz="2400" dirty="0"/>
              <a:t>	1MS21SCS17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D4F5-04A9-0F35-D203-6CAC7D1E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3.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The oracle function can be implemented as</a:t>
            </a:r>
          </a:p>
          <a:p>
            <a:pPr marL="0" indent="0">
              <a:buNone/>
            </a:pPr>
            <a:r>
              <a:rPr lang="en-US" sz="2600" b="0" i="1" dirty="0">
                <a:solidFill>
                  <a:srgbClr val="000000"/>
                </a:solidFill>
                <a:effectLst/>
              </a:rPr>
              <a:t>     Q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f</a:t>
            </a:r>
            <a:r>
              <a:rPr lang="en-US" sz="2600" i="1" dirty="0"/>
              <a:t> =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 CX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02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12</a:t>
            </a:r>
            <a:endParaRPr lang="en-US" sz="2600" i="1" baseline="-25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0A45C-DAD7-91AE-E270-249FD8BD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09" y="3037636"/>
            <a:ext cx="7165860" cy="25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9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A7FA-118C-A743-20BF-2986DE2E7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424540" cy="443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4. 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Simplifying this, we get the following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>
                <a:solidFill>
                  <a:schemeClr val="tx1"/>
                </a:solidFill>
              </a:rPr>
              <a:t>5. 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Apply Hadamard on the first register</a:t>
            </a:r>
            <a:br>
              <a:rPr lang="en-US" sz="2600" b="0" i="0" dirty="0">
                <a:solidFill>
                  <a:schemeClr val="tx1"/>
                </a:solidFill>
                <a:effectLst/>
              </a:rPr>
            </a:br>
            <a:endParaRPr lang="en-US" sz="2600" b="0" i="0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600" b="0" i="0" dirty="0">
                <a:solidFill>
                  <a:schemeClr val="tx1"/>
                </a:solidFill>
                <a:effectLst/>
              </a:rPr>
              <a:t>6. Measuring the first two qubits will give the non-zero 11, indicating a balanced function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AA6AC-2849-56B1-523E-7BF8CD4C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08" y="2345394"/>
            <a:ext cx="10424540" cy="636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275EC-9C37-77FF-705B-FC319E31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16" y="3081195"/>
            <a:ext cx="5460337" cy="1252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68C57-A706-AB3B-9ABB-B565D3A77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42" y="4831612"/>
            <a:ext cx="4251541" cy="4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7F66-515B-32D7-256C-0DB129B0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+mn-lt"/>
              </a:rPr>
              <a:t>Qiskit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Implementation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6D51F9-B246-5942-EC03-3CB7B75D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37" y="5773269"/>
            <a:ext cx="2022524" cy="372533"/>
          </a:xfrm>
        </p:spPr>
        <p:txBody>
          <a:bodyPr>
            <a:normAutofit/>
          </a:bodyPr>
          <a:lstStyle/>
          <a:p>
            <a:r>
              <a:rPr lang="en-US" dirty="0"/>
              <a:t>Constant Oracle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20E0C-DCA7-83F3-E733-0EE6F7063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65" t="32158" r="38308" b="20261"/>
          <a:stretch/>
        </p:blipFill>
        <p:spPr>
          <a:xfrm>
            <a:off x="1228160" y="1773220"/>
            <a:ext cx="4652683" cy="4540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7D43CF-5AAF-E6C0-C0E1-7688778EBE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52" t="48627" r="54118" b="27713"/>
          <a:stretch/>
        </p:blipFill>
        <p:spPr>
          <a:xfrm>
            <a:off x="6732492" y="3872751"/>
            <a:ext cx="1575015" cy="19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FB932-A2C1-0E40-52BF-B247F286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91E2-2092-73A6-2ADE-8EA51D48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D4D04-D5B4-CEDA-A41B-F0FEF55A9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8" t="42091" r="33897" b="24837"/>
          <a:stretch/>
        </p:blipFill>
        <p:spPr>
          <a:xfrm>
            <a:off x="719064" y="995824"/>
            <a:ext cx="6672820" cy="3880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25738-5CC6-71C8-ECE1-2858A1745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29" t="59738" r="55295" b="16601"/>
          <a:stretch/>
        </p:blipFill>
        <p:spPr>
          <a:xfrm>
            <a:off x="8113059" y="1703293"/>
            <a:ext cx="1667435" cy="255767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211735-EA73-A4D9-ABF9-8A039831721A}"/>
              </a:ext>
            </a:extLst>
          </p:cNvPr>
          <p:cNvSpPr txBox="1">
            <a:spLocks/>
          </p:cNvSpPr>
          <p:nvPr/>
        </p:nvSpPr>
        <p:spPr>
          <a:xfrm>
            <a:off x="7757970" y="4260970"/>
            <a:ext cx="2022524" cy="37253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Balanced Oracle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45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1EDD4-F783-2A75-FB39-156649AF2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1" t="31242" r="21471" b="14510"/>
          <a:stretch/>
        </p:blipFill>
        <p:spPr>
          <a:xfrm>
            <a:off x="690282" y="968187"/>
            <a:ext cx="7664824" cy="5275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4D98F-8340-8731-060F-217E26C17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29" t="52680" r="37942" b="21961"/>
          <a:stretch/>
        </p:blipFill>
        <p:spPr>
          <a:xfrm>
            <a:off x="4108469" y="3429000"/>
            <a:ext cx="3975062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9B58D-05C9-8533-2E1C-CE2FAACDF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8" t="30719" r="24412" b="11111"/>
          <a:stretch/>
        </p:blipFill>
        <p:spPr>
          <a:xfrm>
            <a:off x="779930" y="887505"/>
            <a:ext cx="6687670" cy="52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3DD79-D9C8-38BD-30BD-2F3147F63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44" t="30327" r="45221" b="37385"/>
          <a:stretch/>
        </p:blipFill>
        <p:spPr>
          <a:xfrm>
            <a:off x="502024" y="1138517"/>
            <a:ext cx="4545106" cy="3980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2FD595-5E93-6850-9BF7-2BFFCCBCD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1" t="54118" r="35883" b="18170"/>
          <a:stretch/>
        </p:blipFill>
        <p:spPr>
          <a:xfrm>
            <a:off x="5585011" y="2012576"/>
            <a:ext cx="5211370" cy="28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8BD5C-2AF1-A8DE-7561-A21377D00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4" t="34642" r="24485" b="13986"/>
          <a:stretch/>
        </p:blipFill>
        <p:spPr>
          <a:xfrm>
            <a:off x="493058" y="887506"/>
            <a:ext cx="7398141" cy="5127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ECCC0-A1A9-3FF4-59CC-8FEC18FCF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88" t="54379" r="19927" b="16209"/>
          <a:stretch/>
        </p:blipFill>
        <p:spPr>
          <a:xfrm>
            <a:off x="4192128" y="3446930"/>
            <a:ext cx="6628904" cy="24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3EDAF-06C6-0229-1559-8E9E8AF42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1" t="31242" r="27574" b="8235"/>
          <a:stretch/>
        </p:blipFill>
        <p:spPr>
          <a:xfrm>
            <a:off x="995083" y="830846"/>
            <a:ext cx="5836023" cy="51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4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D8B-9048-732A-523D-E51A0AEC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5614-59B7-4CEC-B8F7-EB11C69D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95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[1]	https://en.wikipedia.org/wiki/Deutsch-Jozsa_algorithm</a:t>
            </a:r>
          </a:p>
          <a:p>
            <a:r>
              <a:rPr lang="en-US" sz="2800" dirty="0">
                <a:solidFill>
                  <a:schemeClr val="tx1"/>
                </a:solidFill>
              </a:rPr>
              <a:t>[2]	Chris Bernhardt “Quantum Computing for Everyone”, The MIT 	Press, Cambridge, 2020</a:t>
            </a:r>
          </a:p>
          <a:p>
            <a:r>
              <a:rPr lang="en-US" sz="2800" dirty="0">
                <a:solidFill>
                  <a:schemeClr val="tx1"/>
                </a:solidFill>
              </a:rPr>
              <a:t>[3]	https://qiskit.org/textbook/ch-algorithms/deutsch-jozsa.html</a:t>
            </a:r>
          </a:p>
        </p:txBody>
      </p:sp>
    </p:spTree>
    <p:extLst>
      <p:ext uri="{BB962C8B-B14F-4D97-AF65-F5344CB8AC3E}">
        <p14:creationId xmlns:p14="http://schemas.microsoft.com/office/powerpoint/2010/main" val="39765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13C944-7F24-9348-2A49-5DAF4D0B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Introduction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aseline="30000" dirty="0">
                <a:solidFill>
                  <a:schemeClr val="tx1"/>
                </a:solidFill>
                <a:latin typeface="+mn-lt"/>
              </a:rPr>
              <a:t>[1]</a:t>
            </a:r>
            <a:endParaRPr lang="en-US" sz="4000" baseline="30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B5C76A-674E-C132-47EB-388B50D8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803172" cy="427677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The Deutsch-Jozsa algorithm is a deterministic quantum algorithm proposed by David Deutsch and Richard Jozsa in 1992.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In Deutsch-Jozsa Problem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are given a black-box quantum computer (Oracle) that implements a function	</a:t>
            </a:r>
            <a:r>
              <a:rPr lang="en-US" sz="2800" b="1" i="1" dirty="0">
                <a:solidFill>
                  <a:schemeClr val="tx1"/>
                </a:solidFill>
              </a:rPr>
              <a:t>f : {0, 1}</a:t>
            </a:r>
            <a:r>
              <a:rPr lang="en-US" sz="2800" b="1" i="1" baseline="30000" dirty="0">
                <a:solidFill>
                  <a:schemeClr val="tx1"/>
                </a:solidFill>
              </a:rPr>
              <a:t>n</a:t>
            </a:r>
            <a:r>
              <a:rPr lang="en-US" sz="2800" b="1" i="1" dirty="0">
                <a:solidFill>
                  <a:schemeClr val="tx1"/>
                </a:solidFill>
              </a:rPr>
              <a:t> → {0, 1}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Input</a:t>
            </a:r>
            <a:r>
              <a:rPr lang="en-US" sz="2800" dirty="0">
                <a:solidFill>
                  <a:schemeClr val="tx1"/>
                </a:solidFill>
              </a:rPr>
              <a:t>: n bit binary values.		</a:t>
            </a:r>
            <a:r>
              <a:rPr lang="en-US" sz="2800" b="1" dirty="0">
                <a:solidFill>
                  <a:schemeClr val="tx1"/>
                </a:solidFill>
              </a:rPr>
              <a:t>Output</a:t>
            </a:r>
            <a:r>
              <a:rPr lang="en-US" sz="2800" dirty="0">
                <a:solidFill>
                  <a:schemeClr val="tx1"/>
                </a:solidFill>
              </a:rPr>
              <a:t>: 0 or 1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Promise</a:t>
            </a:r>
            <a:r>
              <a:rPr lang="en-US" sz="2800" dirty="0">
                <a:solidFill>
                  <a:schemeClr val="tx1"/>
                </a:solidFill>
              </a:rPr>
              <a:t>: f is constant or balanced on all inputs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Problem</a:t>
            </a:r>
            <a:r>
              <a:rPr lang="en-US" sz="2800" dirty="0">
                <a:solidFill>
                  <a:schemeClr val="tx1"/>
                </a:solidFill>
              </a:rPr>
              <a:t>: Determine whether f is constant or balanced</a:t>
            </a:r>
          </a:p>
        </p:txBody>
      </p:sp>
    </p:spTree>
    <p:extLst>
      <p:ext uri="{BB962C8B-B14F-4D97-AF65-F5344CB8AC3E}">
        <p14:creationId xmlns:p14="http://schemas.microsoft.com/office/powerpoint/2010/main" val="335073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F7F7-655D-007F-E2A0-F77770FC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8947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Classical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Algorithm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aseline="30000" dirty="0">
                <a:solidFill>
                  <a:schemeClr val="tx1"/>
                </a:solidFill>
                <a:latin typeface="+mn-lt"/>
              </a:rPr>
              <a:t>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4B72-127A-B0C7-AAEB-C93CD93A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9229"/>
            <a:ext cx="10869434" cy="470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Let n = 3 	</a:t>
            </a:r>
            <a:r>
              <a:rPr lang="en-US" sz="2800" b="1" dirty="0">
                <a:solidFill>
                  <a:schemeClr val="tx1"/>
                </a:solidFill>
              </a:rPr>
              <a:t>Input</a:t>
            </a:r>
            <a:r>
              <a:rPr lang="en-US" sz="2800" dirty="0">
                <a:solidFill>
                  <a:schemeClr val="tx1"/>
                </a:solidFill>
              </a:rPr>
              <a:t>: 3 bit binary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 Possible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Inputs</a:t>
            </a:r>
            <a:r>
              <a:rPr lang="en-US" sz="2800" dirty="0">
                <a:solidFill>
                  <a:schemeClr val="tx1"/>
                </a:solidFill>
              </a:rPr>
              <a:t>: 2</a:t>
            </a:r>
            <a:r>
              <a:rPr lang="en-US" sz="2800" baseline="30000" dirty="0">
                <a:solidFill>
                  <a:schemeClr val="tx1"/>
                </a:solidFill>
              </a:rPr>
              <a:t>3 </a:t>
            </a:r>
            <a:r>
              <a:rPr lang="en-US" sz="2800" dirty="0">
                <a:solidFill>
                  <a:schemeClr val="tx1"/>
                </a:solidFill>
              </a:rPr>
              <a:t>= 8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(0,0,0), (0,0,1), (0,1,0), (0,1,1), (1,0,0), (1,0,1), (1,1,0), (1,1,1)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 Best case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i="1" dirty="0">
                <a:solidFill>
                  <a:schemeClr val="tx1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 (0,0,0) = 1 and </a:t>
            </a:r>
            <a:r>
              <a:rPr lang="en-US" sz="2800" i="1" dirty="0">
                <a:solidFill>
                  <a:schemeClr val="tx1"/>
                </a:solidFill>
              </a:rPr>
              <a:t>f</a:t>
            </a:r>
            <a:r>
              <a:rPr lang="en-US" sz="2800" dirty="0">
                <a:solidFill>
                  <a:schemeClr val="tx1"/>
                </a:solidFill>
              </a:rPr>
              <a:t> (0,0,1) = 0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 Balanced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sym typeface="Wingdings" panose="05000000000000000000" pitchFamily="2" charset="2"/>
              </a:rPr>
              <a:t> Worst case: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(0,0,0) = 1, 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(0,0,1) = 1, 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(0,1,0) = 1, 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(0,1,1) = 1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		     for 5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th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query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 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(1,0,0) = 1  Constant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				        </a:t>
            </a:r>
            <a:r>
              <a:rPr lang="en-US" sz="2800" i="1" dirty="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(1,0,0) = 0  Balanced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Best case: 2 queries		Worst case: 2</a:t>
            </a:r>
            <a:r>
              <a:rPr lang="en-US" sz="2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n-1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 + 1 queries</a:t>
            </a:r>
          </a:p>
        </p:txBody>
      </p:sp>
    </p:spTree>
    <p:extLst>
      <p:ext uri="{BB962C8B-B14F-4D97-AF65-F5344CB8AC3E}">
        <p14:creationId xmlns:p14="http://schemas.microsoft.com/office/powerpoint/2010/main" val="79784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3068-3774-88A6-255F-4E848569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Quantum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Algorithm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aseline="30000" dirty="0">
                <a:solidFill>
                  <a:schemeClr val="tx1"/>
                </a:solidFill>
                <a:latin typeface="+mn-lt"/>
              </a:rPr>
              <a:t>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1544-16EB-4EB5-7A1C-1738E56C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1746"/>
            <a:ext cx="10058400" cy="4290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Step 1: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Prepare two quantum registers. The first is an n-qubit 		     register initialized to |0⟩, and the second is a one-qubit register initialized to |1⟩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	     </a:t>
            </a:r>
            <a:endParaRPr lang="en-US" sz="2800" b="0" dirty="0">
              <a:solidFill>
                <a:srgbClr val="000000"/>
              </a:solidFill>
              <a:effectLst/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Step 2: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Apply a Hadamard gate to each qubit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		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D8EEC-737A-1F61-1DFC-A33EA09B9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52" t="51982" r="22500" b="41058"/>
          <a:stretch/>
        </p:blipFill>
        <p:spPr>
          <a:xfrm>
            <a:off x="3595790" y="3129168"/>
            <a:ext cx="2587493" cy="705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CA2AA-635D-9424-6EFE-01E7AABC6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52" t="68221" r="14891" b="19019"/>
          <a:stretch/>
        </p:blipFill>
        <p:spPr>
          <a:xfrm>
            <a:off x="2994991" y="5012269"/>
            <a:ext cx="4341037" cy="10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0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1544-16EB-4EB5-7A1C-1738E56C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Step 3: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Apply the quantum oracle |x⟩|y⟩  to  |x⟩|y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⊕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(x)⟩</a:t>
            </a:r>
            <a:br>
              <a:rPr lang="en-US" sz="2800" dirty="0"/>
            </a:br>
            <a:endParaRPr lang="en-US" sz="2800" dirty="0"/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 	since for each x,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(x) is either 0 or 1.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DC518-926E-0D50-2734-7B08FF44E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06" t="52175" r="10217" b="22692"/>
          <a:stretch/>
        </p:blipFill>
        <p:spPr>
          <a:xfrm>
            <a:off x="2544702" y="2391356"/>
            <a:ext cx="6591487" cy="23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4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3BF9-C520-A5C7-E0EB-2CE9A613F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422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Step 4: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Apply a Hadamard gate to each qubit in the first register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where 			</a:t>
            </a:r>
            <a:r>
              <a:rPr lang="en-US" sz="2800" dirty="0">
                <a:solidFill>
                  <a:srgbClr val="000000"/>
                </a:solidFill>
              </a:rPr>
              <a:t>			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is the sum of the bitwise product</a:t>
            </a:r>
          </a:p>
          <a:p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5F2938-64F1-F3AE-5FD7-A34320CF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26" t="49082" r="11740" b="25978"/>
          <a:stretch/>
        </p:blipFill>
        <p:spPr>
          <a:xfrm>
            <a:off x="2531165" y="2328051"/>
            <a:ext cx="6943369" cy="2747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8023BA-B822-273F-036C-257C8F390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31" t="64485" r="16304" b="31005"/>
          <a:stretch/>
        </p:blipFill>
        <p:spPr>
          <a:xfrm>
            <a:off x="2203837" y="5237014"/>
            <a:ext cx="5137868" cy="4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3ABF-6570-F4E8-0F4A-019CD4DF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33700"/>
            <a:ext cx="10115203" cy="19917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</a:rPr>
              <a:t>Step 5: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Measure the first register. Notice that the probability of measuring</a:t>
            </a:r>
            <a:r>
              <a:rPr lang="en-US" sz="2800" dirty="0">
                <a:solidFill>
                  <a:srgbClr val="000000"/>
                </a:solidFill>
              </a:rPr>
              <a:t> 						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which evaluates to 1 if 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(x) is constant and 0 if </a:t>
            </a:r>
            <a:r>
              <a:rPr lang="en-US" sz="2800" b="0" i="1" dirty="0">
                <a:solidFill>
                  <a:srgbClr val="000000"/>
                </a:solidFill>
                <a:effectLst/>
              </a:rPr>
              <a:t>f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(x) is balanced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A6B61-5B97-6FAE-AC15-2F8EAE1C3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0" t="77889" r="19891" b="16312"/>
          <a:stretch/>
        </p:blipFill>
        <p:spPr>
          <a:xfrm>
            <a:off x="2743955" y="2288680"/>
            <a:ext cx="4622247" cy="600293"/>
          </a:xfrm>
          <a:prstGeom prst="rect">
            <a:avLst/>
          </a:prstGeom>
        </p:spPr>
      </p:pic>
      <p:pic>
        <p:nvPicPr>
          <p:cNvPr id="8" name="Picture 2" descr="image1">
            <a:extLst>
              <a:ext uri="{FF2B5EF4-FFF2-40B4-BE49-F238E27FC236}">
                <a16:creationId xmlns:a16="http://schemas.microsoft.com/office/drawing/2014/main" id="{4440774A-3B87-0ECC-9C55-049E29C58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6960" r="1367" b="3665"/>
          <a:stretch/>
        </p:blipFill>
        <p:spPr bwMode="auto">
          <a:xfrm>
            <a:off x="1523216" y="3649969"/>
            <a:ext cx="9145568" cy="262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3068-3774-88A6-255F-4E848569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Question Hour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73E7D5-805C-756C-C33B-611237C2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9717"/>
            <a:ext cx="10058400" cy="4568317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Consider a two-bit function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f(x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0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,x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) = 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0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⊕ x</a:t>
            </a:r>
            <a:r>
              <a:rPr lang="en-US" sz="2600" b="0" i="1" baseline="-25000" dirty="0">
                <a:solidFill>
                  <a:srgbClr val="000000"/>
                </a:solidFill>
                <a:effectLst/>
              </a:rPr>
              <a:t>1 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such that</a:t>
            </a: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b="0" i="1" dirty="0">
                <a:solidFill>
                  <a:srgbClr val="000000"/>
                </a:solidFill>
                <a:effectLst/>
              </a:rPr>
              <a:t>f(0,0) = 0</a:t>
            </a: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b="0" i="1" dirty="0">
                <a:solidFill>
                  <a:srgbClr val="000000"/>
                </a:solidFill>
                <a:effectLst/>
              </a:rPr>
              <a:t>f(0,1) = 1</a:t>
            </a: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b="0" i="1" dirty="0">
                <a:solidFill>
                  <a:srgbClr val="000000"/>
                </a:solidFill>
                <a:effectLst/>
              </a:rPr>
              <a:t>f(1,0) = 1</a:t>
            </a: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b="0" i="1" dirty="0">
                <a:solidFill>
                  <a:srgbClr val="000000"/>
                </a:solidFill>
                <a:effectLst/>
              </a:rPr>
              <a:t>f(1,1) = 0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corresponding phase oracle of this two-bit oracle 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600" dirty="0">
                <a:solidFill>
                  <a:srgbClr val="000000"/>
                </a:solidFill>
              </a:rPr>
              <a:t>C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heck if this oracle works as expected by taking a example state</a:t>
            </a:r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2166B-0527-3583-66C9-7EB6C3401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1"/>
          <a:stretch/>
        </p:blipFill>
        <p:spPr>
          <a:xfrm>
            <a:off x="3005591" y="4486951"/>
            <a:ext cx="4124078" cy="567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8DA94D-8407-C9D6-E409-F212E075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09" y="5524883"/>
            <a:ext cx="3178441" cy="5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4EB0-E9F8-6B5E-1FA9-49A63B9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5EC1-C6DF-67E0-1EE6-F861E007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3720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1. The first register of two qubits is initialized to |00⟩ and the second register qubit to |1⟩</a:t>
            </a:r>
          </a:p>
          <a:p>
            <a:endParaRPr lang="en-US" sz="2600" b="0" i="0" dirty="0">
              <a:solidFill>
                <a:srgbClr val="000000"/>
              </a:solidFill>
              <a:effectLst/>
            </a:endParaRPr>
          </a:p>
          <a:p>
            <a:r>
              <a:rPr lang="en-US" sz="2600" b="0" i="0" dirty="0">
                <a:solidFill>
                  <a:srgbClr val="000000"/>
                </a:solidFill>
                <a:effectLst/>
              </a:rPr>
              <a:t> 	subscripts 0, 1, and 2 used to index the qubits</a:t>
            </a:r>
          </a:p>
          <a:p>
            <a:pPr>
              <a:spcBef>
                <a:spcPts val="200"/>
              </a:spcBef>
            </a:pP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>
                <a:solidFill>
                  <a:srgbClr val="000000"/>
                </a:solidFill>
              </a:rPr>
              <a:t>2.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Apply Hadamard on all qubits</a:t>
            </a:r>
          </a:p>
          <a:p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FB06A-AEF2-EDCD-8BB9-38522DC7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88" y="2651478"/>
            <a:ext cx="3116463" cy="503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EADF0-FB48-7AD9-04E8-07B4FC6A2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" b="7533"/>
          <a:stretch/>
        </p:blipFill>
        <p:spPr>
          <a:xfrm>
            <a:off x="2601672" y="4592725"/>
            <a:ext cx="6803125" cy="7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5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2807</TotalTime>
  <Words>658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Quantum Computing (MCS22) Deutsch-Jozsa Algorithm</vt:lpstr>
      <vt:lpstr>Introduction [1]</vt:lpstr>
      <vt:lpstr>Classical Algorithm [2]</vt:lpstr>
      <vt:lpstr>Quantum Algorithm [3]</vt:lpstr>
      <vt:lpstr>PowerPoint Presentation</vt:lpstr>
      <vt:lpstr>PowerPoint Presentation</vt:lpstr>
      <vt:lpstr>PowerPoint Presentation</vt:lpstr>
      <vt:lpstr>Question Hour</vt:lpstr>
      <vt:lpstr>Solution</vt:lpstr>
      <vt:lpstr>PowerPoint Presentation</vt:lpstr>
      <vt:lpstr>PowerPoint Presentation</vt:lpstr>
      <vt:lpstr>Qiskit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Jawaad Shariff</cp:lastModifiedBy>
  <cp:revision>377</cp:revision>
  <cp:lastPrinted>2021-10-12T08:10:28Z</cp:lastPrinted>
  <dcterms:created xsi:type="dcterms:W3CDTF">2020-08-26T05:56:20Z</dcterms:created>
  <dcterms:modified xsi:type="dcterms:W3CDTF">2022-09-09T06:27:37Z</dcterms:modified>
</cp:coreProperties>
</file>