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1"/>
  </p:notesMasterIdLst>
  <p:sldIdLst>
    <p:sldId id="409" r:id="rId2"/>
    <p:sldId id="412" r:id="rId3"/>
    <p:sldId id="420" r:id="rId4"/>
    <p:sldId id="430" r:id="rId5"/>
    <p:sldId id="434" r:id="rId6"/>
    <p:sldId id="431" r:id="rId7"/>
    <p:sldId id="432" r:id="rId8"/>
    <p:sldId id="435" r:id="rId9"/>
    <p:sldId id="433" r:id="rId10"/>
    <p:sldId id="439" r:id="rId11"/>
    <p:sldId id="440" r:id="rId12"/>
    <p:sldId id="442" r:id="rId13"/>
    <p:sldId id="443" r:id="rId14"/>
    <p:sldId id="445" r:id="rId15"/>
    <p:sldId id="444" r:id="rId16"/>
    <p:sldId id="438" r:id="rId17"/>
    <p:sldId id="436" r:id="rId18"/>
    <p:sldId id="422" r:id="rId19"/>
    <p:sldId id="42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8A27F6-FBC2-4688-8533-FAAD771BDBA9}">
          <p14:sldIdLst>
            <p14:sldId id="409"/>
            <p14:sldId id="412"/>
            <p14:sldId id="420"/>
            <p14:sldId id="430"/>
            <p14:sldId id="434"/>
            <p14:sldId id="431"/>
            <p14:sldId id="432"/>
            <p14:sldId id="435"/>
            <p14:sldId id="433"/>
            <p14:sldId id="439"/>
            <p14:sldId id="440"/>
            <p14:sldId id="442"/>
            <p14:sldId id="443"/>
            <p14:sldId id="445"/>
            <p14:sldId id="444"/>
            <p14:sldId id="438"/>
            <p14:sldId id="436"/>
            <p14:sldId id="422"/>
            <p14:sldId id="42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varScale="1">
        <p:scale>
          <a:sx n="85" d="100"/>
          <a:sy n="85" d="100"/>
        </p:scale>
        <p:origin x="67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08-09-2022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dirty="0"/>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809EB5-3595-4256-8EA1-7F63F9BF6032}" type="datetime8">
              <a:rPr lang="en-IN" smtClean="0"/>
              <a:pPr/>
              <a:t>08-09-2022 13:46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ACAA4-4F8F-4E8D-8D12-CC25FC9BB025}" type="datetime8">
              <a:rPr lang="en-IN" smtClean="0"/>
              <a:pPr/>
              <a:t>08-09-2022 13:46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F5F10-9B21-4292-8742-ECC4EAE2A275}" type="datetime8">
              <a:rPr lang="en-IN" smtClean="0"/>
              <a:pPr/>
              <a:t>08-09-2022 13:46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0" name="Picture 2" descr="C:\Users\Srinidhi\Desktop\logo.png">
            <a:extLst>
              <a:ext uri="{FF2B5EF4-FFF2-40B4-BE49-F238E27FC236}">
                <a16:creationId xmlns:a16="http://schemas.microsoft.com/office/drawing/2014/main"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CEA70-8F80-4CCA-ACA9-19CDB063EBBC}" type="datetime8">
              <a:rPr lang="en-IN" smtClean="0"/>
              <a:pPr/>
              <a:t>08-09-2022 13:46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832B2-A849-431B-A55C-C7158D2188DA}" type="datetime8">
              <a:rPr lang="en-IN" smtClean="0"/>
              <a:pPr/>
              <a:t>08-09-2022 13:46</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EE75C8-72E1-4F25-9502-BB725C95194F}" type="datetime8">
              <a:rPr lang="en-IN" smtClean="0"/>
              <a:pPr/>
              <a:t>08-09-2022 13:46</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915A5-3DDE-4FBD-9253-38D0B6755CA3}" type="datetime8">
              <a:rPr lang="en-IN" smtClean="0"/>
              <a:pPr/>
              <a:t>08-09-2022 13:46</a:t>
            </a:fld>
            <a:endParaRPr lang="en-IN" dirty="0"/>
          </a:p>
        </p:txBody>
      </p:sp>
      <p:sp>
        <p:nvSpPr>
          <p:cNvPr id="8" name="Footer Placeholder 7"/>
          <p:cNvSpPr>
            <a:spLocks noGrp="1"/>
          </p:cNvSpPr>
          <p:nvPr>
            <p:ph type="ftr" sz="quarter" idx="11"/>
          </p:nvPr>
        </p:nvSpPr>
        <p:spPr/>
        <p:txBody>
          <a:body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761F1-E9ED-4CF8-813D-D0DFAA69AD1B}" type="datetime8">
              <a:rPr lang="en-IN" smtClean="0"/>
              <a:pPr/>
              <a:t>08-09-2022 13:46</a:t>
            </a:fld>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dirty="0"/>
          </a:p>
        </p:txBody>
      </p:sp>
      <p:pic>
        <p:nvPicPr>
          <p:cNvPr id="7" name="Picture 2" descr="C:\Users\Srinidhi\Desktop\logo.png">
            <a:extLst>
              <a:ext uri="{FF2B5EF4-FFF2-40B4-BE49-F238E27FC236}">
                <a16:creationId xmlns:a16="http://schemas.microsoft.com/office/drawing/2014/main"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95F269-3053-4523-868F-8ED859F90998}" type="datetime8">
              <a:rPr lang="en-IN" smtClean="0"/>
              <a:pPr/>
              <a:t>08-09-2022 13:46</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1F2439-726C-4845-BFB4-BE94A642B163}" type="datetime8">
              <a:rPr lang="en-IN" smtClean="0"/>
              <a:pPr/>
              <a:t>08-09-2022 13:46</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1987-4540-446B-B244-1FC6315B40DC}" type="datetime8">
              <a:rPr lang="en-IN" smtClean="0"/>
              <a:pPr/>
              <a:t>08-09-2022 13:46</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1798A9-5E41-4274-905C-DF9CF88150FD}" type="datetime8">
              <a:rPr lang="en-IN" smtClean="0"/>
              <a:pPr/>
              <a:t>08-09-2022 13:46</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Department of Computer Science and Engineering</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1" y="3093984"/>
            <a:ext cx="10848974" cy="1119438"/>
          </a:xfrm>
        </p:spPr>
        <p:txBody>
          <a:bodyPr>
            <a:noAutofit/>
          </a:bodyPr>
          <a:lstStyle/>
          <a:p>
            <a:pPr algn="ctr">
              <a:lnSpc>
                <a:spcPct val="150000"/>
              </a:lnSpc>
            </a:pPr>
            <a:br>
              <a:rPr lang="en-IN" sz="2800" b="1" dirty="0"/>
            </a:br>
            <a:br>
              <a:rPr lang="en-IN" sz="2800" b="1" dirty="0"/>
            </a:br>
            <a:r>
              <a:rPr lang="en-IN" sz="2800" b="1" dirty="0"/>
              <a:t>QUANTUM COMPUTING(MCS251)</a:t>
            </a:r>
            <a:br>
              <a:rPr lang="en-IN" sz="2800" b="1" dirty="0"/>
            </a:br>
            <a:r>
              <a:rPr lang="en-IN" sz="2400" b="1" dirty="0"/>
              <a:t>Non-CIE Component</a:t>
            </a:r>
            <a:br>
              <a:rPr lang="en-IN" sz="2800" b="1" dirty="0"/>
            </a:br>
            <a:r>
              <a:rPr lang="en-IN" sz="2500" b="1" dirty="0"/>
              <a:t>Presentation on</a:t>
            </a:r>
            <a:br>
              <a:rPr lang="en-IN" sz="3200" b="1" dirty="0"/>
            </a:br>
            <a:r>
              <a:rPr lang="en-US" sz="3600" b="1" dirty="0"/>
              <a:t>GROVER’S ALGORITHM FOR SEARCHING</a:t>
            </a:r>
            <a:endParaRPr lang="en-IN" sz="2000" dirty="0"/>
          </a:p>
        </p:txBody>
      </p:sp>
      <p:sp>
        <p:nvSpPr>
          <p:cNvPr id="5" name="Title 1"/>
          <p:cNvSpPr txBox="1">
            <a:spLocks/>
          </p:cNvSpPr>
          <p:nvPr/>
        </p:nvSpPr>
        <p:spPr bwMode="auto">
          <a:xfrm>
            <a:off x="2181225" y="820740"/>
            <a:ext cx="8229600" cy="1143000"/>
          </a:xfrm>
          <a:prstGeom prst="rect">
            <a:avLst/>
          </a:prstGeom>
          <a:noFill/>
          <a:ln w="9525">
            <a:noFill/>
            <a:miter lim="800000"/>
            <a:headEnd/>
            <a:tailEnd/>
          </a:ln>
        </p:spPr>
        <p:txBody>
          <a:bodyPr anchor="ctr"/>
          <a:lstStyle/>
          <a:p>
            <a:pPr algn="ctr"/>
            <a:r>
              <a:rPr lang="en-US" sz="2800" b="1" dirty="0">
                <a:latin typeface="+mj-lt"/>
              </a:rPr>
              <a:t>Department of Computer Science and Engineering</a:t>
            </a:r>
          </a:p>
          <a:p>
            <a:pPr algn="ctr"/>
            <a:r>
              <a:rPr lang="en-US" sz="2400" dirty="0">
                <a:latin typeface="+mj-lt"/>
              </a:rPr>
              <a:t>M. Tech (CSE) – Second Semester (Term: June-October 2022)</a:t>
            </a:r>
            <a:br>
              <a:rPr lang="en-US" sz="2800" dirty="0">
                <a:latin typeface="+mj-lt"/>
              </a:rPr>
            </a:br>
            <a:endParaRPr lang="en-IN" sz="2800" dirty="0">
              <a:latin typeface="+mj-lt"/>
            </a:endParaRPr>
          </a:p>
        </p:txBody>
      </p:sp>
      <p:sp>
        <p:nvSpPr>
          <p:cNvPr id="3" name="TextBox 2">
            <a:extLst>
              <a:ext uri="{FF2B5EF4-FFF2-40B4-BE49-F238E27FC236}">
                <a16:creationId xmlns:a16="http://schemas.microsoft.com/office/drawing/2014/main" id="{EC9641BE-B7C9-4946-A565-227D0582DC3F}"/>
              </a:ext>
            </a:extLst>
          </p:cNvPr>
          <p:cNvSpPr txBox="1"/>
          <p:nvPr/>
        </p:nvSpPr>
        <p:spPr>
          <a:xfrm>
            <a:off x="7700962" y="4634763"/>
            <a:ext cx="3693179" cy="1200329"/>
          </a:xfrm>
          <a:prstGeom prst="rect">
            <a:avLst/>
          </a:prstGeom>
          <a:noFill/>
        </p:spPr>
        <p:txBody>
          <a:bodyPr wrap="square" rtlCol="0">
            <a:spAutoFit/>
          </a:bodyPr>
          <a:lstStyle/>
          <a:p>
            <a:r>
              <a:rPr lang="en-IN" sz="2400" dirty="0"/>
              <a:t>Presented By: </a:t>
            </a:r>
          </a:p>
          <a:p>
            <a:r>
              <a:rPr lang="en-IN" sz="2400" dirty="0"/>
              <a:t>Mohammed Jawaad Shariff</a:t>
            </a:r>
          </a:p>
          <a:p>
            <a:r>
              <a:rPr lang="en-IN" sz="2400" dirty="0"/>
              <a:t>1MS21SCS13</a:t>
            </a:r>
          </a:p>
        </p:txBody>
      </p:sp>
    </p:spTree>
    <p:extLst>
      <p:ext uri="{BB962C8B-B14F-4D97-AF65-F5344CB8AC3E}">
        <p14:creationId xmlns:p14="http://schemas.microsoft.com/office/powerpoint/2010/main" val="3003919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E9CBE0-E7F5-BB0F-CB65-B63A9CF9D19D}"/>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4440A056-F748-1905-905C-DA71D4D0A315}"/>
              </a:ext>
            </a:extLst>
          </p:cNvPr>
          <p:cNvSpPr>
            <a:spLocks noGrp="1"/>
          </p:cNvSpPr>
          <p:nvPr>
            <p:ph type="sldNum" sz="quarter" idx="12"/>
          </p:nvPr>
        </p:nvSpPr>
        <p:spPr/>
        <p:txBody>
          <a:bodyPr/>
          <a:lstStyle/>
          <a:p>
            <a:fld id="{1245FD78-8DE1-44B0-BD44-E067D054697C}" type="slidenum">
              <a:rPr lang="en-IN" smtClean="0"/>
              <a:pPr/>
              <a:t>10</a:t>
            </a:fld>
            <a:endParaRPr lang="en-IN"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8A0636C0-5ACF-66D3-9F91-EF5EDE76AB48}"/>
                  </a:ext>
                </a:extLst>
              </p:cNvPr>
              <p:cNvSpPr txBox="1">
                <a:spLocks/>
              </p:cNvSpPr>
              <p:nvPr/>
            </p:nvSpPr>
            <p:spPr>
              <a:xfrm>
                <a:off x="1066800" y="896471"/>
                <a:ext cx="10058400" cy="53877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STEP 1</a:t>
                </a:r>
                <a:r>
                  <a:rPr lang="en-US" sz="1700" dirty="0">
                    <a:latin typeface="Arial" panose="020B0604020202020204" pitchFamily="34" charset="0"/>
                    <a:cs typeface="Arial" panose="020B0604020202020204" pitchFamily="34" charset="0"/>
                  </a:rPr>
                  <a:t>: The amplitude amplification procedure starts out in the uniform superposition |s&gt;(The uniform superposition is easily constructed from |s&gt; = </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H</a:t>
                </a:r>
                <a:r>
                  <a:rPr lang="en-GB" sz="1700" baseline="300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xn</a:t>
                </a:r>
                <a:r>
                  <a:rPr lang="en-GB" sz="1700" baseline="30000" dirty="0">
                    <a:solidFill>
                      <a:srgbClr val="262626"/>
                    </a:solidFill>
                    <a:effectLst/>
                    <a:latin typeface="Arial" panose="020B0604020202020204" pitchFamily="34" charset="0"/>
                    <a:ea typeface="Arial" panose="020B0604020202020204" pitchFamily="34" charset="0"/>
                    <a:cs typeface="Arial" panose="020B0604020202020204" pitchFamily="34" charset="0"/>
                  </a:rPr>
                  <a:t> </a:t>
                </a:r>
                <a:r>
                  <a:rPr lang="en-GB" sz="1700" dirty="0">
                    <a:solidFill>
                      <a:srgbClr val="262626"/>
                    </a:solidFill>
                    <a:effectLst/>
                    <a:latin typeface="Arial" panose="020B0604020202020204" pitchFamily="34" charset="0"/>
                    <a:ea typeface="Arial" panose="020B0604020202020204" pitchFamily="34" charset="0"/>
                    <a:cs typeface="Arial" panose="020B0604020202020204" pitchFamily="34" charset="0"/>
                  </a:rPr>
                  <a:t>|0&gt;</a:t>
                </a:r>
                <a:r>
                  <a:rPr lang="en-GB" sz="1700" baseline="30000" dirty="0">
                    <a:solidFill>
                      <a:srgbClr val="262626"/>
                    </a:solidFill>
                    <a:effectLst/>
                    <a:latin typeface="Arial" panose="020B0604020202020204" pitchFamily="34" charset="0"/>
                    <a:ea typeface="Arial" panose="020B0604020202020204" pitchFamily="34" charset="0"/>
                    <a:cs typeface="Arial" panose="020B0604020202020204" pitchFamily="34" charset="0"/>
                  </a:rPr>
                  <a:t>n</a:t>
                </a:r>
                <a:r>
                  <a:rPr lang="en-US" sz="1700" dirty="0">
                    <a:latin typeface="Arial" panose="020B0604020202020204" pitchFamily="34" charset="0"/>
                    <a:cs typeface="Arial" panose="020B0604020202020204" pitchFamily="34" charset="0"/>
                  </a:rPr>
                  <a:t>, as was shown in Creating superpositions and quantum interference.)</a:t>
                </a: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 The left graphic corresponds to the two-dimensional plane spanned by perpendicular vectors |w&gt; and |s’&gt;, which allows us to express the initial state as |s’&gt; = </a:t>
                </a:r>
                <a:r>
                  <a:rPr lang="en-US" sz="1700" dirty="0" err="1">
                    <a:latin typeface="Arial" panose="020B0604020202020204" pitchFamily="34" charset="0"/>
                    <a:cs typeface="Arial" panose="020B0604020202020204" pitchFamily="34" charset="0"/>
                  </a:rPr>
                  <a:t>sin</a:t>
                </a:r>
                <a14:m>
                  <m:oMath xmlns:m="http://schemas.openxmlformats.org/officeDocument/2006/math">
                    <m:r>
                      <a:rPr lang="en-GB" sz="1700" i="1" smtClean="0">
                        <a:effectLst/>
                        <a:latin typeface="Cambria Math" panose="02040503050406030204" pitchFamily="18" charset="0"/>
                        <a:ea typeface="Arial" panose="020B0604020202020204" pitchFamily="34" charset="0"/>
                      </a:rPr>
                      <m:t>Ꝋ</m:t>
                    </m:r>
                  </m:oMath>
                </a14:m>
                <a:r>
                  <a:rPr lang="en-US" sz="1700" dirty="0" err="1">
                    <a:latin typeface="Arial" panose="020B0604020202020204" pitchFamily="34" charset="0"/>
                    <a:cs typeface="Arial" panose="020B0604020202020204" pitchFamily="34" charset="0"/>
                  </a:rPr>
                  <a:t>|w</a:t>
                </a:r>
                <a:r>
                  <a:rPr lang="en-US" sz="1700" dirty="0">
                    <a:latin typeface="Arial" panose="020B0604020202020204" pitchFamily="34" charset="0"/>
                    <a:cs typeface="Arial" panose="020B0604020202020204" pitchFamily="34" charset="0"/>
                  </a:rPr>
                  <a:t>&gt; + cos</a:t>
                </a:r>
                <a14:m>
                  <m:oMath xmlns:m="http://schemas.openxmlformats.org/officeDocument/2006/math">
                    <m:r>
                      <a:rPr lang="en-GB" sz="1700" i="1">
                        <a:latin typeface="Cambria Math" panose="02040503050406030204" pitchFamily="18" charset="0"/>
                      </a:rPr>
                      <m:t>Ꝋ</m:t>
                    </m:r>
                  </m:oMath>
                </a14:m>
                <a:r>
                  <a:rPr lang="en-US" sz="1700" dirty="0">
                    <a:latin typeface="Arial" panose="020B0604020202020204" pitchFamily="34" charset="0"/>
                    <a:cs typeface="Arial" panose="020B0604020202020204" pitchFamily="34" charset="0"/>
                  </a:rPr>
                  <a:t>|s’&gt;, where </a:t>
                </a:r>
                <a14:m>
                  <m:oMath xmlns:m="http://schemas.openxmlformats.org/officeDocument/2006/math">
                    <m:r>
                      <a:rPr lang="en-GB" sz="1700" i="1">
                        <a:latin typeface="Cambria Math" panose="02040503050406030204" pitchFamily="18" charset="0"/>
                      </a:rPr>
                      <m:t>Ꝋ</m:t>
                    </m:r>
                  </m:oMath>
                </a14:m>
                <a:r>
                  <a:rPr lang="en-US" sz="1700" dirty="0">
                    <a:latin typeface="Arial" panose="020B0604020202020204" pitchFamily="34" charset="0"/>
                    <a:cs typeface="Arial" panose="020B0604020202020204" pitchFamily="34" charset="0"/>
                  </a:rPr>
                  <a:t> = </a:t>
                </a:r>
                <a:r>
                  <a:rPr lang="en-US" sz="1700" dirty="0" err="1">
                    <a:latin typeface="Arial" panose="020B0604020202020204" pitchFamily="34" charset="0"/>
                    <a:cs typeface="Arial" panose="020B0604020202020204" pitchFamily="34" charset="0"/>
                  </a:rPr>
                  <a:t>arcsin</a:t>
                </a:r>
                <a14:m>
                  <m:oMath xmlns:m="http://schemas.openxmlformats.org/officeDocument/2006/math">
                    <m:f>
                      <m:fPr>
                        <m:ctrlPr>
                          <a:rPr lang="en-IN" sz="1700" i="1">
                            <a:latin typeface="Cambria Math" panose="02040503050406030204" pitchFamily="18" charset="0"/>
                          </a:rPr>
                        </m:ctrlPr>
                      </m:fPr>
                      <m:num>
                        <m:r>
                          <a:rPr lang="en-GB" sz="1700" i="1">
                            <a:latin typeface="Cambria Math" panose="02040503050406030204" pitchFamily="18" charset="0"/>
                          </a:rPr>
                          <m:t>1</m:t>
                        </m:r>
                      </m:num>
                      <m:den>
                        <m:r>
                          <a:rPr lang="en-GB" sz="1700" i="1">
                            <a:latin typeface="Cambria Math" panose="02040503050406030204" pitchFamily="18" charset="0"/>
                          </a:rPr>
                          <m:t>√</m:t>
                        </m:r>
                        <m:r>
                          <a:rPr lang="en-GB" sz="1700" i="1">
                            <a:latin typeface="Cambria Math" panose="02040503050406030204" pitchFamily="18" charset="0"/>
                          </a:rPr>
                          <m:t>𝑁</m:t>
                        </m:r>
                      </m:den>
                    </m:f>
                  </m:oMath>
                </a14:m>
                <a:r>
                  <a:rPr lang="en-US" sz="1700" dirty="0">
                    <a:latin typeface="Arial" panose="020B0604020202020204" pitchFamily="34" charset="0"/>
                    <a:cs typeface="Arial" panose="020B0604020202020204" pitchFamily="34" charset="0"/>
                  </a:rPr>
                  <a:t>. The right graphic is a bar graph of the amplitudes of the state |s&gt;.</a:t>
                </a:r>
                <a:endParaRPr lang="en-IN" sz="1700" dirty="0">
                  <a:latin typeface="Arial" panose="020B0604020202020204" pitchFamily="34" charset="0"/>
                  <a:cs typeface="Arial" panose="020B0604020202020204" pitchFamily="34" charset="0"/>
                </a:endParaRPr>
              </a:p>
            </p:txBody>
          </p:sp>
        </mc:Choice>
        <mc:Fallback xmlns="">
          <p:sp>
            <p:nvSpPr>
              <p:cNvPr id="5" name="Content Placeholder 2">
                <a:extLst>
                  <a:ext uri="{FF2B5EF4-FFF2-40B4-BE49-F238E27FC236}">
                    <a16:creationId xmlns:a16="http://schemas.microsoft.com/office/drawing/2014/main" id="{8A0636C0-5ACF-66D3-9F91-EF5EDE76AB48}"/>
                  </a:ext>
                </a:extLst>
              </p:cNvPr>
              <p:cNvSpPr txBox="1">
                <a:spLocks noRot="1" noChangeAspect="1" noMove="1" noResize="1" noEditPoints="1" noAdjustHandles="1" noChangeArrowheads="1" noChangeShapeType="1" noTextEdit="1"/>
              </p:cNvSpPr>
              <p:nvPr/>
            </p:nvSpPr>
            <p:spPr>
              <a:xfrm>
                <a:off x="1066800" y="896471"/>
                <a:ext cx="10058400" cy="5387788"/>
              </a:xfrm>
              <a:prstGeom prst="rect">
                <a:avLst/>
              </a:prstGeom>
              <a:blipFill>
                <a:blip r:embed="rId2"/>
                <a:stretch>
                  <a:fillRect l="-303" r="-364"/>
                </a:stretch>
              </a:blipFill>
            </p:spPr>
            <p:txBody>
              <a:bodyPr/>
              <a:lstStyle/>
              <a:p>
                <a:r>
                  <a:rPr lang="en-IN">
                    <a:noFill/>
                  </a:rPr>
                  <a:t> </a:t>
                </a:r>
              </a:p>
            </p:txBody>
          </p:sp>
        </mc:Fallback>
      </mc:AlternateContent>
      <p:pic>
        <p:nvPicPr>
          <p:cNvPr id="1026" name="Picture 2" descr="image1">
            <a:extLst>
              <a:ext uri="{FF2B5EF4-FFF2-40B4-BE49-F238E27FC236}">
                <a16:creationId xmlns:a16="http://schemas.microsoft.com/office/drawing/2014/main" id="{3EBD27B6-6E12-9143-3346-E34289301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0701" y="2302084"/>
            <a:ext cx="5170598" cy="2072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318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C7A81B-66BE-FAE4-BAC9-2FBDF36B24D8}"/>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6C59B527-4F34-1D11-96F2-F564146D5F07}"/>
              </a:ext>
            </a:extLst>
          </p:cNvPr>
          <p:cNvSpPr>
            <a:spLocks noGrp="1"/>
          </p:cNvSpPr>
          <p:nvPr>
            <p:ph type="sldNum" sz="quarter" idx="12"/>
          </p:nvPr>
        </p:nvSpPr>
        <p:spPr/>
        <p:txBody>
          <a:bodyPr/>
          <a:lstStyle/>
          <a:p>
            <a:fld id="{1245FD78-8DE1-44B0-BD44-E067D054697C}" type="slidenum">
              <a:rPr lang="en-IN" smtClean="0"/>
              <a:pPr/>
              <a:t>11</a:t>
            </a:fld>
            <a:endParaRPr lang="en-IN" dirty="0"/>
          </a:p>
        </p:txBody>
      </p:sp>
      <p:sp>
        <p:nvSpPr>
          <p:cNvPr id="5" name="Content Placeholder 2">
            <a:extLst>
              <a:ext uri="{FF2B5EF4-FFF2-40B4-BE49-F238E27FC236}">
                <a16:creationId xmlns:a16="http://schemas.microsoft.com/office/drawing/2014/main" id="{33A29EA9-431C-CABA-7C7E-54790D3AF336}"/>
              </a:ext>
            </a:extLst>
          </p:cNvPr>
          <p:cNvSpPr txBox="1">
            <a:spLocks/>
          </p:cNvSpPr>
          <p:nvPr/>
        </p:nvSpPr>
        <p:spPr>
          <a:xfrm>
            <a:off x="1066800" y="896471"/>
            <a:ext cx="10058400" cy="503816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STEP 2</a:t>
            </a:r>
            <a:r>
              <a:rPr lang="en-US" sz="1700" dirty="0">
                <a:latin typeface="Arial" panose="020B0604020202020204" pitchFamily="34" charset="0"/>
                <a:cs typeface="Arial" panose="020B0604020202020204" pitchFamily="34" charset="0"/>
              </a:rPr>
              <a:t>: We apply the oracle reflection </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f</a:t>
            </a:r>
            <a:r>
              <a:rPr lang="en-US" sz="1700" dirty="0">
                <a:latin typeface="Arial" panose="020B0604020202020204" pitchFamily="34" charset="0"/>
                <a:cs typeface="Arial" panose="020B0604020202020204" pitchFamily="34" charset="0"/>
              </a:rPr>
              <a:t> to the state |s&gt;.</a:t>
            </a: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 Geometrically this corresponds to a reflection of the state |s&gt; about |s’&gt;. This transformation means that the amplitude in front of the |w&gt; state becomes negative, which in turn means that the average amplitude (indicated by a dashed line) has been lowered. </a:t>
            </a:r>
            <a:endParaRPr lang="en-IN" sz="17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1FD8C7D-405C-C4D7-4AC5-644595583AAF}"/>
              </a:ext>
            </a:extLst>
          </p:cNvPr>
          <p:cNvPicPr>
            <a:picLocks noChangeAspect="1"/>
          </p:cNvPicPr>
          <p:nvPr/>
        </p:nvPicPr>
        <p:blipFill rotWithShape="1">
          <a:blip r:embed="rId2"/>
          <a:srcRect l="1295" t="2850"/>
          <a:stretch/>
        </p:blipFill>
        <p:spPr>
          <a:xfrm>
            <a:off x="3252719" y="1470212"/>
            <a:ext cx="5686562" cy="27244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1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C7A81B-66BE-FAE4-BAC9-2FBDF36B24D8}"/>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6C59B527-4F34-1D11-96F2-F564146D5F07}"/>
              </a:ext>
            </a:extLst>
          </p:cNvPr>
          <p:cNvSpPr>
            <a:spLocks noGrp="1"/>
          </p:cNvSpPr>
          <p:nvPr>
            <p:ph type="sldNum" sz="quarter" idx="12"/>
          </p:nvPr>
        </p:nvSpPr>
        <p:spPr/>
        <p:txBody>
          <a:bodyPr/>
          <a:lstStyle/>
          <a:p>
            <a:fld id="{1245FD78-8DE1-44B0-BD44-E067D054697C}" type="slidenum">
              <a:rPr lang="en-IN" smtClean="0"/>
              <a:pPr/>
              <a:t>12</a:t>
            </a:fld>
            <a:endParaRPr lang="en-IN" dirty="0"/>
          </a:p>
        </p:txBody>
      </p:sp>
      <p:sp>
        <p:nvSpPr>
          <p:cNvPr id="5" name="Content Placeholder 2">
            <a:extLst>
              <a:ext uri="{FF2B5EF4-FFF2-40B4-BE49-F238E27FC236}">
                <a16:creationId xmlns:a16="http://schemas.microsoft.com/office/drawing/2014/main" id="{33A29EA9-431C-CABA-7C7E-54790D3AF336}"/>
              </a:ext>
            </a:extLst>
          </p:cNvPr>
          <p:cNvSpPr txBox="1">
            <a:spLocks/>
          </p:cNvSpPr>
          <p:nvPr/>
        </p:nvSpPr>
        <p:spPr>
          <a:xfrm>
            <a:off x="1066800" y="896471"/>
            <a:ext cx="10058400" cy="534296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STEP 3</a:t>
            </a:r>
            <a:r>
              <a:rPr lang="en-US" sz="1700" dirty="0">
                <a:latin typeface="Arial" panose="020B0604020202020204" pitchFamily="34" charset="0"/>
                <a:cs typeface="Arial" panose="020B0604020202020204" pitchFamily="34" charset="0"/>
              </a:rPr>
              <a:t>: We now apply an additional reflection </a:t>
            </a:r>
            <a:r>
              <a:rPr lang="en-GB" sz="1700" dirty="0">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a:solidFill>
                  <a:srgbClr val="262626"/>
                </a:solidFill>
                <a:effectLst/>
                <a:latin typeface="Arial" panose="020B0604020202020204" pitchFamily="34" charset="0"/>
                <a:ea typeface="Arial" panose="020B0604020202020204" pitchFamily="34" charset="0"/>
                <a:cs typeface="Arial" panose="020B0604020202020204" pitchFamily="34" charset="0"/>
              </a:rPr>
              <a:t>s</a:t>
            </a:r>
            <a:r>
              <a:rPr lang="en-US" sz="1700" dirty="0">
                <a:latin typeface="Arial" panose="020B0604020202020204" pitchFamily="34" charset="0"/>
                <a:cs typeface="Arial" panose="020B0604020202020204" pitchFamily="34" charset="0"/>
              </a:rPr>
              <a:t> about the state |s&gt;: </a:t>
            </a:r>
            <a:r>
              <a:rPr lang="en-GB" sz="1700" dirty="0">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a:solidFill>
                  <a:srgbClr val="262626"/>
                </a:solidFill>
                <a:effectLst/>
                <a:latin typeface="Arial" panose="020B0604020202020204" pitchFamily="34" charset="0"/>
                <a:ea typeface="Arial" panose="020B0604020202020204" pitchFamily="34" charset="0"/>
                <a:cs typeface="Arial" panose="020B0604020202020204" pitchFamily="34" charset="0"/>
              </a:rPr>
              <a:t>s</a:t>
            </a:r>
            <a:r>
              <a:rPr lang="en-US" sz="1700" baseline="-25000" dirty="0">
                <a:solidFill>
                  <a:srgbClr val="262626"/>
                </a:solidFill>
                <a:effectLst/>
                <a:latin typeface="Arial" panose="020B0604020202020204" pitchFamily="34" charset="0"/>
                <a:ea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 2|s&gt;&lt;s| - I. This transformation maps the state to </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s</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err="1">
                <a:solidFill>
                  <a:srgbClr val="262626"/>
                </a:solidFill>
                <a:latin typeface="Arial" panose="020B0604020202020204" pitchFamily="34" charset="0"/>
                <a:ea typeface="Arial" panose="020B0604020202020204" pitchFamily="34" charset="0"/>
                <a:cs typeface="Arial" panose="020B0604020202020204" pitchFamily="34" charset="0"/>
              </a:rPr>
              <a:t>f</a:t>
            </a:r>
            <a:r>
              <a:rPr lang="en-US" sz="1700" dirty="0">
                <a:latin typeface="Arial" panose="020B0604020202020204" pitchFamily="34" charset="0"/>
                <a:cs typeface="Arial" panose="020B0604020202020204" pitchFamily="34" charset="0"/>
              </a:rPr>
              <a:t>|s&gt; and completes the transformation. </a:t>
            </a: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 Two reflections always correspond to a rotation. The transformation </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s</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err="1">
                <a:solidFill>
                  <a:srgbClr val="262626"/>
                </a:solidFill>
                <a:latin typeface="Arial" panose="020B0604020202020204" pitchFamily="34" charset="0"/>
                <a:ea typeface="Arial" panose="020B0604020202020204" pitchFamily="34" charset="0"/>
                <a:cs typeface="Arial" panose="020B0604020202020204" pitchFamily="34" charset="0"/>
              </a:rPr>
              <a:t>f</a:t>
            </a:r>
            <a:r>
              <a:rPr lang="en-US" sz="1700" dirty="0">
                <a:latin typeface="Arial" panose="020B0604020202020204" pitchFamily="34" charset="0"/>
                <a:cs typeface="Arial" panose="020B0604020202020204" pitchFamily="34" charset="0"/>
              </a:rPr>
              <a:t> rotates the initial state |s&gt; closer toward the winner |w&gt;. The action of the reflection </a:t>
            </a:r>
            <a:r>
              <a:rPr lang="en-GB" sz="1700" dirty="0">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a:solidFill>
                  <a:srgbClr val="262626"/>
                </a:solidFill>
                <a:effectLst/>
                <a:latin typeface="Arial" panose="020B0604020202020204" pitchFamily="34" charset="0"/>
                <a:ea typeface="Arial" panose="020B0604020202020204" pitchFamily="34" charset="0"/>
                <a:cs typeface="Arial" panose="020B0604020202020204" pitchFamily="34" charset="0"/>
              </a:rPr>
              <a:t>s</a:t>
            </a:r>
            <a:r>
              <a:rPr lang="en-US" sz="1700" dirty="0">
                <a:latin typeface="Arial" panose="020B0604020202020204" pitchFamily="34" charset="0"/>
                <a:cs typeface="Arial" panose="020B0604020202020204" pitchFamily="34" charset="0"/>
              </a:rPr>
              <a:t> in the amplitude bar diagram can be understood as a reflection about the average amplitude. Since the average amplitude has been lowered by the first reflection, this transformation boosts the negative amplitude of |w&gt; to roughly three times its original value, while it decreases the other amplitudes.</a:t>
            </a:r>
          </a:p>
        </p:txBody>
      </p:sp>
      <p:pic>
        <p:nvPicPr>
          <p:cNvPr id="6" name="Picture 5">
            <a:extLst>
              <a:ext uri="{FF2B5EF4-FFF2-40B4-BE49-F238E27FC236}">
                <a16:creationId xmlns:a16="http://schemas.microsoft.com/office/drawing/2014/main" id="{6D6CCB6A-A2A0-9914-A41B-1252629D09A3}"/>
              </a:ext>
            </a:extLst>
          </p:cNvPr>
          <p:cNvPicPr>
            <a:picLocks noChangeAspect="1"/>
          </p:cNvPicPr>
          <p:nvPr/>
        </p:nvPicPr>
        <p:blipFill>
          <a:blip r:embed="rId2"/>
          <a:stretch>
            <a:fillRect/>
          </a:stretch>
        </p:blipFill>
        <p:spPr>
          <a:xfrm>
            <a:off x="3734225" y="1832332"/>
            <a:ext cx="4723550" cy="22610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218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12935C-C597-15FC-B3B0-C4042590B9D7}"/>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A1AFB693-1D15-2FD4-8D9E-FAB1EDE7D711}"/>
              </a:ext>
            </a:extLst>
          </p:cNvPr>
          <p:cNvSpPr>
            <a:spLocks noGrp="1"/>
          </p:cNvSpPr>
          <p:nvPr>
            <p:ph type="sldNum" sz="quarter" idx="12"/>
          </p:nvPr>
        </p:nvSpPr>
        <p:spPr/>
        <p:txBody>
          <a:bodyPr/>
          <a:lstStyle/>
          <a:p>
            <a:fld id="{1245FD78-8DE1-44B0-BD44-E067D054697C}" type="slidenum">
              <a:rPr lang="en-IN" smtClean="0"/>
              <a:pPr/>
              <a:t>13</a:t>
            </a:fld>
            <a:endParaRPr lang="en-IN" dirty="0"/>
          </a:p>
        </p:txBody>
      </p:sp>
      <p:sp>
        <p:nvSpPr>
          <p:cNvPr id="4" name="TextBox 3">
            <a:extLst>
              <a:ext uri="{FF2B5EF4-FFF2-40B4-BE49-F238E27FC236}">
                <a16:creationId xmlns:a16="http://schemas.microsoft.com/office/drawing/2014/main" id="{E83F8CAF-6D2F-C433-4E07-E459020E1D50}"/>
              </a:ext>
            </a:extLst>
          </p:cNvPr>
          <p:cNvSpPr txBox="1"/>
          <p:nvPr/>
        </p:nvSpPr>
        <p:spPr>
          <a:xfrm>
            <a:off x="1081429" y="1281953"/>
            <a:ext cx="10029142" cy="319113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We then go to Step 2 to repeat the application. This procedure will be repeated several times to focus in on the winner.</a:t>
            </a:r>
          </a:p>
          <a:p>
            <a:pPr marL="285750" indent="-285750" algn="just">
              <a:lnSpc>
                <a:spcPct val="150000"/>
              </a:lnSpc>
              <a:buFont typeface="Arial" panose="020B0604020202020204" pitchFamily="34" charset="0"/>
              <a:buChar char="•"/>
            </a:pPr>
            <a:r>
              <a:rPr lang="en-US" sz="1700" dirty="0">
                <a:latin typeface="Arial" panose="020B0604020202020204" pitchFamily="34" charset="0"/>
                <a:cs typeface="Arial" panose="020B0604020202020204" pitchFamily="34" charset="0"/>
              </a:rPr>
              <a:t>After t steps, the state will have transformed to |</a:t>
            </a:r>
            <a:r>
              <a:rPr lang="el-GR" sz="1700" dirty="0">
                <a:latin typeface="Arial" panose="020B0604020202020204" pitchFamily="34" charset="0"/>
                <a:cs typeface="Arial" panose="020B0604020202020204" pitchFamily="34" charset="0"/>
              </a:rPr>
              <a:t>Ψ</a:t>
            </a:r>
            <a:r>
              <a:rPr lang="en-US" sz="1700" dirty="0">
                <a:latin typeface="Arial" panose="020B0604020202020204" pitchFamily="34" charset="0"/>
                <a:cs typeface="Arial" panose="020B0604020202020204" pitchFamily="34" charset="0"/>
              </a:rPr>
              <a:t>&gt;, where = (</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s</a:t>
            </a:r>
            <a:r>
              <a:rPr lang="en-GB" sz="1700" dirty="0" err="1">
                <a:solidFill>
                  <a:srgbClr val="262626"/>
                </a:solidFill>
                <a:effectLst/>
                <a:latin typeface="Arial" panose="020B0604020202020204" pitchFamily="34" charset="0"/>
                <a:ea typeface="Arial" panose="020B0604020202020204" pitchFamily="34" charset="0"/>
                <a:cs typeface="Arial" panose="020B0604020202020204" pitchFamily="34" charset="0"/>
              </a:rPr>
              <a:t>U</a:t>
            </a:r>
            <a:r>
              <a:rPr lang="en-GB" sz="1700" baseline="-25000" dirty="0" err="1">
                <a:solidFill>
                  <a:srgbClr val="262626"/>
                </a:solidFill>
                <a:latin typeface="Arial" panose="020B0604020202020204" pitchFamily="34" charset="0"/>
                <a:ea typeface="Arial" panose="020B0604020202020204" pitchFamily="34" charset="0"/>
                <a:cs typeface="Arial" panose="020B0604020202020204" pitchFamily="34" charset="0"/>
              </a:rPr>
              <a:t>f</a:t>
            </a:r>
            <a:r>
              <a:rPr lang="en-GB" sz="1700" dirty="0">
                <a:solidFill>
                  <a:srgbClr val="262626"/>
                </a:solidFill>
                <a:effectLst/>
                <a:latin typeface="Arial" panose="020B0604020202020204" pitchFamily="34" charset="0"/>
                <a:ea typeface="Arial" panose="020B0604020202020204" pitchFamily="34" charset="0"/>
                <a:cs typeface="Arial" panose="020B0604020202020204" pitchFamily="34" charset="0"/>
              </a:rPr>
              <a:t>)</a:t>
            </a:r>
            <a:r>
              <a:rPr lang="en-GB" sz="1700" baseline="30000" dirty="0">
                <a:solidFill>
                  <a:srgbClr val="262626"/>
                </a:solidFill>
                <a:effectLst/>
                <a:latin typeface="Arial" panose="020B0604020202020204" pitchFamily="34" charset="0"/>
                <a:ea typeface="Arial" panose="020B0604020202020204" pitchFamily="34" charset="0"/>
                <a:cs typeface="Arial" panose="020B0604020202020204" pitchFamily="34" charset="0"/>
              </a:rPr>
              <a:t>t</a:t>
            </a:r>
            <a:r>
              <a:rPr lang="en-US" sz="1700" dirty="0">
                <a:latin typeface="Arial" panose="020B0604020202020204" pitchFamily="34" charset="0"/>
                <a:cs typeface="Arial" panose="020B0604020202020204" pitchFamily="34" charset="0"/>
              </a:rPr>
              <a:t>|s&gt; How many times do we need to apply the rotation? It turns out that roughly √𝑁 rotations suffice. This becomes clear when looking at the amplitudes of the state |</a:t>
            </a:r>
            <a:r>
              <a:rPr lang="el-GR" sz="1700" dirty="0">
                <a:latin typeface="Arial" panose="020B0604020202020204" pitchFamily="34" charset="0"/>
                <a:cs typeface="Arial" panose="020B0604020202020204" pitchFamily="34" charset="0"/>
              </a:rPr>
              <a:t>Ψ</a:t>
            </a:r>
            <a:r>
              <a:rPr lang="en-US" sz="1700" dirty="0">
                <a:latin typeface="Arial" panose="020B0604020202020204" pitchFamily="34" charset="0"/>
                <a:cs typeface="Arial" panose="020B0604020202020204" pitchFamily="34" charset="0"/>
              </a:rPr>
              <a:t>&gt;. We can see that the amplitude of |w&gt; grows linearly with the number of ~t</a:t>
            </a:r>
            <a:r>
              <a:rPr lang="en-GB" sz="1700" dirty="0">
                <a:effectLst/>
                <a:latin typeface="Arial" panose="020B0604020202020204" pitchFamily="34" charset="0"/>
                <a:ea typeface="Arial" panose="020B0604020202020204" pitchFamily="34" charset="0"/>
                <a:cs typeface="Arial" panose="020B0604020202020204" pitchFamily="34" charset="0"/>
              </a:rPr>
              <a:t>N</a:t>
            </a:r>
            <a:r>
              <a:rPr lang="en-GB" sz="1700" baseline="30000" dirty="0">
                <a:effectLst/>
                <a:latin typeface="Arial" panose="020B0604020202020204" pitchFamily="34" charset="0"/>
                <a:ea typeface="Arial" panose="020B0604020202020204" pitchFamily="34" charset="0"/>
                <a:cs typeface="Arial" panose="020B0604020202020204" pitchFamily="34" charset="0"/>
              </a:rPr>
              <a:t>-1/2  </a:t>
            </a:r>
            <a:r>
              <a:rPr lang="en-US" sz="1700" dirty="0">
                <a:latin typeface="Arial" panose="020B0604020202020204" pitchFamily="34" charset="0"/>
                <a:cs typeface="Arial" panose="020B0604020202020204" pitchFamily="34" charset="0"/>
              </a:rPr>
              <a:t>applications . However, since we are dealing with amplitudes and not probabilities, the vector space’s dimension enters as a square root. Therefore it is the amplitude, and not just the probability, that is being amplified in this procedure.</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066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0D43C6-7015-25DB-D325-36775B954964}"/>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051ED63B-FADB-32C3-815E-6C845460D4D5}"/>
              </a:ext>
            </a:extLst>
          </p:cNvPr>
          <p:cNvSpPr>
            <a:spLocks noGrp="1"/>
          </p:cNvSpPr>
          <p:nvPr>
            <p:ph type="sldNum" sz="quarter" idx="12"/>
          </p:nvPr>
        </p:nvSpPr>
        <p:spPr/>
        <p:txBody>
          <a:bodyPr/>
          <a:lstStyle/>
          <a:p>
            <a:fld id="{1245FD78-8DE1-44B0-BD44-E067D054697C}" type="slidenum">
              <a:rPr lang="en-IN" smtClean="0"/>
              <a:pPr/>
              <a:t>14</a:t>
            </a:fld>
            <a:endParaRPr lang="en-IN" dirty="0"/>
          </a:p>
        </p:txBody>
      </p:sp>
      <p:sp>
        <p:nvSpPr>
          <p:cNvPr id="4" name="TextBox 3">
            <a:extLst>
              <a:ext uri="{FF2B5EF4-FFF2-40B4-BE49-F238E27FC236}">
                <a16:creationId xmlns:a16="http://schemas.microsoft.com/office/drawing/2014/main" id="{EA4DED3F-02CB-2640-6C05-C7D7C09E7F0E}"/>
              </a:ext>
            </a:extLst>
          </p:cNvPr>
          <p:cNvSpPr txBox="1"/>
          <p:nvPr/>
        </p:nvSpPr>
        <p:spPr>
          <a:xfrm>
            <a:off x="1093694" y="1057836"/>
            <a:ext cx="9798423" cy="5027017"/>
          </a:xfrm>
          <a:prstGeom prst="rect">
            <a:avLst/>
          </a:prstGeom>
          <a:noFill/>
        </p:spPr>
        <p:txBody>
          <a:bodyPr wrap="square" rtlCol="0">
            <a:spAutoFit/>
          </a:bodyPr>
          <a:lstStyle/>
          <a:p>
            <a:pPr algn="l">
              <a:lnSpc>
                <a:spcPct val="150000"/>
              </a:lnSpc>
            </a:pPr>
            <a:r>
              <a:rPr lang="en-US" b="0" i="0" dirty="0">
                <a:effectLst/>
                <a:latin typeface="Arial" panose="020B0604020202020204" pitchFamily="34" charset="0"/>
                <a:cs typeface="Arial" panose="020B0604020202020204" pitchFamily="34" charset="0"/>
              </a:rPr>
              <a:t>The algorithm is divided in to the following steps: </a:t>
            </a:r>
          </a:p>
          <a:p>
            <a:pPr algn="l">
              <a:lnSpc>
                <a:spcPct val="150000"/>
              </a:lnSpc>
            </a:pPr>
            <a:endParaRPr lang="en-US" b="0" i="0" dirty="0">
              <a:effectLst/>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US" b="0" i="0" dirty="0">
                <a:effectLst/>
                <a:latin typeface="Arial" panose="020B0604020202020204" pitchFamily="34" charset="0"/>
                <a:cs typeface="Arial" panose="020B0604020202020204" pitchFamily="34" charset="0"/>
              </a:rPr>
              <a:t>Put all Qubits in to superposition using a Hadamard gate. </a:t>
            </a:r>
          </a:p>
          <a:p>
            <a:pPr algn="l">
              <a:lnSpc>
                <a:spcPct val="150000"/>
              </a:lnSpc>
              <a:buFont typeface="+mj-lt"/>
              <a:buAutoNum type="arabicPeriod"/>
            </a:pPr>
            <a:endParaRPr lang="en-US" b="0" i="0" dirty="0">
              <a:effectLst/>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US" b="0" i="0" dirty="0">
                <a:effectLst/>
                <a:latin typeface="Arial" panose="020B0604020202020204" pitchFamily="34" charset="0"/>
                <a:cs typeface="Arial" panose="020B0604020202020204" pitchFamily="34" charset="0"/>
              </a:rPr>
              <a:t>Implement an oracle that will mark the state you wish to find. This oracle works by performing a phase flip inverts the states amplitude. </a:t>
            </a:r>
          </a:p>
          <a:p>
            <a:pPr algn="l">
              <a:lnSpc>
                <a:spcPct val="150000"/>
              </a:lnSpc>
              <a:buFont typeface="+mj-lt"/>
              <a:buAutoNum type="arabicPeriod"/>
            </a:pPr>
            <a:endParaRPr lang="en-US" b="0" i="0" dirty="0">
              <a:effectLst/>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US" b="0" i="0" dirty="0">
                <a:effectLst/>
                <a:latin typeface="Arial" panose="020B0604020202020204" pitchFamily="34" charset="0"/>
                <a:cs typeface="Arial" panose="020B0604020202020204" pitchFamily="34" charset="0"/>
              </a:rPr>
              <a:t>Implement an amplification circuit that further increases the marked states amplitude while decreasing the amplitude of all other states.</a:t>
            </a:r>
          </a:p>
          <a:p>
            <a:pPr algn="l">
              <a:lnSpc>
                <a:spcPct val="150000"/>
              </a:lnSpc>
              <a:buFont typeface="+mj-lt"/>
              <a:buAutoNum type="arabicPeriod"/>
            </a:pPr>
            <a:endParaRPr lang="en-US" b="0" i="0" dirty="0">
              <a:effectLst/>
              <a:latin typeface="Arial" panose="020B0604020202020204" pitchFamily="34" charset="0"/>
              <a:cs typeface="Arial" panose="020B0604020202020204" pitchFamily="34" charset="0"/>
            </a:endParaRPr>
          </a:p>
          <a:p>
            <a:pPr marL="342900" indent="-342900" algn="l">
              <a:lnSpc>
                <a:spcPct val="150000"/>
              </a:lnSpc>
              <a:buFont typeface="+mj-lt"/>
              <a:buAutoNum type="arabicPeriod"/>
            </a:pPr>
            <a:r>
              <a:rPr lang="en-US" b="0" i="0" dirty="0">
                <a:effectLst/>
                <a:latin typeface="Arial" panose="020B0604020202020204" pitchFamily="34" charset="0"/>
                <a:cs typeface="Arial" panose="020B0604020202020204" pitchFamily="34" charset="0"/>
              </a:rPr>
              <a:t>Measure all qubits. </a:t>
            </a: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855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26A105-1C7B-DBE5-3DC6-20BC17793B05}"/>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F211ECA7-E074-94A8-174D-CD5BBE110827}"/>
              </a:ext>
            </a:extLst>
          </p:cNvPr>
          <p:cNvSpPr>
            <a:spLocks noGrp="1"/>
          </p:cNvSpPr>
          <p:nvPr>
            <p:ph type="sldNum" sz="quarter" idx="12"/>
          </p:nvPr>
        </p:nvSpPr>
        <p:spPr/>
        <p:txBody>
          <a:bodyPr/>
          <a:lstStyle/>
          <a:p>
            <a:fld id="{1245FD78-8DE1-44B0-BD44-E067D054697C}" type="slidenum">
              <a:rPr lang="en-IN" smtClean="0"/>
              <a:pPr/>
              <a:t>15</a:t>
            </a:fld>
            <a:endParaRPr lang="en-IN" dirty="0"/>
          </a:p>
        </p:txBody>
      </p:sp>
      <p:pic>
        <p:nvPicPr>
          <p:cNvPr id="5" name="Picture 4">
            <a:extLst>
              <a:ext uri="{FF2B5EF4-FFF2-40B4-BE49-F238E27FC236}">
                <a16:creationId xmlns:a16="http://schemas.microsoft.com/office/drawing/2014/main" id="{4AC4D82A-82D5-B39D-9E0D-DD9D277C6869}"/>
              </a:ext>
            </a:extLst>
          </p:cNvPr>
          <p:cNvPicPr>
            <a:picLocks noChangeAspect="1"/>
          </p:cNvPicPr>
          <p:nvPr/>
        </p:nvPicPr>
        <p:blipFill>
          <a:blip r:embed="rId2"/>
          <a:stretch>
            <a:fillRect/>
          </a:stretch>
        </p:blipFill>
        <p:spPr>
          <a:xfrm>
            <a:off x="1237829" y="2376004"/>
            <a:ext cx="9716342" cy="208806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29099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465-1871-E601-A86D-340F7C3BA0BA}"/>
              </a:ext>
            </a:extLst>
          </p:cNvPr>
          <p:cNvSpPr>
            <a:spLocks noGrp="1"/>
          </p:cNvSpPr>
          <p:nvPr>
            <p:ph type="title"/>
          </p:nvPr>
        </p:nvSpPr>
        <p:spPr>
          <a:xfrm>
            <a:off x="1097280" y="1043674"/>
            <a:ext cx="10058400" cy="717178"/>
          </a:xfrm>
        </p:spPr>
        <p:txBody>
          <a:bodyPr>
            <a:noAutofit/>
          </a:bodyPr>
          <a:lstStyle/>
          <a:p>
            <a:r>
              <a:rPr lang="en-US" sz="4000" dirty="0"/>
              <a:t>Classical vs Quantum</a:t>
            </a:r>
            <a:endParaRPr lang="en-IN" sz="4000" dirty="0"/>
          </a:p>
        </p:txBody>
      </p:sp>
      <p:sp>
        <p:nvSpPr>
          <p:cNvPr id="3" name="Content Placeholder 2">
            <a:extLst>
              <a:ext uri="{FF2B5EF4-FFF2-40B4-BE49-F238E27FC236}">
                <a16:creationId xmlns:a16="http://schemas.microsoft.com/office/drawing/2014/main" id="{B8757280-C14E-A2FC-E15B-2AA280B9A66E}"/>
              </a:ext>
            </a:extLst>
          </p:cNvPr>
          <p:cNvSpPr>
            <a:spLocks noGrp="1"/>
          </p:cNvSpPr>
          <p:nvPr>
            <p:ph idx="1"/>
          </p:nvPr>
        </p:nvSpPr>
        <p:spPr>
          <a:xfrm>
            <a:off x="1097280" y="1927412"/>
            <a:ext cx="10058400" cy="4061012"/>
          </a:xfrm>
        </p:spPr>
        <p:txBody>
          <a:bodyPr>
            <a:normAutofit/>
          </a:bodyPr>
          <a:lstStyle/>
          <a:p>
            <a:pPr algn="just">
              <a:lnSpc>
                <a:spcPct val="150000"/>
              </a:lnSpc>
              <a:buFont typeface="Arial" panose="020B0604020202020204" pitchFamily="34" charset="0"/>
              <a:buChar char="•"/>
            </a:pPr>
            <a:r>
              <a:rPr lang="en-US" sz="1700" dirty="0">
                <a:latin typeface="Arial" panose="020B0604020202020204" pitchFamily="34" charset="0"/>
              </a:rPr>
              <a:t> It is not that Quantum Computers can do more steps at once, it is that they use more complex steps than conventional computers.</a:t>
            </a:r>
          </a:p>
          <a:p>
            <a:pPr algn="just">
              <a:lnSpc>
                <a:spcPct val="150000"/>
              </a:lnSpc>
              <a:buFont typeface="Arial" panose="020B0604020202020204" pitchFamily="34" charset="0"/>
              <a:buChar char="•"/>
            </a:pPr>
            <a:r>
              <a:rPr lang="en-US" sz="1700" dirty="0">
                <a:latin typeface="Arial" panose="020B0604020202020204" pitchFamily="34" charset="0"/>
              </a:rPr>
              <a:t> In traditional computers, there are only 2 existing states that a bit (binary-digit 0/1) can be in, but this is different in Quantum mechanics.</a:t>
            </a:r>
          </a:p>
          <a:p>
            <a:pPr algn="just">
              <a:lnSpc>
                <a:spcPct val="150000"/>
              </a:lnSpc>
              <a:buFont typeface="Arial" panose="020B0604020202020204" pitchFamily="34" charset="0"/>
              <a:buChar char="•"/>
            </a:pPr>
            <a:r>
              <a:rPr lang="en-US" sz="1700" dirty="0">
                <a:latin typeface="Arial" panose="020B0604020202020204" pitchFamily="34" charset="0"/>
              </a:rPr>
              <a:t> A Grover algorithm outperform classical unordered database search algorithms quadratically. So, it can serve as an example of higher performance of quantum computers. </a:t>
            </a:r>
          </a:p>
          <a:p>
            <a:pPr algn="just">
              <a:lnSpc>
                <a:spcPct val="150000"/>
              </a:lnSpc>
              <a:buFont typeface="Arial" panose="020B0604020202020204" pitchFamily="34" charset="0"/>
              <a:buChar char="•"/>
            </a:pPr>
            <a:r>
              <a:rPr lang="en-US" sz="1700" dirty="0">
                <a:latin typeface="Arial" panose="020B0604020202020204" pitchFamily="34" charset="0"/>
              </a:rPr>
              <a:t> However, when complexity of Grover search is assessed, generally a complexity of an oracle is ignored. In some cases the oracle complexity is so high that it cancels out advantage of faster search.</a:t>
            </a:r>
          </a:p>
          <a:p>
            <a:pPr algn="just">
              <a:lnSpc>
                <a:spcPct val="150000"/>
              </a:lnSpc>
              <a:buFont typeface="Arial" panose="020B0604020202020204" pitchFamily="34" charset="0"/>
              <a:buChar char="•"/>
            </a:pPr>
            <a:endParaRPr lang="en-GB" sz="1800" dirty="0">
              <a:effectLst/>
              <a:latin typeface="Arial" panose="020B0604020202020204" pitchFamily="34" charset="0"/>
              <a:ea typeface="Arial" panose="020B0604020202020204" pitchFamily="34" charset="0"/>
            </a:endParaRPr>
          </a:p>
        </p:txBody>
      </p:sp>
      <p:sp>
        <p:nvSpPr>
          <p:cNvPr id="4" name="Footer Placeholder 3">
            <a:extLst>
              <a:ext uri="{FF2B5EF4-FFF2-40B4-BE49-F238E27FC236}">
                <a16:creationId xmlns:a16="http://schemas.microsoft.com/office/drawing/2014/main" id="{3946B7DD-59F9-5121-770F-35AAF984F346}"/>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E538F04F-A495-6B28-0C45-B06C4FD9A98F}"/>
              </a:ext>
            </a:extLst>
          </p:cNvPr>
          <p:cNvSpPr>
            <a:spLocks noGrp="1"/>
          </p:cNvSpPr>
          <p:nvPr>
            <p:ph type="sldNum" sz="quarter" idx="12"/>
          </p:nvPr>
        </p:nvSpPr>
        <p:spPr/>
        <p:txBody>
          <a:bodyPr/>
          <a:lstStyle/>
          <a:p>
            <a:fld id="{1245FD78-8DE1-44B0-BD44-E067D054697C}" type="slidenum">
              <a:rPr lang="en-IN" smtClean="0"/>
              <a:pPr/>
              <a:t>16</a:t>
            </a:fld>
            <a:endParaRPr lang="en-IN" dirty="0"/>
          </a:p>
        </p:txBody>
      </p:sp>
    </p:spTree>
    <p:extLst>
      <p:ext uri="{BB962C8B-B14F-4D97-AF65-F5344CB8AC3E}">
        <p14:creationId xmlns:p14="http://schemas.microsoft.com/office/powerpoint/2010/main" val="393082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45F705-D05F-DE8B-D699-8AF33E64B5BE}"/>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A9F797F1-B19D-9F07-5685-6FDD1D2FA004}"/>
              </a:ext>
            </a:extLst>
          </p:cNvPr>
          <p:cNvSpPr>
            <a:spLocks noGrp="1"/>
          </p:cNvSpPr>
          <p:nvPr>
            <p:ph type="sldNum" sz="quarter" idx="12"/>
          </p:nvPr>
        </p:nvSpPr>
        <p:spPr/>
        <p:txBody>
          <a:bodyPr/>
          <a:lstStyle/>
          <a:p>
            <a:fld id="{1245FD78-8DE1-44B0-BD44-E067D054697C}" type="slidenum">
              <a:rPr lang="en-IN" smtClean="0"/>
              <a:pPr/>
              <a:t>17</a:t>
            </a:fld>
            <a:endParaRPr lang="en-IN" dirty="0"/>
          </a:p>
        </p:txBody>
      </p:sp>
      <p:sp>
        <p:nvSpPr>
          <p:cNvPr id="5" name="Content Placeholder 2">
            <a:extLst>
              <a:ext uri="{FF2B5EF4-FFF2-40B4-BE49-F238E27FC236}">
                <a16:creationId xmlns:a16="http://schemas.microsoft.com/office/drawing/2014/main" id="{826E5861-13AE-0ABC-8D07-A5F589B88E6B}"/>
              </a:ext>
            </a:extLst>
          </p:cNvPr>
          <p:cNvSpPr txBox="1">
            <a:spLocks/>
          </p:cNvSpPr>
          <p:nvPr/>
        </p:nvSpPr>
        <p:spPr>
          <a:xfrm>
            <a:off x="1066800" y="1075763"/>
            <a:ext cx="10058400" cy="499334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rtl="0">
              <a:lnSpc>
                <a:spcPct val="150000"/>
              </a:lnSpc>
              <a:buFont typeface="Arial" panose="020B0604020202020204" pitchFamily="34" charset="0"/>
              <a:buChar char="•"/>
            </a:pPr>
            <a:r>
              <a:rPr lang="en-US" sz="1700" dirty="0">
                <a:latin typeface="Arial" panose="020B0604020202020204" pitchFamily="34" charset="0"/>
              </a:rPr>
              <a:t> A Quantum Computer can do all the same calculations as a binary computer, but is exceptionally good at a few, precise, tasks — such as breaking encryption.</a:t>
            </a:r>
          </a:p>
          <a:p>
            <a:pPr algn="just" rtl="0">
              <a:lnSpc>
                <a:spcPct val="150000"/>
              </a:lnSpc>
              <a:buFont typeface="Arial" panose="020B0604020202020204" pitchFamily="34" charset="0"/>
              <a:buChar char="•"/>
            </a:pPr>
            <a:r>
              <a:rPr lang="en-US" sz="1700" dirty="0">
                <a:latin typeface="Arial" panose="020B0604020202020204" pitchFamily="34" charset="0"/>
              </a:rPr>
              <a:t> Since the state of a Qubit doesn't have to be distinctively a 0 or a 1, you can run a single calculation with a </a:t>
            </a:r>
            <a:r>
              <a:rPr lang="en-US" sz="1700" dirty="0" err="1">
                <a:latin typeface="Arial" panose="020B0604020202020204" pitchFamily="34" charset="0"/>
              </a:rPr>
              <a:t>superpositioned</a:t>
            </a:r>
            <a:r>
              <a:rPr lang="en-US" sz="1700" dirty="0">
                <a:latin typeface="Arial" panose="020B0604020202020204" pitchFamily="34" charset="0"/>
              </a:rPr>
              <a:t> Qubit and get an answer with multiple attributes - you can run multiple tasks at once - with one bit of information.</a:t>
            </a:r>
          </a:p>
          <a:p>
            <a:pPr algn="just" rtl="0">
              <a:lnSpc>
                <a:spcPct val="150000"/>
              </a:lnSpc>
              <a:buFont typeface="Arial" panose="020B0604020202020204" pitchFamily="34" charset="0"/>
              <a:buChar char="•"/>
            </a:pPr>
            <a:r>
              <a:rPr lang="en-US" sz="1700" dirty="0">
                <a:latin typeface="Arial" panose="020B0604020202020204" pitchFamily="34" charset="0"/>
              </a:rPr>
              <a:t> Through this process and other similar processes, which would take a traditional computer millions of years, could take a Quantum Computer a matter of seconds.</a:t>
            </a:r>
          </a:p>
          <a:p>
            <a:pPr algn="just">
              <a:lnSpc>
                <a:spcPct val="150000"/>
              </a:lnSpc>
              <a:buFont typeface="Arial" panose="020B0604020202020204" pitchFamily="34" charset="0"/>
              <a:buChar char="•"/>
            </a:pPr>
            <a:endParaRPr lang="en-GB" sz="18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6581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F81CA-0F9A-DDB4-B174-3306710704F1}"/>
              </a:ext>
            </a:extLst>
          </p:cNvPr>
          <p:cNvSpPr>
            <a:spLocks noGrp="1"/>
          </p:cNvSpPr>
          <p:nvPr>
            <p:ph type="title"/>
          </p:nvPr>
        </p:nvSpPr>
        <p:spPr/>
        <p:txBody>
          <a:bodyPr>
            <a:normAutofit/>
          </a:bodyPr>
          <a:lstStyle/>
          <a:p>
            <a:r>
              <a:rPr lang="en-US" sz="4200" dirty="0"/>
              <a:t>References</a:t>
            </a:r>
            <a:endParaRPr lang="en-IN" sz="4200" dirty="0"/>
          </a:p>
        </p:txBody>
      </p:sp>
      <p:sp>
        <p:nvSpPr>
          <p:cNvPr id="3" name="Content Placeholder 2">
            <a:extLst>
              <a:ext uri="{FF2B5EF4-FFF2-40B4-BE49-F238E27FC236}">
                <a16:creationId xmlns:a16="http://schemas.microsoft.com/office/drawing/2014/main" id="{BEDA8F7E-C86A-12B2-5451-BFCEC2F78D05}"/>
              </a:ext>
            </a:extLst>
          </p:cNvPr>
          <p:cNvSpPr>
            <a:spLocks noGrp="1"/>
          </p:cNvSpPr>
          <p:nvPr>
            <p:ph idx="1"/>
          </p:nvPr>
        </p:nvSpPr>
        <p:spPr>
          <a:xfrm>
            <a:off x="1097280" y="2086892"/>
            <a:ext cx="10058400" cy="4023360"/>
          </a:xfrm>
        </p:spPr>
        <p:txBody>
          <a:bodyPr>
            <a:normAutofit/>
          </a:bodyPr>
          <a:lstStyle/>
          <a:p>
            <a:pPr marL="127000" lvl="0" indent="0" algn="l" rtl="0">
              <a:spcBef>
                <a:spcPts val="0"/>
              </a:spcBef>
              <a:spcAft>
                <a:spcPts val="0"/>
              </a:spcAft>
              <a:buSzPts val="1600"/>
              <a:buNone/>
            </a:pPr>
            <a:r>
              <a:rPr lang="en-US" sz="2000" dirty="0">
                <a:solidFill>
                  <a:srgbClr val="222222"/>
                </a:solidFill>
                <a:highlight>
                  <a:srgbClr val="FFFFFF"/>
                </a:highlight>
              </a:rPr>
              <a:t>[1] Quantum Computing, A Gentle Introduction Eleanor G. </a:t>
            </a:r>
            <a:r>
              <a:rPr lang="en-US" sz="2000" dirty="0" err="1">
                <a:solidFill>
                  <a:srgbClr val="222222"/>
                </a:solidFill>
                <a:highlight>
                  <a:srgbClr val="FFFFFF"/>
                </a:highlight>
              </a:rPr>
              <a:t>Rieffel</a:t>
            </a:r>
            <a:r>
              <a:rPr lang="en-US" sz="2000" dirty="0">
                <a:solidFill>
                  <a:srgbClr val="222222"/>
                </a:solidFill>
                <a:highlight>
                  <a:srgbClr val="FFFFFF"/>
                </a:highlight>
              </a:rPr>
              <a:t>, and Wolfgang H. </a:t>
            </a:r>
            <a:r>
              <a:rPr lang="en-US" sz="2000" dirty="0" err="1">
                <a:solidFill>
                  <a:srgbClr val="222222"/>
                </a:solidFill>
                <a:highlight>
                  <a:srgbClr val="FFFFFF"/>
                </a:highlight>
              </a:rPr>
              <a:t>Polak</a:t>
            </a:r>
            <a:r>
              <a:rPr lang="en-US" sz="2000" dirty="0">
                <a:solidFill>
                  <a:srgbClr val="222222"/>
                </a:solidFill>
                <a:highlight>
                  <a:srgbClr val="FFFFFF"/>
                </a:highlight>
              </a:rPr>
              <a:t> MIT press (2014)</a:t>
            </a:r>
          </a:p>
          <a:p>
            <a:pPr marL="127000" lvl="0" indent="0" algn="l" rtl="0">
              <a:spcBef>
                <a:spcPts val="0"/>
              </a:spcBef>
              <a:spcAft>
                <a:spcPts val="0"/>
              </a:spcAft>
              <a:buSzPts val="1600"/>
              <a:buNone/>
            </a:pPr>
            <a:endParaRPr lang="en-US" dirty="0">
              <a:solidFill>
                <a:srgbClr val="222222"/>
              </a:solidFill>
              <a:highlight>
                <a:srgbClr val="FFFFFF"/>
              </a:highlight>
            </a:endParaRPr>
          </a:p>
          <a:p>
            <a:pPr marL="127000" lvl="0" indent="0" algn="l" rtl="0">
              <a:spcBef>
                <a:spcPts val="0"/>
              </a:spcBef>
              <a:spcAft>
                <a:spcPts val="0"/>
              </a:spcAft>
              <a:buSzPts val="1600"/>
              <a:buNone/>
            </a:pPr>
            <a:r>
              <a:rPr lang="en-US" sz="2000" dirty="0">
                <a:solidFill>
                  <a:srgbClr val="222222"/>
                </a:solidFill>
                <a:highlight>
                  <a:srgbClr val="FFFFFF"/>
                </a:highlight>
              </a:rPr>
              <a:t>[2] </a:t>
            </a:r>
            <a:r>
              <a:rPr lang="pt-BR" sz="2000" dirty="0">
                <a:solidFill>
                  <a:srgbClr val="222222"/>
                </a:solidFill>
                <a:highlight>
                  <a:srgbClr val="FFFFFF"/>
                </a:highlight>
              </a:rPr>
              <a:t>IBM Quantum. https://quantum-computing.ibm.com/, 2021</a:t>
            </a:r>
            <a:endParaRPr lang="en-US" sz="2000" dirty="0">
              <a:solidFill>
                <a:srgbClr val="222222"/>
              </a:solidFill>
              <a:highlight>
                <a:srgbClr val="FFFFFF"/>
              </a:highlight>
            </a:endParaRPr>
          </a:p>
          <a:p>
            <a:pPr marL="127000" lvl="0" indent="0" algn="l" rtl="0">
              <a:spcBef>
                <a:spcPts val="0"/>
              </a:spcBef>
              <a:spcAft>
                <a:spcPts val="0"/>
              </a:spcAft>
              <a:buSzPts val="1600"/>
              <a:buNone/>
            </a:pPr>
            <a:endParaRPr lang="en-US" sz="2000" dirty="0">
              <a:solidFill>
                <a:srgbClr val="222222"/>
              </a:solidFill>
              <a:highlight>
                <a:srgbClr val="FFFFFF"/>
              </a:highlight>
            </a:endParaRPr>
          </a:p>
          <a:p>
            <a:pPr marL="127000" lvl="0" indent="0" algn="l" rtl="0">
              <a:spcBef>
                <a:spcPts val="0"/>
              </a:spcBef>
              <a:spcAft>
                <a:spcPts val="0"/>
              </a:spcAft>
              <a:buSzPts val="1600"/>
              <a:buNone/>
            </a:pPr>
            <a:r>
              <a:rPr lang="en-US" sz="2000" dirty="0">
                <a:solidFill>
                  <a:srgbClr val="222222"/>
                </a:solidFill>
                <a:highlight>
                  <a:srgbClr val="FFFFFF"/>
                </a:highlight>
              </a:rPr>
              <a:t>[3] Ahmed, Tanvir. </a:t>
            </a:r>
            <a:r>
              <a:rPr lang="en-US" dirty="0">
                <a:solidFill>
                  <a:srgbClr val="222222"/>
                </a:solidFill>
                <a:highlight>
                  <a:srgbClr val="FFFFFF"/>
                </a:highlight>
              </a:rPr>
              <a:t>“Grover's Algorithm | Simplified | Quantum Computing”. </a:t>
            </a:r>
            <a:r>
              <a:rPr lang="en-US" dirty="0" err="1">
                <a:solidFill>
                  <a:srgbClr val="222222"/>
                </a:solidFill>
                <a:highlight>
                  <a:srgbClr val="FFFFFF"/>
                </a:highlight>
              </a:rPr>
              <a:t>Youtube</a:t>
            </a:r>
            <a:r>
              <a:rPr lang="en-US" dirty="0">
                <a:solidFill>
                  <a:srgbClr val="222222"/>
                </a:solidFill>
                <a:highlight>
                  <a:srgbClr val="FFFFFF"/>
                </a:highlight>
              </a:rPr>
              <a:t>. Uploaded by Tanvir Ahmed 14 Nov 2020. https://www.youtube.com/watch?v=EoH3JeqA55A</a:t>
            </a:r>
            <a:endParaRPr lang="en-US" sz="2000" dirty="0">
              <a:solidFill>
                <a:srgbClr val="222222"/>
              </a:solidFill>
              <a:highlight>
                <a:srgbClr val="FFFFFF"/>
              </a:highlight>
            </a:endParaRPr>
          </a:p>
          <a:p>
            <a:pPr marL="127000" lvl="0" indent="0" algn="l" rtl="0">
              <a:spcBef>
                <a:spcPts val="0"/>
              </a:spcBef>
              <a:spcAft>
                <a:spcPts val="0"/>
              </a:spcAft>
              <a:buSzPts val="1600"/>
              <a:buNone/>
            </a:pPr>
            <a:endParaRPr lang="en-US" sz="2000" dirty="0">
              <a:solidFill>
                <a:srgbClr val="222222"/>
              </a:solidFill>
              <a:highlight>
                <a:srgbClr val="FFFFFF"/>
              </a:highlight>
            </a:endParaRPr>
          </a:p>
          <a:p>
            <a:pPr marL="127000" lvl="0" indent="0" algn="l" rtl="0">
              <a:spcBef>
                <a:spcPts val="0"/>
              </a:spcBef>
              <a:spcAft>
                <a:spcPts val="0"/>
              </a:spcAft>
              <a:buSzPts val="1600"/>
              <a:buNone/>
            </a:pPr>
            <a:r>
              <a:rPr lang="en-US" sz="2000" dirty="0">
                <a:solidFill>
                  <a:srgbClr val="222222"/>
                </a:solidFill>
                <a:highlight>
                  <a:srgbClr val="FFFFFF"/>
                </a:highlight>
              </a:rPr>
              <a:t>[4] </a:t>
            </a:r>
            <a:r>
              <a:rPr lang="en-IN" dirty="0"/>
              <a:t>org, </a:t>
            </a:r>
            <a:r>
              <a:rPr lang="en-IN" dirty="0" err="1"/>
              <a:t>Qiskit</a:t>
            </a:r>
            <a:r>
              <a:rPr lang="en-IN" dirty="0"/>
              <a:t>. “Grover’s Algorithm and Amplitude Amplification &amp;</a:t>
            </a:r>
            <a:r>
              <a:rPr lang="en-IN" dirty="0" err="1"/>
              <a:t>mdash</a:t>
            </a:r>
            <a:r>
              <a:rPr lang="en-IN" dirty="0"/>
              <a:t>; </a:t>
            </a:r>
            <a:r>
              <a:rPr lang="en-IN" dirty="0" err="1"/>
              <a:t>Qiskit</a:t>
            </a:r>
            <a:r>
              <a:rPr lang="en-IN" dirty="0"/>
              <a:t> 0.37.2 Documentation.” </a:t>
            </a:r>
            <a:r>
              <a:rPr lang="en-IN" i="1" dirty="0"/>
              <a:t>Grover’s Algorithm and Amplitude Amplification &amp;</a:t>
            </a:r>
            <a:r>
              <a:rPr lang="en-IN" i="1" dirty="0" err="1"/>
              <a:t>mdash</a:t>
            </a:r>
            <a:r>
              <a:rPr lang="en-IN" i="1" dirty="0"/>
              <a:t>; </a:t>
            </a:r>
            <a:r>
              <a:rPr lang="en-IN" i="1" dirty="0" err="1"/>
              <a:t>Qiskit</a:t>
            </a:r>
            <a:r>
              <a:rPr lang="en-IN" i="1" dirty="0"/>
              <a:t> 0.37.2 Documentation</a:t>
            </a:r>
            <a:r>
              <a:rPr lang="en-IN" dirty="0"/>
              <a:t>, 2022, qiskit.org/documentation/tutorials/algorithms/06_grover.html?highlight=</a:t>
            </a:r>
            <a:r>
              <a:rPr lang="en-IN" dirty="0" err="1"/>
              <a:t>grovers</a:t>
            </a:r>
            <a:r>
              <a:rPr lang="en-IN" dirty="0"/>
              <a:t>.</a:t>
            </a:r>
            <a:endParaRPr lang="en-US" sz="2000" dirty="0">
              <a:solidFill>
                <a:srgbClr val="222222"/>
              </a:solidFill>
              <a:highlight>
                <a:srgbClr val="FFFFFF"/>
              </a:highlight>
            </a:endParaRPr>
          </a:p>
          <a:p>
            <a:pPr marL="127000" lvl="0" indent="0" algn="l" rtl="0">
              <a:spcBef>
                <a:spcPts val="0"/>
              </a:spcBef>
              <a:spcAft>
                <a:spcPts val="0"/>
              </a:spcAft>
              <a:buSzPts val="1600"/>
              <a:buNone/>
            </a:pPr>
            <a:endParaRPr lang="en-US" sz="2000" dirty="0">
              <a:solidFill>
                <a:srgbClr val="222222"/>
              </a:solidFill>
              <a:highlight>
                <a:srgbClr val="FFFFFF"/>
              </a:highlight>
            </a:endParaRPr>
          </a:p>
          <a:p>
            <a:pPr marL="127000" lvl="0" indent="0" algn="l" rtl="0">
              <a:spcBef>
                <a:spcPts val="0"/>
              </a:spcBef>
              <a:spcAft>
                <a:spcPts val="0"/>
              </a:spcAft>
              <a:buSzPts val="1600"/>
              <a:buNone/>
            </a:pPr>
            <a:endParaRPr lang="en-US" sz="2000" dirty="0">
              <a:solidFill>
                <a:srgbClr val="222222"/>
              </a:solidFill>
              <a:highlight>
                <a:srgbClr val="FFFFFF"/>
              </a:highlight>
            </a:endParaRPr>
          </a:p>
          <a:p>
            <a:pPr marL="127000" lvl="0" indent="0" algn="l" rtl="0">
              <a:spcBef>
                <a:spcPts val="0"/>
              </a:spcBef>
              <a:spcAft>
                <a:spcPts val="0"/>
              </a:spcAft>
              <a:buSzPts val="1600"/>
              <a:buNone/>
            </a:pPr>
            <a:endParaRPr lang="en-US" sz="2000" dirty="0">
              <a:solidFill>
                <a:srgbClr val="222222"/>
              </a:solidFill>
              <a:highlight>
                <a:srgbClr val="FFFFFF"/>
              </a:highlight>
            </a:endParaRPr>
          </a:p>
        </p:txBody>
      </p:sp>
      <p:sp>
        <p:nvSpPr>
          <p:cNvPr id="4" name="Footer Placeholder 3">
            <a:extLst>
              <a:ext uri="{FF2B5EF4-FFF2-40B4-BE49-F238E27FC236}">
                <a16:creationId xmlns:a16="http://schemas.microsoft.com/office/drawing/2014/main" id="{C0BF18FB-0536-9D8F-3470-F3894A35788C}"/>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FEA6F0BD-C870-AB86-56C4-E795BAF36C97}"/>
              </a:ext>
            </a:extLst>
          </p:cNvPr>
          <p:cNvSpPr>
            <a:spLocks noGrp="1"/>
          </p:cNvSpPr>
          <p:nvPr>
            <p:ph type="sldNum" sz="quarter" idx="12"/>
          </p:nvPr>
        </p:nvSpPr>
        <p:spPr/>
        <p:txBody>
          <a:bodyPr/>
          <a:lstStyle/>
          <a:p>
            <a:fld id="{1245FD78-8DE1-44B0-BD44-E067D054697C}" type="slidenum">
              <a:rPr lang="en-IN" smtClean="0"/>
              <a:pPr/>
              <a:t>18</a:t>
            </a:fld>
            <a:endParaRPr lang="en-IN" dirty="0"/>
          </a:p>
        </p:txBody>
      </p:sp>
    </p:spTree>
    <p:extLst>
      <p:ext uri="{BB962C8B-B14F-4D97-AF65-F5344CB8AC3E}">
        <p14:creationId xmlns:p14="http://schemas.microsoft.com/office/powerpoint/2010/main" val="2035997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187A-4907-3673-B9AD-65E30582B7DE}"/>
              </a:ext>
            </a:extLst>
          </p:cNvPr>
          <p:cNvSpPr>
            <a:spLocks noGrp="1"/>
          </p:cNvSpPr>
          <p:nvPr>
            <p:ph type="title"/>
          </p:nvPr>
        </p:nvSpPr>
        <p:spPr/>
        <p:txBody>
          <a:bodyPr/>
          <a:lstStyle/>
          <a:p>
            <a:pPr algn="ctr"/>
            <a:r>
              <a:rPr lang="en-US" dirty="0"/>
              <a:t>THANK YOU</a:t>
            </a:r>
            <a:endParaRPr lang="en-IN" dirty="0"/>
          </a:p>
        </p:txBody>
      </p:sp>
      <p:sp>
        <p:nvSpPr>
          <p:cNvPr id="4" name="Footer Placeholder 3">
            <a:extLst>
              <a:ext uri="{FF2B5EF4-FFF2-40B4-BE49-F238E27FC236}">
                <a16:creationId xmlns:a16="http://schemas.microsoft.com/office/drawing/2014/main" id="{DF641979-D9AA-BBEC-C468-ECFF55CCA4F9}"/>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B53BF2A5-6080-D8B9-5C4B-B2F6F5AF902D}"/>
              </a:ext>
            </a:extLst>
          </p:cNvPr>
          <p:cNvSpPr>
            <a:spLocks noGrp="1"/>
          </p:cNvSpPr>
          <p:nvPr>
            <p:ph type="sldNum" sz="quarter" idx="12"/>
          </p:nvPr>
        </p:nvSpPr>
        <p:spPr/>
        <p:txBody>
          <a:bodyPr/>
          <a:lstStyle/>
          <a:p>
            <a:fld id="{1245FD78-8DE1-44B0-BD44-E067D054697C}" type="slidenum">
              <a:rPr lang="en-IN" smtClean="0"/>
              <a:pPr/>
              <a:t>19</a:t>
            </a:fld>
            <a:endParaRPr lang="en-IN" dirty="0"/>
          </a:p>
        </p:txBody>
      </p:sp>
    </p:spTree>
    <p:extLst>
      <p:ext uri="{BB962C8B-B14F-4D97-AF65-F5344CB8AC3E}">
        <p14:creationId xmlns:p14="http://schemas.microsoft.com/office/powerpoint/2010/main" val="332365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18C8-365C-AFE4-F5FD-A53EDCCCCBFA}"/>
              </a:ext>
            </a:extLst>
          </p:cNvPr>
          <p:cNvSpPr>
            <a:spLocks noGrp="1"/>
          </p:cNvSpPr>
          <p:nvPr>
            <p:ph type="title"/>
          </p:nvPr>
        </p:nvSpPr>
        <p:spPr/>
        <p:txBody>
          <a:bodyPr>
            <a:normAutofit/>
          </a:bodyPr>
          <a:lstStyle/>
          <a:p>
            <a:r>
              <a:rPr lang="en-US" sz="4200" dirty="0"/>
              <a:t>Introduction</a:t>
            </a:r>
            <a:endParaRPr lang="en-IN" sz="4200" dirty="0"/>
          </a:p>
        </p:txBody>
      </p:sp>
      <p:sp>
        <p:nvSpPr>
          <p:cNvPr id="3" name="Content Placeholder 2">
            <a:extLst>
              <a:ext uri="{FF2B5EF4-FFF2-40B4-BE49-F238E27FC236}">
                <a16:creationId xmlns:a16="http://schemas.microsoft.com/office/drawing/2014/main" id="{80622381-06D8-1349-A58D-D8A65686EB23}"/>
              </a:ext>
            </a:extLst>
          </p:cNvPr>
          <p:cNvSpPr>
            <a:spLocks noGrp="1"/>
          </p:cNvSpPr>
          <p:nvPr>
            <p:ph idx="1"/>
          </p:nvPr>
        </p:nvSpPr>
        <p:spPr>
          <a:xfrm>
            <a:off x="1097280" y="1970351"/>
            <a:ext cx="8988014" cy="4023360"/>
          </a:xfrm>
        </p:spPr>
        <p:txBody>
          <a:bodyPr/>
          <a:lstStyle/>
          <a:p>
            <a:pPr algn="just">
              <a:lnSpc>
                <a:spcPct val="150000"/>
              </a:lnSpc>
              <a:buFont typeface="Arial" panose="020B0604020202020204" pitchFamily="34" charset="0"/>
              <a:buChar char="•"/>
            </a:pPr>
            <a:r>
              <a:rPr lang="en-US" dirty="0"/>
              <a:t> </a:t>
            </a:r>
            <a:r>
              <a:rPr lang="en-GB" sz="1800" dirty="0">
                <a:effectLst/>
                <a:latin typeface="Arial" panose="020B0604020202020204" pitchFamily="34" charset="0"/>
                <a:ea typeface="Arial" panose="020B0604020202020204" pitchFamily="34" charset="0"/>
              </a:rPr>
              <a:t>You have likely heard that one of the many advantages a quantum computer has over a classical computer is its superior speed searching databases. Grover’s algorithm demonstrates this capability. </a:t>
            </a:r>
          </a:p>
          <a:p>
            <a:pPr algn="just">
              <a:lnSpc>
                <a:spcPct val="150000"/>
              </a:lnSpc>
              <a:buFont typeface="Arial" panose="020B0604020202020204" pitchFamily="34" charset="0"/>
              <a:buChar char="•"/>
            </a:pPr>
            <a:r>
              <a:rPr lang="en-GB" sz="1800" dirty="0">
                <a:effectLst/>
                <a:latin typeface="Arial" panose="020B0604020202020204" pitchFamily="34" charset="0"/>
                <a:ea typeface="Arial" panose="020B0604020202020204" pitchFamily="34" charset="0"/>
              </a:rPr>
              <a:t> This algorithm can speed up an unstructured search problem quadratically, but its uses extend beyond that.</a:t>
            </a:r>
          </a:p>
          <a:p>
            <a:pPr algn="just">
              <a:lnSpc>
                <a:spcPct val="150000"/>
              </a:lnSpc>
              <a:buFont typeface="Arial" panose="020B0604020202020204" pitchFamily="34" charset="0"/>
              <a:buChar char="•"/>
            </a:pPr>
            <a:r>
              <a:rPr lang="en-GB" sz="1800" dirty="0">
                <a:latin typeface="Arial" panose="020B0604020202020204" pitchFamily="34" charset="0"/>
                <a:ea typeface="Arial" panose="020B0604020202020204" pitchFamily="34" charset="0"/>
              </a:rPr>
              <a:t> I</a:t>
            </a:r>
            <a:r>
              <a:rPr lang="en-GB" sz="1800" dirty="0">
                <a:effectLst/>
                <a:latin typeface="Arial" panose="020B0604020202020204" pitchFamily="34" charset="0"/>
                <a:ea typeface="Arial" panose="020B0604020202020204" pitchFamily="34" charset="0"/>
              </a:rPr>
              <a:t>t can serve as a general trick or subroutine to obtain quadratic run time improvements for a variety of other algorithms. This is called the amplitude amplification trick.</a:t>
            </a:r>
            <a:endParaRPr lang="en-US" dirty="0"/>
          </a:p>
        </p:txBody>
      </p:sp>
      <p:sp>
        <p:nvSpPr>
          <p:cNvPr id="4" name="Footer Placeholder 3">
            <a:extLst>
              <a:ext uri="{FF2B5EF4-FFF2-40B4-BE49-F238E27FC236}">
                <a16:creationId xmlns:a16="http://schemas.microsoft.com/office/drawing/2014/main" id="{C628C39D-33EA-C104-902D-0170464C9592}"/>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D24AC619-7465-68AB-F021-5A135DF109F4}"/>
              </a:ext>
            </a:extLst>
          </p:cNvPr>
          <p:cNvSpPr>
            <a:spLocks noGrp="1"/>
          </p:cNvSpPr>
          <p:nvPr>
            <p:ph type="sldNum" sz="quarter" idx="12"/>
          </p:nvPr>
        </p:nvSpPr>
        <p:spPr/>
        <p:txBody>
          <a:bodyPr/>
          <a:lstStyle/>
          <a:p>
            <a:fld id="{1245FD78-8DE1-44B0-BD44-E067D054697C}" type="slidenum">
              <a:rPr lang="en-IN" smtClean="0"/>
              <a:pPr/>
              <a:t>2</a:t>
            </a:fld>
            <a:endParaRPr lang="en-IN" dirty="0"/>
          </a:p>
        </p:txBody>
      </p:sp>
    </p:spTree>
    <p:extLst>
      <p:ext uri="{BB962C8B-B14F-4D97-AF65-F5344CB8AC3E}">
        <p14:creationId xmlns:p14="http://schemas.microsoft.com/office/powerpoint/2010/main" val="293015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465-1871-E601-A86D-340F7C3BA0BA}"/>
              </a:ext>
            </a:extLst>
          </p:cNvPr>
          <p:cNvSpPr>
            <a:spLocks noGrp="1"/>
          </p:cNvSpPr>
          <p:nvPr>
            <p:ph type="title"/>
          </p:nvPr>
        </p:nvSpPr>
        <p:spPr>
          <a:xfrm>
            <a:off x="1097280" y="1043674"/>
            <a:ext cx="10058400" cy="717178"/>
          </a:xfrm>
        </p:spPr>
        <p:txBody>
          <a:bodyPr>
            <a:noAutofit/>
          </a:bodyPr>
          <a:lstStyle/>
          <a:p>
            <a:r>
              <a:rPr lang="en-US" sz="4000" dirty="0"/>
              <a:t>The Unstructured Search</a:t>
            </a:r>
            <a:endParaRPr lang="en-IN" sz="4000" dirty="0"/>
          </a:p>
        </p:txBody>
      </p:sp>
      <p:sp>
        <p:nvSpPr>
          <p:cNvPr id="3" name="Content Placeholder 2">
            <a:extLst>
              <a:ext uri="{FF2B5EF4-FFF2-40B4-BE49-F238E27FC236}">
                <a16:creationId xmlns:a16="http://schemas.microsoft.com/office/drawing/2014/main" id="{B8757280-C14E-A2FC-E15B-2AA280B9A66E}"/>
              </a:ext>
            </a:extLst>
          </p:cNvPr>
          <p:cNvSpPr>
            <a:spLocks noGrp="1"/>
          </p:cNvSpPr>
          <p:nvPr>
            <p:ph idx="1"/>
          </p:nvPr>
        </p:nvSpPr>
        <p:spPr>
          <a:xfrm>
            <a:off x="1097280" y="1927412"/>
            <a:ext cx="10058400" cy="3886914"/>
          </a:xfrm>
        </p:spPr>
        <p:txBody>
          <a:bodyPr>
            <a:normAutofit/>
          </a:bodyPr>
          <a:lstStyle/>
          <a:p>
            <a:pPr algn="just">
              <a:lnSpc>
                <a:spcPct val="150000"/>
              </a:lnSpc>
              <a:buFont typeface="Arial" panose="020B0604020202020204" pitchFamily="34" charset="0"/>
              <a:buChar char="•"/>
            </a:pPr>
            <a:r>
              <a:rPr lang="en-US" dirty="0"/>
              <a:t> </a:t>
            </a:r>
            <a:r>
              <a:rPr lang="en-GB" sz="1800" dirty="0">
                <a:effectLst/>
                <a:latin typeface="Arial" panose="020B0604020202020204" pitchFamily="34" charset="0"/>
                <a:ea typeface="Arial" panose="020B0604020202020204" pitchFamily="34" charset="0"/>
              </a:rPr>
              <a:t>Consider a large list of N items. Among these items is one item with a unique property that we wish to locate. We will call this one the winner, w. Say all items in the list are </a:t>
            </a:r>
            <a:r>
              <a:rPr lang="en-GB" sz="1800" dirty="0" err="1">
                <a:effectLst/>
                <a:latin typeface="Arial" panose="020B0604020202020204" pitchFamily="34" charset="0"/>
                <a:ea typeface="Arial" panose="020B0604020202020204" pitchFamily="34" charset="0"/>
              </a:rPr>
              <a:t>gray</a:t>
            </a:r>
            <a:r>
              <a:rPr lang="en-GB" sz="1800" dirty="0">
                <a:effectLst/>
                <a:latin typeface="Arial" panose="020B0604020202020204" pitchFamily="34" charset="0"/>
                <a:ea typeface="Arial" panose="020B0604020202020204" pitchFamily="34" charset="0"/>
              </a:rPr>
              <a:t> except the winner w, which is red.</a:t>
            </a:r>
          </a:p>
          <a:p>
            <a:pPr algn="just">
              <a:lnSpc>
                <a:spcPct val="150000"/>
              </a:lnSpc>
              <a:buFont typeface="Arial" panose="020B0604020202020204" pitchFamily="34" charset="0"/>
              <a:buChar char="•"/>
            </a:pPr>
            <a:endParaRPr lang="en-GB" sz="1800" dirty="0">
              <a:latin typeface="Arial" panose="020B0604020202020204" pitchFamily="34" charset="0"/>
              <a:ea typeface="Arial" panose="020B0604020202020204" pitchFamily="34" charset="0"/>
            </a:endParaRPr>
          </a:p>
          <a:p>
            <a:pPr algn="just">
              <a:lnSpc>
                <a:spcPct val="150000"/>
              </a:lnSpc>
              <a:buFont typeface="Arial" panose="020B0604020202020204" pitchFamily="34" charset="0"/>
              <a:buChar char="•"/>
            </a:pPr>
            <a:endParaRPr lang="en-GB" sz="1800" dirty="0">
              <a:effectLst/>
              <a:latin typeface="Arial" panose="020B0604020202020204" pitchFamily="34" charset="0"/>
              <a:ea typeface="Arial" panose="020B0604020202020204" pitchFamily="34" charset="0"/>
            </a:endParaRPr>
          </a:p>
          <a:p>
            <a:pPr algn="just">
              <a:lnSpc>
                <a:spcPct val="150000"/>
              </a:lnSpc>
              <a:buFont typeface="Arial" panose="020B0604020202020204" pitchFamily="34" charset="0"/>
              <a:buChar char="•"/>
            </a:pPr>
            <a:r>
              <a:rPr lang="en-GB" sz="1800" dirty="0">
                <a:effectLst/>
                <a:latin typeface="Arial" panose="020B0604020202020204" pitchFamily="34" charset="0"/>
                <a:ea typeface="Arial" panose="020B0604020202020204" pitchFamily="34" charset="0"/>
              </a:rPr>
              <a:t>To find the red box – the marked item – using classical computation, one would have to check on average N/2 of these boxes, and in the worst case, all N of them. </a:t>
            </a:r>
          </a:p>
          <a:p>
            <a:pPr marL="0" indent="0" algn="just">
              <a:lnSpc>
                <a:spcPct val="150000"/>
              </a:lnSpc>
              <a:buNone/>
            </a:pPr>
            <a:endParaRPr lang="en-IN" dirty="0"/>
          </a:p>
        </p:txBody>
      </p:sp>
      <p:sp>
        <p:nvSpPr>
          <p:cNvPr id="4" name="Footer Placeholder 3">
            <a:extLst>
              <a:ext uri="{FF2B5EF4-FFF2-40B4-BE49-F238E27FC236}">
                <a16:creationId xmlns:a16="http://schemas.microsoft.com/office/drawing/2014/main" id="{3946B7DD-59F9-5121-770F-35AAF984F346}"/>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E538F04F-A495-6B28-0C45-B06C4FD9A98F}"/>
              </a:ext>
            </a:extLst>
          </p:cNvPr>
          <p:cNvSpPr>
            <a:spLocks noGrp="1"/>
          </p:cNvSpPr>
          <p:nvPr>
            <p:ph type="sldNum" sz="quarter" idx="12"/>
          </p:nvPr>
        </p:nvSpPr>
        <p:spPr/>
        <p:txBody>
          <a:bodyPr/>
          <a:lstStyle/>
          <a:p>
            <a:fld id="{1245FD78-8DE1-44B0-BD44-E067D054697C}" type="slidenum">
              <a:rPr lang="en-IN" smtClean="0"/>
              <a:pPr/>
              <a:t>3</a:t>
            </a:fld>
            <a:endParaRPr lang="en-IN" dirty="0"/>
          </a:p>
        </p:txBody>
      </p:sp>
      <p:pic>
        <p:nvPicPr>
          <p:cNvPr id="6" name="image6.png">
            <a:extLst>
              <a:ext uri="{FF2B5EF4-FFF2-40B4-BE49-F238E27FC236}">
                <a16:creationId xmlns:a16="http://schemas.microsoft.com/office/drawing/2014/main" id="{5C522F34-2960-0137-CE6D-84465A816317}"/>
              </a:ext>
            </a:extLst>
          </p:cNvPr>
          <p:cNvPicPr/>
          <p:nvPr/>
        </p:nvPicPr>
        <p:blipFill>
          <a:blip r:embed="rId2"/>
          <a:srcRect/>
          <a:stretch>
            <a:fillRect/>
          </a:stretch>
        </p:blipFill>
        <p:spPr>
          <a:xfrm>
            <a:off x="3230562" y="3429000"/>
            <a:ext cx="5730875" cy="952500"/>
          </a:xfrm>
          <a:prstGeom prst="rect">
            <a:avLst/>
          </a:prstGeom>
          <a:ln/>
        </p:spPr>
      </p:pic>
    </p:spTree>
    <p:extLst>
      <p:ext uri="{BB962C8B-B14F-4D97-AF65-F5344CB8AC3E}">
        <p14:creationId xmlns:p14="http://schemas.microsoft.com/office/powerpoint/2010/main" val="57509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99DFB6-8A52-71FB-2BB3-00BCE0C4D276}"/>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3CD9B939-06FA-BC50-F7A9-C51B2C4EDD26}"/>
              </a:ext>
            </a:extLst>
          </p:cNvPr>
          <p:cNvSpPr>
            <a:spLocks noGrp="1"/>
          </p:cNvSpPr>
          <p:nvPr>
            <p:ph type="sldNum" sz="quarter" idx="12"/>
          </p:nvPr>
        </p:nvSpPr>
        <p:spPr/>
        <p:txBody>
          <a:bodyPr/>
          <a:lstStyle/>
          <a:p>
            <a:fld id="{1245FD78-8DE1-44B0-BD44-E067D054697C}" type="slidenum">
              <a:rPr lang="en-IN" smtClean="0"/>
              <a:pPr/>
              <a:t>4</a:t>
            </a:fld>
            <a:endParaRPr lang="en-IN" dirty="0"/>
          </a:p>
        </p:txBody>
      </p:sp>
      <p:sp>
        <p:nvSpPr>
          <p:cNvPr id="4" name="Google Shape;103;p18">
            <a:extLst>
              <a:ext uri="{FF2B5EF4-FFF2-40B4-BE49-F238E27FC236}">
                <a16:creationId xmlns:a16="http://schemas.microsoft.com/office/drawing/2014/main" id="{1D3E5A7D-C4B6-6586-7199-F2922C6F388B}"/>
              </a:ext>
            </a:extLst>
          </p:cNvPr>
          <p:cNvSpPr txBox="1">
            <a:spLocks/>
          </p:cNvSpPr>
          <p:nvPr/>
        </p:nvSpPr>
        <p:spPr>
          <a:xfrm>
            <a:off x="985085" y="1147902"/>
            <a:ext cx="10221829" cy="4643297"/>
          </a:xfrm>
          <a:prstGeom prst="rect">
            <a:avLst/>
          </a:prstGeom>
        </p:spPr>
        <p:txBody>
          <a:bodyPr spcFirstLastPara="1" wrap="square" lIns="91425" tIns="91425" rIns="91425" bIns="91425"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330200">
              <a:spcBef>
                <a:spcPts val="0"/>
              </a:spcBef>
              <a:spcAft>
                <a:spcPts val="0"/>
              </a:spcAft>
              <a:buClr>
                <a:srgbClr val="000000"/>
              </a:buClr>
              <a:buSzPts val="1600"/>
              <a:buFont typeface="Calibri" panose="020F0502020204030204" pitchFamily="34" charset="0"/>
              <a:buChar char="●"/>
            </a:pPr>
            <a:endParaRPr lang="en-IN" sz="1600" dirty="0">
              <a:solidFill>
                <a:srgbClr val="000000"/>
              </a:solidFill>
            </a:endParaRPr>
          </a:p>
        </p:txBody>
      </p:sp>
      <p:sp>
        <p:nvSpPr>
          <p:cNvPr id="8" name="Content Placeholder 2">
            <a:extLst>
              <a:ext uri="{FF2B5EF4-FFF2-40B4-BE49-F238E27FC236}">
                <a16:creationId xmlns:a16="http://schemas.microsoft.com/office/drawing/2014/main" id="{2E26447B-64FC-CFC5-8082-743738FC3D1C}"/>
              </a:ext>
            </a:extLst>
          </p:cNvPr>
          <p:cNvSpPr txBox="1">
            <a:spLocks/>
          </p:cNvSpPr>
          <p:nvPr/>
        </p:nvSpPr>
        <p:spPr>
          <a:xfrm>
            <a:off x="1066799" y="1394727"/>
            <a:ext cx="10058400" cy="384066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
            </a:pPr>
            <a:r>
              <a:rPr lang="en-US" dirty="0"/>
              <a:t> </a:t>
            </a:r>
            <a:r>
              <a:rPr lang="en-GB" sz="1800" dirty="0">
                <a:solidFill>
                  <a:srgbClr val="262626"/>
                </a:solidFill>
                <a:effectLst/>
                <a:latin typeface="Arial" panose="020B0604020202020204" pitchFamily="34" charset="0"/>
                <a:ea typeface="Arial" panose="020B0604020202020204" pitchFamily="34" charset="0"/>
              </a:rPr>
              <a:t>On a quantum computer, however, we can find the marked item in roughly sqrt(N) steps with Grover’s amplitude amplification trick. It was proven (even before Grover’s algorithm was discovered) that this speedup is in fact the most we can hope for. </a:t>
            </a:r>
          </a:p>
          <a:p>
            <a:pPr algn="just">
              <a:lnSpc>
                <a:spcPct val="150000"/>
              </a:lnSpc>
              <a:buFont typeface="Arial" panose="020B0604020202020204" pitchFamily="34" charset="0"/>
              <a:buChar char="•"/>
            </a:pPr>
            <a:r>
              <a:rPr lang="en-GB" sz="1800" dirty="0">
                <a:solidFill>
                  <a:srgbClr val="262626"/>
                </a:solidFill>
                <a:effectLst/>
                <a:latin typeface="Arial" panose="020B0604020202020204" pitchFamily="34" charset="0"/>
                <a:ea typeface="Arial" panose="020B0604020202020204" pitchFamily="34" charset="0"/>
              </a:rPr>
              <a:t> A quadratic speedup is indeed a substantial time-saver for finding marked items in long lists. </a:t>
            </a:r>
          </a:p>
          <a:p>
            <a:pPr algn="just">
              <a:lnSpc>
                <a:spcPct val="150000"/>
              </a:lnSpc>
              <a:buFont typeface="Arial" panose="020B0604020202020204" pitchFamily="34" charset="0"/>
              <a:buChar char="•"/>
            </a:pPr>
            <a:r>
              <a:rPr lang="en-GB" sz="1800" dirty="0">
                <a:solidFill>
                  <a:srgbClr val="262626"/>
                </a:solidFill>
                <a:latin typeface="Arial" panose="020B0604020202020204" pitchFamily="34" charset="0"/>
                <a:ea typeface="Arial" panose="020B0604020202020204" pitchFamily="34" charset="0"/>
              </a:rPr>
              <a:t> </a:t>
            </a:r>
            <a:r>
              <a:rPr lang="en-GB" sz="1800" dirty="0">
                <a:solidFill>
                  <a:srgbClr val="262626"/>
                </a:solidFill>
                <a:effectLst/>
                <a:latin typeface="Arial" panose="020B0604020202020204" pitchFamily="34" charset="0"/>
                <a:ea typeface="Arial" panose="020B0604020202020204" pitchFamily="34" charset="0"/>
              </a:rPr>
              <a:t>Additionally, the algorithm does not use the list’s internal structure, which makes it generic.</a:t>
            </a:r>
          </a:p>
          <a:p>
            <a:pPr algn="just">
              <a:lnSpc>
                <a:spcPct val="150000"/>
              </a:lnSpc>
              <a:buFont typeface="Arial" panose="020B0604020202020204" pitchFamily="34" charset="0"/>
              <a:buChar char="•"/>
            </a:pPr>
            <a:r>
              <a:rPr lang="en-GB" sz="1800" dirty="0">
                <a:solidFill>
                  <a:srgbClr val="262626"/>
                </a:solidFill>
                <a:effectLst/>
                <a:latin typeface="Arial" panose="020B0604020202020204" pitchFamily="34" charset="0"/>
                <a:ea typeface="Arial" panose="020B0604020202020204" pitchFamily="34" charset="0"/>
              </a:rPr>
              <a:t> This is why it immediately provides a quadratic quantum speed-up for many classical problems.</a:t>
            </a:r>
            <a:endParaRPr lang="en-IN" sz="1800" dirty="0">
              <a:solidFill>
                <a:srgbClr val="262626"/>
              </a:solidFill>
              <a:effectLst/>
              <a:latin typeface="Arial" panose="020B0604020202020204" pitchFamily="34" charset="0"/>
              <a:ea typeface="Arial" panose="020B0604020202020204" pitchFamily="34" charset="0"/>
            </a:endParaRPr>
          </a:p>
          <a:p>
            <a:pPr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07270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465-1871-E601-A86D-340F7C3BA0BA}"/>
              </a:ext>
            </a:extLst>
          </p:cNvPr>
          <p:cNvSpPr>
            <a:spLocks noGrp="1"/>
          </p:cNvSpPr>
          <p:nvPr>
            <p:ph type="title"/>
          </p:nvPr>
        </p:nvSpPr>
        <p:spPr>
          <a:xfrm>
            <a:off x="1097280" y="1043674"/>
            <a:ext cx="10058400" cy="717178"/>
          </a:xfrm>
        </p:spPr>
        <p:txBody>
          <a:bodyPr>
            <a:noAutofit/>
          </a:bodyPr>
          <a:lstStyle/>
          <a:p>
            <a:r>
              <a:rPr lang="en-US" sz="4000" dirty="0"/>
              <a:t>The Oracle</a:t>
            </a:r>
            <a:endParaRPr lang="en-IN" sz="4000" dirty="0"/>
          </a:p>
        </p:txBody>
      </p:sp>
      <p:sp>
        <p:nvSpPr>
          <p:cNvPr id="3" name="Content Placeholder 2">
            <a:extLst>
              <a:ext uri="{FF2B5EF4-FFF2-40B4-BE49-F238E27FC236}">
                <a16:creationId xmlns:a16="http://schemas.microsoft.com/office/drawing/2014/main" id="{B8757280-C14E-A2FC-E15B-2AA280B9A66E}"/>
              </a:ext>
            </a:extLst>
          </p:cNvPr>
          <p:cNvSpPr>
            <a:spLocks noGrp="1"/>
          </p:cNvSpPr>
          <p:nvPr>
            <p:ph idx="1"/>
          </p:nvPr>
        </p:nvSpPr>
        <p:spPr>
          <a:xfrm>
            <a:off x="1097280" y="1927412"/>
            <a:ext cx="10058400" cy="4061012"/>
          </a:xfrm>
        </p:spPr>
        <p:txBody>
          <a:bodyPr>
            <a:normAutofit/>
          </a:bodyPr>
          <a:lstStyle/>
          <a:p>
            <a:pPr algn="just">
              <a:lnSpc>
                <a:spcPct val="150000"/>
              </a:lnSpc>
              <a:buFont typeface="Arial" panose="020B0604020202020204" pitchFamily="34" charset="0"/>
              <a:buChar char="•"/>
            </a:pPr>
            <a:r>
              <a:rPr lang="en-US" dirty="0"/>
              <a:t> </a:t>
            </a:r>
            <a:r>
              <a:rPr lang="en-GB" sz="1800" dirty="0">
                <a:solidFill>
                  <a:srgbClr val="262626"/>
                </a:solidFill>
                <a:effectLst/>
                <a:latin typeface="Arial Unicode MS"/>
                <a:ea typeface="Arial Unicode MS"/>
                <a:cs typeface="Arial Unicode MS"/>
              </a:rPr>
              <a:t>How will the list items be provided to the quantum computer? For the examples in this topic, our ‘database’ is comprised of all the possible computational basis states our qubits can be in. For example, if we have 3 qubits, our list is the states |000&gt;, |001&gt;....|111&gt; (</a:t>
            </a:r>
            <a:r>
              <a:rPr lang="en-GB" sz="1800" dirty="0" err="1">
                <a:solidFill>
                  <a:srgbClr val="262626"/>
                </a:solidFill>
                <a:effectLst/>
                <a:latin typeface="Arial Unicode MS"/>
                <a:ea typeface="Arial Unicode MS"/>
                <a:cs typeface="Arial Unicode MS"/>
              </a:rPr>
              <a:t>i.e</a:t>
            </a:r>
            <a:r>
              <a:rPr lang="en-GB" sz="1800" dirty="0">
                <a:solidFill>
                  <a:srgbClr val="262626"/>
                </a:solidFill>
                <a:effectLst/>
                <a:latin typeface="Arial Unicode MS"/>
                <a:ea typeface="Arial Unicode MS"/>
                <a:cs typeface="Arial Unicode MS"/>
              </a:rPr>
              <a:t>, the states |0&gt; → |7&gt;.</a:t>
            </a:r>
            <a:endParaRPr lang="en-IN" sz="1800" dirty="0">
              <a:solidFill>
                <a:srgbClr val="262626"/>
              </a:solidFill>
              <a:effectLst/>
              <a:latin typeface="Arial" panose="020B0604020202020204" pitchFamily="34" charset="0"/>
              <a:ea typeface="Arial" panose="020B0604020202020204" pitchFamily="34" charset="0"/>
            </a:endParaRPr>
          </a:p>
          <a:p>
            <a:pPr algn="just">
              <a:lnSpc>
                <a:spcPct val="150000"/>
              </a:lnSpc>
              <a:buFont typeface="Arial" panose="020B0604020202020204" pitchFamily="34" charset="0"/>
              <a:buChar char="•"/>
            </a:pPr>
            <a:r>
              <a:rPr lang="en-IN" dirty="0"/>
              <a:t> </a:t>
            </a:r>
            <a:r>
              <a:rPr lang="en-GB" sz="1800" dirty="0">
                <a:solidFill>
                  <a:srgbClr val="262626"/>
                </a:solidFill>
                <a:effectLst/>
                <a:latin typeface="Arial" panose="020B0604020202020204" pitchFamily="34" charset="0"/>
                <a:ea typeface="Arial" panose="020B0604020202020204" pitchFamily="34" charset="0"/>
              </a:rPr>
              <a:t>Grover’s algorithm solves oracles that add a negative phase to the solution states. That is, for any state |x&gt; in the computational basis: </a:t>
            </a:r>
            <a:endParaRPr lang="en-IN" sz="1800" dirty="0">
              <a:solidFill>
                <a:srgbClr val="262626"/>
              </a:solidFill>
              <a:effectLst/>
              <a:latin typeface="Arial" panose="020B0604020202020204" pitchFamily="34" charset="0"/>
              <a:ea typeface="Arial" panose="020B0604020202020204" pitchFamily="34" charset="0"/>
            </a:endParaRPr>
          </a:p>
          <a:p>
            <a:pPr marL="0" indent="0" algn="just">
              <a:lnSpc>
                <a:spcPct val="150000"/>
              </a:lnSpc>
              <a:buNone/>
            </a:pPr>
            <a:endParaRPr lang="en-IN" sz="1800" dirty="0">
              <a:solidFill>
                <a:srgbClr val="262626"/>
              </a:solidFill>
              <a:effectLst/>
              <a:latin typeface="Arial" panose="020B0604020202020204" pitchFamily="34" charset="0"/>
              <a:ea typeface="Arial" panose="020B0604020202020204" pitchFamily="34" charset="0"/>
            </a:endParaRPr>
          </a:p>
        </p:txBody>
      </p:sp>
      <p:sp>
        <p:nvSpPr>
          <p:cNvPr id="4" name="Footer Placeholder 3">
            <a:extLst>
              <a:ext uri="{FF2B5EF4-FFF2-40B4-BE49-F238E27FC236}">
                <a16:creationId xmlns:a16="http://schemas.microsoft.com/office/drawing/2014/main" id="{3946B7DD-59F9-5121-770F-35AAF984F346}"/>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E538F04F-A495-6B28-0C45-B06C4FD9A98F}"/>
              </a:ext>
            </a:extLst>
          </p:cNvPr>
          <p:cNvSpPr>
            <a:spLocks noGrp="1"/>
          </p:cNvSpPr>
          <p:nvPr>
            <p:ph type="sldNum" sz="quarter" idx="12"/>
          </p:nvPr>
        </p:nvSpPr>
        <p:spPr/>
        <p:txBody>
          <a:bodyPr/>
          <a:lstStyle/>
          <a:p>
            <a:fld id="{1245FD78-8DE1-44B0-BD44-E067D054697C}" type="slidenum">
              <a:rPr lang="en-IN" smtClean="0"/>
              <a:pPr/>
              <a:t>5</a:t>
            </a:fld>
            <a:endParaRPr lang="en-IN" dirty="0"/>
          </a:p>
        </p:txBody>
      </p:sp>
      <p:pic>
        <p:nvPicPr>
          <p:cNvPr id="7" name="image4.png">
            <a:extLst>
              <a:ext uri="{FF2B5EF4-FFF2-40B4-BE49-F238E27FC236}">
                <a16:creationId xmlns:a16="http://schemas.microsoft.com/office/drawing/2014/main" id="{8BBB156F-425F-DE6B-32B7-7DD932069747}"/>
              </a:ext>
            </a:extLst>
          </p:cNvPr>
          <p:cNvPicPr/>
          <p:nvPr/>
        </p:nvPicPr>
        <p:blipFill>
          <a:blip r:embed="rId2"/>
          <a:srcRect/>
          <a:stretch>
            <a:fillRect/>
          </a:stretch>
        </p:blipFill>
        <p:spPr>
          <a:xfrm>
            <a:off x="4352806" y="4573228"/>
            <a:ext cx="3486388" cy="1207778"/>
          </a:xfrm>
          <a:prstGeom prst="rect">
            <a:avLst/>
          </a:prstGeom>
          <a:ln/>
        </p:spPr>
      </p:pic>
    </p:spTree>
    <p:extLst>
      <p:ext uri="{BB962C8B-B14F-4D97-AF65-F5344CB8AC3E}">
        <p14:creationId xmlns:p14="http://schemas.microsoft.com/office/powerpoint/2010/main" val="355943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DC2FD2-D680-67C6-F0C9-55CFD5C66295}"/>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19F89426-7134-1DA5-C7AE-DF0D6615537F}"/>
              </a:ext>
            </a:extLst>
          </p:cNvPr>
          <p:cNvSpPr>
            <a:spLocks noGrp="1"/>
          </p:cNvSpPr>
          <p:nvPr>
            <p:ph type="sldNum" sz="quarter" idx="12"/>
          </p:nvPr>
        </p:nvSpPr>
        <p:spPr/>
        <p:txBody>
          <a:bodyPr/>
          <a:lstStyle/>
          <a:p>
            <a:fld id="{1245FD78-8DE1-44B0-BD44-E067D054697C}" type="slidenum">
              <a:rPr lang="en-IN" smtClean="0"/>
              <a:pPr/>
              <a:t>6</a:t>
            </a:fld>
            <a:endParaRPr lang="en-IN" dirty="0"/>
          </a:p>
        </p:txBody>
      </p:sp>
      <p:sp>
        <p:nvSpPr>
          <p:cNvPr id="4" name="Google Shape;110;p19">
            <a:extLst>
              <a:ext uri="{FF2B5EF4-FFF2-40B4-BE49-F238E27FC236}">
                <a16:creationId xmlns:a16="http://schemas.microsoft.com/office/drawing/2014/main" id="{DAB589A5-4781-F96A-21EE-C635A26EC58A}"/>
              </a:ext>
            </a:extLst>
          </p:cNvPr>
          <p:cNvSpPr txBox="1">
            <a:spLocks/>
          </p:cNvSpPr>
          <p:nvPr/>
        </p:nvSpPr>
        <p:spPr>
          <a:xfrm>
            <a:off x="1085408" y="875179"/>
            <a:ext cx="10021183" cy="5301503"/>
          </a:xfrm>
          <a:prstGeom prst="rect">
            <a:avLst/>
          </a:prstGeom>
        </p:spPr>
        <p:txBody>
          <a:bodyPr spcFirstLastPara="1" wrap="square" lIns="91425" tIns="91425" rIns="91425" bIns="91425" anchor="t" anchorCtr="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34340" indent="-342900">
              <a:lnSpc>
                <a:spcPct val="150000"/>
              </a:lnSpc>
              <a:spcAft>
                <a:spcPts val="1200"/>
              </a:spcAft>
              <a:buFont typeface="Arial" panose="020B0604020202020204" pitchFamily="34" charset="0"/>
              <a:buChar char="•"/>
            </a:pPr>
            <a:r>
              <a:rPr lang="en-GB" sz="1800" dirty="0">
                <a:solidFill>
                  <a:srgbClr val="262626"/>
                </a:solidFill>
                <a:effectLst/>
                <a:latin typeface="Arial" panose="020B0604020202020204" pitchFamily="34" charset="0"/>
                <a:ea typeface="Arial" panose="020B0604020202020204" pitchFamily="34" charset="0"/>
              </a:rPr>
              <a:t>This oracle will be a diagonal matrix, where the entry that correspond to the marked item will have a negative phase. For example, if we have three qubits and w=101, our oracle will have the matrix:</a:t>
            </a:r>
          </a:p>
          <a:p>
            <a:pPr marL="434340" indent="-342900">
              <a:lnSpc>
                <a:spcPct val="150000"/>
              </a:lnSpc>
              <a:spcAft>
                <a:spcPts val="1200"/>
              </a:spcAft>
              <a:buFont typeface="Arial" panose="020B0604020202020204" pitchFamily="34" charset="0"/>
              <a:buChar char="•"/>
            </a:pPr>
            <a:endParaRPr lang="en-GB" sz="1800" dirty="0">
              <a:solidFill>
                <a:srgbClr val="262626"/>
              </a:solidFill>
              <a:latin typeface="Arial" panose="020B0604020202020204" pitchFamily="34" charset="0"/>
              <a:ea typeface="Arial" panose="020B0604020202020204" pitchFamily="34" charset="0"/>
            </a:endParaRPr>
          </a:p>
          <a:p>
            <a:pPr marL="434340" indent="-342900">
              <a:lnSpc>
                <a:spcPct val="150000"/>
              </a:lnSpc>
              <a:spcAft>
                <a:spcPts val="1200"/>
              </a:spcAft>
              <a:buFont typeface="Arial" panose="020B0604020202020204" pitchFamily="34" charset="0"/>
              <a:buChar char="•"/>
            </a:pPr>
            <a:endParaRPr lang="en-GB" sz="1800" dirty="0">
              <a:solidFill>
                <a:srgbClr val="262626"/>
              </a:solidFill>
              <a:effectLst/>
              <a:latin typeface="Arial" panose="020B0604020202020204" pitchFamily="34" charset="0"/>
              <a:ea typeface="Arial" panose="020B0604020202020204" pitchFamily="34" charset="0"/>
            </a:endParaRPr>
          </a:p>
          <a:p>
            <a:pPr marL="434340" indent="-342900">
              <a:lnSpc>
                <a:spcPct val="150000"/>
              </a:lnSpc>
              <a:spcAft>
                <a:spcPts val="1200"/>
              </a:spcAft>
              <a:buFont typeface="Arial" panose="020B0604020202020204" pitchFamily="34" charset="0"/>
              <a:buChar char="•"/>
            </a:pPr>
            <a:endParaRPr lang="en-GB" sz="1800" dirty="0">
              <a:solidFill>
                <a:srgbClr val="262626"/>
              </a:solidFill>
              <a:latin typeface="Arial" panose="020B0604020202020204" pitchFamily="34" charset="0"/>
              <a:ea typeface="Arial" panose="020B0604020202020204" pitchFamily="34" charset="0"/>
            </a:endParaRPr>
          </a:p>
          <a:p>
            <a:pPr marL="434340" indent="-342900">
              <a:lnSpc>
                <a:spcPct val="150000"/>
              </a:lnSpc>
              <a:spcAft>
                <a:spcPts val="1200"/>
              </a:spcAft>
              <a:buFont typeface="Arial" panose="020B0604020202020204" pitchFamily="34" charset="0"/>
              <a:buChar char="•"/>
            </a:pPr>
            <a:r>
              <a:rPr lang="en-GB" sz="1800" dirty="0">
                <a:solidFill>
                  <a:srgbClr val="262626"/>
                </a:solidFill>
                <a:effectLst/>
                <a:latin typeface="Arial" panose="020B0604020202020204" pitchFamily="34" charset="0"/>
                <a:ea typeface="Arial" panose="020B0604020202020204" pitchFamily="34" charset="0"/>
              </a:rPr>
              <a:t>What makes Grover’s algorithm so powerful is how easy it is to convert a problem to an oracle of this form. There are many computational problems in which it’s difficult to find a solution, but relatively easy to verify a solution.</a:t>
            </a:r>
            <a:endParaRPr lang="en-IN" sz="1800" dirty="0">
              <a:solidFill>
                <a:srgbClr val="202124"/>
              </a:solidFill>
              <a:effectLst/>
              <a:latin typeface="Arial" panose="020B0604020202020204" pitchFamily="34" charset="0"/>
              <a:ea typeface="Arial" panose="020B0604020202020204" pitchFamily="34" charset="0"/>
            </a:endParaRPr>
          </a:p>
        </p:txBody>
      </p:sp>
      <p:pic>
        <p:nvPicPr>
          <p:cNvPr id="5" name="image5.png">
            <a:extLst>
              <a:ext uri="{FF2B5EF4-FFF2-40B4-BE49-F238E27FC236}">
                <a16:creationId xmlns:a16="http://schemas.microsoft.com/office/drawing/2014/main" id="{B45F8D84-328D-7BF5-6D2B-6C53D5EA4694}"/>
              </a:ext>
            </a:extLst>
          </p:cNvPr>
          <p:cNvPicPr/>
          <p:nvPr/>
        </p:nvPicPr>
        <p:blipFill>
          <a:blip r:embed="rId2"/>
          <a:srcRect/>
          <a:stretch>
            <a:fillRect/>
          </a:stretch>
        </p:blipFill>
        <p:spPr>
          <a:xfrm>
            <a:off x="4430076" y="2115930"/>
            <a:ext cx="3331845" cy="2446846"/>
          </a:xfrm>
          <a:prstGeom prst="rect">
            <a:avLst/>
          </a:prstGeom>
          <a:ln/>
        </p:spPr>
      </p:pic>
    </p:spTree>
    <p:extLst>
      <p:ext uri="{BB962C8B-B14F-4D97-AF65-F5344CB8AC3E}">
        <p14:creationId xmlns:p14="http://schemas.microsoft.com/office/powerpoint/2010/main" val="56270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21860E-AB6E-D412-20BF-D706CC23EBB4}"/>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9D839CAF-A0C3-1EC3-1FCF-5FF12F987E18}"/>
              </a:ext>
            </a:extLst>
          </p:cNvPr>
          <p:cNvSpPr>
            <a:spLocks noGrp="1"/>
          </p:cNvSpPr>
          <p:nvPr>
            <p:ph type="sldNum" sz="quarter" idx="12"/>
          </p:nvPr>
        </p:nvSpPr>
        <p:spPr/>
        <p:txBody>
          <a:bodyPr/>
          <a:lstStyle/>
          <a:p>
            <a:fld id="{1245FD78-8DE1-44B0-BD44-E067D054697C}" type="slidenum">
              <a:rPr lang="en-IN" smtClean="0"/>
              <a:pPr/>
              <a:t>7</a:t>
            </a:fld>
            <a:endParaRPr lang="en-IN" dirty="0"/>
          </a:p>
        </p:txBody>
      </p:sp>
      <p:sp>
        <p:nvSpPr>
          <p:cNvPr id="4" name="Text Placeholder 2">
            <a:extLst>
              <a:ext uri="{FF2B5EF4-FFF2-40B4-BE49-F238E27FC236}">
                <a16:creationId xmlns:a16="http://schemas.microsoft.com/office/drawing/2014/main" id="{D47FFA8F-0CCD-D215-C392-666953A4D803}"/>
              </a:ext>
            </a:extLst>
          </p:cNvPr>
          <p:cNvSpPr txBox="1">
            <a:spLocks/>
          </p:cNvSpPr>
          <p:nvPr/>
        </p:nvSpPr>
        <p:spPr>
          <a:xfrm>
            <a:off x="1258505" y="1002093"/>
            <a:ext cx="9674983" cy="530905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342900">
              <a:lnSpc>
                <a:spcPct val="150000"/>
              </a:lnSpc>
              <a:buFont typeface="Arial" panose="020B0604020202020204" pitchFamily="34" charset="0"/>
              <a:buChar char="•"/>
            </a:pPr>
            <a:r>
              <a:rPr lang="en-GB" sz="1800" dirty="0">
                <a:solidFill>
                  <a:srgbClr val="262626"/>
                </a:solidFill>
                <a:effectLst/>
                <a:latin typeface="Arial" panose="020B0604020202020204" pitchFamily="34" charset="0"/>
                <a:ea typeface="Arial" panose="020B0604020202020204" pitchFamily="34" charset="0"/>
              </a:rPr>
              <a:t>For example, we can easily verify a solution to a sudoku by checking all the rules are satisfied. For these problems, we can create a function f that takes a proposed solution x and returns f(x)=0 if x is not a solution (x!=w), and f(x)=1 for a valid solution (x=w). Our oracle can then be described as:</a:t>
            </a:r>
          </a:p>
          <a:p>
            <a:pPr marL="457200" indent="-342900">
              <a:lnSpc>
                <a:spcPct val="150000"/>
              </a:lnSpc>
              <a:buFont typeface="Arial" panose="020B0604020202020204" pitchFamily="34" charset="0"/>
              <a:buChar char="•"/>
            </a:pPr>
            <a:endParaRPr lang="en-GB" sz="1800" dirty="0">
              <a:solidFill>
                <a:srgbClr val="262626"/>
              </a:solidFill>
              <a:latin typeface="Arial" panose="020B0604020202020204" pitchFamily="34" charset="0"/>
              <a:ea typeface="Arial" panose="020B0604020202020204" pitchFamily="34" charset="0"/>
            </a:endParaRPr>
          </a:p>
          <a:p>
            <a:pPr marL="457200" indent="-342900">
              <a:lnSpc>
                <a:spcPct val="150000"/>
              </a:lnSpc>
              <a:buFont typeface="Arial" panose="020B0604020202020204" pitchFamily="34" charset="0"/>
              <a:buChar char="•"/>
            </a:pPr>
            <a:r>
              <a:rPr lang="en-GB" sz="1800" dirty="0">
                <a:solidFill>
                  <a:srgbClr val="262626"/>
                </a:solidFill>
                <a:effectLst/>
                <a:latin typeface="Arial" panose="020B0604020202020204" pitchFamily="34" charset="0"/>
                <a:ea typeface="Arial" panose="020B0604020202020204" pitchFamily="34" charset="0"/>
              </a:rPr>
              <a:t>and the oracle’s matrix will be a diagonal matrix of the form:</a:t>
            </a:r>
            <a:endParaRPr lang="en-IN" sz="1800" dirty="0">
              <a:solidFill>
                <a:srgbClr val="262626"/>
              </a:solidFill>
              <a:effectLst/>
              <a:latin typeface="Arial" panose="020B0604020202020204" pitchFamily="34" charset="0"/>
              <a:ea typeface="Arial" panose="020B0604020202020204" pitchFamily="34" charset="0"/>
            </a:endParaRPr>
          </a:p>
          <a:p>
            <a:pPr marL="457200" indent="-342900">
              <a:lnSpc>
                <a:spcPct val="150000"/>
              </a:lnSpc>
              <a:buFont typeface="Arial" panose="020B0604020202020204" pitchFamily="34" charset="0"/>
              <a:buChar char="•"/>
            </a:pPr>
            <a:endParaRPr lang="en-IN" sz="1800" dirty="0">
              <a:solidFill>
                <a:srgbClr val="262626"/>
              </a:solidFill>
              <a:effectLst/>
              <a:latin typeface="Arial" panose="020B0604020202020204" pitchFamily="34" charset="0"/>
              <a:ea typeface="Arial" panose="020B0604020202020204" pitchFamily="34" charset="0"/>
            </a:endParaRPr>
          </a:p>
          <a:p>
            <a:pPr marL="457200" indent="-342900">
              <a:lnSpc>
                <a:spcPct val="150000"/>
              </a:lnSpc>
              <a:buFont typeface="Arial" panose="020B0604020202020204" pitchFamily="34" charset="0"/>
              <a:buChar char="•"/>
            </a:pPr>
            <a:endParaRPr lang="en-IN" dirty="0"/>
          </a:p>
        </p:txBody>
      </p:sp>
      <p:pic>
        <p:nvPicPr>
          <p:cNvPr id="5" name="image1.png">
            <a:extLst>
              <a:ext uri="{FF2B5EF4-FFF2-40B4-BE49-F238E27FC236}">
                <a16:creationId xmlns:a16="http://schemas.microsoft.com/office/drawing/2014/main" id="{4FD8208A-2A8C-DA7B-5420-BABCB14EC675}"/>
              </a:ext>
            </a:extLst>
          </p:cNvPr>
          <p:cNvPicPr/>
          <p:nvPr/>
        </p:nvPicPr>
        <p:blipFill>
          <a:blip r:embed="rId2"/>
          <a:srcRect/>
          <a:stretch>
            <a:fillRect/>
          </a:stretch>
        </p:blipFill>
        <p:spPr>
          <a:xfrm>
            <a:off x="4793642" y="2794492"/>
            <a:ext cx="2604707" cy="570501"/>
          </a:xfrm>
          <a:prstGeom prst="rect">
            <a:avLst/>
          </a:prstGeom>
          <a:ln/>
        </p:spPr>
      </p:pic>
      <p:pic>
        <p:nvPicPr>
          <p:cNvPr id="6" name="image2.png">
            <a:extLst>
              <a:ext uri="{FF2B5EF4-FFF2-40B4-BE49-F238E27FC236}">
                <a16:creationId xmlns:a16="http://schemas.microsoft.com/office/drawing/2014/main" id="{70385BB0-57EA-70E9-A618-7348F15F62A0}"/>
              </a:ext>
            </a:extLst>
          </p:cNvPr>
          <p:cNvPicPr/>
          <p:nvPr/>
        </p:nvPicPr>
        <p:blipFill>
          <a:blip r:embed="rId3"/>
          <a:srcRect/>
          <a:stretch>
            <a:fillRect/>
          </a:stretch>
        </p:blipFill>
        <p:spPr>
          <a:xfrm>
            <a:off x="3811306" y="4140800"/>
            <a:ext cx="4569378" cy="1555909"/>
          </a:xfrm>
          <a:prstGeom prst="rect">
            <a:avLst/>
          </a:prstGeom>
          <a:ln/>
        </p:spPr>
      </p:pic>
    </p:spTree>
    <p:extLst>
      <p:ext uri="{BB962C8B-B14F-4D97-AF65-F5344CB8AC3E}">
        <p14:creationId xmlns:p14="http://schemas.microsoft.com/office/powerpoint/2010/main" val="376816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465-1871-E601-A86D-340F7C3BA0BA}"/>
              </a:ext>
            </a:extLst>
          </p:cNvPr>
          <p:cNvSpPr>
            <a:spLocks noGrp="1"/>
          </p:cNvSpPr>
          <p:nvPr>
            <p:ph type="title"/>
          </p:nvPr>
        </p:nvSpPr>
        <p:spPr>
          <a:xfrm>
            <a:off x="1097280" y="1043674"/>
            <a:ext cx="10058400" cy="717178"/>
          </a:xfrm>
        </p:spPr>
        <p:txBody>
          <a:bodyPr>
            <a:noAutofit/>
          </a:bodyPr>
          <a:lstStyle/>
          <a:p>
            <a:r>
              <a:rPr lang="en-US" sz="4000" dirty="0"/>
              <a:t>Amplitude Amplification</a:t>
            </a:r>
            <a:endParaRPr lang="en-IN" sz="4000" dirty="0"/>
          </a:p>
        </p:txBody>
      </p:sp>
      <p:sp>
        <p:nvSpPr>
          <p:cNvPr id="3" name="Content Placeholder 2">
            <a:extLst>
              <a:ext uri="{FF2B5EF4-FFF2-40B4-BE49-F238E27FC236}">
                <a16:creationId xmlns:a16="http://schemas.microsoft.com/office/drawing/2014/main" id="{B8757280-C14E-A2FC-E15B-2AA280B9A66E}"/>
              </a:ext>
            </a:extLst>
          </p:cNvPr>
          <p:cNvSpPr>
            <a:spLocks noGrp="1"/>
          </p:cNvSpPr>
          <p:nvPr>
            <p:ph idx="1"/>
          </p:nvPr>
        </p:nvSpPr>
        <p:spPr>
          <a:xfrm>
            <a:off x="1097280" y="1927412"/>
            <a:ext cx="10058400" cy="4061012"/>
          </a:xfrm>
        </p:spPr>
        <p:txBody>
          <a:bodyPr>
            <a:normAutofit fontScale="92500" lnSpcReduction="10000"/>
          </a:bodyPr>
          <a:lstStyle/>
          <a:p>
            <a:pPr algn="just">
              <a:lnSpc>
                <a:spcPct val="150000"/>
              </a:lnSpc>
              <a:buFont typeface="Arial" panose="020B0604020202020204" pitchFamily="34" charset="0"/>
              <a:buChar char="•"/>
            </a:pPr>
            <a:r>
              <a:rPr lang="en-US" sz="1800" dirty="0">
                <a:solidFill>
                  <a:srgbClr val="262626"/>
                </a:solidFill>
                <a:latin typeface="Arial" panose="020B0604020202020204" pitchFamily="34" charset="0"/>
                <a:ea typeface="Arial" panose="020B0604020202020204" pitchFamily="34" charset="0"/>
              </a:rPr>
              <a:t> </a:t>
            </a:r>
            <a:r>
              <a:rPr lang="en-GB" sz="1800" dirty="0">
                <a:effectLst/>
                <a:latin typeface="Arial" panose="020B0604020202020204" pitchFamily="34" charset="0"/>
                <a:ea typeface="Arial" panose="020B0604020202020204" pitchFamily="34" charset="0"/>
              </a:rPr>
              <a:t>So how does the algorithm work? Before looking at the list of items, we have no idea where the marked item is. Therefore, any guess of its location is as good as any other, which can be expressed in terms of a quantum state called a uniform superposition:</a:t>
            </a:r>
          </a:p>
          <a:p>
            <a:pPr algn="just">
              <a:lnSpc>
                <a:spcPct val="150000"/>
              </a:lnSpc>
              <a:buFont typeface="Arial" panose="020B0604020202020204" pitchFamily="34" charset="0"/>
              <a:buChar char="•"/>
            </a:pPr>
            <a:endParaRPr lang="en-GB" sz="1800" dirty="0">
              <a:latin typeface="Arial" panose="020B0604020202020204" pitchFamily="34" charset="0"/>
              <a:ea typeface="Arial" panose="020B0604020202020204" pitchFamily="34" charset="0"/>
            </a:endParaRPr>
          </a:p>
          <a:p>
            <a:pPr algn="just">
              <a:lnSpc>
                <a:spcPct val="150000"/>
              </a:lnSpc>
              <a:buFont typeface="Arial" panose="020B0604020202020204" pitchFamily="34" charset="0"/>
              <a:buChar char="•"/>
            </a:pPr>
            <a:endParaRPr lang="en-GB" sz="1800" dirty="0">
              <a:effectLst/>
              <a:latin typeface="Arial" panose="020B0604020202020204" pitchFamily="34" charset="0"/>
              <a:ea typeface="Arial" panose="020B0604020202020204" pitchFamily="34" charset="0"/>
            </a:endParaRPr>
          </a:p>
          <a:p>
            <a:pPr algn="just">
              <a:lnSpc>
                <a:spcPct val="150000"/>
              </a:lnSpc>
              <a:buFont typeface="Arial" panose="020B0604020202020204" pitchFamily="34" charset="0"/>
              <a:buChar char="•"/>
            </a:pPr>
            <a:r>
              <a:rPr lang="en-GB" sz="1800" dirty="0">
                <a:solidFill>
                  <a:srgbClr val="262626"/>
                </a:solidFill>
                <a:effectLst/>
                <a:latin typeface="Arial" panose="020B0604020202020204" pitchFamily="34" charset="0"/>
                <a:ea typeface="Arial" panose="020B0604020202020204" pitchFamily="34" charset="0"/>
              </a:rPr>
              <a:t> If at this point we were to measure in the standard basis {|x&gt;}, this superposition would collapse, according to the fifth quantum law, to any one of the basis states with the same probability of 1/N = 1/2</a:t>
            </a:r>
            <a:r>
              <a:rPr lang="en-GB" sz="1800" baseline="30000" dirty="0">
                <a:solidFill>
                  <a:srgbClr val="262626"/>
                </a:solidFill>
                <a:effectLst/>
                <a:latin typeface="Arial" panose="020B0604020202020204" pitchFamily="34" charset="0"/>
                <a:ea typeface="Arial" panose="020B0604020202020204" pitchFamily="34" charset="0"/>
              </a:rPr>
              <a:t>n</a:t>
            </a:r>
            <a:r>
              <a:rPr lang="en-GB" sz="1800" dirty="0">
                <a:solidFill>
                  <a:srgbClr val="262626"/>
                </a:solidFill>
                <a:effectLst/>
                <a:latin typeface="Arial" panose="020B0604020202020204" pitchFamily="34" charset="0"/>
                <a:ea typeface="Arial" panose="020B0604020202020204" pitchFamily="34" charset="0"/>
              </a:rPr>
              <a:t>. Our chances of guessing the right value w is therefore 1 in 2</a:t>
            </a:r>
            <a:r>
              <a:rPr lang="en-GB" sz="1800" baseline="30000" dirty="0">
                <a:solidFill>
                  <a:srgbClr val="262626"/>
                </a:solidFill>
                <a:effectLst/>
                <a:latin typeface="Arial" panose="020B0604020202020204" pitchFamily="34" charset="0"/>
                <a:ea typeface="Arial" panose="020B0604020202020204" pitchFamily="34" charset="0"/>
              </a:rPr>
              <a:t>n</a:t>
            </a:r>
            <a:r>
              <a:rPr lang="en-GB" sz="1800" dirty="0">
                <a:solidFill>
                  <a:srgbClr val="262626"/>
                </a:solidFill>
                <a:effectLst/>
                <a:latin typeface="Arial" panose="020B0604020202020204" pitchFamily="34" charset="0"/>
                <a:ea typeface="Arial" panose="020B0604020202020204" pitchFamily="34" charset="0"/>
              </a:rPr>
              <a:t>, as could be expected. Hence, on average we would need to try about N = 2</a:t>
            </a:r>
            <a:r>
              <a:rPr lang="en-GB" sz="1800" baseline="30000" dirty="0">
                <a:solidFill>
                  <a:srgbClr val="262626"/>
                </a:solidFill>
                <a:effectLst/>
                <a:latin typeface="Arial" panose="020B0604020202020204" pitchFamily="34" charset="0"/>
                <a:ea typeface="Arial" panose="020B0604020202020204" pitchFamily="34" charset="0"/>
              </a:rPr>
              <a:t>n</a:t>
            </a:r>
            <a:r>
              <a:rPr lang="en-GB" sz="1800" dirty="0">
                <a:solidFill>
                  <a:srgbClr val="262626"/>
                </a:solidFill>
                <a:effectLst/>
                <a:latin typeface="Arial" panose="020B0604020202020204" pitchFamily="34" charset="0"/>
                <a:ea typeface="Arial" panose="020B0604020202020204" pitchFamily="34" charset="0"/>
              </a:rPr>
              <a:t> times to guess the correct item.</a:t>
            </a:r>
            <a:endParaRPr lang="en-IN" sz="1800" dirty="0">
              <a:solidFill>
                <a:srgbClr val="262626"/>
              </a:solidFill>
              <a:effectLst/>
              <a:latin typeface="Arial" panose="020B0604020202020204" pitchFamily="34" charset="0"/>
              <a:ea typeface="Arial" panose="020B0604020202020204" pitchFamily="34" charset="0"/>
            </a:endParaRPr>
          </a:p>
          <a:p>
            <a:pPr algn="just">
              <a:lnSpc>
                <a:spcPct val="150000"/>
              </a:lnSpc>
              <a:buFont typeface="Arial" panose="020B0604020202020204" pitchFamily="34" charset="0"/>
              <a:buChar char="•"/>
            </a:pPr>
            <a:endParaRPr lang="en-GB" sz="1800" dirty="0">
              <a:effectLst/>
              <a:latin typeface="Arial" panose="020B0604020202020204" pitchFamily="34" charset="0"/>
              <a:ea typeface="Arial" panose="020B0604020202020204" pitchFamily="34" charset="0"/>
            </a:endParaRPr>
          </a:p>
        </p:txBody>
      </p:sp>
      <p:sp>
        <p:nvSpPr>
          <p:cNvPr id="4" name="Footer Placeholder 3">
            <a:extLst>
              <a:ext uri="{FF2B5EF4-FFF2-40B4-BE49-F238E27FC236}">
                <a16:creationId xmlns:a16="http://schemas.microsoft.com/office/drawing/2014/main" id="{3946B7DD-59F9-5121-770F-35AAF984F346}"/>
              </a:ext>
            </a:extLst>
          </p:cNvPr>
          <p:cNvSpPr>
            <a:spLocks noGrp="1"/>
          </p:cNvSpPr>
          <p:nvPr>
            <p:ph type="ftr" sz="quarter" idx="11"/>
          </p:nvPr>
        </p:nvSpPr>
        <p:spPr/>
        <p:txBody>
          <a:bodyPr/>
          <a:lstStyle/>
          <a:p>
            <a:r>
              <a:rPr lang="en-US"/>
              <a:t>Department of Computer Science and Engineering</a:t>
            </a:r>
            <a:endParaRPr lang="en-IN" dirty="0"/>
          </a:p>
        </p:txBody>
      </p:sp>
      <p:sp>
        <p:nvSpPr>
          <p:cNvPr id="5" name="Slide Number Placeholder 4">
            <a:extLst>
              <a:ext uri="{FF2B5EF4-FFF2-40B4-BE49-F238E27FC236}">
                <a16:creationId xmlns:a16="http://schemas.microsoft.com/office/drawing/2014/main" id="{E538F04F-A495-6B28-0C45-B06C4FD9A98F}"/>
              </a:ext>
            </a:extLst>
          </p:cNvPr>
          <p:cNvSpPr>
            <a:spLocks noGrp="1"/>
          </p:cNvSpPr>
          <p:nvPr>
            <p:ph type="sldNum" sz="quarter" idx="12"/>
          </p:nvPr>
        </p:nvSpPr>
        <p:spPr/>
        <p:txBody>
          <a:bodyPr/>
          <a:lstStyle/>
          <a:p>
            <a:fld id="{1245FD78-8DE1-44B0-BD44-E067D054697C}" type="slidenum">
              <a:rPr lang="en-IN" smtClean="0"/>
              <a:pPr/>
              <a:t>8</a:t>
            </a:fld>
            <a:endParaRPr lang="en-IN" dirty="0"/>
          </a:p>
        </p:txBody>
      </p:sp>
      <p:pic>
        <p:nvPicPr>
          <p:cNvPr id="6" name="image3.png">
            <a:extLst>
              <a:ext uri="{FF2B5EF4-FFF2-40B4-BE49-F238E27FC236}">
                <a16:creationId xmlns:a16="http://schemas.microsoft.com/office/drawing/2014/main" id="{0B03F6A0-10E3-DB37-90C8-8D07469D5C6C}"/>
              </a:ext>
            </a:extLst>
          </p:cNvPr>
          <p:cNvPicPr/>
          <p:nvPr/>
        </p:nvPicPr>
        <p:blipFill>
          <a:blip r:embed="rId2"/>
          <a:srcRect/>
          <a:stretch>
            <a:fillRect/>
          </a:stretch>
        </p:blipFill>
        <p:spPr>
          <a:xfrm>
            <a:off x="4884896" y="3155436"/>
            <a:ext cx="2483168" cy="890588"/>
          </a:xfrm>
          <a:prstGeom prst="rect">
            <a:avLst/>
          </a:prstGeom>
          <a:ln/>
        </p:spPr>
      </p:pic>
    </p:spTree>
    <p:extLst>
      <p:ext uri="{BB962C8B-B14F-4D97-AF65-F5344CB8AC3E}">
        <p14:creationId xmlns:p14="http://schemas.microsoft.com/office/powerpoint/2010/main" val="128407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662007-883C-A485-2158-2F4599EE1879}"/>
              </a:ext>
            </a:extLst>
          </p:cNvPr>
          <p:cNvSpPr>
            <a:spLocks noGrp="1"/>
          </p:cNvSpPr>
          <p:nvPr>
            <p:ph type="ftr" sz="quarter" idx="11"/>
          </p:nvPr>
        </p:nvSpPr>
        <p:spPr/>
        <p:txBody>
          <a:bodyPr/>
          <a:lstStyle/>
          <a:p>
            <a:r>
              <a:rPr lang="en-US"/>
              <a:t>Department of Computer Science and Engineering</a:t>
            </a:r>
            <a:endParaRPr lang="en-IN" dirty="0"/>
          </a:p>
        </p:txBody>
      </p:sp>
      <p:sp>
        <p:nvSpPr>
          <p:cNvPr id="3" name="Slide Number Placeholder 2">
            <a:extLst>
              <a:ext uri="{FF2B5EF4-FFF2-40B4-BE49-F238E27FC236}">
                <a16:creationId xmlns:a16="http://schemas.microsoft.com/office/drawing/2014/main" id="{0FB8851E-E1F2-C807-27FD-4738B04D7B39}"/>
              </a:ext>
            </a:extLst>
          </p:cNvPr>
          <p:cNvSpPr>
            <a:spLocks noGrp="1"/>
          </p:cNvSpPr>
          <p:nvPr>
            <p:ph type="sldNum" sz="quarter" idx="12"/>
          </p:nvPr>
        </p:nvSpPr>
        <p:spPr/>
        <p:txBody>
          <a:bodyPr/>
          <a:lstStyle/>
          <a:p>
            <a:fld id="{1245FD78-8DE1-44B0-BD44-E067D054697C}" type="slidenum">
              <a:rPr lang="en-IN" smtClean="0"/>
              <a:pPr/>
              <a:t>9</a:t>
            </a:fld>
            <a:endParaRPr lang="en-IN" dirty="0"/>
          </a:p>
        </p:txBody>
      </p:sp>
      <p:sp>
        <p:nvSpPr>
          <p:cNvPr id="4" name="Content Placeholder 2">
            <a:extLst>
              <a:ext uri="{FF2B5EF4-FFF2-40B4-BE49-F238E27FC236}">
                <a16:creationId xmlns:a16="http://schemas.microsoft.com/office/drawing/2014/main" id="{BCEACF78-7972-7EF3-B21B-F82557D51DC2}"/>
              </a:ext>
            </a:extLst>
          </p:cNvPr>
          <p:cNvSpPr txBox="1">
            <a:spLocks/>
          </p:cNvSpPr>
          <p:nvPr/>
        </p:nvSpPr>
        <p:spPr>
          <a:xfrm>
            <a:off x="1066800" y="1147483"/>
            <a:ext cx="10058400" cy="484990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Arial" panose="020B0604020202020204" pitchFamily="34" charset="0"/>
              <a:buChar char="•"/>
            </a:pPr>
            <a:r>
              <a:rPr lang="en-GB" sz="1700" dirty="0">
                <a:effectLst/>
                <a:latin typeface="Arial" panose="020B0604020202020204" pitchFamily="34" charset="0"/>
                <a:ea typeface="Arial" panose="020B0604020202020204" pitchFamily="34" charset="0"/>
              </a:rPr>
              <a:t> The </a:t>
            </a:r>
            <a:r>
              <a:rPr lang="en-GB" sz="1700" i="1" dirty="0">
                <a:effectLst/>
                <a:latin typeface="Arial" panose="020B0604020202020204" pitchFamily="34" charset="0"/>
                <a:ea typeface="Arial" panose="020B0604020202020204" pitchFamily="34" charset="0"/>
              </a:rPr>
              <a:t>amplitude amplification</a:t>
            </a:r>
            <a:r>
              <a:rPr lang="en-GB" sz="1700" dirty="0">
                <a:effectLst/>
                <a:latin typeface="Arial" panose="020B0604020202020204" pitchFamily="34" charset="0"/>
                <a:ea typeface="Arial" panose="020B0604020202020204" pitchFamily="34" charset="0"/>
              </a:rPr>
              <a:t> procedure signifies how a quantum computer significantly enhances this probability. This procedure stretches out (amplifies) the amplitude of the marked item, which shrinks the other items’ amplitudes, so that measuring the final state will return the right item with near certainty.</a:t>
            </a:r>
          </a:p>
          <a:p>
            <a:pPr algn="just">
              <a:lnSpc>
                <a:spcPct val="150000"/>
              </a:lnSpc>
              <a:buFont typeface="Arial" panose="020B0604020202020204" pitchFamily="34" charset="0"/>
              <a:buChar char="•"/>
            </a:pPr>
            <a:r>
              <a:rPr lang="en-GB" sz="1700" dirty="0">
                <a:latin typeface="Arial" panose="020B0604020202020204" pitchFamily="34" charset="0"/>
                <a:ea typeface="Arial" panose="020B0604020202020204" pitchFamily="34" charset="0"/>
              </a:rPr>
              <a:t> </a:t>
            </a:r>
            <a:r>
              <a:rPr lang="en-GB" sz="1700" dirty="0">
                <a:effectLst/>
                <a:latin typeface="Arial" panose="020B0604020202020204" pitchFamily="34" charset="0"/>
                <a:ea typeface="Arial" panose="020B0604020202020204" pitchFamily="34" charset="0"/>
              </a:rPr>
              <a:t>The only two special states we need to consider are the winner |w&gt; and the uniform superposition |s&gt;. These two vectors span a two-dimensional plane in the vector space C</a:t>
            </a:r>
            <a:r>
              <a:rPr lang="en-GB" sz="1700" baseline="30000" dirty="0">
                <a:effectLst/>
                <a:latin typeface="Arial" panose="020B0604020202020204" pitchFamily="34" charset="0"/>
                <a:ea typeface="Arial" panose="020B0604020202020204" pitchFamily="34" charset="0"/>
              </a:rPr>
              <a:t>N</a:t>
            </a:r>
            <a:r>
              <a:rPr lang="en-GB" sz="1700" dirty="0">
                <a:effectLst/>
                <a:latin typeface="Arial" panose="020B0604020202020204" pitchFamily="34" charset="0"/>
                <a:ea typeface="Arial" panose="020B0604020202020204" pitchFamily="34" charset="0"/>
              </a:rPr>
              <a:t>. They are not quite perpendicular because |w&gt; occurs in the superposition with amplitude N</a:t>
            </a:r>
            <a:r>
              <a:rPr lang="en-GB" sz="1700" baseline="30000" dirty="0">
                <a:effectLst/>
                <a:latin typeface="Arial" panose="020B0604020202020204" pitchFamily="34" charset="0"/>
                <a:ea typeface="Arial" panose="020B0604020202020204" pitchFamily="34" charset="0"/>
              </a:rPr>
              <a:t>-1/2</a:t>
            </a:r>
            <a:r>
              <a:rPr lang="en-GB" sz="1700" dirty="0">
                <a:effectLst/>
                <a:latin typeface="Arial" panose="020B0604020202020204" pitchFamily="34" charset="0"/>
                <a:ea typeface="Arial" panose="020B0604020202020204" pitchFamily="34" charset="0"/>
              </a:rPr>
              <a:t> as well. </a:t>
            </a:r>
          </a:p>
          <a:p>
            <a:pPr algn="just">
              <a:lnSpc>
                <a:spcPct val="150000"/>
              </a:lnSpc>
              <a:buFont typeface="Arial" panose="020B0604020202020204" pitchFamily="34" charset="0"/>
              <a:buChar char="•"/>
            </a:pPr>
            <a:r>
              <a:rPr lang="en-GB" sz="1700" dirty="0">
                <a:latin typeface="Arial" panose="020B0604020202020204" pitchFamily="34" charset="0"/>
                <a:ea typeface="Arial" panose="020B0604020202020204" pitchFamily="34" charset="0"/>
              </a:rPr>
              <a:t> </a:t>
            </a:r>
            <a:r>
              <a:rPr lang="en-GB" sz="1700" dirty="0">
                <a:effectLst/>
                <a:latin typeface="Arial" panose="020B0604020202020204" pitchFamily="34" charset="0"/>
                <a:ea typeface="Arial" panose="020B0604020202020204" pitchFamily="34" charset="0"/>
              </a:rPr>
              <a:t>We can, however, introduce an additional state |s’&gt; that is in the span of these two vectors, is perpendicular to |w&gt;, and is obtained from |s&gt; by removing |w&gt; and rescaling.</a:t>
            </a:r>
            <a:r>
              <a:rPr lang="en-US" sz="1700" dirty="0"/>
              <a:t> </a:t>
            </a:r>
            <a:endParaRPr lang="en-IN" sz="1700" dirty="0"/>
          </a:p>
        </p:txBody>
      </p:sp>
    </p:spTree>
    <p:extLst>
      <p:ext uri="{BB962C8B-B14F-4D97-AF65-F5344CB8AC3E}">
        <p14:creationId xmlns:p14="http://schemas.microsoft.com/office/powerpoint/2010/main" val="1835395748"/>
      </p:ext>
    </p:extLst>
  </p:cSld>
  <p:clrMapOvr>
    <a:masterClrMapping/>
  </p:clrMapOvr>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6595</TotalTime>
  <Words>1921</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Unicode MS</vt:lpstr>
      <vt:lpstr>Calibri</vt:lpstr>
      <vt:lpstr>Calibri Light</vt:lpstr>
      <vt:lpstr>Cambria Math</vt:lpstr>
      <vt:lpstr>Retrospect</vt:lpstr>
      <vt:lpstr>  QUANTUM COMPUTING(MCS251) Non-CIE Component Presentation on GROVER’S ALGORITHM FOR SEARCHING</vt:lpstr>
      <vt:lpstr>Introduction</vt:lpstr>
      <vt:lpstr>The Unstructured Search</vt:lpstr>
      <vt:lpstr>PowerPoint Presentation</vt:lpstr>
      <vt:lpstr>The Oracle</vt:lpstr>
      <vt:lpstr>PowerPoint Presentation</vt:lpstr>
      <vt:lpstr>PowerPoint Presentation</vt:lpstr>
      <vt:lpstr>Amplitude Amplification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Classical vs Quantum</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Jawaad Shariff</cp:lastModifiedBy>
  <cp:revision>396</cp:revision>
  <cp:lastPrinted>2021-10-12T08:10:28Z</cp:lastPrinted>
  <dcterms:created xsi:type="dcterms:W3CDTF">2020-08-26T05:56:20Z</dcterms:created>
  <dcterms:modified xsi:type="dcterms:W3CDTF">2022-09-08T19:32:59Z</dcterms:modified>
</cp:coreProperties>
</file>