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QY1+dxBPR3gKyEbFicH9q1eAh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15f1d08e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15f1d08e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515f1d08e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15f1d08e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515f1d08e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515f1d08e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15f1d08e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15f1d08e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515f1d08e3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15f1d06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15f1d06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515f1d06c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15f1d08e3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15f1d08e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515f1d08e3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15f1d08e3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15f1d08e3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515f1d08e3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15f1d08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15f1d08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515f1d08e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27" name="Google Shape;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34" name="Google Shape;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44" name="Google Shape;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52" name="Google Shape;5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62" name="Google Shape;6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68" name="Google Shape;6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75" name="Google Shape;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85" name="Google Shape;8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7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Srinidhi\Desktop\logo.png"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815867" y="1292356"/>
            <a:ext cx="10848900" cy="3323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b="1" lang="en-IN" sz="2800"/>
              <a:t>M. Tech (CSE) – Second Semester (Term: July-Oct 2022)</a:t>
            </a:r>
            <a:br>
              <a:rPr b="1" lang="en-IN" sz="2800"/>
            </a:br>
            <a:r>
              <a:rPr b="1" lang="en-IN" sz="2800"/>
              <a:t>Non-CIE Component </a:t>
            </a:r>
            <a:br>
              <a:rPr b="1" lang="en-IN" sz="2800"/>
            </a:br>
            <a:r>
              <a:rPr b="1" lang="en-IN" sz="2800"/>
              <a:t>Quantum Computing (MCS22)</a:t>
            </a:r>
            <a:br>
              <a:rPr b="1" lang="en-IN" sz="3200"/>
            </a:br>
            <a:r>
              <a:rPr b="1" lang="en-IN" sz="3200"/>
              <a:t>Open Quantum Systems</a:t>
            </a:r>
            <a:br>
              <a:rPr lang="en-IN" sz="2000"/>
            </a:br>
            <a:endParaRPr sz="2000"/>
          </a:p>
        </p:txBody>
      </p:sp>
      <p:sp>
        <p:nvSpPr>
          <p:cNvPr id="117" name="Google Shape;117;p1"/>
          <p:cNvSpPr txBox="1"/>
          <p:nvPr/>
        </p:nvSpPr>
        <p:spPr>
          <a:xfrm>
            <a:off x="2062975" y="769156"/>
            <a:ext cx="858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292775" y="4616302"/>
            <a:ext cx="471960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Deeptashree 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Observables and Random Variables (2)</a:t>
            </a:r>
            <a:endParaRPr/>
          </a:p>
        </p:txBody>
      </p:sp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733" y="1947332"/>
            <a:ext cx="8957733" cy="42444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Observables and Random Variables (3)</a:t>
            </a:r>
            <a:endParaRPr/>
          </a:p>
        </p:txBody>
      </p:sp>
      <p:sp>
        <p:nvSpPr>
          <p:cNvPr id="201" name="Google Shape;20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680" y="1924594"/>
            <a:ext cx="7888778" cy="406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Pure States and Statistical Mixtures</a:t>
            </a:r>
            <a:endParaRPr/>
          </a:p>
        </p:txBody>
      </p:sp>
      <p:sp>
        <p:nvSpPr>
          <p:cNvPr id="209" name="Google Shape;209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863634"/>
            <a:ext cx="7898673" cy="439782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Statistical formulae of QM</a:t>
            </a:r>
            <a:endParaRPr/>
          </a:p>
        </p:txBody>
      </p:sp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170" y="1881417"/>
            <a:ext cx="5982789" cy="437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0466" y="6012266"/>
            <a:ext cx="213378" cy="24386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Statistical formulae of QM (2)</a:t>
            </a:r>
            <a:endParaRPr/>
          </a:p>
        </p:txBody>
      </p:sp>
      <p:sp>
        <p:nvSpPr>
          <p:cNvPr id="226" name="Google Shape;22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229" y="1811384"/>
            <a:ext cx="7636229" cy="4519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Composite Systems</a:t>
            </a:r>
            <a:endParaRPr/>
          </a:p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" y="1846217"/>
            <a:ext cx="8220891" cy="436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Density Matrix of Composite Systems</a:t>
            </a:r>
            <a:endParaRPr/>
          </a:p>
        </p:txBody>
      </p:sp>
      <p:sp>
        <p:nvSpPr>
          <p:cNvPr id="242" name="Google Shape;24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845" y="2106815"/>
            <a:ext cx="8133805" cy="404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Reduced Density Matrix</a:t>
            </a:r>
            <a:endParaRPr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680" y="1994263"/>
            <a:ext cx="8177349" cy="40669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Ideal Quantum Measurement</a:t>
            </a:r>
            <a:endParaRPr/>
          </a:p>
        </p:txBody>
      </p: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543" y="1893400"/>
            <a:ext cx="8665028" cy="428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7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15f1d08e3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Dynamical Maps</a:t>
            </a:r>
            <a:endParaRPr/>
          </a:p>
        </p:txBody>
      </p:sp>
      <p:sp>
        <p:nvSpPr>
          <p:cNvPr id="267" name="Google Shape;267;g1515f1d08e3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68" name="Google Shape;268;g1515f1d08e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0" y="1818375"/>
            <a:ext cx="8001000" cy="443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515f1d08e3_0_8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1154083" y="744489"/>
            <a:ext cx="1005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Open Quantum Systems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378688" y="1712889"/>
            <a:ext cx="11434618" cy="403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636588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 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quantum system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 quantum-mechanical system that interacts with an external quantum system, which is known as the environment or a bath.</a:t>
            </a:r>
            <a:endParaRPr/>
          </a:p>
          <a:p>
            <a:pPr indent="-342900" lvl="0" marL="636588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These interactions significantly change the dynamics of the system and result in quantum dissipation, such that the information contained in the system is lost to its environment.</a:t>
            </a:r>
            <a:endParaRPr/>
          </a:p>
          <a:p>
            <a:pPr indent="-342900" lvl="0" marL="636588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It is important to develop a theoretical framework for treating these interactions in order to obtain an accurate understanding of quantum systems.</a:t>
            </a:r>
            <a:endParaRPr/>
          </a:p>
          <a:p>
            <a:pPr indent="-342900" lvl="0" marL="636588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Techniques developed in the context of open quantum systems have proven powerful in fields such as quantum optics, quantum statistical mechanics, quantum information science, quantum thermodynamics, quantum biology.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8448875" y="118250"/>
            <a:ext cx="3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15f1d08e3_0_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Dynamical Maps</a:t>
            </a:r>
            <a:endParaRPr/>
          </a:p>
        </p:txBody>
      </p:sp>
      <p:sp>
        <p:nvSpPr>
          <p:cNvPr id="276" name="Google Shape;276;g1515f1d08e3_0_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7" name="Google Shape;277;g1515f1d08e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388" y="1998325"/>
            <a:ext cx="8258175" cy="40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515f1d08e3_0_18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15f1d08e3_0_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Dynamical Maps</a:t>
            </a:r>
            <a:endParaRPr/>
          </a:p>
        </p:txBody>
      </p:sp>
      <p:sp>
        <p:nvSpPr>
          <p:cNvPr id="285" name="Google Shape;285;g1515f1d08e3_0_2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6" name="Google Shape;286;g1515f1d08e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50" y="1846950"/>
            <a:ext cx="8129575" cy="435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515f1d08e3_0_26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15f1d06cb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Markovian Quantum Master Equation</a:t>
            </a:r>
            <a:endParaRPr/>
          </a:p>
        </p:txBody>
      </p:sp>
      <p:sp>
        <p:nvSpPr>
          <p:cNvPr id="294" name="Google Shape;294;g1515f1d06cb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95" name="Google Shape;295;g1515f1d06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859300"/>
            <a:ext cx="8415349" cy="444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515f1d06cb_0_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15f1d08e3_0_4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03" name="Google Shape;303;g1515f1d08e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75" y="600075"/>
            <a:ext cx="8701076" cy="55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15f1d08e3_0_4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15f1d08e3_0_5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1" name="Google Shape;311;g1515f1d08e3_0_53"/>
          <p:cNvSpPr txBox="1"/>
          <p:nvPr/>
        </p:nvSpPr>
        <p:spPr>
          <a:xfrm>
            <a:off x="3345600" y="2951850"/>
            <a:ext cx="550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latin typeface="Calibri"/>
                <a:ea typeface="Calibri"/>
                <a:cs typeface="Calibri"/>
                <a:sym typeface="Calibri"/>
              </a:rPr>
              <a:t>       THANK YOU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15f1d08e3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Open Quantum System</a:t>
            </a:r>
            <a:endParaRPr/>
          </a:p>
        </p:txBody>
      </p:sp>
      <p:sp>
        <p:nvSpPr>
          <p:cNvPr id="134" name="Google Shape;134;g1515f1d08e3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5" name="Google Shape;135;g1515f1d08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871675"/>
            <a:ext cx="7886700" cy="43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515f1d08e3_0_0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1097280" y="65605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/>
              <a:t>Quantum system and environment</a:t>
            </a:r>
            <a:br>
              <a:rPr lang="en-IN"/>
            </a:br>
            <a:endParaRPr sz="3200"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584661" y="1824670"/>
            <a:ext cx="11083637" cy="450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4844"/>
              <a:buFont typeface="Noto Sans Symbols"/>
              <a:buChar char="⮚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Requires the inclusion of its environment, which results in a new system that can only be completely described if its environment is included and so on. 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4844"/>
              <a:buFont typeface="Noto Sans Symbols"/>
              <a:buChar char="⮚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The eventual outcome of this process of embedding is the state of the whole universe described by a wave function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4844"/>
              <a:buFont typeface="Noto Sans Symbols"/>
              <a:buChar char="⮚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 Even if the combined system is in a pure state and can be described by a wavefunction    , a subsystem in general cannot be described by a wavefunction.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74844"/>
              <a:buFont typeface="Noto Sans Symbols"/>
              <a:buChar char="⮚"/>
            </a:pP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This observation motivated the formalism of density matrices, or density operators, introduced by </a:t>
            </a:r>
            <a:r>
              <a:rPr b="1" lang="en-IN" sz="2600">
                <a:latin typeface="Calibri"/>
                <a:ea typeface="Calibri"/>
                <a:cs typeface="Calibri"/>
                <a:sym typeface="Calibri"/>
              </a:rPr>
              <a:t>John von Neumann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 in 1927and independently, but less systematically by </a:t>
            </a:r>
            <a:r>
              <a:rPr b="1" lang="en-IN" sz="2600">
                <a:latin typeface="Calibri"/>
                <a:ea typeface="Calibri"/>
                <a:cs typeface="Calibri"/>
                <a:sym typeface="Calibri"/>
              </a:rPr>
              <a:t>Lev Landau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 in 1927 and </a:t>
            </a:r>
            <a:r>
              <a:rPr b="1" lang="en-IN" sz="2600">
                <a:latin typeface="Calibri"/>
                <a:ea typeface="Calibri"/>
                <a:cs typeface="Calibri"/>
                <a:sym typeface="Calibri"/>
              </a:rPr>
              <a:t>Felix Bloch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 in 1946.</a:t>
            </a:r>
            <a:r>
              <a:rPr lang="en-IN" sz="26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257" y="3340082"/>
            <a:ext cx="221794" cy="27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383" y="4176153"/>
            <a:ext cx="240267" cy="29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Closed Systems</a:t>
            </a:r>
            <a:endParaRPr/>
          </a:p>
        </p:txBody>
      </p:sp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75" y="1856500"/>
            <a:ext cx="8576250" cy="43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Observables</a:t>
            </a:r>
            <a:endParaRPr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858" y="1893455"/>
            <a:ext cx="9159142" cy="4313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>
            <p:ph idx="11" type="ftr"/>
          </p:nvPr>
        </p:nvSpPr>
        <p:spPr>
          <a:xfrm>
            <a:off x="3719432" y="6459785"/>
            <a:ext cx="4579837" cy="268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Spectral Theorem</a:t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382" y="1874982"/>
            <a:ext cx="8580582" cy="442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>
            <p:ph idx="11" type="ftr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727" y="1827934"/>
            <a:ext cx="7980218" cy="442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>
            <p:ph idx="11" type="ftr"/>
          </p:nvPr>
        </p:nvSpPr>
        <p:spPr>
          <a:xfrm>
            <a:off x="3649763" y="6459784"/>
            <a:ext cx="4727883" cy="255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Observables and Random Variables</a:t>
            </a:r>
            <a:endParaRPr/>
          </a:p>
        </p:txBody>
      </p:sp>
      <p:sp>
        <p:nvSpPr>
          <p:cNvPr id="185" name="Google Shape;185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309" y="1885116"/>
            <a:ext cx="8857673" cy="434019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>
            <p:ph idx="11" type="ftr"/>
          </p:nvPr>
        </p:nvSpPr>
        <p:spPr>
          <a:xfrm>
            <a:off x="3606220" y="6459785"/>
            <a:ext cx="4736591" cy="278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DEPARTMENT OF COMPUTER SCIENCE AND ENGINEERING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300"/>
              <a:t>Quantum Computing – MCS22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