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bdmCicXWx4SjeKOwnKO2re2Sx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069a3da7a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069a3da7a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5069a3da7a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069a3da7a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069a3da7a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5069a3da7a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069a3da7a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069a3da7a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5069a3da7a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069a3da7a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069a3da7a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5069a3da7a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069a3da7a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069a3da7a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5069a3da7a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069a3da7a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069a3da7a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5069a3da7a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069a3da7a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069a3da7a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5069a3da7a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069a3da7a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069a3da7a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5069a3da7a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069a3da7a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069a3da7a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5069a3da7a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069a3da7a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069a3da7a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5069a3da7a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069a3da7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069a3da7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5069a3da7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069a3da7a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069a3da7a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5069a3da7a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069a3da7a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069a3da7a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5069a3da7a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069a3da7a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069a3da7a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5069a3da7a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069a3da7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069a3da7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5069a3da7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69a3da7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069a3da7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5069a3da7a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069a3da7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069a3da7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5069a3da7a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069a3da7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069a3da7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5069a3da7a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069a3da7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069a3da7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5069a3da7a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069a3da7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069a3da7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5069a3da7a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069a3da7a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069a3da7a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5069a3da7a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3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27" name="Google Shape;2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102" name="Google Shape;10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111" name="Google Shape;11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34" name="Google Shape;3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575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44" name="Google Shape;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52" name="Google Shape;5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62" name="Google Shape;6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68" name="Google Shape;6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15" y="34776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75" name="Google Shape;7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85" name="Google Shape;8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4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95" name="Google Shape;9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3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046776" y="1006925"/>
            <a:ext cx="10848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M. Tech (CSE) – Second Semester (Term: June - Oct 2022)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Non-CIE Component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b="1"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Factoring: Simon’s algorithm and Shor’s algorithm for factoring/discrete log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062975" y="582749"/>
            <a:ext cx="85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548562" y="4634763"/>
            <a:ext cx="4719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PAVAN G V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[1MS21SCS15]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69a3da7a_0_6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9" name="Google Shape;189;g15069a3da7a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73" y="1010275"/>
            <a:ext cx="8758175" cy="483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069a3da7a_0_8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6" name="Google Shape;196;g15069a3da7a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081175"/>
            <a:ext cx="10058400" cy="2712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5069a3da7a_0_86"/>
          <p:cNvSpPr txBox="1"/>
          <p:nvPr>
            <p:ph type="title"/>
          </p:nvPr>
        </p:nvSpPr>
        <p:spPr>
          <a:xfrm>
            <a:off x="1097275" y="286601"/>
            <a:ext cx="10058400" cy="86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Shor’s Algorithm</a:t>
            </a:r>
            <a:endParaRPr/>
          </a:p>
        </p:txBody>
      </p:sp>
      <p:sp>
        <p:nvSpPr>
          <p:cNvPr id="198" name="Google Shape;198;g15069a3da7a_0_86"/>
          <p:cNvSpPr txBox="1"/>
          <p:nvPr/>
        </p:nvSpPr>
        <p:spPr>
          <a:xfrm>
            <a:off x="1097275" y="1230400"/>
            <a:ext cx="478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latin typeface="Calibri"/>
                <a:ea typeface="Calibri"/>
                <a:cs typeface="Calibri"/>
                <a:sym typeface="Calibri"/>
              </a:rPr>
              <a:t>Classical reduction to Period finding</a:t>
            </a:r>
            <a:endParaRPr b="1" sz="20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069a3da7a_0_10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5069a3da7a_0_10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5069a3da7a_0_10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7" name="Google Shape;207;g15069a3da7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82" y="979100"/>
            <a:ext cx="10058401" cy="457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5069a3da7a_0_104"/>
          <p:cNvSpPr txBox="1"/>
          <p:nvPr/>
        </p:nvSpPr>
        <p:spPr>
          <a:xfrm>
            <a:off x="2455650" y="5869025"/>
            <a:ext cx="623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525252"/>
                </a:solidFill>
                <a:highlight>
                  <a:srgbClr val="FFFFFF"/>
                </a:highlight>
              </a:rPr>
              <a:t>Figure: classical vs. quantum factoring algorithms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069a3da7a_0_75"/>
          <p:cNvSpPr txBox="1"/>
          <p:nvPr>
            <p:ph type="title"/>
          </p:nvPr>
        </p:nvSpPr>
        <p:spPr>
          <a:xfrm>
            <a:off x="1097275" y="286601"/>
            <a:ext cx="10058400" cy="86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Shor’s Algorithm</a:t>
            </a:r>
            <a:endParaRPr/>
          </a:p>
        </p:txBody>
      </p:sp>
      <p:sp>
        <p:nvSpPr>
          <p:cNvPr id="215" name="Google Shape;215;g15069a3da7a_0_7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6" name="Google Shape;216;g15069a3da7a_0_75"/>
          <p:cNvSpPr txBox="1"/>
          <p:nvPr/>
        </p:nvSpPr>
        <p:spPr>
          <a:xfrm>
            <a:off x="1027800" y="1731500"/>
            <a:ext cx="101844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Randomly choose an integer a such that 0 &lt; a &lt;M. Use the Euclidean algorithm to determine whether a and M are relatively prime. If not, we have found a factor of M. Otherwise, apply the rest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the algorithm.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Use quantum parallelism to compute f(x) = a^x modM on the superposition of inputs, and apply a quantum Fourier transform to the result.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Measure with high probability, a value v close to a multiple of       will be obtained.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Use classical methods to obtain a conjectured period q from the value v.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When q is even, use the Euclidean algorithm to check efficiently whether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ha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s a nontrivial common factor with M.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Repeat all steps if necessary.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15069a3da7a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800" y="3320825"/>
            <a:ext cx="370555" cy="6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5069a3da7a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4450" y="4191450"/>
            <a:ext cx="1924675" cy="3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5069a3da7a_0_75"/>
          <p:cNvSpPr txBox="1"/>
          <p:nvPr/>
        </p:nvSpPr>
        <p:spPr>
          <a:xfrm>
            <a:off x="1097275" y="1230400"/>
            <a:ext cx="478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latin typeface="Calibri"/>
                <a:ea typeface="Calibri"/>
                <a:cs typeface="Calibri"/>
                <a:sym typeface="Calibri"/>
              </a:rPr>
              <a:t>Quantum</a:t>
            </a:r>
            <a:r>
              <a:rPr b="1" lang="en-IN" sz="2000" u="sng">
                <a:latin typeface="Calibri"/>
                <a:ea typeface="Calibri"/>
                <a:cs typeface="Calibri"/>
                <a:sym typeface="Calibri"/>
              </a:rPr>
              <a:t> reduction to Period finding</a:t>
            </a:r>
            <a:endParaRPr b="1" sz="20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069a3da7a_0_9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In step two and three:	</a:t>
            </a:r>
            <a:endParaRPr sz="2800"/>
          </a:p>
        </p:txBody>
      </p:sp>
      <p:sp>
        <p:nvSpPr>
          <p:cNvPr id="226" name="Google Shape;226;g15069a3da7a_0_9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After using Quantum Parallelism to create the superposition                      , shor’s algorithm applies the quantum fourier </a:t>
            </a:r>
            <a:r>
              <a:rPr lang="en-IN"/>
              <a:t>transform.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Since </a:t>
            </a:r>
            <a:r>
              <a:rPr lang="en-IN" sz="2200">
                <a:solidFill>
                  <a:schemeClr val="dk1"/>
                </a:solidFill>
              </a:rPr>
              <a:t>f(x) = a^x modM can be compute efficiently classically, the transformation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</a:rPr>
              <a:t>					Has efficient implementation, then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5069a3da7a_0_9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8" name="Google Shape;228;g15069a3da7a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475" y="1845725"/>
            <a:ext cx="1263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5069a3da7a_0_97"/>
          <p:cNvPicPr preferRelativeResize="0"/>
          <p:nvPr/>
        </p:nvPicPr>
        <p:blipFill rotWithShape="1">
          <a:blip r:embed="rId4">
            <a:alphaModFix/>
          </a:blip>
          <a:srcRect b="0" l="0" r="6428" t="0"/>
          <a:stretch/>
        </p:blipFill>
        <p:spPr>
          <a:xfrm>
            <a:off x="1097275" y="2975450"/>
            <a:ext cx="2212925" cy="4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5069a3da7a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275" y="3429000"/>
            <a:ext cx="8000025" cy="16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5069a3da7a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575" y="5094425"/>
            <a:ext cx="8605799" cy="1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069a3da7a_0_11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5069a3da7a_0_11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9" name="Google Shape;239;g15069a3da7a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845716"/>
            <a:ext cx="10058400" cy="133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5069a3da7a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675" y="2332820"/>
            <a:ext cx="4341200" cy="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5069a3da7a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9775" y="3847192"/>
            <a:ext cx="9992440" cy="13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5069a3da7a_0_118"/>
          <p:cNvSpPr txBox="1"/>
          <p:nvPr/>
        </p:nvSpPr>
        <p:spPr>
          <a:xfrm>
            <a:off x="1092700" y="3505500"/>
            <a:ext cx="244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latin typeface="Calibri"/>
                <a:ea typeface="Calibri"/>
                <a:cs typeface="Calibri"/>
                <a:sym typeface="Calibri"/>
              </a:rPr>
              <a:t>When the period,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5069a3da7a_0_118"/>
          <p:cNvSpPr txBox="1"/>
          <p:nvPr/>
        </p:nvSpPr>
        <p:spPr>
          <a:xfrm>
            <a:off x="1201825" y="5180425"/>
            <a:ext cx="244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Calibri"/>
                <a:ea typeface="Calibri"/>
                <a:cs typeface="Calibri"/>
                <a:sym typeface="Calibri"/>
              </a:rPr>
              <a:t>Completed.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069a3da7a_0_15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Qiskit Implementation</a:t>
            </a:r>
            <a:endParaRPr/>
          </a:p>
        </p:txBody>
      </p:sp>
      <p:sp>
        <p:nvSpPr>
          <p:cNvPr id="250" name="Google Shape;250;g15069a3da7a_0_15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9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9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qiskit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QuantumCircuit, Aer, transpile, assemble</a:t>
            </a:r>
            <a:endParaRPr sz="19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qiskit.visualization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plot_histogram</a:t>
            </a:r>
            <a:endParaRPr sz="19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gcd</a:t>
            </a:r>
            <a:endParaRPr sz="19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numpy.random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randint</a:t>
            </a:r>
            <a:endParaRPr sz="19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9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9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fractions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Fraction</a:t>
            </a:r>
            <a:endParaRPr sz="19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IN" sz="190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900">
                <a:solidFill>
                  <a:srgbClr val="DD1144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"Imports Successful"</a:t>
            </a:r>
            <a:r>
              <a:rPr lang="en-IN" sz="19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900"/>
          </a:p>
        </p:txBody>
      </p:sp>
      <p:sp>
        <p:nvSpPr>
          <p:cNvPr id="251" name="Google Shape;251;g15069a3da7a_0_15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069a3da7a_0_13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8" name="Google Shape;258;g15069a3da7a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825" y="465900"/>
            <a:ext cx="6421951" cy="5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069a3da7a_0_16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5069a3da7a_0_16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n_count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0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0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500">
              <a:solidFill>
                <a:srgbClr val="0000DD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500">
                <a:solidFill>
                  <a:srgbClr val="990000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qft_dagger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500">
                <a:solidFill>
                  <a:srgbClr val="DD1144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"""n-qubit QFTdagger the first n qubits in circ"""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qc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QuantumCircuit(n)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qubit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0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IN" sz="150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    qc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swap(qubit, n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qubit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IN" sz="150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0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0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(j):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qc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cp(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IN" sz="150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50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(j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m)), m, j)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    qc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h(j)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qc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00">
                <a:solidFill>
                  <a:srgbClr val="DD1144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"QFT†"</a:t>
            </a:r>
            <a:endParaRPr sz="15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5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qc</a:t>
            </a:r>
            <a:endParaRPr sz="2500"/>
          </a:p>
        </p:txBody>
      </p:sp>
      <p:sp>
        <p:nvSpPr>
          <p:cNvPr id="266" name="Google Shape;266;g15069a3da7a_0_16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069a3da7a_0_17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5069a3da7a_0_17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qc 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QuantumCircuit(n_count 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5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, n_count)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q 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(n_count):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qc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h(q)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qc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x(</a:t>
            </a:r>
            <a:r>
              <a:rPr lang="en-IN" sz="155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n_count)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q 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(n_count):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qc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append(c_amod15(a, </a:t>
            </a:r>
            <a:r>
              <a:rPr lang="en-IN" sz="155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q), 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[q] 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[i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n_count 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55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qc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append(qft_dagger(n_count), </a:t>
            </a:r>
            <a:r>
              <a:rPr lang="en-IN" sz="15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(n_count))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qc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measure(</a:t>
            </a:r>
            <a:r>
              <a:rPr lang="en-IN" sz="15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(n_count), </a:t>
            </a:r>
            <a:r>
              <a:rPr lang="en-IN" sz="15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(n_count))</a:t>
            </a:r>
            <a:endParaRPr sz="15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qc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draw(fold</a:t>
            </a:r>
            <a:r>
              <a:rPr b="1"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=-</a:t>
            </a:r>
            <a:r>
              <a:rPr lang="en-IN" sz="155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5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i="1" lang="en-IN" sz="1550">
                <a:solidFill>
                  <a:srgbClr val="999988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# -1 means 'do not fold'</a:t>
            </a:r>
            <a:endParaRPr i="1" sz="1550">
              <a:solidFill>
                <a:srgbClr val="999988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/>
          </a:p>
        </p:txBody>
      </p:sp>
      <p:sp>
        <p:nvSpPr>
          <p:cNvPr id="274" name="Google Shape;274;g15069a3da7a_0_17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69a3da7a_0_1"/>
          <p:cNvSpPr txBox="1"/>
          <p:nvPr>
            <p:ph type="title"/>
          </p:nvPr>
        </p:nvSpPr>
        <p:spPr>
          <a:xfrm>
            <a:off x="1523225" y="0"/>
            <a:ext cx="100584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Simon’s Problem</a:t>
            </a:r>
            <a:endParaRPr/>
          </a:p>
        </p:txBody>
      </p:sp>
      <p:sp>
        <p:nvSpPr>
          <p:cNvPr id="125" name="Google Shape;125;g15069a3da7a_0_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6" name="Google Shape;126;g15069a3da7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5" y="1001100"/>
            <a:ext cx="11508349" cy="53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069a3da7a_0_18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81" name="Google Shape;281;g15069a3da7a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3" y="941850"/>
            <a:ext cx="12009076" cy="40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069a3da7a_0_1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	</a:t>
            </a:r>
            <a:endParaRPr/>
          </a:p>
        </p:txBody>
      </p:sp>
      <p:sp>
        <p:nvSpPr>
          <p:cNvPr id="288" name="Google Shape;288;g15069a3da7a_0_13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-IN"/>
              <a:t>We have seen the simons algorithm to find the hidden string b. And how to implement it using qiskit.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IN"/>
              <a:t>We have seen Shor’s order finding algorithm and it’s functionality with respect to classical algorithms and it’s complexity. Shor’s implementation on Qiskit. </a:t>
            </a:r>
            <a:endParaRPr/>
          </a:p>
        </p:txBody>
      </p:sp>
      <p:sp>
        <p:nvSpPr>
          <p:cNvPr id="289" name="Google Shape;289;g15069a3da7a_0_13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069a3da7a_0_161"/>
          <p:cNvSpPr txBox="1"/>
          <p:nvPr>
            <p:ph type="title"/>
          </p:nvPr>
        </p:nvSpPr>
        <p:spPr>
          <a:xfrm>
            <a:off x="1097280" y="19782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296" name="Google Shape;296;g15069a3da7a_0_16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069a3da7a_0_11"/>
          <p:cNvSpPr txBox="1"/>
          <p:nvPr>
            <p:ph type="title"/>
          </p:nvPr>
        </p:nvSpPr>
        <p:spPr>
          <a:xfrm>
            <a:off x="1097275" y="286601"/>
            <a:ext cx="10058400" cy="79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Simon’s Algorithm</a:t>
            </a:r>
            <a:endParaRPr/>
          </a:p>
        </p:txBody>
      </p:sp>
      <p:sp>
        <p:nvSpPr>
          <p:cNvPr id="133" name="Google Shape;133;g15069a3da7a_0_1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Classical solution: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5069a3da7a_0_1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5" name="Google Shape;135;g15069a3da7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2329975"/>
            <a:ext cx="10058399" cy="20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069a3da7a_0_1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2" name="Google Shape;142;g15069a3da7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50" y="761250"/>
            <a:ext cx="10949824" cy="5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069a3da7a_0_2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9" name="Google Shape;149;g15069a3da7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50" y="1186750"/>
            <a:ext cx="10835976" cy="38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69a3da7a_0_3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5069a3da7a_0_3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7" name="Google Shape;157;g15069a3da7a_0_35"/>
          <p:cNvPicPr preferRelativeResize="0"/>
          <p:nvPr/>
        </p:nvPicPr>
        <p:blipFill rotWithShape="1">
          <a:blip r:embed="rId3">
            <a:alphaModFix/>
          </a:blip>
          <a:srcRect b="30972" l="0" r="0" t="0"/>
          <a:stretch/>
        </p:blipFill>
        <p:spPr>
          <a:xfrm>
            <a:off x="676275" y="949100"/>
            <a:ext cx="10839450" cy="49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069a3da7a_0_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5069a3da7a_0_4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5069a3da7a_0_4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6" name="Google Shape;166;g15069a3da7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25" y="939500"/>
            <a:ext cx="10851476" cy="45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069a3da7a_0_5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Qiskit Implementation</a:t>
            </a:r>
            <a:endParaRPr/>
          </a:p>
        </p:txBody>
      </p:sp>
      <p:sp>
        <p:nvSpPr>
          <p:cNvPr id="173" name="Google Shape;173;g15069a3da7a_0_5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Let us see the simon algorithm for an example with 3 qubits and b=110.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8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qiskit</a:t>
            </a: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IBMQ, Aer</a:t>
            </a:r>
            <a:endParaRPr sz="18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8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qiskit.providers.ibmq</a:t>
            </a: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least_busy</a:t>
            </a:r>
            <a:endParaRPr sz="18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8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qiskit</a:t>
            </a: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QuantumCircuit, transpile, assemble</a:t>
            </a:r>
            <a:endParaRPr sz="18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8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qiskit.visualization</a:t>
            </a: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plot_histogram</a:t>
            </a:r>
            <a:endParaRPr sz="18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IN" sz="1800">
                <a:solidFill>
                  <a:srgbClr val="555555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qiskit_textbook.tools</a:t>
            </a:r>
            <a:r>
              <a:rPr lang="en-IN" sz="180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import simon_oracle</a:t>
            </a:r>
            <a:endParaRPr sz="180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5069a3da7a_0_5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069a3da7a_0_5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5069a3da7a_0_5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650">
                <a:solidFill>
                  <a:srgbClr val="DD1144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'110'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6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(b)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simon_circuit 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QuantumCircuit(n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IN" sz="1650">
                <a:solidFill>
                  <a:srgbClr val="0000DD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, n)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simon_circuit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h(</a:t>
            </a:r>
            <a:r>
              <a:rPr lang="en-IN" sz="16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(n))    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simon_circuit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barrier()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simon_circuit 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 simon_oracle(b)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simon_circuit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barrier()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simon_circuit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h(</a:t>
            </a:r>
            <a:r>
              <a:rPr lang="en-IN" sz="16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simon_circuit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measure(</a:t>
            </a:r>
            <a:r>
              <a:rPr lang="en-IN" sz="16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(n), </a:t>
            </a:r>
            <a:r>
              <a:rPr lang="en-IN" sz="1650">
                <a:solidFill>
                  <a:srgbClr val="0086B3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simon_circuit</a:t>
            </a:r>
            <a:r>
              <a:rPr b="1"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650">
                <a:solidFill>
                  <a:schemeClr val="dk1"/>
                </a:solidFill>
                <a:highlight>
                  <a:srgbClr val="F2F4F8"/>
                </a:highlight>
                <a:latin typeface="Courier New"/>
                <a:ea typeface="Courier New"/>
                <a:cs typeface="Courier New"/>
                <a:sym typeface="Courier New"/>
              </a:rPr>
              <a:t>draw()</a:t>
            </a:r>
            <a:endParaRPr sz="1650">
              <a:solidFill>
                <a:schemeClr val="dk1"/>
              </a:solidFill>
              <a:highlight>
                <a:srgbClr val="F2F4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/>
          </a:p>
        </p:txBody>
      </p:sp>
      <p:sp>
        <p:nvSpPr>
          <p:cNvPr id="182" name="Google Shape;182;g15069a3da7a_0_5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