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62" r:id="rId6"/>
    <p:sldId id="263" r:id="rId7"/>
    <p:sldId id="297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a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jvtt9ZDkRx9C6kKQOb3cGQMRap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4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08782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0018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1304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0122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5232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5984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8132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10326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9171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3899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3051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51162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8935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732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3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6" name="Google Shape;26;p3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" name="Google Shape;27;p33" descr="C:\Users\Srinidhi\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62028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3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3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8" name="Google Shape;108;p4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11" name="Google Shape;111;p43" descr="C:\Users\Srinidhi\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8927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4" name="Google Shape;34;p34" descr="C:\Users\Srinidhi\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5575" y="3309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5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3" name="Google Shape;43;p3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35" descr="C:\Users\Srinidhi\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8441" y="3309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2" name="Google Shape;52;p36" descr="C:\Users\Srinidhi\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9189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2" name="Google Shape;62;p37" descr="C:\Users\Srinidhi\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9013" y="12104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8" name="Google Shape;68;p38" descr="C:\Users\Srinidhi\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0415" y="34776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5" name="Google Shape;85;p40" descr="C:\Users\Srinidhi\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729" y="-48825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1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1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41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4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5" name="Google Shape;95;p41" descr="C:\Users\Srinidhi\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309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2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9" name="Google Shape;99;p4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02" name="Google Shape;102;p42" descr="C:\Users\Srinidhi\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3281" y="3309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2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3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7" name="Google Shape;17;p32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>
            <a:spLocks noGrp="1"/>
          </p:cNvSpPr>
          <p:nvPr>
            <p:ph type="ctrTitle"/>
          </p:nvPr>
        </p:nvSpPr>
        <p:spPr>
          <a:xfrm>
            <a:off x="402336" y="902399"/>
            <a:ext cx="11197009" cy="3877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r>
              <a:rPr lang="en-IN" sz="2800" b="1" dirty="0"/>
              <a:t>M. Tech (CSE) – Second Semester (Term: June - Oct 2022)</a:t>
            </a:r>
            <a:endParaRPr sz="28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r>
              <a:rPr lang="en-IN" sz="2800" b="1" dirty="0" smtClean="0"/>
              <a:t>20Marks </a:t>
            </a:r>
            <a:r>
              <a:rPr lang="en-IN" sz="2800" b="1" dirty="0"/>
              <a:t>Component Presentation</a:t>
            </a:r>
            <a:endParaRPr sz="28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r>
              <a:rPr lang="en-IN" sz="3200" b="1" dirty="0"/>
              <a:t>on</a:t>
            </a:r>
            <a:br>
              <a:rPr lang="en-IN" sz="3200" b="1" dirty="0"/>
            </a:br>
            <a:r>
              <a:rPr lang="en-IN" sz="2800" b="1" dirty="0" smtClean="0"/>
              <a:t>Qiskit, Partners, Goal, and It’s application – Sampler primitive program and estimator primitive program – Error handling ways used by Qiskit API</a:t>
            </a:r>
            <a:r>
              <a:rPr lang="en-IN" sz="1800" dirty="0"/>
              <a:t/>
            </a:r>
            <a:br>
              <a:rPr lang="en-IN" sz="1800" dirty="0"/>
            </a:br>
            <a:endParaRPr sz="2000" dirty="0"/>
          </a:p>
        </p:txBody>
      </p:sp>
      <p:sp>
        <p:nvSpPr>
          <p:cNvPr id="117" name="Google Shape;117;p1"/>
          <p:cNvSpPr txBox="1"/>
          <p:nvPr/>
        </p:nvSpPr>
        <p:spPr>
          <a:xfrm>
            <a:off x="1880095" y="802205"/>
            <a:ext cx="858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8109895" y="5011381"/>
            <a:ext cx="4719600" cy="1846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By: 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Haneena Fathima </a:t>
            </a: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[1MS21SCS07]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 dirty="0"/>
              <a:t>DEPARTMENT OF COMPUTER SCIENCE AND </a:t>
            </a:r>
            <a:r>
              <a:rPr lang="en-IN" sz="1300" dirty="0" smtClean="0"/>
              <a:t>ENGINEERING</a:t>
            </a:r>
            <a:endParaRPr sz="1300" dirty="0"/>
          </a:p>
        </p:txBody>
      </p:sp>
      <p:sp>
        <p:nvSpPr>
          <p:cNvPr id="125" name="Google Shape;125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799236" y="2780907"/>
            <a:ext cx="5732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109472" y="1826800"/>
            <a:ext cx="101742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ctr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400" dirty="0">
                <a:solidFill>
                  <a:srgbClr val="161616"/>
                </a:solidFill>
                <a:latin typeface="IBM Plex Sans"/>
              </a:rPr>
              <a:t>This API uses standard HTTP response codes to indicate whether a method completed successfully.</a:t>
            </a:r>
          </a:p>
          <a:p>
            <a:pPr lvl="0" algn="just" eaLnBrk="0" fontAlgn="ctr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400" dirty="0">
                <a:solidFill>
                  <a:srgbClr val="161616"/>
                </a:solidFill>
                <a:latin typeface="IBM Plex Sans"/>
              </a:rPr>
              <a:t> A </a:t>
            </a:r>
            <a:r>
              <a:rPr lang="en-US" sz="2400" dirty="0">
                <a:solidFill>
                  <a:srgbClr val="161616"/>
                </a:solidFill>
                <a:latin typeface="var(--doc-mono-font-family)"/>
              </a:rPr>
              <a:t>200</a:t>
            </a:r>
            <a:r>
              <a:rPr lang="en-US" sz="2400" dirty="0">
                <a:solidFill>
                  <a:srgbClr val="161616"/>
                </a:solidFill>
                <a:latin typeface="IBM Plex Sans"/>
              </a:rPr>
              <a:t> response indicates success. A </a:t>
            </a:r>
            <a:r>
              <a:rPr lang="en-US" sz="2400" dirty="0">
                <a:solidFill>
                  <a:srgbClr val="161616"/>
                </a:solidFill>
                <a:latin typeface="var(--doc-mono-font-family)"/>
              </a:rPr>
              <a:t>400</a:t>
            </a:r>
            <a:r>
              <a:rPr lang="en-US" sz="2400" dirty="0">
                <a:solidFill>
                  <a:srgbClr val="161616"/>
                </a:solidFill>
                <a:latin typeface="IBM Plex Sans"/>
              </a:rPr>
              <a:t> type response indicates a failure, and a </a:t>
            </a:r>
            <a:r>
              <a:rPr lang="en-US" sz="2400" dirty="0">
                <a:solidFill>
                  <a:srgbClr val="161616"/>
                </a:solidFill>
                <a:latin typeface="var(--doc-mono-font-family)"/>
              </a:rPr>
              <a:t>500</a:t>
            </a:r>
            <a:r>
              <a:rPr lang="en-US" sz="2400" dirty="0">
                <a:solidFill>
                  <a:srgbClr val="161616"/>
                </a:solidFill>
                <a:latin typeface="IBM Plex Sans"/>
              </a:rPr>
              <a:t> type response indicates an internal system error.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4752" y="826527"/>
            <a:ext cx="821131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800" dirty="0" smtClean="0"/>
              <a:t>Error Handling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3723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 dirty="0"/>
              <a:t>DEPARTMENT OF COMPUTER SCIENCE AND </a:t>
            </a:r>
            <a:r>
              <a:rPr lang="en-IN" sz="1300" dirty="0" smtClean="0"/>
              <a:t>ENGINEERING</a:t>
            </a:r>
            <a:endParaRPr sz="1300" dirty="0"/>
          </a:p>
        </p:txBody>
      </p:sp>
      <p:sp>
        <p:nvSpPr>
          <p:cNvPr id="125" name="Google Shape;125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2" y="1436619"/>
            <a:ext cx="8822918" cy="480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38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 dirty="0"/>
              <a:t>DEPARTMENT OF COMPUTER SCIENCE AND </a:t>
            </a:r>
            <a:r>
              <a:rPr lang="en-IN" sz="1300" dirty="0" smtClean="0"/>
              <a:t>ENGINEERING</a:t>
            </a:r>
            <a:endParaRPr sz="1300" dirty="0"/>
          </a:p>
        </p:txBody>
      </p:sp>
      <p:sp>
        <p:nvSpPr>
          <p:cNvPr id="125" name="Google Shape;125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833" y="886784"/>
            <a:ext cx="8400227" cy="543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51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 dirty="0"/>
              <a:t>DEPARTMENT OF COMPUTER SCIENCE AND </a:t>
            </a:r>
            <a:r>
              <a:rPr lang="en-IN" sz="1300" dirty="0" smtClean="0"/>
              <a:t>ENGINEERING</a:t>
            </a:r>
            <a:endParaRPr sz="1300" dirty="0"/>
          </a:p>
        </p:txBody>
      </p:sp>
      <p:sp>
        <p:nvSpPr>
          <p:cNvPr id="125" name="Google Shape;125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622" y="836492"/>
            <a:ext cx="8639848" cy="546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60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 dirty="0"/>
              <a:t>DEPARTMENT OF COMPUTER SCIENCE AND </a:t>
            </a:r>
            <a:r>
              <a:rPr lang="en-IN" sz="1300" dirty="0" smtClean="0"/>
              <a:t>ENGINEERING</a:t>
            </a:r>
            <a:endParaRPr sz="1300" dirty="0"/>
          </a:p>
        </p:txBody>
      </p:sp>
      <p:sp>
        <p:nvSpPr>
          <p:cNvPr id="125" name="Google Shape;125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529584" y="2715768"/>
            <a:ext cx="4636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43359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 dirty="0"/>
              <a:t>DEPARTMENT OF COMPUTER SCIENCE AND </a:t>
            </a:r>
            <a:r>
              <a:rPr lang="en-IN" sz="1300" dirty="0" smtClean="0"/>
              <a:t>ENGINEERING</a:t>
            </a:r>
            <a:endParaRPr sz="1300" dirty="0"/>
          </a:p>
        </p:txBody>
      </p:sp>
      <p:sp>
        <p:nvSpPr>
          <p:cNvPr id="125" name="Google Shape;125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sp>
        <p:nvSpPr>
          <p:cNvPr id="128" name="Google Shape;128;p2"/>
          <p:cNvSpPr txBox="1"/>
          <p:nvPr/>
        </p:nvSpPr>
        <p:spPr>
          <a:xfrm>
            <a:off x="2661600" y="1149475"/>
            <a:ext cx="6868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600" b="0" i="0" u="none" strike="noStrike" cap="none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What is Qiskit</a:t>
            </a:r>
            <a:endParaRPr sz="26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2181844"/>
            <a:ext cx="991209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3200" dirty="0">
                <a:solidFill>
                  <a:srgbClr val="343A3F"/>
                </a:solidFill>
                <a:latin typeface="inherit"/>
              </a:rPr>
              <a:t>Open-Source Quantum Development</a:t>
            </a:r>
          </a:p>
          <a:p>
            <a:pPr algn="just" fontAlgn="base"/>
            <a:r>
              <a:rPr lang="en-US" sz="3200" dirty="0" err="1">
                <a:solidFill>
                  <a:srgbClr val="343A3F"/>
                </a:solidFill>
                <a:latin typeface="inherit"/>
              </a:rPr>
              <a:t>Qiskit</a:t>
            </a:r>
            <a:r>
              <a:rPr lang="en-US" sz="3200" dirty="0">
                <a:solidFill>
                  <a:srgbClr val="343A3F"/>
                </a:solidFill>
                <a:latin typeface="inherit"/>
              </a:rPr>
              <a:t> [kiss-kit] is an open-source SDK for working with quantum computers at the level of pulses, circuits, and application modules.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 dirty="0"/>
              <a:t>DEPARTMENT OF COMPUTER SCIENCE AND </a:t>
            </a:r>
            <a:r>
              <a:rPr lang="en-IN" sz="1300" dirty="0" smtClean="0"/>
              <a:t>ENGINEERING</a:t>
            </a:r>
            <a:endParaRPr sz="1300" dirty="0"/>
          </a:p>
        </p:txBody>
      </p:sp>
      <p:sp>
        <p:nvSpPr>
          <p:cNvPr id="125" name="Google Shape;125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88" y="2465722"/>
            <a:ext cx="11093867" cy="34230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61104" y="1234440"/>
            <a:ext cx="658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Partners of Qiskit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43088" y="185619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 smtClean="0"/>
              <a:t>Hardware partners :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6499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 dirty="0"/>
              <a:t>DEPARTMENT OF COMPUTER SCIENCE AND </a:t>
            </a:r>
            <a:r>
              <a:rPr lang="en-IN" sz="1300" dirty="0" smtClean="0"/>
              <a:t>ENGINEERING</a:t>
            </a:r>
            <a:endParaRPr sz="1300" dirty="0"/>
          </a:p>
        </p:txBody>
      </p:sp>
      <p:sp>
        <p:nvSpPr>
          <p:cNvPr id="125" name="Google Shape;125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404" y="2551820"/>
            <a:ext cx="3449692" cy="34496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07730" y="2049816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dirty="0" smtClean="0"/>
              <a:t>software </a:t>
            </a:r>
            <a:r>
              <a:rPr lang="en-IN" sz="1800" dirty="0"/>
              <a:t>partners :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90670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 dirty="0"/>
              <a:t>DEPARTMENT OF COMPUTER SCIENCE AND </a:t>
            </a:r>
            <a:r>
              <a:rPr lang="en-IN" sz="1300" dirty="0" smtClean="0"/>
              <a:t>ENGINEERING</a:t>
            </a:r>
            <a:endParaRPr sz="1300" dirty="0"/>
          </a:p>
        </p:txBody>
      </p:sp>
      <p:sp>
        <p:nvSpPr>
          <p:cNvPr id="125" name="Google Shape;125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398264" y="1152144"/>
            <a:ext cx="2850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Goals of Qiskit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1097281" y="2055835"/>
            <a:ext cx="1011520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62626"/>
                </a:solidFill>
                <a:latin typeface="IBM Plex Sans"/>
              </a:rPr>
              <a:t>The central goal of </a:t>
            </a:r>
            <a:r>
              <a:rPr lang="en-US" sz="2800" dirty="0" err="1">
                <a:solidFill>
                  <a:srgbClr val="262626"/>
                </a:solidFill>
                <a:latin typeface="IBM Plex Sans"/>
              </a:rPr>
              <a:t>Qiskit</a:t>
            </a:r>
            <a:r>
              <a:rPr lang="en-US" sz="2800" dirty="0">
                <a:solidFill>
                  <a:srgbClr val="262626"/>
                </a:solidFill>
                <a:latin typeface="IBM Plex Sans"/>
              </a:rPr>
              <a:t> is to build a software stack that makes it easy for anyone to use quantum computers, regardless of their skill level or area of </a:t>
            </a:r>
            <a:r>
              <a:rPr lang="en-US" sz="2800" dirty="0" smtClean="0">
                <a:solidFill>
                  <a:srgbClr val="262626"/>
                </a:solidFill>
                <a:latin typeface="IBM Plex Sans"/>
              </a:rPr>
              <a:t>interest.</a:t>
            </a:r>
          </a:p>
          <a:p>
            <a:pPr algn="just"/>
            <a:endParaRPr lang="en-US" sz="2800" dirty="0" smtClean="0">
              <a:solidFill>
                <a:srgbClr val="262626"/>
              </a:solidFill>
              <a:latin typeface="IBM Plex Sans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262626"/>
                </a:solidFill>
                <a:latin typeface="IBM Plex Sans"/>
              </a:rPr>
              <a:t>Qiskit</a:t>
            </a:r>
            <a:r>
              <a:rPr lang="en-US" sz="2800" dirty="0" smtClean="0">
                <a:solidFill>
                  <a:srgbClr val="262626"/>
                </a:solidFill>
                <a:latin typeface="IBM Plex Sans"/>
              </a:rPr>
              <a:t> </a:t>
            </a:r>
            <a:r>
              <a:rPr lang="en-US" sz="2800" dirty="0">
                <a:solidFill>
                  <a:srgbClr val="262626"/>
                </a:solidFill>
                <a:latin typeface="IBM Plex Sans"/>
              </a:rPr>
              <a:t>allows one to easily design experiments and applications and run them on real quantum computers </a:t>
            </a:r>
            <a:r>
              <a:rPr lang="en-US" sz="2800" dirty="0" smtClean="0">
                <a:solidFill>
                  <a:srgbClr val="262626"/>
                </a:solidFill>
                <a:latin typeface="IBM Plex Sans"/>
              </a:rPr>
              <a:t>and </a:t>
            </a:r>
            <a:r>
              <a:rPr lang="en-US" sz="2800" dirty="0">
                <a:solidFill>
                  <a:srgbClr val="262626"/>
                </a:solidFill>
                <a:latin typeface="IBM Plex Sans"/>
              </a:rPr>
              <a:t>classical simulators. 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7300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>
            <a:spLocks noGrp="1"/>
          </p:cNvSpPr>
          <p:nvPr>
            <p:ph type="ftr" idx="11"/>
          </p:nvPr>
        </p:nvSpPr>
        <p:spPr>
          <a:xfrm>
            <a:off x="3684600" y="6459810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 dirty="0"/>
              <a:t>DEPARTMENT OF COMPUTER SCIENCE AND </a:t>
            </a:r>
            <a:r>
              <a:rPr lang="en-IN" sz="1300" dirty="0" smtClean="0"/>
              <a:t>ENGINEERING</a:t>
            </a:r>
            <a:endParaRPr sz="1300" dirty="0"/>
          </a:p>
        </p:txBody>
      </p:sp>
      <p:sp>
        <p:nvSpPr>
          <p:cNvPr id="125" name="Google Shape;125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264408" y="546861"/>
            <a:ext cx="82113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600" dirty="0" smtClean="0"/>
              <a:t>Application of Qiskit</a:t>
            </a:r>
            <a:endParaRPr lang="en-IN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6425"/>
            <a:ext cx="5006774" cy="23288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744" y="1701047"/>
            <a:ext cx="5067739" cy="23016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59933" y="3892945"/>
            <a:ext cx="6096000" cy="23544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100" dirty="0">
                <a:solidFill>
                  <a:srgbClr val="343A3F"/>
                </a:solidFill>
                <a:latin typeface="IBM Plex Sans"/>
              </a:rPr>
              <a:t>The </a:t>
            </a:r>
            <a:r>
              <a:rPr lang="en-US" sz="2100" dirty="0" err="1">
                <a:solidFill>
                  <a:srgbClr val="343A3F"/>
                </a:solidFill>
                <a:latin typeface="IBM Plex Sans"/>
              </a:rPr>
              <a:t>Qiskit</a:t>
            </a:r>
            <a:r>
              <a:rPr lang="en-US" sz="2100" dirty="0">
                <a:solidFill>
                  <a:srgbClr val="343A3F"/>
                </a:solidFill>
                <a:latin typeface="IBM Plex Sans"/>
              </a:rPr>
              <a:t> Optimization package covers the whole range from high-level modeling of optimization problems, with automatic conversion of problems to different required representations, to a suite of easy-to-use quantum optimization algorithms that are ready to run on classical simulators, as well as on real quantum systems.</a:t>
            </a:r>
            <a:endParaRPr lang="en-IN" sz="2100" dirty="0"/>
          </a:p>
        </p:txBody>
      </p:sp>
      <p:sp>
        <p:nvSpPr>
          <p:cNvPr id="8" name="Rectangle 7"/>
          <p:cNvSpPr/>
          <p:nvPr/>
        </p:nvSpPr>
        <p:spPr>
          <a:xfrm>
            <a:off x="-59933" y="1326835"/>
            <a:ext cx="17347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rgbClr val="343A3F"/>
                </a:solidFill>
                <a:latin typeface="IBM Plex Sans"/>
              </a:rPr>
              <a:t>Optimization</a:t>
            </a:r>
            <a:endParaRPr lang="en-IN" sz="2000" b="1" u="sng" dirty="0"/>
          </a:p>
        </p:txBody>
      </p:sp>
      <p:sp>
        <p:nvSpPr>
          <p:cNvPr id="9" name="Rectangle 8"/>
          <p:cNvSpPr/>
          <p:nvPr/>
        </p:nvSpPr>
        <p:spPr>
          <a:xfrm>
            <a:off x="6096000" y="3905240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000" dirty="0">
                <a:solidFill>
                  <a:srgbClr val="343A3F"/>
                </a:solidFill>
                <a:latin typeface="IBM Plex Sans"/>
              </a:rPr>
              <a:t>The </a:t>
            </a:r>
            <a:r>
              <a:rPr lang="en-US" sz="2000" dirty="0" err="1">
                <a:solidFill>
                  <a:srgbClr val="343A3F"/>
                </a:solidFill>
                <a:latin typeface="IBM Plex Sans"/>
              </a:rPr>
              <a:t>Qiskit</a:t>
            </a:r>
            <a:r>
              <a:rPr lang="en-US" sz="2000" dirty="0">
                <a:solidFill>
                  <a:srgbClr val="343A3F"/>
                </a:solidFill>
                <a:latin typeface="IBM Plex Sans"/>
              </a:rPr>
              <a:t> Finance package contains components to load uncertainty models, e.g., for pricing securities/derivatives or analyzing the risk involved. It also contains data providers to source real or random data to finance experiments and together with the </a:t>
            </a:r>
            <a:r>
              <a:rPr lang="en-US" sz="2000" dirty="0" err="1">
                <a:solidFill>
                  <a:srgbClr val="343A3F"/>
                </a:solidFill>
                <a:latin typeface="IBM Plex Sans"/>
              </a:rPr>
              <a:t>Qiskit</a:t>
            </a:r>
            <a:r>
              <a:rPr lang="en-US" sz="2000" dirty="0">
                <a:solidFill>
                  <a:srgbClr val="343A3F"/>
                </a:solidFill>
                <a:latin typeface="IBM Plex Sans"/>
              </a:rPr>
              <a:t> Optimization package allows easy modeling of optimization problems as arising e.g. in portfolio management.</a:t>
            </a:r>
            <a:endParaRPr lang="en-IN" sz="2000" dirty="0"/>
          </a:p>
        </p:txBody>
      </p:sp>
      <p:sp>
        <p:nvSpPr>
          <p:cNvPr id="10" name="Rectangle 9"/>
          <p:cNvSpPr/>
          <p:nvPr/>
        </p:nvSpPr>
        <p:spPr>
          <a:xfrm>
            <a:off x="6096000" y="1316315"/>
            <a:ext cx="11544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rgbClr val="343A3F"/>
                </a:solidFill>
                <a:latin typeface="IBM Plex Sans"/>
              </a:rPr>
              <a:t>Finance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229824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2040" y="2278292"/>
            <a:ext cx="7299960" cy="4023360"/>
          </a:xfrm>
        </p:spPr>
        <p:txBody>
          <a:bodyPr/>
          <a:lstStyle/>
          <a:p>
            <a:r>
              <a:rPr lang="en-IN" dirty="0"/>
              <a:t>The Qiskit Machine Learning package simply contains sample datasets at present. Qiskit has some classification algorithms such as QSVM (Quantum Support Vector Machine) and VQC (</a:t>
            </a:r>
            <a:r>
              <a:rPr lang="en-IN" dirty="0" err="1"/>
              <a:t>Variational</a:t>
            </a:r>
            <a:r>
              <a:rPr lang="en-IN" dirty="0"/>
              <a:t> Quantum Classifier), where this data can be used for experiments, and there is also QGAN (Quantum Generative Adversarial Network) </a:t>
            </a:r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7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72" y="1955462"/>
            <a:ext cx="3739896" cy="20678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2736" y="619136"/>
            <a:ext cx="82113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600" dirty="0" smtClean="0"/>
              <a:t>Application of Qiskit</a:t>
            </a:r>
            <a:endParaRPr lang="en-IN" sz="3600" dirty="0"/>
          </a:p>
        </p:txBody>
      </p:sp>
      <p:sp>
        <p:nvSpPr>
          <p:cNvPr id="8" name="Rectangle 7"/>
          <p:cNvSpPr/>
          <p:nvPr/>
        </p:nvSpPr>
        <p:spPr>
          <a:xfrm>
            <a:off x="5257800" y="486492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343A3F"/>
                </a:solidFill>
                <a:latin typeface="IBM Plex Sans"/>
              </a:rPr>
              <a:t>The </a:t>
            </a:r>
            <a:r>
              <a:rPr lang="en-US" sz="2000" dirty="0" err="1">
                <a:solidFill>
                  <a:srgbClr val="343A3F"/>
                </a:solidFill>
                <a:latin typeface="IBM Plex Sans"/>
              </a:rPr>
              <a:t>Qiskit</a:t>
            </a:r>
            <a:r>
              <a:rPr lang="en-US" sz="2000" dirty="0">
                <a:solidFill>
                  <a:srgbClr val="343A3F"/>
                </a:solidFill>
                <a:latin typeface="IBM Plex Sans"/>
              </a:rPr>
              <a:t> Chemistry package supports problems including ground state energy computations, excited states and dipole moments of molecule, both open and closed-shell.</a:t>
            </a:r>
            <a:endParaRPr lang="en-IN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99" y="4289972"/>
            <a:ext cx="3929069" cy="202709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257800" y="4291408"/>
            <a:ext cx="1691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343A3F"/>
                </a:solidFill>
                <a:latin typeface="IBM Plex Sans"/>
              </a:rPr>
              <a:t>Chemistry</a:t>
            </a:r>
            <a:endParaRPr lang="en-IN" sz="24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5257800" y="1889326"/>
            <a:ext cx="369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045104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 dirty="0"/>
              <a:t>DEPARTMENT OF COMPUTER SCIENCE AND </a:t>
            </a:r>
            <a:r>
              <a:rPr lang="en-IN" sz="1300" dirty="0" smtClean="0"/>
              <a:t>ENGINEERING</a:t>
            </a:r>
            <a:endParaRPr sz="1300" dirty="0"/>
          </a:p>
        </p:txBody>
      </p:sp>
      <p:sp>
        <p:nvSpPr>
          <p:cNvPr id="125" name="Google Shape;125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852928" y="1078992"/>
            <a:ext cx="5751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Qiskit Runtime </a:t>
            </a:r>
            <a:r>
              <a:rPr lang="en-IN" sz="2800" dirty="0" smtClean="0"/>
              <a:t>overview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042417" y="1920240"/>
            <a:ext cx="10170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/>
              <a:t>Overview</a:t>
            </a:r>
          </a:p>
          <a:p>
            <a:pPr algn="just"/>
            <a:r>
              <a:rPr lang="en-US" sz="1800" dirty="0" err="1"/>
              <a:t>Qiskit</a:t>
            </a:r>
            <a:r>
              <a:rPr lang="en-US" sz="1800" dirty="0"/>
              <a:t> Runtime is a quantum computing service and programming model that allows users to optimize workloads and efficiently execute them on quantum systems at scale. The programming model extends the existing interface in </a:t>
            </a:r>
            <a:r>
              <a:rPr lang="en-US" sz="1800" dirty="0" err="1"/>
              <a:t>Qiskit</a:t>
            </a:r>
            <a:r>
              <a:rPr lang="en-US" sz="1800" dirty="0"/>
              <a:t> with a set of new primitive programs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pic>
        <p:nvPicPr>
          <p:cNvPr id="1026" name="Picture 2" descr="Diagram of Qiskit Runtime's architecture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6" t="16966" r="506" b="16402"/>
          <a:stretch/>
        </p:blipFill>
        <p:spPr bwMode="auto">
          <a:xfrm>
            <a:off x="109729" y="3120569"/>
            <a:ext cx="12106636" cy="327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26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 dirty="0"/>
              <a:t>DEPARTMENT OF COMPUTER SCIENCE AND </a:t>
            </a:r>
            <a:r>
              <a:rPr lang="en-IN" sz="1300" dirty="0" smtClean="0"/>
              <a:t>ENGINEERING</a:t>
            </a:r>
            <a:endParaRPr sz="1300" dirty="0"/>
          </a:p>
        </p:txBody>
      </p:sp>
      <p:sp>
        <p:nvSpPr>
          <p:cNvPr id="125" name="Google Shape;125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09727" y="1936282"/>
            <a:ext cx="418795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Primitives</a:t>
            </a:r>
          </a:p>
          <a:p>
            <a:pPr algn="just"/>
            <a:r>
              <a:rPr lang="en-US" sz="2000" dirty="0"/>
              <a:t>Primitives are predefined programs that provide a simplified interface for defining near-time quantum-classical workloads required to efficiently build and customize applications. The initial release of </a:t>
            </a:r>
            <a:r>
              <a:rPr lang="en-US" sz="2000" dirty="0" err="1"/>
              <a:t>Qiskit</a:t>
            </a:r>
            <a:r>
              <a:rPr lang="en-US" sz="2000" dirty="0"/>
              <a:t> Runtime includes two primitives: Estimator and Sampler. They perform foundational quantum computing tasks and act as an entry point to the </a:t>
            </a:r>
            <a:r>
              <a:rPr lang="en-US" sz="2000" dirty="0" err="1"/>
              <a:t>Qiskit</a:t>
            </a:r>
            <a:r>
              <a:rPr lang="en-US" sz="2000" dirty="0"/>
              <a:t> Runtime service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8324087" y="1936282"/>
            <a:ext cx="386791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/>
              <a:t>                  Sampler</a:t>
            </a:r>
            <a:endParaRPr lang="en-US" sz="2000" b="1" dirty="0"/>
          </a:p>
          <a:p>
            <a:pPr algn="just"/>
            <a:r>
              <a:rPr lang="en-US" sz="2000" dirty="0"/>
              <a:t>This is a program that takes a user circuits as an input and generates an error-mitigated readout of </a:t>
            </a:r>
            <a:r>
              <a:rPr lang="en-US" sz="2000" dirty="0" err="1"/>
              <a:t>quasiprobabilities</a:t>
            </a:r>
            <a:r>
              <a:rPr lang="en-US" sz="2000" dirty="0"/>
              <a:t>. This provides users a way to better evaluate shot results using error mitigation and enables them to more efficiently evaluate the possibility of multiple relevant data points in the context of destructive interference.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483539" y="1831757"/>
            <a:ext cx="365468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/>
              <a:t>               Estimator</a:t>
            </a:r>
            <a:endParaRPr lang="en-US" sz="2000" b="1" dirty="0"/>
          </a:p>
          <a:p>
            <a:pPr algn="just"/>
            <a:r>
              <a:rPr lang="en-US" sz="2000" dirty="0"/>
              <a:t>This is a program interface that takes circuits and observables and allows users to selectively group between circuits and observables for execution to efficiently evaluate expectation values and variances for a given parameter input. This primitive allows users to efficiently calculate and interpret expectation values of quantum operators required for many algorithms.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50698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7030A0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7104</TotalTime>
  <Words>647</Words>
  <Application>Microsoft Office PowerPoint</Application>
  <PresentationFormat>Widescreen</PresentationFormat>
  <Paragraphs>65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inherit</vt:lpstr>
      <vt:lpstr>Calibri</vt:lpstr>
      <vt:lpstr>Lato</vt:lpstr>
      <vt:lpstr>Arial</vt:lpstr>
      <vt:lpstr>var(--doc-mono-font-family)</vt:lpstr>
      <vt:lpstr>IBM Plex Sans</vt:lpstr>
      <vt:lpstr>Retrospect</vt:lpstr>
      <vt:lpstr>M. Tech (CSE) – Second Semester (Term: June - Oct 2022) 20Marks Component Presentation on Qiskit, Partners, Goal, and It’s application – Sampler primitive program and estimator primitive program – Error handling ways used by Qiskit API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 Tech (CSE) – Second Semester (Term: June - Oct 2022) 20Marks Component Presentation on Qiskit, Partners, Goal, and It’s application – Sampler primitive program and estimator primitive program – Error handling ways used by Qiskit API </dc:title>
  <cp:lastModifiedBy>hany</cp:lastModifiedBy>
  <cp:revision>14</cp:revision>
  <dcterms:modified xsi:type="dcterms:W3CDTF">2022-09-05T08:12:28Z</dcterms:modified>
</cp:coreProperties>
</file>