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5"/>
  </p:notesMasterIdLst>
  <p:handoutMasterIdLst>
    <p:handoutMasterId r:id="rId16"/>
  </p:handoutMasterIdLst>
  <p:sldIdLst>
    <p:sldId id="256" r:id="rId2"/>
    <p:sldId id="257" r:id="rId3"/>
    <p:sldId id="275" r:id="rId4"/>
    <p:sldId id="277" r:id="rId5"/>
    <p:sldId id="289" r:id="rId6"/>
    <p:sldId id="291" r:id="rId7"/>
    <p:sldId id="278" r:id="rId8"/>
    <p:sldId id="279" r:id="rId9"/>
    <p:sldId id="296" r:id="rId10"/>
    <p:sldId id="293" r:id="rId11"/>
    <p:sldId id="294" r:id="rId12"/>
    <p:sldId id="295" r:id="rId13"/>
    <p:sldId id="273"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eesh chavana" userId="78a3a2ac91c6b4bb" providerId="LiveId" clId="{E5F1301D-B418-4B8D-B034-B148353B9EC0}"/>
    <pc:docChg chg="modSld">
      <pc:chgData name="sateesh chavana" userId="78a3a2ac91c6b4bb" providerId="LiveId" clId="{E5F1301D-B418-4B8D-B034-B148353B9EC0}" dt="2022-08-23T04:52:12.217" v="13" actId="20577"/>
      <pc:docMkLst>
        <pc:docMk/>
      </pc:docMkLst>
      <pc:sldChg chg="modSp mod">
        <pc:chgData name="sateesh chavana" userId="78a3a2ac91c6b4bb" providerId="LiveId" clId="{E5F1301D-B418-4B8D-B034-B148353B9EC0}" dt="2022-08-23T04:51:34.106" v="9" actId="20577"/>
        <pc:sldMkLst>
          <pc:docMk/>
          <pc:sldMk cId="0" sldId="257"/>
        </pc:sldMkLst>
        <pc:spChg chg="mod">
          <ac:chgData name="sateesh chavana" userId="78a3a2ac91c6b4bb" providerId="LiveId" clId="{E5F1301D-B418-4B8D-B034-B148353B9EC0}" dt="2022-08-23T04:51:34.106" v="9" actId="20577"/>
          <ac:spMkLst>
            <pc:docMk/>
            <pc:sldMk cId="0" sldId="257"/>
            <ac:spMk id="125" creationId="{00000000-0000-0000-0000-000000000000}"/>
          </ac:spMkLst>
        </pc:spChg>
      </pc:sldChg>
      <pc:sldChg chg="modSp mod">
        <pc:chgData name="sateesh chavana" userId="78a3a2ac91c6b4bb" providerId="LiveId" clId="{E5F1301D-B418-4B8D-B034-B148353B9EC0}" dt="2022-08-23T04:52:12.217" v="13" actId="20577"/>
        <pc:sldMkLst>
          <pc:docMk/>
          <pc:sldMk cId="1082462708" sldId="275"/>
        </pc:sldMkLst>
        <pc:spChg chg="mod">
          <ac:chgData name="sateesh chavana" userId="78a3a2ac91c6b4bb" providerId="LiveId" clId="{E5F1301D-B418-4B8D-B034-B148353B9EC0}" dt="2022-08-23T04:52:12.217" v="13" actId="20577"/>
          <ac:spMkLst>
            <pc:docMk/>
            <pc:sldMk cId="1082462708" sldId="275"/>
            <ac:spMk id="12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BA4A04-D979-4A45-86E2-D956CEE89FBD}" type="datetimeFigureOut">
              <a:rPr lang="en-IN" smtClean="0"/>
              <a:t>09-09-2022</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B752EA-CF07-40EB-8912-34DA78A09CEA}" type="slidenum">
              <a:rPr lang="en-IN" smtClean="0"/>
              <a:t>‹#›</a:t>
            </a:fld>
            <a:endParaRPr lang="en-IN" dirty="0"/>
          </a:p>
        </p:txBody>
      </p:sp>
    </p:spTree>
    <p:extLst>
      <p:ext uri="{BB962C8B-B14F-4D97-AF65-F5344CB8AC3E}">
        <p14:creationId xmlns:p14="http://schemas.microsoft.com/office/powerpoint/2010/main" val="22507999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6890806"/>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13</a:t>
            </a:fld>
            <a:endParaRPr lang="en-IN"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365025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4" name="Google Shape;24;p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cxnSp>
        <p:nvCxnSpPr>
          <p:cNvPr id="26" name="Google Shape;26;p2"/>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pic>
        <p:nvPicPr>
          <p:cNvPr id="27" name="Google Shape;27;p2" descr="C:\Users\Srinidhi\Desktop\logo.png"/>
          <p:cNvPicPr preferRelativeResize="0"/>
          <p:nvPr/>
        </p:nvPicPr>
        <p:blipFill rotWithShape="1">
          <a:blip r:embed="rId2">
            <a:alphaModFix/>
          </a:blip>
          <a:srcRect/>
          <a:stretch/>
        </p:blipFill>
        <p:spPr>
          <a:xfrm>
            <a:off x="0" y="-62028"/>
            <a:ext cx="2438400" cy="97720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3"/>
        <p:cNvGrpSpPr/>
        <p:nvPr/>
      </p:nvGrpSpPr>
      <p:grpSpPr>
        <a:xfrm>
          <a:off x="0" y="0"/>
          <a:ext cx="0" cy="0"/>
          <a:chOff x="0" y="0"/>
          <a:chExt cx="0" cy="0"/>
        </a:xfrm>
      </p:grpSpPr>
      <p:sp>
        <p:nvSpPr>
          <p:cNvPr id="104" name="Google Shape;104;p1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2"/>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2"/>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8" name="Google Shape;108;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9" name="Google Shape;109;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0" name="Google Shape;110;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111" name="Google Shape;111;p12" descr="C:\Users\Srinidhi\Desktop\logo.png"/>
          <p:cNvPicPr preferRelativeResize="0"/>
          <p:nvPr/>
        </p:nvPicPr>
        <p:blipFill rotWithShape="1">
          <a:blip r:embed="rId2">
            <a:alphaModFix/>
          </a:blip>
          <a:srcRect/>
          <a:stretch/>
        </p:blipFill>
        <p:spPr>
          <a:xfrm>
            <a:off x="0" y="-28927"/>
            <a:ext cx="2438400" cy="97720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1" name="Google Shape;31;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2" name="Google Shape;32;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3" name="Google Shape;33;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34" name="Google Shape;34;p3" descr="C:\Users\Srinidhi\Desktop\logo.png"/>
          <p:cNvPicPr preferRelativeResize="0"/>
          <p:nvPr/>
        </p:nvPicPr>
        <p:blipFill rotWithShape="1">
          <a:blip r:embed="rId2">
            <a:alphaModFix/>
          </a:blip>
          <a:srcRect/>
          <a:stretch/>
        </p:blipFill>
        <p:spPr>
          <a:xfrm>
            <a:off x="175575" y="33090"/>
            <a:ext cx="2438400" cy="97720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5"/>
        <p:cNvGrpSpPr/>
        <p:nvPr/>
      </p:nvGrpSpPr>
      <p:grpSpPr>
        <a:xfrm>
          <a:off x="0" y="0"/>
          <a:ext cx="0" cy="0"/>
          <a:chOff x="0" y="0"/>
          <a:chExt cx="0" cy="0"/>
        </a:xfrm>
      </p:grpSpPr>
      <p:sp>
        <p:nvSpPr>
          <p:cNvPr id="36" name="Google Shape;36;p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4"/>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0" name="Google Shape;40;p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1" name="Google Shape;41;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2" name="Google Shape;42;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cxnSp>
        <p:nvCxnSpPr>
          <p:cNvPr id="43" name="Google Shape;43;p4"/>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pic>
        <p:nvPicPr>
          <p:cNvPr id="44" name="Google Shape;44;p4" descr="C:\Users\Srinidhi\Desktop\logo.png"/>
          <p:cNvPicPr preferRelativeResize="0"/>
          <p:nvPr/>
        </p:nvPicPr>
        <p:blipFill rotWithShape="1">
          <a:blip r:embed="rId2">
            <a:alphaModFix/>
          </a:blip>
          <a:srcRect/>
          <a:stretch/>
        </p:blipFill>
        <p:spPr>
          <a:xfrm>
            <a:off x="128441" y="33090"/>
            <a:ext cx="2438400" cy="9772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8" name="Google Shape;48;p5"/>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0" name="Google Shape;50;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1" name="Google Shape;51;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52" name="Google Shape;52;p5" descr="C:\Users\Srinidhi\Desktop\logo.png"/>
          <p:cNvPicPr preferRelativeResize="0"/>
          <p:nvPr/>
        </p:nvPicPr>
        <p:blipFill rotWithShape="1">
          <a:blip r:embed="rId2">
            <a:alphaModFix/>
          </a:blip>
          <a:srcRect/>
          <a:stretch/>
        </p:blipFill>
        <p:spPr>
          <a:xfrm>
            <a:off x="0" y="-29189"/>
            <a:ext cx="2438400" cy="97720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6" name="Google Shape;56;p6"/>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7" name="Google Shape;57;p6"/>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8" name="Google Shape;58;p6"/>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1" name="Google Shape;61;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62" name="Google Shape;62;p6" descr="C:\Users\Srinidhi\Desktop\logo.png"/>
          <p:cNvPicPr preferRelativeResize="0"/>
          <p:nvPr/>
        </p:nvPicPr>
        <p:blipFill rotWithShape="1">
          <a:blip r:embed="rId2">
            <a:alphaModFix/>
          </a:blip>
          <a:srcRect/>
          <a:stretch/>
        </p:blipFill>
        <p:spPr>
          <a:xfrm>
            <a:off x="119013" y="12104"/>
            <a:ext cx="2438400" cy="97720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9"/>
        <p:cNvGrpSpPr/>
        <p:nvPr/>
      </p:nvGrpSpPr>
      <p:grpSpPr>
        <a:xfrm>
          <a:off x="0" y="0"/>
          <a:ext cx="0" cy="0"/>
          <a:chOff x="0" y="0"/>
          <a:chExt cx="0" cy="0"/>
        </a:xfrm>
      </p:grpSpPr>
      <p:sp>
        <p:nvSpPr>
          <p:cNvPr id="70" name="Google Shape;70;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4" name="Google Shape;74;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75" name="Google Shape;75;p8" descr="C:\Users\Srinidhi\Desktop\logo.png"/>
          <p:cNvPicPr preferRelativeResize="0"/>
          <p:nvPr/>
        </p:nvPicPr>
        <p:blipFill rotWithShape="1">
          <a:blip r:embed="rId2">
            <a:alphaModFix/>
          </a:blip>
          <a:srcRect/>
          <a:stretch/>
        </p:blipFill>
        <p:spPr>
          <a:xfrm>
            <a:off x="137867" y="0"/>
            <a:ext cx="2438400" cy="97720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9"/>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9"/>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9"/>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1" name="Google Shape;81;p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2" name="Google Shape;82;p9"/>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3" name="Google Shape;83;p9"/>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4" name="Google Shape;84;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dirty="0"/>
          </a:p>
        </p:txBody>
      </p:sp>
      <p:pic>
        <p:nvPicPr>
          <p:cNvPr id="85" name="Google Shape;85;p9" descr="C:\Users\Srinidhi\Desktop\logo.png"/>
          <p:cNvPicPr preferRelativeResize="0"/>
          <p:nvPr/>
        </p:nvPicPr>
        <p:blipFill rotWithShape="1">
          <a:blip r:embed="rId2">
            <a:alphaModFix/>
          </a:blip>
          <a:srcRect/>
          <a:stretch/>
        </p:blipFill>
        <p:spPr>
          <a:xfrm>
            <a:off x="74729" y="-48825"/>
            <a:ext cx="2438400" cy="97720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6"/>
        <p:cNvGrpSpPr/>
        <p:nvPr/>
      </p:nvGrpSpPr>
      <p:grpSpPr>
        <a:xfrm>
          <a:off x="0" y="0"/>
          <a:ext cx="0" cy="0"/>
          <a:chOff x="0" y="0"/>
          <a:chExt cx="0" cy="0"/>
        </a:xfrm>
      </p:grpSpPr>
      <p:sp>
        <p:nvSpPr>
          <p:cNvPr id="87" name="Google Shape;87;p10"/>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0"/>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0"/>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0" name="Google Shape;90;p10"/>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91" name="Google Shape;91;p10"/>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92" name="Google Shape;92;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3" name="Google Shape;93;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4" name="Google Shape;94;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95" name="Google Shape;95;p10" descr="C:\Users\Srinidhi\Desktop\logo.png"/>
          <p:cNvPicPr preferRelativeResize="0"/>
          <p:nvPr/>
        </p:nvPicPr>
        <p:blipFill rotWithShape="1">
          <a:blip r:embed="rId3">
            <a:alphaModFix/>
          </a:blip>
          <a:srcRect/>
          <a:stretch/>
        </p:blipFill>
        <p:spPr>
          <a:xfrm>
            <a:off x="0" y="33090"/>
            <a:ext cx="2438400" cy="97720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6"/>
        <p:cNvGrpSpPr/>
        <p:nvPr/>
      </p:nvGrpSpPr>
      <p:grpSpPr>
        <a:xfrm>
          <a:off x="0" y="0"/>
          <a:ext cx="0" cy="0"/>
          <a:chOff x="0" y="0"/>
          <a:chExt cx="0" cy="0"/>
        </a:xfrm>
      </p:grpSpPr>
      <p:sp>
        <p:nvSpPr>
          <p:cNvPr id="97" name="Google Shape;97;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1"/>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9" name="Google Shape;99;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0" name="Google Shape;100;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1" name="Google Shape;101;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pic>
        <p:nvPicPr>
          <p:cNvPr id="102" name="Google Shape;102;p11" descr="C:\Users\Srinidhi\Desktop\logo.png"/>
          <p:cNvPicPr preferRelativeResize="0"/>
          <p:nvPr/>
        </p:nvPicPr>
        <p:blipFill rotWithShape="1">
          <a:blip r:embed="rId2">
            <a:alphaModFix/>
          </a:blip>
          <a:srcRect/>
          <a:stretch/>
        </p:blipFill>
        <p:spPr>
          <a:xfrm>
            <a:off x="213281" y="33090"/>
            <a:ext cx="2438400" cy="97720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1"/>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5" name="Google Shape;15;p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6" name="Google Shape;16;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dirty="0"/>
          </a:p>
        </p:txBody>
      </p:sp>
      <p:cxnSp>
        <p:nvCxnSpPr>
          <p:cNvPr id="17" name="Google Shape;17;p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3"/>
          <p:cNvSpPr txBox="1">
            <a:spLocks noGrp="1"/>
          </p:cNvSpPr>
          <p:nvPr>
            <p:ph type="ctrTitle"/>
          </p:nvPr>
        </p:nvSpPr>
        <p:spPr>
          <a:xfrm>
            <a:off x="1046776" y="384701"/>
            <a:ext cx="10848900" cy="3877944"/>
          </a:xfrm>
          <a:prstGeom prst="rect">
            <a:avLst/>
          </a:prstGeom>
          <a:noFill/>
          <a:ln>
            <a:noFill/>
          </a:ln>
        </p:spPr>
        <p:txBody>
          <a:bodyPr spcFirstLastPara="1" wrap="square" lIns="91425" tIns="45700" rIns="91425" bIns="45700" anchor="b" anchorCtr="0">
            <a:spAutoFit/>
          </a:bodyPr>
          <a:lstStyle/>
          <a:p>
            <a:pPr marL="0" lvl="0" indent="0" algn="ctr" rtl="0">
              <a:lnSpc>
                <a:spcPct val="150000"/>
              </a:lnSpc>
              <a:spcBef>
                <a:spcPts val="0"/>
              </a:spcBef>
              <a:spcAft>
                <a:spcPts val="0"/>
              </a:spcAft>
              <a:buClr>
                <a:srgbClr val="262626"/>
              </a:buClr>
              <a:buSzPts val="2800"/>
              <a:buFont typeface="Calibri"/>
              <a:buNone/>
            </a:pPr>
            <a:r>
              <a:rPr lang="en-IN" sz="2800" b="1" dirty="0">
                <a:latin typeface="Times New Roman" pitchFamily="18" charset="0"/>
                <a:cs typeface="Times New Roman" pitchFamily="18" charset="0"/>
              </a:rPr>
              <a:t/>
            </a:r>
            <a:br>
              <a:rPr lang="en-IN" sz="2800" b="1" dirty="0">
                <a:latin typeface="Times New Roman" pitchFamily="18" charset="0"/>
                <a:cs typeface="Times New Roman" pitchFamily="18" charset="0"/>
              </a:rPr>
            </a:br>
            <a:r>
              <a:rPr lang="en-IN" sz="2800" b="1" dirty="0">
                <a:latin typeface="Times New Roman" pitchFamily="18" charset="0"/>
                <a:cs typeface="Times New Roman" pitchFamily="18" charset="0"/>
              </a:rPr>
              <a:t/>
            </a:r>
            <a:br>
              <a:rPr lang="en-IN" sz="2800" b="1" dirty="0">
                <a:latin typeface="Times New Roman" pitchFamily="18" charset="0"/>
                <a:cs typeface="Times New Roman" pitchFamily="18" charset="0"/>
              </a:rPr>
            </a:br>
            <a:r>
              <a:rPr lang="en-IN" sz="2800" b="1" dirty="0" smtClean="0">
                <a:latin typeface="Times New Roman" pitchFamily="18" charset="0"/>
                <a:cs typeface="Times New Roman" pitchFamily="18" charset="0"/>
              </a:rPr>
              <a:t>Basics of Quantum Computing</a:t>
            </a:r>
            <a:r>
              <a:rPr lang="en-IN" sz="2800" b="1" dirty="0">
                <a:latin typeface="Times New Roman" pitchFamily="18" charset="0"/>
                <a:cs typeface="Times New Roman" pitchFamily="18" charset="0"/>
              </a:rPr>
              <a:t/>
            </a:r>
            <a:br>
              <a:rPr lang="en-IN" sz="2800" b="1" dirty="0">
                <a:latin typeface="Times New Roman" pitchFamily="18" charset="0"/>
                <a:cs typeface="Times New Roman" pitchFamily="18" charset="0"/>
              </a:rPr>
            </a:br>
            <a:r>
              <a:rPr lang="en-IN" sz="2800" b="1" dirty="0">
                <a:latin typeface="Times New Roman" pitchFamily="18" charset="0"/>
                <a:cs typeface="Times New Roman" pitchFamily="18" charset="0"/>
              </a:rPr>
              <a:t>Non CIE Component</a:t>
            </a:r>
            <a:br>
              <a:rPr lang="en-IN" sz="2800" b="1" dirty="0">
                <a:latin typeface="Times New Roman" pitchFamily="18" charset="0"/>
                <a:cs typeface="Times New Roman" pitchFamily="18" charset="0"/>
              </a:rPr>
            </a:br>
            <a:r>
              <a:rPr lang="en-IN" sz="3200" b="1" dirty="0">
                <a:latin typeface="Times New Roman" pitchFamily="18" charset="0"/>
                <a:cs typeface="Times New Roman" pitchFamily="18" charset="0"/>
              </a:rPr>
              <a:t>Quantum Computing - MCS22</a:t>
            </a: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endParaRPr sz="2000" dirty="0">
              <a:latin typeface="Times New Roman" pitchFamily="18" charset="0"/>
              <a:cs typeface="Times New Roman" pitchFamily="18" charset="0"/>
            </a:endParaRPr>
          </a:p>
        </p:txBody>
      </p:sp>
      <p:sp>
        <p:nvSpPr>
          <p:cNvPr id="117" name="Google Shape;117;p13"/>
          <p:cNvSpPr txBox="1"/>
          <p:nvPr/>
        </p:nvSpPr>
        <p:spPr>
          <a:xfrm>
            <a:off x="2062975" y="582749"/>
            <a:ext cx="8589600" cy="5232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2800" b="1" i="0" u="none" strike="noStrike" cap="none" dirty="0">
                <a:solidFill>
                  <a:schemeClr val="dk1"/>
                </a:solidFill>
                <a:latin typeface="Times New Roman" pitchFamily="18" charset="0"/>
                <a:ea typeface="Calibri"/>
                <a:cs typeface="Times New Roman" pitchFamily="18" charset="0"/>
                <a:sym typeface="Calibri"/>
              </a:rPr>
              <a:t>Department of Computer Science and Engineering</a:t>
            </a:r>
            <a:endParaRPr sz="2800" b="0" i="0" u="none" strike="noStrike" cap="none" dirty="0">
              <a:solidFill>
                <a:schemeClr val="dk1"/>
              </a:solidFill>
              <a:latin typeface="Times New Roman" pitchFamily="18" charset="0"/>
              <a:ea typeface="Calibri"/>
              <a:cs typeface="Times New Roman" pitchFamily="18" charset="0"/>
              <a:sym typeface="Calibri"/>
            </a:endParaRPr>
          </a:p>
        </p:txBody>
      </p:sp>
      <p:sp>
        <p:nvSpPr>
          <p:cNvPr id="118" name="Google Shape;118;p13"/>
          <p:cNvSpPr txBox="1"/>
          <p:nvPr/>
        </p:nvSpPr>
        <p:spPr>
          <a:xfrm>
            <a:off x="7548562" y="4634763"/>
            <a:ext cx="4719600"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smtClean="0">
                <a:solidFill>
                  <a:schemeClr val="dk1"/>
                </a:solidFill>
                <a:latin typeface="Times New Roman" pitchFamily="18" charset="0"/>
                <a:ea typeface="Calibri"/>
                <a:cs typeface="Times New Roman" pitchFamily="18" charset="0"/>
                <a:sym typeface="Calibri"/>
              </a:rPr>
              <a:t>NAME:</a:t>
            </a:r>
            <a:r>
              <a:rPr lang="en-US" sz="2400" b="1" dirty="0" smtClean="0">
                <a:solidFill>
                  <a:schemeClr val="dk1"/>
                </a:solidFill>
                <a:latin typeface="Times New Roman" pitchFamily="18" charset="0"/>
                <a:ea typeface="Calibri"/>
                <a:cs typeface="Times New Roman" pitchFamily="18" charset="0"/>
                <a:sym typeface="Calibri"/>
              </a:rPr>
              <a:t>C.SATEESH</a:t>
            </a:r>
            <a:endParaRPr lang="en-IN" sz="2400" b="1" dirty="0" smtClean="0">
              <a:solidFill>
                <a:schemeClr val="dk1"/>
              </a:solidFill>
              <a:latin typeface="Times New Roman" pitchFamily="18" charset="0"/>
              <a:ea typeface="Calibri"/>
              <a:cs typeface="Times New Roman" pitchFamily="18" charset="0"/>
              <a:sym typeface="Calibri"/>
            </a:endParaRPr>
          </a:p>
          <a:p>
            <a:pPr marL="0" marR="0" lvl="0" indent="0" algn="l" rtl="0">
              <a:spcBef>
                <a:spcPts val="0"/>
              </a:spcBef>
              <a:spcAft>
                <a:spcPts val="0"/>
              </a:spcAft>
              <a:buNone/>
            </a:pPr>
            <a:r>
              <a:rPr lang="en-IN" sz="2400" dirty="0" smtClean="0">
                <a:solidFill>
                  <a:schemeClr val="dk1"/>
                </a:solidFill>
                <a:latin typeface="Times New Roman" pitchFamily="18" charset="0"/>
                <a:ea typeface="Calibri"/>
                <a:cs typeface="Times New Roman" pitchFamily="18" charset="0"/>
                <a:sym typeface="Calibri"/>
              </a:rPr>
              <a:t>USN</a:t>
            </a:r>
            <a:r>
              <a:rPr lang="en-IN" sz="2400" dirty="0">
                <a:solidFill>
                  <a:schemeClr val="dk1"/>
                </a:solidFill>
                <a:latin typeface="Times New Roman" pitchFamily="18" charset="0"/>
                <a:ea typeface="Calibri"/>
                <a:cs typeface="Times New Roman" pitchFamily="18" charset="0"/>
                <a:sym typeface="Calibri"/>
              </a:rPr>
              <a:t>: </a:t>
            </a:r>
            <a:r>
              <a:rPr lang="en-IN" sz="2400" b="1" dirty="0">
                <a:solidFill>
                  <a:schemeClr val="dk1"/>
                </a:solidFill>
                <a:latin typeface="Times New Roman" pitchFamily="18" charset="0"/>
                <a:ea typeface="Calibri"/>
                <a:cs typeface="Times New Roman" pitchFamily="18" charset="0"/>
                <a:sym typeface="Calibri"/>
              </a:rPr>
              <a:t>1MS21SCS05</a:t>
            </a:r>
            <a:endParaRPr sz="2400" b="1" dirty="0">
              <a:solidFill>
                <a:schemeClr val="dk1"/>
              </a:solidFill>
              <a:latin typeface="Times New Roman" pitchFamily="18" charset="0"/>
              <a:ea typeface="Calibri"/>
              <a:cs typeface="Times New Roman" pitchFamily="18" charset="0"/>
              <a:sym typeface="Calibri"/>
            </a:endParaRPr>
          </a:p>
          <a:p>
            <a:pPr marL="457200" marR="0" lvl="0" indent="45720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125014"/>
            <a:ext cx="12039600" cy="4711700"/>
          </a:xfrm>
          <a:prstGeom prst="rect">
            <a:avLst/>
          </a:prstGeom>
        </p:spPr>
      </p:pic>
    </p:spTree>
    <p:extLst>
      <p:ext uri="{BB962C8B-B14F-4D97-AF65-F5344CB8AC3E}">
        <p14:creationId xmlns:p14="http://schemas.microsoft.com/office/powerpoint/2010/main" val="790284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a:t>
            </a:fld>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054100"/>
            <a:ext cx="10769600" cy="4838700"/>
          </a:xfrm>
          <a:prstGeom prst="rect">
            <a:avLst/>
          </a:prstGeom>
        </p:spPr>
      </p:pic>
    </p:spTree>
    <p:extLst>
      <p:ext uri="{BB962C8B-B14F-4D97-AF65-F5344CB8AC3E}">
        <p14:creationId xmlns:p14="http://schemas.microsoft.com/office/powerpoint/2010/main" val="20103759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12</a:t>
            </a:fld>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037" y="777720"/>
            <a:ext cx="11543813" cy="4822980"/>
          </a:xfrm>
          <a:prstGeom prst="rect">
            <a:avLst/>
          </a:prstGeom>
        </p:spPr>
      </p:pic>
    </p:spTree>
    <p:extLst>
      <p:ext uri="{BB962C8B-B14F-4D97-AF65-F5344CB8AC3E}">
        <p14:creationId xmlns:p14="http://schemas.microsoft.com/office/powerpoint/2010/main" val="551348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13</a:t>
            </a:fld>
            <a:endParaRPr lang="en-IN" dirty="0"/>
          </a:p>
        </p:txBody>
      </p:sp>
      <p:sp>
        <p:nvSpPr>
          <p:cNvPr id="3" name="Rectangle 2"/>
          <p:cNvSpPr/>
          <p:nvPr/>
        </p:nvSpPr>
        <p:spPr>
          <a:xfrm>
            <a:off x="464387" y="2453640"/>
            <a:ext cx="11095589" cy="1015663"/>
          </a:xfrm>
          <a:prstGeom prst="rect">
            <a:avLst/>
          </a:prstGeom>
        </p:spPr>
        <p:txBody>
          <a:bodyPr wrap="square">
            <a:spAutoFit/>
          </a:bodyPr>
          <a:lstStyle/>
          <a:p>
            <a:pPr algn="ctr"/>
            <a:r>
              <a:rPr lang="en-US" sz="6000" b="1" dirty="0">
                <a:solidFill>
                  <a:schemeClr val="tx1"/>
                </a:solidFill>
                <a:latin typeface="Times New Roman" panose="02020603050405020304" pitchFamily="18" charset="0"/>
                <a:cs typeface="Times New Roman" panose="02020603050405020304" pitchFamily="18" charset="0"/>
              </a:rPr>
              <a:t>Thank You</a:t>
            </a:r>
            <a:endParaRPr lang="en-IN" sz="6000" b="1" dirty="0">
              <a:latin typeface="Times New Roman" pitchFamily="18" charset="0"/>
              <a:cs typeface="Times New Roman" pitchFamily="18" charset="0"/>
            </a:endParaRPr>
          </a:p>
        </p:txBody>
      </p:sp>
    </p:spTree>
    <p:extLst>
      <p:ext uri="{BB962C8B-B14F-4D97-AF65-F5344CB8AC3E}">
        <p14:creationId xmlns:p14="http://schemas.microsoft.com/office/powerpoint/2010/main" val="3936814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title"/>
          </p:nvPr>
        </p:nvSpPr>
        <p:spPr>
          <a:xfrm>
            <a:off x="1097275" y="601626"/>
            <a:ext cx="10058400" cy="968400"/>
          </a:xfrm>
          <a:prstGeom prst="rect">
            <a:avLst/>
          </a:prstGeom>
          <a:noFill/>
          <a:ln>
            <a:noFill/>
          </a:ln>
        </p:spPr>
        <p:txBody>
          <a:bodyPr spcFirstLastPara="1" wrap="square" lIns="91425" tIns="45700" rIns="91425" bIns="45700" anchor="b" anchorCtr="0">
            <a:normAutofit/>
          </a:bodyPr>
          <a:lstStyle/>
          <a:p>
            <a:pPr lvl="0"/>
            <a:r>
              <a:rPr lang="en-US" b="1" dirty="0">
                <a:latin typeface="Times New Roman" panose="02020603050405020304" pitchFamily="18" charset="0"/>
                <a:cs typeface="Times New Roman" panose="02020603050405020304" pitchFamily="18" charset="0"/>
              </a:rPr>
              <a:t>Define quantum computing</a:t>
            </a:r>
            <a:endParaRPr b="1" dirty="0">
              <a:latin typeface="Times New Roman" pitchFamily="18" charset="0"/>
              <a:cs typeface="Times New Roman" pitchFamily="18" charset="0"/>
            </a:endParaRPr>
          </a:p>
        </p:txBody>
      </p:sp>
      <p:sp>
        <p:nvSpPr>
          <p:cNvPr id="125" name="Google Shape;125;p14"/>
          <p:cNvSpPr txBox="1">
            <a:spLocks noGrp="1"/>
          </p:cNvSpPr>
          <p:nvPr>
            <p:ph type="body" idx="1"/>
          </p:nvPr>
        </p:nvSpPr>
        <p:spPr>
          <a:xfrm>
            <a:off x="1097275" y="2160600"/>
            <a:ext cx="10058400" cy="3708600"/>
          </a:xfrm>
          <a:prstGeom prst="rect">
            <a:avLst/>
          </a:prstGeom>
          <a:noFill/>
          <a:ln>
            <a:noFill/>
          </a:ln>
        </p:spPr>
        <p:txBody>
          <a:bodyPr spcFirstLastPara="1" wrap="square" lIns="0" tIns="45700" rIns="0" bIns="45700" anchor="t" anchorCtr="0">
            <a:normAutofit/>
          </a:bodyPr>
          <a:lstStyle/>
          <a:p>
            <a:r>
              <a:rPr lang="en-GB" sz="2800" dirty="0"/>
              <a:t>1.Computer technology has evolved so immensely over the years. </a:t>
            </a:r>
          </a:p>
          <a:p>
            <a:r>
              <a:rPr lang="en-GB" sz="2800" dirty="0"/>
              <a:t>2.Currently, the trend leans towards quantum computing. </a:t>
            </a:r>
          </a:p>
          <a:p>
            <a:r>
              <a:rPr lang="en-GB" sz="2800" dirty="0"/>
              <a:t>3.This computing approach can help humans solve various complex problems. </a:t>
            </a:r>
          </a:p>
          <a:p>
            <a:r>
              <a:rPr lang="en-GB" sz="2800" dirty="0"/>
              <a:t>4.A conceptual understanding about this technology is necessary even at a basic level.</a:t>
            </a:r>
            <a:endParaRPr lang="en-IN" sz="2800" dirty="0"/>
          </a:p>
          <a:p>
            <a:pPr marL="293688" lvl="0" indent="0" algn="l" rtl="0">
              <a:lnSpc>
                <a:spcPct val="90000"/>
              </a:lnSpc>
              <a:spcBef>
                <a:spcPts val="1400"/>
              </a:spcBef>
              <a:spcAft>
                <a:spcPts val="0"/>
              </a:spcAft>
              <a:buSzPts val="2000"/>
              <a:buNone/>
            </a:pPr>
            <a:endParaRPr lang="en-IN" sz="3200" dirty="0"/>
          </a:p>
        </p:txBody>
      </p:sp>
      <p:sp>
        <p:nvSpPr>
          <p:cNvPr id="127" name="Google Shape;127;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title"/>
          </p:nvPr>
        </p:nvSpPr>
        <p:spPr>
          <a:xfrm>
            <a:off x="1097275" y="601626"/>
            <a:ext cx="10058400" cy="968400"/>
          </a:xfrm>
          <a:prstGeom prst="rect">
            <a:avLst/>
          </a:prstGeom>
          <a:noFill/>
          <a:ln>
            <a:noFill/>
          </a:ln>
        </p:spPr>
        <p:txBody>
          <a:bodyPr spcFirstLastPara="1" wrap="square" lIns="91425" tIns="45700" rIns="91425" bIns="45700" anchor="b" anchorCtr="0">
            <a:normAutofit/>
          </a:bodyPr>
          <a:lstStyle/>
          <a:p>
            <a:pPr lvl="0"/>
            <a:r>
              <a:rPr lang="en-US" b="1" dirty="0">
                <a:latin typeface="Times New Roman" panose="02020603050405020304" pitchFamily="18" charset="0"/>
                <a:cs typeface="Times New Roman" panose="02020603050405020304" pitchFamily="18" charset="0"/>
              </a:rPr>
              <a:t>Define quantum computing</a:t>
            </a:r>
            <a:endParaRPr b="1" dirty="0">
              <a:latin typeface="Times New Roman" pitchFamily="18" charset="0"/>
              <a:cs typeface="Times New Roman" pitchFamily="18" charset="0"/>
            </a:endParaRPr>
          </a:p>
        </p:txBody>
      </p:sp>
      <p:sp>
        <p:nvSpPr>
          <p:cNvPr id="125" name="Google Shape;125;p14"/>
          <p:cNvSpPr txBox="1">
            <a:spLocks noGrp="1"/>
          </p:cNvSpPr>
          <p:nvPr>
            <p:ph type="body" idx="1"/>
          </p:nvPr>
        </p:nvSpPr>
        <p:spPr>
          <a:xfrm>
            <a:off x="1097275" y="1758462"/>
            <a:ext cx="10058400" cy="4110738"/>
          </a:xfrm>
          <a:prstGeom prst="rect">
            <a:avLst/>
          </a:prstGeom>
          <a:noFill/>
          <a:ln>
            <a:noFill/>
          </a:ln>
        </p:spPr>
        <p:txBody>
          <a:bodyPr spcFirstLastPara="1" wrap="square" lIns="0" tIns="45700" rIns="0" bIns="45700" anchor="t" anchorCtr="0">
            <a:noAutofit/>
          </a:bodyPr>
          <a:lstStyle/>
          <a:p>
            <a:r>
              <a:rPr lang="en-GB" sz="2800" dirty="0"/>
              <a:t>5.It refers to computation that uses the principles of quantum physics. Quantum physics deals with the smallest physical units that exist within the human realm. The common principles applied in the computing system are the superposition, entanglement, and quantum interference.</a:t>
            </a:r>
          </a:p>
          <a:p>
            <a:r>
              <a:rPr lang="en-GB" sz="2800" dirty="0"/>
              <a:t>6.The computing system is done by quantum computer. A conventional computer works with bits which can be 0 or 1 (a definite number). However, this computing method works with qubits instead. Instead of dealing with one definite problem at a time, it computes numerous probabilities at once.</a:t>
            </a:r>
            <a:endParaRPr lang="en-IN" sz="2800" dirty="0"/>
          </a:p>
          <a:p>
            <a:pPr marL="114300" indent="0">
              <a:buNone/>
            </a:pPr>
            <a:endParaRPr lang="en-IN" sz="2800" dirty="0"/>
          </a:p>
          <a:p>
            <a:pPr marL="293688" lvl="0" indent="0" algn="l" rtl="0">
              <a:lnSpc>
                <a:spcPct val="90000"/>
              </a:lnSpc>
              <a:spcBef>
                <a:spcPts val="1400"/>
              </a:spcBef>
              <a:spcAft>
                <a:spcPts val="0"/>
              </a:spcAft>
              <a:buSzPts val="2000"/>
              <a:buNone/>
            </a:pPr>
            <a:endParaRPr lang="en-IN" sz="2800" dirty="0"/>
          </a:p>
        </p:txBody>
      </p:sp>
      <p:sp>
        <p:nvSpPr>
          <p:cNvPr id="127" name="Google Shape;127;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dirty="0"/>
          </a:p>
        </p:txBody>
      </p:sp>
    </p:spTree>
    <p:extLst>
      <p:ext uri="{BB962C8B-B14F-4D97-AF65-F5344CB8AC3E}">
        <p14:creationId xmlns:p14="http://schemas.microsoft.com/office/powerpoint/2010/main" val="1082462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title"/>
          </p:nvPr>
        </p:nvSpPr>
        <p:spPr>
          <a:xfrm>
            <a:off x="1097275" y="601625"/>
            <a:ext cx="9840356" cy="1209589"/>
          </a:xfrm>
          <a:prstGeom prst="rect">
            <a:avLst/>
          </a:prstGeom>
          <a:noFill/>
          <a:ln>
            <a:noFill/>
          </a:ln>
        </p:spPr>
        <p:txBody>
          <a:bodyPr spcFirstLastPara="1" wrap="square" lIns="91425" tIns="45700" rIns="91425" bIns="45700" anchor="b" anchorCtr="0">
            <a:normAutofit fontScale="90000"/>
          </a:bodyPr>
          <a:lstStyle/>
          <a:p>
            <a:pPr lvl="0"/>
            <a:r>
              <a:rPr lang="en-US" b="1" dirty="0">
                <a:latin typeface="Times New Roman" panose="02020603050405020304" pitchFamily="18" charset="0"/>
                <a:cs typeface="Times New Roman" panose="02020603050405020304" pitchFamily="18" charset="0"/>
              </a:rPr>
              <a:t>D</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Distinguish quantum computing and classical </a:t>
            </a:r>
            <a:r>
              <a:rPr lang="en-US" b="1" dirty="0" smtClean="0">
                <a:latin typeface="Times New Roman" panose="02020603050405020304" pitchFamily="18" charset="0"/>
                <a:cs typeface="Times New Roman" panose="02020603050405020304" pitchFamily="18" charset="0"/>
              </a:rPr>
              <a:t>computing</a:t>
            </a:r>
            <a:endParaRPr b="1" dirty="0">
              <a:latin typeface="Times New Roman" pitchFamily="18" charset="0"/>
              <a:cs typeface="Times New Roman" pitchFamily="18" charset="0"/>
            </a:endParaRPr>
          </a:p>
        </p:txBody>
      </p:sp>
      <p:sp>
        <p:nvSpPr>
          <p:cNvPr id="125" name="Google Shape;125;p14"/>
          <p:cNvSpPr txBox="1">
            <a:spLocks noGrp="1"/>
          </p:cNvSpPr>
          <p:nvPr>
            <p:ph type="body" idx="1"/>
          </p:nvPr>
        </p:nvSpPr>
        <p:spPr>
          <a:xfrm>
            <a:off x="1028700" y="1811214"/>
            <a:ext cx="10126975" cy="4057986"/>
          </a:xfrm>
          <a:prstGeom prst="rect">
            <a:avLst/>
          </a:prstGeom>
          <a:noFill/>
          <a:ln>
            <a:noFill/>
          </a:ln>
        </p:spPr>
        <p:txBody>
          <a:bodyPr spcFirstLastPara="1" wrap="square" lIns="0" tIns="45700" rIns="0" bIns="45700" anchor="t" anchorCtr="0">
            <a:normAutofit/>
          </a:bodyPr>
          <a:lstStyle/>
          <a:p>
            <a:pPr marL="293688" lvl="0" indent="0" algn="l" rtl="0">
              <a:lnSpc>
                <a:spcPct val="90000"/>
              </a:lnSpc>
              <a:spcBef>
                <a:spcPts val="1400"/>
              </a:spcBef>
              <a:spcAft>
                <a:spcPts val="0"/>
              </a:spcAft>
              <a:buSzPts val="2000"/>
              <a:buNone/>
            </a:pPr>
            <a:endParaRPr lang="en-IN" sz="3200" dirty="0">
              <a:latin typeface="Times New Roman" pitchFamily="18" charset="0"/>
              <a:cs typeface="Times New Roman" pitchFamily="18" charset="0"/>
            </a:endParaRPr>
          </a:p>
        </p:txBody>
      </p:sp>
      <p:sp>
        <p:nvSpPr>
          <p:cNvPr id="127" name="Google Shape;127;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dirty="0"/>
          </a:p>
        </p:txBody>
      </p:sp>
      <p:graphicFrame>
        <p:nvGraphicFramePr>
          <p:cNvPr id="3" name="Table 2">
            <a:extLst>
              <a:ext uri="{FF2B5EF4-FFF2-40B4-BE49-F238E27FC236}">
                <a16:creationId xmlns:a16="http://schemas.microsoft.com/office/drawing/2014/main" id="{8FBB3097-CA4C-E052-A4FD-15A0AC0C1C87}"/>
              </a:ext>
            </a:extLst>
          </p:cNvPr>
          <p:cNvGraphicFramePr>
            <a:graphicFrameLocks noGrp="1"/>
          </p:cNvGraphicFramePr>
          <p:nvPr>
            <p:extLst>
              <p:ext uri="{D42A27DB-BD31-4B8C-83A1-F6EECF244321}">
                <p14:modId xmlns:p14="http://schemas.microsoft.com/office/powerpoint/2010/main" val="3415806244"/>
              </p:ext>
            </p:extLst>
          </p:nvPr>
        </p:nvGraphicFramePr>
        <p:xfrm>
          <a:off x="949569" y="1811213"/>
          <a:ext cx="10206106" cy="4445161"/>
        </p:xfrm>
        <a:graphic>
          <a:graphicData uri="http://schemas.openxmlformats.org/drawingml/2006/table">
            <a:tbl>
              <a:tblPr/>
              <a:tblGrid>
                <a:gridCol w="5098657">
                  <a:extLst>
                    <a:ext uri="{9D8B030D-6E8A-4147-A177-3AD203B41FA5}">
                      <a16:colId xmlns:a16="http://schemas.microsoft.com/office/drawing/2014/main" val="3487886055"/>
                    </a:ext>
                  </a:extLst>
                </a:gridCol>
                <a:gridCol w="5107449">
                  <a:extLst>
                    <a:ext uri="{9D8B030D-6E8A-4147-A177-3AD203B41FA5}">
                      <a16:colId xmlns:a16="http://schemas.microsoft.com/office/drawing/2014/main" val="1113059025"/>
                    </a:ext>
                  </a:extLst>
                </a:gridCol>
              </a:tblGrid>
              <a:tr h="773071">
                <a:tc>
                  <a:txBody>
                    <a:bodyPr/>
                    <a:lstStyle/>
                    <a:p>
                      <a:pPr fontAlgn="base"/>
                      <a:r>
                        <a:rPr lang="en-IN" b="1">
                          <a:effectLst/>
                          <a:latin typeface="Times New Roman" panose="02020603050405020304" pitchFamily="18" charset="0"/>
                          <a:cs typeface="Times New Roman" panose="02020603050405020304" pitchFamily="18" charset="0"/>
                        </a:rPr>
                        <a:t>Classical Computer</a:t>
                      </a:r>
                      <a:endParaRPr lang="en-IN">
                        <a:effectLst/>
                        <a:latin typeface="Times New Roman" panose="02020603050405020304" pitchFamily="18" charset="0"/>
                        <a:cs typeface="Times New Roman" panose="02020603050405020304" pitchFamily="18" charset="0"/>
                      </a:endParaRPr>
                    </a:p>
                  </a:txBody>
                  <a:tcPr marL="76200" marR="76200" marT="76200" marB="76200" anchor="ctr">
                    <a:lnL w="15240" cap="flat" cmpd="sng" algn="ctr">
                      <a:solidFill>
                        <a:srgbClr val="660033"/>
                      </a:solidFill>
                      <a:prstDash val="solid"/>
                      <a:round/>
                      <a:headEnd type="none" w="med" len="med"/>
                      <a:tailEnd type="none" w="med" len="med"/>
                    </a:lnL>
                    <a:lnR w="15240" cap="flat" cmpd="sng" algn="ctr">
                      <a:solidFill>
                        <a:srgbClr val="660033"/>
                      </a:solidFill>
                      <a:prstDash val="solid"/>
                      <a:round/>
                      <a:headEnd type="none" w="med" len="med"/>
                      <a:tailEnd type="none" w="med" len="med"/>
                    </a:lnR>
                    <a:lnT w="15240" cap="flat" cmpd="sng" algn="ctr">
                      <a:solidFill>
                        <a:srgbClr val="660033"/>
                      </a:solidFill>
                      <a:prstDash val="solid"/>
                      <a:round/>
                      <a:headEnd type="none" w="med" len="med"/>
                      <a:tailEnd type="none" w="med" len="med"/>
                    </a:lnT>
                    <a:lnB w="15240" cap="flat" cmpd="sng" algn="ctr">
                      <a:solidFill>
                        <a:srgbClr val="660033"/>
                      </a:solidFill>
                      <a:prstDash val="solid"/>
                      <a:round/>
                      <a:headEnd type="none" w="med" len="med"/>
                      <a:tailEnd type="none" w="med" len="med"/>
                    </a:lnB>
                    <a:solidFill>
                      <a:srgbClr val="DEDEDE"/>
                    </a:solidFill>
                  </a:tcPr>
                </a:tc>
                <a:tc>
                  <a:txBody>
                    <a:bodyPr/>
                    <a:lstStyle/>
                    <a:p>
                      <a:pPr fontAlgn="base"/>
                      <a:r>
                        <a:rPr lang="en-IN" b="1">
                          <a:effectLst/>
                        </a:rPr>
                        <a:t>Quantum Computer</a:t>
                      </a:r>
                      <a:endParaRPr lang="en-IN">
                        <a:effectLst/>
                      </a:endParaRPr>
                    </a:p>
                  </a:txBody>
                  <a:tcPr marL="76200" marR="76200" marT="76200" marB="76200" anchor="ctr">
                    <a:lnL w="15240" cap="flat" cmpd="sng" algn="ctr">
                      <a:solidFill>
                        <a:srgbClr val="660033"/>
                      </a:solidFill>
                      <a:prstDash val="solid"/>
                      <a:round/>
                      <a:headEnd type="none" w="med" len="med"/>
                      <a:tailEnd type="none" w="med" len="med"/>
                    </a:lnL>
                    <a:lnR w="15240" cap="flat" cmpd="sng" algn="ctr">
                      <a:solidFill>
                        <a:srgbClr val="660033"/>
                      </a:solidFill>
                      <a:prstDash val="solid"/>
                      <a:round/>
                      <a:headEnd type="none" w="med" len="med"/>
                      <a:tailEnd type="none" w="med" len="med"/>
                    </a:lnR>
                    <a:lnT w="15240" cap="flat" cmpd="sng" algn="ctr">
                      <a:solidFill>
                        <a:srgbClr val="660033"/>
                      </a:solidFill>
                      <a:prstDash val="solid"/>
                      <a:round/>
                      <a:headEnd type="none" w="med" len="med"/>
                      <a:tailEnd type="none" w="med" len="med"/>
                    </a:lnT>
                    <a:lnB w="15240" cap="flat" cmpd="sng" algn="ctr">
                      <a:solidFill>
                        <a:srgbClr val="660033"/>
                      </a:solidFill>
                      <a:prstDash val="solid"/>
                      <a:round/>
                      <a:headEnd type="none" w="med" len="med"/>
                      <a:tailEnd type="none" w="med" len="med"/>
                    </a:lnB>
                    <a:solidFill>
                      <a:srgbClr val="DEDEDE"/>
                    </a:solidFill>
                  </a:tcPr>
                </a:tc>
                <a:extLst>
                  <a:ext uri="{0D108BD9-81ED-4DB2-BD59-A6C34878D82A}">
                    <a16:rowId xmlns:a16="http://schemas.microsoft.com/office/drawing/2014/main" val="3518466908"/>
                  </a:ext>
                </a:extLst>
              </a:tr>
              <a:tr h="1224030">
                <a:tc>
                  <a:txBody>
                    <a:bodyPr/>
                    <a:lstStyle/>
                    <a:p>
                      <a:pPr fontAlgn="base"/>
                      <a:r>
                        <a:rPr lang="en-US" sz="2400">
                          <a:effectLst/>
                          <a:latin typeface="Times New Roman" panose="02020603050405020304" pitchFamily="18" charset="0"/>
                          <a:cs typeface="Times New Roman" panose="02020603050405020304" pitchFamily="18" charset="0"/>
                        </a:rPr>
                        <a:t>It is large scale integrated multi-purpose computer.</a:t>
                      </a:r>
                    </a:p>
                  </a:txBody>
                  <a:tcPr marL="76200" marR="76200" marT="76200" marB="76200" anchor="ctr">
                    <a:lnL w="15240" cap="flat" cmpd="sng" algn="ctr">
                      <a:solidFill>
                        <a:srgbClr val="660033"/>
                      </a:solidFill>
                      <a:prstDash val="solid"/>
                      <a:round/>
                      <a:headEnd type="none" w="med" len="med"/>
                      <a:tailEnd type="none" w="med" len="med"/>
                    </a:lnL>
                    <a:lnR w="15240" cap="flat" cmpd="sng" algn="ctr">
                      <a:solidFill>
                        <a:srgbClr val="660033"/>
                      </a:solidFill>
                      <a:prstDash val="solid"/>
                      <a:round/>
                      <a:headEnd type="none" w="med" len="med"/>
                      <a:tailEnd type="none" w="med" len="med"/>
                    </a:lnR>
                    <a:lnT w="15240" cap="flat" cmpd="sng" algn="ctr">
                      <a:solidFill>
                        <a:srgbClr val="660033"/>
                      </a:solidFill>
                      <a:prstDash val="solid"/>
                      <a:round/>
                      <a:headEnd type="none" w="med" len="med"/>
                      <a:tailEnd type="none" w="med" len="med"/>
                    </a:lnT>
                    <a:lnB w="15240" cap="flat" cmpd="sng" algn="ctr">
                      <a:solidFill>
                        <a:srgbClr val="660033"/>
                      </a:solidFill>
                      <a:prstDash val="solid"/>
                      <a:round/>
                      <a:headEnd type="none" w="med" len="med"/>
                      <a:tailEnd type="none" w="med" len="med"/>
                    </a:lnB>
                    <a:solidFill>
                      <a:srgbClr val="FFFFFF"/>
                    </a:solidFill>
                  </a:tcPr>
                </a:tc>
                <a:tc>
                  <a:txBody>
                    <a:bodyPr/>
                    <a:lstStyle/>
                    <a:p>
                      <a:pPr fontAlgn="base"/>
                      <a:r>
                        <a:rPr lang="en-US" sz="2400">
                          <a:effectLst/>
                          <a:latin typeface="Times New Roman" panose="02020603050405020304" pitchFamily="18" charset="0"/>
                          <a:cs typeface="Times New Roman" panose="02020603050405020304" pitchFamily="18" charset="0"/>
                        </a:rPr>
                        <a:t>It is high speed parallel computer based on quantum mechanics.</a:t>
                      </a:r>
                    </a:p>
                  </a:txBody>
                  <a:tcPr marL="76200" marR="76200" marT="76200" marB="76200" anchor="ctr">
                    <a:lnL w="15240" cap="flat" cmpd="sng" algn="ctr">
                      <a:solidFill>
                        <a:srgbClr val="660033"/>
                      </a:solidFill>
                      <a:prstDash val="solid"/>
                      <a:round/>
                      <a:headEnd type="none" w="med" len="med"/>
                      <a:tailEnd type="none" w="med" len="med"/>
                    </a:lnL>
                    <a:lnR w="15240" cap="flat" cmpd="sng" algn="ctr">
                      <a:solidFill>
                        <a:srgbClr val="660033"/>
                      </a:solidFill>
                      <a:prstDash val="solid"/>
                      <a:round/>
                      <a:headEnd type="none" w="med" len="med"/>
                      <a:tailEnd type="none" w="med" len="med"/>
                    </a:lnR>
                    <a:lnT w="15240" cap="flat" cmpd="sng" algn="ctr">
                      <a:solidFill>
                        <a:srgbClr val="660033"/>
                      </a:solidFill>
                      <a:prstDash val="solid"/>
                      <a:round/>
                      <a:headEnd type="none" w="med" len="med"/>
                      <a:tailEnd type="none" w="med" len="med"/>
                    </a:lnT>
                    <a:lnB w="15240" cap="flat" cmpd="sng" algn="ctr">
                      <a:solidFill>
                        <a:srgbClr val="660033"/>
                      </a:solidFill>
                      <a:prstDash val="solid"/>
                      <a:round/>
                      <a:headEnd type="none" w="med" len="med"/>
                      <a:tailEnd type="none" w="med" len="med"/>
                    </a:lnB>
                    <a:solidFill>
                      <a:srgbClr val="FFFFFF"/>
                    </a:solidFill>
                  </a:tcPr>
                </a:tc>
                <a:extLst>
                  <a:ext uri="{0D108BD9-81ED-4DB2-BD59-A6C34878D82A}">
                    <a16:rowId xmlns:a16="http://schemas.microsoft.com/office/drawing/2014/main" val="1390424827"/>
                  </a:ext>
                </a:extLst>
              </a:tr>
              <a:tr h="1224030">
                <a:tc>
                  <a:txBody>
                    <a:bodyPr/>
                    <a:lstStyle/>
                    <a:p>
                      <a:pPr fontAlgn="base"/>
                      <a:r>
                        <a:rPr lang="en-IN" sz="2400">
                          <a:effectLst/>
                          <a:latin typeface="Times New Roman" panose="02020603050405020304" pitchFamily="18" charset="0"/>
                          <a:cs typeface="Times New Roman" panose="02020603050405020304" pitchFamily="18" charset="0"/>
                        </a:rPr>
                        <a:t>Information storage is bit based on voltage or charge etc.</a:t>
                      </a:r>
                    </a:p>
                  </a:txBody>
                  <a:tcPr marL="76200" marR="76200" marT="76200" marB="76200" anchor="ctr">
                    <a:lnL w="15240" cap="flat" cmpd="sng" algn="ctr">
                      <a:solidFill>
                        <a:srgbClr val="660033"/>
                      </a:solidFill>
                      <a:prstDash val="solid"/>
                      <a:round/>
                      <a:headEnd type="none" w="med" len="med"/>
                      <a:tailEnd type="none" w="med" len="med"/>
                    </a:lnL>
                    <a:lnR w="15240" cap="flat" cmpd="sng" algn="ctr">
                      <a:solidFill>
                        <a:srgbClr val="660033"/>
                      </a:solidFill>
                      <a:prstDash val="solid"/>
                      <a:round/>
                      <a:headEnd type="none" w="med" len="med"/>
                      <a:tailEnd type="none" w="med" len="med"/>
                    </a:lnR>
                    <a:lnT w="15240" cap="flat" cmpd="sng" algn="ctr">
                      <a:solidFill>
                        <a:srgbClr val="660033"/>
                      </a:solidFill>
                      <a:prstDash val="solid"/>
                      <a:round/>
                      <a:headEnd type="none" w="med" len="med"/>
                      <a:tailEnd type="none" w="med" len="med"/>
                    </a:lnT>
                    <a:lnB w="15240" cap="flat" cmpd="sng" algn="ctr">
                      <a:solidFill>
                        <a:srgbClr val="660033"/>
                      </a:solidFill>
                      <a:prstDash val="solid"/>
                      <a:round/>
                      <a:headEnd type="none" w="med" len="med"/>
                      <a:tailEnd type="none" w="med" len="med"/>
                    </a:lnB>
                    <a:solidFill>
                      <a:srgbClr val="FFFFFF"/>
                    </a:solidFill>
                  </a:tcPr>
                </a:tc>
                <a:tc>
                  <a:txBody>
                    <a:bodyPr/>
                    <a:lstStyle/>
                    <a:p>
                      <a:pPr fontAlgn="base"/>
                      <a:r>
                        <a:rPr lang="en-US" sz="2400">
                          <a:effectLst/>
                          <a:latin typeface="Times New Roman" panose="02020603050405020304" pitchFamily="18" charset="0"/>
                          <a:cs typeface="Times New Roman" panose="02020603050405020304" pitchFamily="18" charset="0"/>
                        </a:rPr>
                        <a:t>Information storage is Quantum bit based on direction of an electron spin.</a:t>
                      </a:r>
                    </a:p>
                  </a:txBody>
                  <a:tcPr marL="76200" marR="76200" marT="76200" marB="76200" anchor="ctr">
                    <a:lnL w="15240" cap="flat" cmpd="sng" algn="ctr">
                      <a:solidFill>
                        <a:srgbClr val="660033"/>
                      </a:solidFill>
                      <a:prstDash val="solid"/>
                      <a:round/>
                      <a:headEnd type="none" w="med" len="med"/>
                      <a:tailEnd type="none" w="med" len="med"/>
                    </a:lnL>
                    <a:lnR w="15240" cap="flat" cmpd="sng" algn="ctr">
                      <a:solidFill>
                        <a:srgbClr val="660033"/>
                      </a:solidFill>
                      <a:prstDash val="solid"/>
                      <a:round/>
                      <a:headEnd type="none" w="med" len="med"/>
                      <a:tailEnd type="none" w="med" len="med"/>
                    </a:lnR>
                    <a:lnT w="15240" cap="flat" cmpd="sng" algn="ctr">
                      <a:solidFill>
                        <a:srgbClr val="660033"/>
                      </a:solidFill>
                      <a:prstDash val="solid"/>
                      <a:round/>
                      <a:headEnd type="none" w="med" len="med"/>
                      <a:tailEnd type="none" w="med" len="med"/>
                    </a:lnT>
                    <a:lnB w="15240" cap="flat" cmpd="sng" algn="ctr">
                      <a:solidFill>
                        <a:srgbClr val="660033"/>
                      </a:solidFill>
                      <a:prstDash val="solid"/>
                      <a:round/>
                      <a:headEnd type="none" w="med" len="med"/>
                      <a:tailEnd type="none" w="med" len="med"/>
                    </a:lnB>
                    <a:solidFill>
                      <a:srgbClr val="FFFFFF"/>
                    </a:solidFill>
                  </a:tcPr>
                </a:tc>
                <a:extLst>
                  <a:ext uri="{0D108BD9-81ED-4DB2-BD59-A6C34878D82A}">
                    <a16:rowId xmlns:a16="http://schemas.microsoft.com/office/drawing/2014/main" val="765433322"/>
                  </a:ext>
                </a:extLst>
              </a:tr>
              <a:tr h="1224030">
                <a:tc>
                  <a:txBody>
                    <a:bodyPr/>
                    <a:lstStyle/>
                    <a:p>
                      <a:pPr fontAlgn="base"/>
                      <a:r>
                        <a:rPr lang="en-US" sz="2400" dirty="0">
                          <a:effectLst/>
                          <a:latin typeface="Times New Roman" panose="02020603050405020304" pitchFamily="18" charset="0"/>
                          <a:cs typeface="Times New Roman" panose="02020603050405020304" pitchFamily="18" charset="0"/>
                        </a:rPr>
                        <a:t>Information processing is carried out by logic gates e.g. NOT, AND, OR etc.</a:t>
                      </a:r>
                    </a:p>
                  </a:txBody>
                  <a:tcPr marL="76200" marR="76200" marT="76200" marB="76200" anchor="ctr">
                    <a:lnL w="15240" cap="flat" cmpd="sng" algn="ctr">
                      <a:solidFill>
                        <a:srgbClr val="660033"/>
                      </a:solidFill>
                      <a:prstDash val="solid"/>
                      <a:round/>
                      <a:headEnd type="none" w="med" len="med"/>
                      <a:tailEnd type="none" w="med" len="med"/>
                    </a:lnL>
                    <a:lnR w="15240" cap="flat" cmpd="sng" algn="ctr">
                      <a:solidFill>
                        <a:srgbClr val="660033"/>
                      </a:solidFill>
                      <a:prstDash val="solid"/>
                      <a:round/>
                      <a:headEnd type="none" w="med" len="med"/>
                      <a:tailEnd type="none" w="med" len="med"/>
                    </a:lnR>
                    <a:lnT w="15240" cap="flat" cmpd="sng" algn="ctr">
                      <a:solidFill>
                        <a:srgbClr val="660033"/>
                      </a:solidFill>
                      <a:prstDash val="solid"/>
                      <a:round/>
                      <a:headEnd type="none" w="med" len="med"/>
                      <a:tailEnd type="none" w="med" len="med"/>
                    </a:lnT>
                    <a:lnB w="15240" cap="flat" cmpd="sng" algn="ctr">
                      <a:solidFill>
                        <a:srgbClr val="660033"/>
                      </a:solidFill>
                      <a:prstDash val="solid"/>
                      <a:round/>
                      <a:headEnd type="none" w="med" len="med"/>
                      <a:tailEnd type="none" w="med" len="med"/>
                    </a:lnB>
                    <a:solidFill>
                      <a:srgbClr val="FFFFFF"/>
                    </a:solidFill>
                  </a:tcPr>
                </a:tc>
                <a:tc>
                  <a:txBody>
                    <a:bodyPr/>
                    <a:lstStyle/>
                    <a:p>
                      <a:pPr fontAlgn="base"/>
                      <a:r>
                        <a:rPr lang="en-US" sz="2400" dirty="0">
                          <a:effectLst/>
                          <a:latin typeface="Times New Roman" panose="02020603050405020304" pitchFamily="18" charset="0"/>
                          <a:cs typeface="Times New Roman" panose="02020603050405020304" pitchFamily="18" charset="0"/>
                        </a:rPr>
                        <a:t>Information processing is carried out by Quantum logic gates.</a:t>
                      </a:r>
                    </a:p>
                  </a:txBody>
                  <a:tcPr marL="76200" marR="76200" marT="76200" marB="76200" anchor="ctr">
                    <a:lnL w="15240" cap="flat" cmpd="sng" algn="ctr">
                      <a:solidFill>
                        <a:srgbClr val="660033"/>
                      </a:solidFill>
                      <a:prstDash val="solid"/>
                      <a:round/>
                      <a:headEnd type="none" w="med" len="med"/>
                      <a:tailEnd type="none" w="med" len="med"/>
                    </a:lnL>
                    <a:lnR w="15240" cap="flat" cmpd="sng" algn="ctr">
                      <a:solidFill>
                        <a:srgbClr val="660033"/>
                      </a:solidFill>
                      <a:prstDash val="solid"/>
                      <a:round/>
                      <a:headEnd type="none" w="med" len="med"/>
                      <a:tailEnd type="none" w="med" len="med"/>
                    </a:lnR>
                    <a:lnT w="15240" cap="flat" cmpd="sng" algn="ctr">
                      <a:solidFill>
                        <a:srgbClr val="660033"/>
                      </a:solidFill>
                      <a:prstDash val="solid"/>
                      <a:round/>
                      <a:headEnd type="none" w="med" len="med"/>
                      <a:tailEnd type="none" w="med" len="med"/>
                    </a:lnT>
                    <a:lnB w="15240" cap="flat" cmpd="sng" algn="ctr">
                      <a:solidFill>
                        <a:srgbClr val="660033"/>
                      </a:solidFill>
                      <a:prstDash val="solid"/>
                      <a:round/>
                      <a:headEnd type="none" w="med" len="med"/>
                      <a:tailEnd type="none" w="med" len="med"/>
                    </a:lnB>
                    <a:solidFill>
                      <a:srgbClr val="FFFFFF"/>
                    </a:solidFill>
                  </a:tcPr>
                </a:tc>
                <a:extLst>
                  <a:ext uri="{0D108BD9-81ED-4DB2-BD59-A6C34878D82A}">
                    <a16:rowId xmlns:a16="http://schemas.microsoft.com/office/drawing/2014/main" val="528692967"/>
                  </a:ext>
                </a:extLst>
              </a:tr>
            </a:tbl>
          </a:graphicData>
        </a:graphic>
      </p:graphicFrame>
    </p:spTree>
    <p:extLst>
      <p:ext uri="{BB962C8B-B14F-4D97-AF65-F5344CB8AC3E}">
        <p14:creationId xmlns:p14="http://schemas.microsoft.com/office/powerpoint/2010/main" val="677407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35268"/>
            <a:ext cx="10058400" cy="1010465"/>
          </a:xfrm>
        </p:spPr>
        <p:txBody>
          <a:bodyPr>
            <a:normAutofit fontScale="90000"/>
          </a:bodyPr>
          <a:lstStyle/>
          <a:p>
            <a:r>
              <a:rPr lang="en-US" b="1" dirty="0">
                <a:latin typeface="Times New Roman" panose="02020603050405020304" pitchFamily="18" charset="0"/>
                <a:cs typeface="Times New Roman" panose="02020603050405020304" pitchFamily="18" charset="0"/>
              </a:rPr>
              <a:t>Distinguish quantum computing and classical c0mputing</a:t>
            </a:r>
            <a:endParaRPr lang="en-IN" b="1"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a:t>
            </a:fld>
            <a:endParaRPr lang="en-IN" dirty="0"/>
          </a:p>
        </p:txBody>
      </p:sp>
      <p:graphicFrame>
        <p:nvGraphicFramePr>
          <p:cNvPr id="5" name="Table 4">
            <a:extLst>
              <a:ext uri="{FF2B5EF4-FFF2-40B4-BE49-F238E27FC236}">
                <a16:creationId xmlns:a16="http://schemas.microsoft.com/office/drawing/2014/main" id="{8AB99274-A9E4-D8D0-3F23-12A05BF32C96}"/>
              </a:ext>
            </a:extLst>
          </p:cNvPr>
          <p:cNvGraphicFramePr>
            <a:graphicFrameLocks noGrp="1"/>
          </p:cNvGraphicFramePr>
          <p:nvPr>
            <p:extLst>
              <p:ext uri="{D42A27DB-BD31-4B8C-83A1-F6EECF244321}">
                <p14:modId xmlns:p14="http://schemas.microsoft.com/office/powerpoint/2010/main" val="3459766528"/>
              </p:ext>
            </p:extLst>
          </p:nvPr>
        </p:nvGraphicFramePr>
        <p:xfrm>
          <a:off x="1055077" y="1845733"/>
          <a:ext cx="10157406" cy="4632960"/>
        </p:xfrm>
        <a:graphic>
          <a:graphicData uri="http://schemas.openxmlformats.org/drawingml/2006/table">
            <a:tbl>
              <a:tblPr/>
              <a:tblGrid>
                <a:gridCol w="5069272">
                  <a:extLst>
                    <a:ext uri="{9D8B030D-6E8A-4147-A177-3AD203B41FA5}">
                      <a16:colId xmlns:a16="http://schemas.microsoft.com/office/drawing/2014/main" val="3945874997"/>
                    </a:ext>
                  </a:extLst>
                </a:gridCol>
                <a:gridCol w="5088134">
                  <a:extLst>
                    <a:ext uri="{9D8B030D-6E8A-4147-A177-3AD203B41FA5}">
                      <a16:colId xmlns:a16="http://schemas.microsoft.com/office/drawing/2014/main" val="994504104"/>
                    </a:ext>
                  </a:extLst>
                </a:gridCol>
              </a:tblGrid>
              <a:tr h="855639">
                <a:tc>
                  <a:txBody>
                    <a:bodyPr/>
                    <a:lstStyle/>
                    <a:p>
                      <a:pPr fontAlgn="base"/>
                      <a:r>
                        <a:rPr lang="en-US" sz="2400">
                          <a:effectLst/>
                          <a:latin typeface="Times New Roman" panose="02020603050405020304" pitchFamily="18" charset="0"/>
                          <a:cs typeface="Times New Roman" panose="02020603050405020304" pitchFamily="18" charset="0"/>
                        </a:rPr>
                        <a:t>Circuit behaviour is governed by classical physics.</a:t>
                      </a:r>
                    </a:p>
                  </a:txBody>
                  <a:tcPr marL="76200" marR="76200" marT="76200" marB="76200" anchor="ctr">
                    <a:lnL w="15240" cap="flat" cmpd="sng" algn="ctr">
                      <a:solidFill>
                        <a:srgbClr val="660033"/>
                      </a:solidFill>
                      <a:prstDash val="solid"/>
                      <a:round/>
                      <a:headEnd type="none" w="med" len="med"/>
                      <a:tailEnd type="none" w="med" len="med"/>
                    </a:lnL>
                    <a:lnR w="15240" cap="flat" cmpd="sng" algn="ctr">
                      <a:solidFill>
                        <a:srgbClr val="660033"/>
                      </a:solidFill>
                      <a:prstDash val="solid"/>
                      <a:round/>
                      <a:headEnd type="none" w="med" len="med"/>
                      <a:tailEnd type="none" w="med" len="med"/>
                    </a:lnR>
                    <a:lnT w="15240" cap="flat" cmpd="sng" algn="ctr">
                      <a:solidFill>
                        <a:srgbClr val="660033"/>
                      </a:solidFill>
                      <a:prstDash val="solid"/>
                      <a:round/>
                      <a:headEnd type="none" w="med" len="med"/>
                      <a:tailEnd type="none" w="med" len="med"/>
                    </a:lnT>
                    <a:lnB w="15240" cap="flat" cmpd="sng" algn="ctr">
                      <a:solidFill>
                        <a:srgbClr val="660033"/>
                      </a:solidFill>
                      <a:prstDash val="solid"/>
                      <a:round/>
                      <a:headEnd type="none" w="med" len="med"/>
                      <a:tailEnd type="none" w="med" len="med"/>
                    </a:lnB>
                    <a:solidFill>
                      <a:srgbClr val="FFFFFF"/>
                    </a:solidFill>
                  </a:tcPr>
                </a:tc>
                <a:tc>
                  <a:txBody>
                    <a:bodyPr/>
                    <a:lstStyle/>
                    <a:p>
                      <a:pPr fontAlgn="base"/>
                      <a:r>
                        <a:rPr lang="en-US" sz="2400">
                          <a:effectLst/>
                          <a:latin typeface="Times New Roman" panose="02020603050405020304" pitchFamily="18" charset="0"/>
                          <a:cs typeface="Times New Roman" panose="02020603050405020304" pitchFamily="18" charset="0"/>
                        </a:rPr>
                        <a:t>Circuit behaviour is governed explicitly by quantum mechanics.</a:t>
                      </a:r>
                    </a:p>
                  </a:txBody>
                  <a:tcPr marL="76200" marR="76200" marT="76200" marB="76200" anchor="ctr">
                    <a:lnL w="15240" cap="flat" cmpd="sng" algn="ctr">
                      <a:solidFill>
                        <a:srgbClr val="660033"/>
                      </a:solidFill>
                      <a:prstDash val="solid"/>
                      <a:round/>
                      <a:headEnd type="none" w="med" len="med"/>
                      <a:tailEnd type="none" w="med" len="med"/>
                    </a:lnL>
                    <a:lnR w="15240" cap="flat" cmpd="sng" algn="ctr">
                      <a:solidFill>
                        <a:srgbClr val="660033"/>
                      </a:solidFill>
                      <a:prstDash val="solid"/>
                      <a:round/>
                      <a:headEnd type="none" w="med" len="med"/>
                      <a:tailEnd type="none" w="med" len="med"/>
                    </a:lnR>
                    <a:lnT w="15240" cap="flat" cmpd="sng" algn="ctr">
                      <a:solidFill>
                        <a:srgbClr val="660033"/>
                      </a:solidFill>
                      <a:prstDash val="solid"/>
                      <a:round/>
                      <a:headEnd type="none" w="med" len="med"/>
                      <a:tailEnd type="none" w="med" len="med"/>
                    </a:lnT>
                    <a:lnB w="15240" cap="flat" cmpd="sng" algn="ctr">
                      <a:solidFill>
                        <a:srgbClr val="660033"/>
                      </a:solidFill>
                      <a:prstDash val="solid"/>
                      <a:round/>
                      <a:headEnd type="none" w="med" len="med"/>
                      <a:tailEnd type="none" w="med" len="med"/>
                    </a:lnB>
                    <a:solidFill>
                      <a:srgbClr val="FFFFFF"/>
                    </a:solidFill>
                  </a:tcPr>
                </a:tc>
                <a:extLst>
                  <a:ext uri="{0D108BD9-81ED-4DB2-BD59-A6C34878D82A}">
                    <a16:rowId xmlns:a16="http://schemas.microsoft.com/office/drawing/2014/main" val="1563202201"/>
                  </a:ext>
                </a:extLst>
              </a:tr>
              <a:tr h="1209697">
                <a:tc>
                  <a:txBody>
                    <a:bodyPr/>
                    <a:lstStyle/>
                    <a:p>
                      <a:pPr fontAlgn="base"/>
                      <a:r>
                        <a:rPr lang="en-US" sz="2400">
                          <a:effectLst/>
                          <a:latin typeface="Times New Roman" panose="02020603050405020304" pitchFamily="18" charset="0"/>
                          <a:cs typeface="Times New Roman" panose="02020603050405020304" pitchFamily="18" charset="0"/>
                        </a:rPr>
                        <a:t>Classical computers use binary codes i.e. bits 0 or 1 to represent information.</a:t>
                      </a:r>
                    </a:p>
                  </a:txBody>
                  <a:tcPr marL="76200" marR="76200" marT="76200" marB="76200" anchor="ctr">
                    <a:lnL w="15240" cap="flat" cmpd="sng" algn="ctr">
                      <a:solidFill>
                        <a:srgbClr val="660033"/>
                      </a:solidFill>
                      <a:prstDash val="solid"/>
                      <a:round/>
                      <a:headEnd type="none" w="med" len="med"/>
                      <a:tailEnd type="none" w="med" len="med"/>
                    </a:lnL>
                    <a:lnR w="15240" cap="flat" cmpd="sng" algn="ctr">
                      <a:solidFill>
                        <a:srgbClr val="660033"/>
                      </a:solidFill>
                      <a:prstDash val="solid"/>
                      <a:round/>
                      <a:headEnd type="none" w="med" len="med"/>
                      <a:tailEnd type="none" w="med" len="med"/>
                    </a:lnR>
                    <a:lnT w="15240" cap="flat" cmpd="sng" algn="ctr">
                      <a:solidFill>
                        <a:srgbClr val="660033"/>
                      </a:solidFill>
                      <a:prstDash val="solid"/>
                      <a:round/>
                      <a:headEnd type="none" w="med" len="med"/>
                      <a:tailEnd type="none" w="med" len="med"/>
                    </a:lnT>
                    <a:lnB w="15240" cap="flat" cmpd="sng" algn="ctr">
                      <a:solidFill>
                        <a:srgbClr val="660033"/>
                      </a:solidFill>
                      <a:prstDash val="solid"/>
                      <a:round/>
                      <a:headEnd type="none" w="med" len="med"/>
                      <a:tailEnd type="none" w="med" len="med"/>
                    </a:lnB>
                    <a:solidFill>
                      <a:srgbClr val="FFFFFF"/>
                    </a:solidFill>
                  </a:tcPr>
                </a:tc>
                <a:tc>
                  <a:txBody>
                    <a:bodyPr/>
                    <a:lstStyle/>
                    <a:p>
                      <a:pPr fontAlgn="base"/>
                      <a:r>
                        <a:rPr lang="en-US" sz="2400">
                          <a:effectLst/>
                          <a:latin typeface="Times New Roman" panose="02020603050405020304" pitchFamily="18" charset="0"/>
                          <a:cs typeface="Times New Roman" panose="02020603050405020304" pitchFamily="18" charset="0"/>
                        </a:rPr>
                        <a:t>Quantum computers use Qubits i.e. 0, 1 and both of them simultaneously to run machines faster.</a:t>
                      </a:r>
                    </a:p>
                  </a:txBody>
                  <a:tcPr marL="76200" marR="76200" marT="76200" marB="76200" anchor="ctr">
                    <a:lnL w="15240" cap="flat" cmpd="sng" algn="ctr">
                      <a:solidFill>
                        <a:srgbClr val="660033"/>
                      </a:solidFill>
                      <a:prstDash val="solid"/>
                      <a:round/>
                      <a:headEnd type="none" w="med" len="med"/>
                      <a:tailEnd type="none" w="med" len="med"/>
                    </a:lnL>
                    <a:lnR w="15240" cap="flat" cmpd="sng" algn="ctr">
                      <a:solidFill>
                        <a:srgbClr val="660033"/>
                      </a:solidFill>
                      <a:prstDash val="solid"/>
                      <a:round/>
                      <a:headEnd type="none" w="med" len="med"/>
                      <a:tailEnd type="none" w="med" len="med"/>
                    </a:lnR>
                    <a:lnT w="15240" cap="flat" cmpd="sng" algn="ctr">
                      <a:solidFill>
                        <a:srgbClr val="660033"/>
                      </a:solidFill>
                      <a:prstDash val="solid"/>
                      <a:round/>
                      <a:headEnd type="none" w="med" len="med"/>
                      <a:tailEnd type="none" w="med" len="med"/>
                    </a:lnT>
                    <a:lnB w="15240" cap="flat" cmpd="sng" algn="ctr">
                      <a:solidFill>
                        <a:srgbClr val="660033"/>
                      </a:solidFill>
                      <a:prstDash val="solid"/>
                      <a:round/>
                      <a:headEnd type="none" w="med" len="med"/>
                      <a:tailEnd type="none" w="med" len="med"/>
                    </a:lnB>
                    <a:solidFill>
                      <a:srgbClr val="FFFFFF"/>
                    </a:solidFill>
                  </a:tcPr>
                </a:tc>
                <a:extLst>
                  <a:ext uri="{0D108BD9-81ED-4DB2-BD59-A6C34878D82A}">
                    <a16:rowId xmlns:a16="http://schemas.microsoft.com/office/drawing/2014/main" val="2715942477"/>
                  </a:ext>
                </a:extLst>
              </a:tr>
              <a:tr h="1563754">
                <a:tc>
                  <a:txBody>
                    <a:bodyPr/>
                    <a:lstStyle/>
                    <a:p>
                      <a:pPr fontAlgn="base"/>
                      <a:r>
                        <a:rPr lang="en-US" sz="2400">
                          <a:effectLst/>
                          <a:latin typeface="Times New Roman" panose="02020603050405020304" pitchFamily="18" charset="0"/>
                          <a:cs typeface="Times New Roman" panose="02020603050405020304" pitchFamily="18" charset="0"/>
                        </a:rPr>
                        <a:t>Operations are defined by Boolean Algebra.</a:t>
                      </a:r>
                    </a:p>
                  </a:txBody>
                  <a:tcPr marL="76200" marR="76200" marT="76200" marB="76200" anchor="ctr">
                    <a:lnL w="15240" cap="flat" cmpd="sng" algn="ctr">
                      <a:solidFill>
                        <a:srgbClr val="660033"/>
                      </a:solidFill>
                      <a:prstDash val="solid"/>
                      <a:round/>
                      <a:headEnd type="none" w="med" len="med"/>
                      <a:tailEnd type="none" w="med" len="med"/>
                    </a:lnL>
                    <a:lnR w="15240" cap="flat" cmpd="sng" algn="ctr">
                      <a:solidFill>
                        <a:srgbClr val="660033"/>
                      </a:solidFill>
                      <a:prstDash val="solid"/>
                      <a:round/>
                      <a:headEnd type="none" w="med" len="med"/>
                      <a:tailEnd type="none" w="med" len="med"/>
                    </a:lnR>
                    <a:lnT w="15240" cap="flat" cmpd="sng" algn="ctr">
                      <a:solidFill>
                        <a:srgbClr val="660033"/>
                      </a:solidFill>
                      <a:prstDash val="solid"/>
                      <a:round/>
                      <a:headEnd type="none" w="med" len="med"/>
                      <a:tailEnd type="none" w="med" len="med"/>
                    </a:lnT>
                    <a:lnB w="15240" cap="flat" cmpd="sng" algn="ctr">
                      <a:solidFill>
                        <a:srgbClr val="660033"/>
                      </a:solidFill>
                      <a:prstDash val="solid"/>
                      <a:round/>
                      <a:headEnd type="none" w="med" len="med"/>
                      <a:tailEnd type="none" w="med" len="med"/>
                    </a:lnB>
                    <a:solidFill>
                      <a:srgbClr val="FFFFFF"/>
                    </a:solidFill>
                  </a:tcPr>
                </a:tc>
                <a:tc>
                  <a:txBody>
                    <a:bodyPr/>
                    <a:lstStyle/>
                    <a:p>
                      <a:pPr fontAlgn="base"/>
                      <a:r>
                        <a:rPr lang="en-US" sz="2400">
                          <a:effectLst/>
                          <a:latin typeface="Times New Roman" panose="02020603050405020304" pitchFamily="18" charset="0"/>
                          <a:cs typeface="Times New Roman" panose="02020603050405020304" pitchFamily="18" charset="0"/>
                        </a:rPr>
                        <a:t>Operations are defined by linear algebra over Hilbert Space and can be represented by unitary matrices with complex elements.</a:t>
                      </a:r>
                    </a:p>
                  </a:txBody>
                  <a:tcPr marL="76200" marR="76200" marT="76200" marB="76200" anchor="ctr">
                    <a:lnL w="15240" cap="flat" cmpd="sng" algn="ctr">
                      <a:solidFill>
                        <a:srgbClr val="660033"/>
                      </a:solidFill>
                      <a:prstDash val="solid"/>
                      <a:round/>
                      <a:headEnd type="none" w="med" len="med"/>
                      <a:tailEnd type="none" w="med" len="med"/>
                    </a:lnL>
                    <a:lnR w="15240" cap="flat" cmpd="sng" algn="ctr">
                      <a:solidFill>
                        <a:srgbClr val="660033"/>
                      </a:solidFill>
                      <a:prstDash val="solid"/>
                      <a:round/>
                      <a:headEnd type="none" w="med" len="med"/>
                      <a:tailEnd type="none" w="med" len="med"/>
                    </a:lnR>
                    <a:lnT w="15240" cap="flat" cmpd="sng" algn="ctr">
                      <a:solidFill>
                        <a:srgbClr val="660033"/>
                      </a:solidFill>
                      <a:prstDash val="solid"/>
                      <a:round/>
                      <a:headEnd type="none" w="med" len="med"/>
                      <a:tailEnd type="none" w="med" len="med"/>
                    </a:lnT>
                    <a:lnB w="15240" cap="flat" cmpd="sng" algn="ctr">
                      <a:solidFill>
                        <a:srgbClr val="660033"/>
                      </a:solidFill>
                      <a:prstDash val="solid"/>
                      <a:round/>
                      <a:headEnd type="none" w="med" len="med"/>
                      <a:tailEnd type="none" w="med" len="med"/>
                    </a:lnB>
                    <a:solidFill>
                      <a:srgbClr val="FFFFFF"/>
                    </a:solidFill>
                  </a:tcPr>
                </a:tc>
                <a:extLst>
                  <a:ext uri="{0D108BD9-81ED-4DB2-BD59-A6C34878D82A}">
                    <a16:rowId xmlns:a16="http://schemas.microsoft.com/office/drawing/2014/main" val="3008929501"/>
                  </a:ext>
                </a:extLst>
              </a:tr>
              <a:tr h="855639">
                <a:tc>
                  <a:txBody>
                    <a:bodyPr/>
                    <a:lstStyle/>
                    <a:p>
                      <a:pPr fontAlgn="base"/>
                      <a:r>
                        <a:rPr lang="en-US" sz="2400">
                          <a:effectLst/>
                          <a:latin typeface="Times New Roman" panose="02020603050405020304" pitchFamily="18" charset="0"/>
                          <a:cs typeface="Times New Roman" panose="02020603050405020304" pitchFamily="18" charset="0"/>
                        </a:rPr>
                        <a:t>No restrictions exist on copying or measuring signals</a:t>
                      </a:r>
                    </a:p>
                  </a:txBody>
                  <a:tcPr marL="76200" marR="76200" marT="76200" marB="76200" anchor="ctr">
                    <a:lnL w="15240" cap="flat" cmpd="sng" algn="ctr">
                      <a:solidFill>
                        <a:srgbClr val="660033"/>
                      </a:solidFill>
                      <a:prstDash val="solid"/>
                      <a:round/>
                      <a:headEnd type="none" w="med" len="med"/>
                      <a:tailEnd type="none" w="med" len="med"/>
                    </a:lnL>
                    <a:lnR w="15240" cap="flat" cmpd="sng" algn="ctr">
                      <a:solidFill>
                        <a:srgbClr val="660033"/>
                      </a:solidFill>
                      <a:prstDash val="solid"/>
                      <a:round/>
                      <a:headEnd type="none" w="med" len="med"/>
                      <a:tailEnd type="none" w="med" len="med"/>
                    </a:lnR>
                    <a:lnT w="15240" cap="flat" cmpd="sng" algn="ctr">
                      <a:solidFill>
                        <a:srgbClr val="660033"/>
                      </a:solidFill>
                      <a:prstDash val="solid"/>
                      <a:round/>
                      <a:headEnd type="none" w="med" len="med"/>
                      <a:tailEnd type="none" w="med" len="med"/>
                    </a:lnT>
                    <a:lnB w="15240" cap="flat" cmpd="sng" algn="ctr">
                      <a:solidFill>
                        <a:srgbClr val="660033"/>
                      </a:solidFill>
                      <a:prstDash val="solid"/>
                      <a:round/>
                      <a:headEnd type="none" w="med" len="med"/>
                      <a:tailEnd type="none" w="med" len="med"/>
                    </a:lnB>
                    <a:solidFill>
                      <a:srgbClr val="FFFFFF"/>
                    </a:solidFill>
                  </a:tcPr>
                </a:tc>
                <a:tc>
                  <a:txBody>
                    <a:bodyPr/>
                    <a:lstStyle/>
                    <a:p>
                      <a:pPr fontAlgn="base"/>
                      <a:r>
                        <a:rPr lang="en-US" sz="2400" dirty="0">
                          <a:effectLst/>
                          <a:latin typeface="Times New Roman" panose="02020603050405020304" pitchFamily="18" charset="0"/>
                          <a:cs typeface="Times New Roman" panose="02020603050405020304" pitchFamily="18" charset="0"/>
                        </a:rPr>
                        <a:t>Severe restrictions exist on copying and measuring signals</a:t>
                      </a:r>
                    </a:p>
                  </a:txBody>
                  <a:tcPr marL="76200" marR="76200" marT="76200" marB="76200" anchor="ctr">
                    <a:lnL w="15240" cap="flat" cmpd="sng" algn="ctr">
                      <a:solidFill>
                        <a:srgbClr val="660033"/>
                      </a:solidFill>
                      <a:prstDash val="solid"/>
                      <a:round/>
                      <a:headEnd type="none" w="med" len="med"/>
                      <a:tailEnd type="none" w="med" len="med"/>
                    </a:lnL>
                    <a:lnR w="15240" cap="flat" cmpd="sng" algn="ctr">
                      <a:solidFill>
                        <a:srgbClr val="660033"/>
                      </a:solidFill>
                      <a:prstDash val="solid"/>
                      <a:round/>
                      <a:headEnd type="none" w="med" len="med"/>
                      <a:tailEnd type="none" w="med" len="med"/>
                    </a:lnR>
                    <a:lnT w="15240" cap="flat" cmpd="sng" algn="ctr">
                      <a:solidFill>
                        <a:srgbClr val="660033"/>
                      </a:solidFill>
                      <a:prstDash val="solid"/>
                      <a:round/>
                      <a:headEnd type="none" w="med" len="med"/>
                      <a:tailEnd type="none" w="med" len="med"/>
                    </a:lnT>
                    <a:lnB w="15240" cap="flat" cmpd="sng" algn="ctr">
                      <a:solidFill>
                        <a:srgbClr val="660033"/>
                      </a:solidFill>
                      <a:prstDash val="solid"/>
                      <a:round/>
                      <a:headEnd type="none" w="med" len="med"/>
                      <a:tailEnd type="none" w="med" len="med"/>
                    </a:lnB>
                    <a:solidFill>
                      <a:srgbClr val="FFFFFF"/>
                    </a:solidFill>
                  </a:tcPr>
                </a:tc>
                <a:extLst>
                  <a:ext uri="{0D108BD9-81ED-4DB2-BD59-A6C34878D82A}">
                    <a16:rowId xmlns:a16="http://schemas.microsoft.com/office/drawing/2014/main" val="3773206134"/>
                  </a:ext>
                </a:extLst>
              </a:tr>
            </a:tbl>
          </a:graphicData>
        </a:graphic>
      </p:graphicFrame>
    </p:spTree>
    <p:extLst>
      <p:ext uri="{BB962C8B-B14F-4D97-AF65-F5344CB8AC3E}">
        <p14:creationId xmlns:p14="http://schemas.microsoft.com/office/powerpoint/2010/main" val="317548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33046"/>
            <a:ext cx="10058400" cy="1318846"/>
          </a:xfrm>
        </p:spPr>
        <p:txBody>
          <a:bodyPr>
            <a:normAutofit fontScale="90000"/>
          </a:bodyPr>
          <a:lstStyle/>
          <a:p>
            <a:r>
              <a:rPr lang="en-IN" b="1" dirty="0">
                <a:latin typeface="Times New Roman" pitchFamily="18" charset="0"/>
                <a:cs typeface="Times New Roman" pitchFamily="18" charset="0"/>
              </a:rPr>
              <a:t>Applications and advantages of quantum computing</a:t>
            </a:r>
          </a:p>
        </p:txBody>
      </p:sp>
      <p:sp>
        <p:nvSpPr>
          <p:cNvPr id="3" name="Text Placeholder 2"/>
          <p:cNvSpPr>
            <a:spLocks noGrp="1"/>
          </p:cNvSpPr>
          <p:nvPr>
            <p:ph type="body" idx="1"/>
          </p:nvPr>
        </p:nvSpPr>
        <p:spPr/>
        <p:txBody>
          <a:bodyPr/>
          <a:lstStyle/>
          <a:p>
            <a:r>
              <a:rPr lang="en-GB" sz="2400" dirty="0">
                <a:latin typeface="Times New Roman" panose="02020603050405020304" pitchFamily="18" charset="0"/>
                <a:cs typeface="Times New Roman" panose="02020603050405020304" pitchFamily="18" charset="0"/>
              </a:rPr>
              <a:t>How to apply this computing method in the human realm? Here are some problems that may benefit from quantum solutions:</a:t>
            </a:r>
          </a:p>
          <a:p>
            <a:pPr lvl="1"/>
            <a:r>
              <a:rPr lang="en-GB" sz="2400" b="1" dirty="0">
                <a:latin typeface="Times New Roman" panose="02020603050405020304" pitchFamily="18" charset="0"/>
                <a:cs typeface="Times New Roman" panose="02020603050405020304" pitchFamily="18" charset="0"/>
              </a:rPr>
              <a:t>Simulation</a:t>
            </a: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The quantum computer is able to crunch enormous data, which includes molecular activity in one being. This ability enables the computer to create very accurate simulations of real life events, such as photosynthesis.</a:t>
            </a:r>
          </a:p>
          <a:p>
            <a:pPr lvl="1"/>
            <a:r>
              <a:rPr lang="en-GB" sz="2400" b="1" dirty="0">
                <a:latin typeface="Times New Roman" panose="02020603050405020304" pitchFamily="18" charset="0"/>
                <a:cs typeface="Times New Roman" panose="02020603050405020304" pitchFamily="18" charset="0"/>
              </a:rPr>
              <a:t>Optimization</a:t>
            </a: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Instead of calculating a problem at a time, this computing approach solves various probabilities. Through such a system, you can see how each option can provide the most advantages. Thus, you can optimize that option.</a:t>
            </a:r>
          </a:p>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dirty="0"/>
          </a:p>
        </p:txBody>
      </p:sp>
    </p:spTree>
    <p:extLst>
      <p:ext uri="{BB962C8B-B14F-4D97-AF65-F5344CB8AC3E}">
        <p14:creationId xmlns:p14="http://schemas.microsoft.com/office/powerpoint/2010/main" val="557580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title"/>
          </p:nvPr>
        </p:nvSpPr>
        <p:spPr>
          <a:xfrm>
            <a:off x="1097275" y="668214"/>
            <a:ext cx="10058400" cy="1230924"/>
          </a:xfrm>
          <a:prstGeom prst="rect">
            <a:avLst/>
          </a:prstGeom>
          <a:noFill/>
          <a:ln>
            <a:noFill/>
          </a:ln>
        </p:spPr>
        <p:txBody>
          <a:bodyPr spcFirstLastPara="1" wrap="square" lIns="91425" tIns="45700" rIns="91425" bIns="45700" anchor="b" anchorCtr="0">
            <a:normAutofit fontScale="90000"/>
          </a:bodyPr>
          <a:lstStyle/>
          <a:p>
            <a:pPr lvl="0"/>
            <a:r>
              <a:rPr lang="en-IN" b="1" dirty="0">
                <a:latin typeface="Times New Roman" pitchFamily="18" charset="0"/>
                <a:cs typeface="Times New Roman" pitchFamily="18" charset="0"/>
              </a:rPr>
              <a:t>Applications and advantages of quantum computing</a:t>
            </a:r>
            <a:endParaRPr b="1" dirty="0">
              <a:latin typeface="Times New Roman" pitchFamily="18" charset="0"/>
              <a:cs typeface="Times New Roman" pitchFamily="18" charset="0"/>
            </a:endParaRPr>
          </a:p>
        </p:txBody>
      </p:sp>
      <p:sp>
        <p:nvSpPr>
          <p:cNvPr id="125" name="Google Shape;125;p14"/>
          <p:cNvSpPr txBox="1">
            <a:spLocks noGrp="1"/>
          </p:cNvSpPr>
          <p:nvPr>
            <p:ph type="body" idx="1"/>
          </p:nvPr>
        </p:nvSpPr>
        <p:spPr>
          <a:xfrm>
            <a:off x="1097275" y="1969477"/>
            <a:ext cx="10058400" cy="3899723"/>
          </a:xfrm>
          <a:prstGeom prst="rect">
            <a:avLst/>
          </a:prstGeom>
          <a:noFill/>
          <a:ln>
            <a:noFill/>
          </a:ln>
        </p:spPr>
        <p:txBody>
          <a:bodyPr spcFirstLastPara="1" wrap="square" lIns="0" tIns="45700" rIns="0" bIns="45700" anchor="t" anchorCtr="0">
            <a:noAutofit/>
          </a:bodyPr>
          <a:lstStyle/>
          <a:p>
            <a:pPr lvl="1"/>
            <a:r>
              <a:rPr lang="en-GB" sz="2800" b="1" dirty="0">
                <a:solidFill>
                  <a:schemeClr val="tx1"/>
                </a:solidFill>
              </a:rPr>
              <a:t>Cryptography</a:t>
            </a:r>
            <a:r>
              <a:rPr lang="en-GB" sz="2800" dirty="0">
                <a:solidFill>
                  <a:schemeClr val="tx1"/>
                </a:solidFill>
              </a:rPr>
              <a:t/>
            </a:r>
            <a:br>
              <a:rPr lang="en-GB" sz="2800" dirty="0">
                <a:solidFill>
                  <a:schemeClr val="tx1"/>
                </a:solidFill>
              </a:rPr>
            </a:br>
            <a:r>
              <a:rPr lang="en-GB" sz="2800" dirty="0" err="1">
                <a:solidFill>
                  <a:schemeClr val="tx1"/>
                </a:solidFill>
              </a:rPr>
              <a:t>Cryptography</a:t>
            </a:r>
            <a:r>
              <a:rPr lang="en-GB" sz="2800" dirty="0">
                <a:solidFill>
                  <a:schemeClr val="tx1"/>
                </a:solidFill>
              </a:rPr>
              <a:t> involves difficult mathematical problems such as discrete algorithms and integer factorization. These problems take a long time to solve. However, a computer with quantum principles can do it quickly.</a:t>
            </a:r>
          </a:p>
          <a:p>
            <a:pPr lvl="1"/>
            <a:r>
              <a:rPr lang="en-GB" sz="2800" b="1" dirty="0">
                <a:solidFill>
                  <a:schemeClr val="tx1"/>
                </a:solidFill>
              </a:rPr>
              <a:t>Machine </a:t>
            </a:r>
            <a:r>
              <a:rPr lang="en-GB" sz="2800" b="1" dirty="0" smtClean="0">
                <a:solidFill>
                  <a:schemeClr val="tx1"/>
                </a:solidFill>
              </a:rPr>
              <a:t>learning</a:t>
            </a:r>
            <a:r>
              <a:rPr lang="en-GB" sz="2800" dirty="0">
                <a:solidFill>
                  <a:schemeClr val="tx1"/>
                </a:solidFill>
              </a:rPr>
              <a:t/>
            </a:r>
            <a:br>
              <a:rPr lang="en-GB" sz="2800" dirty="0">
                <a:solidFill>
                  <a:schemeClr val="tx1"/>
                </a:solidFill>
              </a:rPr>
            </a:br>
            <a:r>
              <a:rPr lang="en-GB" sz="2800" dirty="0">
                <a:solidFill>
                  <a:schemeClr val="tx1"/>
                </a:solidFill>
              </a:rPr>
              <a:t>This concept is difficult to apply as it takes so much time and financial resources to do it. The computing system can help speed up the process significantly.</a:t>
            </a:r>
          </a:p>
          <a:p>
            <a:pPr marL="293688" lvl="0" indent="0" algn="l" rtl="0">
              <a:lnSpc>
                <a:spcPct val="90000"/>
              </a:lnSpc>
              <a:spcBef>
                <a:spcPts val="1400"/>
              </a:spcBef>
              <a:spcAft>
                <a:spcPts val="0"/>
              </a:spcAft>
              <a:buSzPts val="2000"/>
              <a:buNone/>
            </a:pPr>
            <a:r>
              <a:rPr lang="en-IN" sz="2400" dirty="0">
                <a:solidFill>
                  <a:schemeClr val="tx1"/>
                </a:solidFill>
                <a:latin typeface="Times New Roman" pitchFamily="18" charset="0"/>
                <a:cs typeface="Times New Roman" pitchFamily="18" charset="0"/>
              </a:rPr>
              <a:t> </a:t>
            </a:r>
          </a:p>
        </p:txBody>
      </p:sp>
      <p:sp>
        <p:nvSpPr>
          <p:cNvPr id="127" name="Google Shape;127;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dirty="0"/>
          </a:p>
        </p:txBody>
      </p:sp>
    </p:spTree>
    <p:extLst>
      <p:ext uri="{BB962C8B-B14F-4D97-AF65-F5344CB8AC3E}">
        <p14:creationId xmlns:p14="http://schemas.microsoft.com/office/powerpoint/2010/main" val="1252731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title"/>
          </p:nvPr>
        </p:nvSpPr>
        <p:spPr>
          <a:xfrm>
            <a:off x="1097275" y="601625"/>
            <a:ext cx="10058400" cy="1323889"/>
          </a:xfrm>
          <a:prstGeom prst="rect">
            <a:avLst/>
          </a:prstGeom>
          <a:noFill/>
          <a:ln>
            <a:noFill/>
          </a:ln>
        </p:spPr>
        <p:txBody>
          <a:bodyPr spcFirstLastPara="1" wrap="square" lIns="91425" tIns="45700" rIns="91425" bIns="45700" anchor="b" anchorCtr="0">
            <a:normAutofit fontScale="90000"/>
          </a:bodyPr>
          <a:lstStyle/>
          <a:p>
            <a:pPr lvl="0"/>
            <a:r>
              <a:rPr lang="en-IN" b="1" dirty="0">
                <a:latin typeface="Times New Roman" pitchFamily="18" charset="0"/>
                <a:cs typeface="Times New Roman" pitchFamily="18" charset="0"/>
              </a:rPr>
              <a:t>Applications and advantages of quantum computing</a:t>
            </a:r>
            <a:endParaRPr b="1" dirty="0">
              <a:latin typeface="Times New Roman" pitchFamily="18" charset="0"/>
              <a:cs typeface="Times New Roman" pitchFamily="18" charset="0"/>
            </a:endParaRPr>
          </a:p>
        </p:txBody>
      </p:sp>
      <p:sp>
        <p:nvSpPr>
          <p:cNvPr id="125" name="Google Shape;125;p14"/>
          <p:cNvSpPr txBox="1">
            <a:spLocks noGrp="1"/>
          </p:cNvSpPr>
          <p:nvPr>
            <p:ph type="body" idx="1"/>
          </p:nvPr>
        </p:nvSpPr>
        <p:spPr>
          <a:xfrm>
            <a:off x="1097275" y="2160600"/>
            <a:ext cx="10058400" cy="3708600"/>
          </a:xfrm>
          <a:prstGeom prst="rect">
            <a:avLst/>
          </a:prstGeom>
          <a:noFill/>
          <a:ln>
            <a:noFill/>
          </a:ln>
        </p:spPr>
        <p:txBody>
          <a:bodyPr spcFirstLastPara="1" wrap="square" lIns="0" tIns="45700" rIns="0" bIns="45700" anchor="t" anchorCtr="0">
            <a:normAutofit/>
          </a:bodyPr>
          <a:lstStyle/>
          <a:p>
            <a:pPr marL="293688" indent="0">
              <a:spcBef>
                <a:spcPts val="1400"/>
              </a:spcBef>
              <a:buSzPts val="2000"/>
              <a:buNone/>
            </a:pPr>
            <a:r>
              <a:rPr lang="en-GB" sz="2800" b="1" dirty="0"/>
              <a:t>Data search</a:t>
            </a:r>
            <a:r>
              <a:rPr lang="en-GB" sz="2800" dirty="0"/>
              <a:t/>
            </a:r>
            <a:br>
              <a:rPr lang="en-GB" sz="2800" dirty="0"/>
            </a:br>
            <a:r>
              <a:rPr lang="en-GB" sz="2800" dirty="0"/>
              <a:t>Although the conventional computer has evolved so much over the past decades, data search still takes too long sometimes. Quantum principles are capable of speeding up this data search process, especially if the search is unstructured.</a:t>
            </a:r>
          </a:p>
          <a:p>
            <a:pPr marL="293688" lvl="0" indent="0">
              <a:spcBef>
                <a:spcPts val="1400"/>
              </a:spcBef>
              <a:buSzPts val="2000"/>
              <a:buNone/>
            </a:pPr>
            <a:endParaRPr lang="en-IN" sz="3200" dirty="0">
              <a:latin typeface="Times New Roman" pitchFamily="18" charset="0"/>
              <a:cs typeface="Times New Roman" pitchFamily="18" charset="0"/>
            </a:endParaRPr>
          </a:p>
        </p:txBody>
      </p:sp>
      <p:sp>
        <p:nvSpPr>
          <p:cNvPr id="127" name="Google Shape;127;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dirty="0"/>
          </a:p>
        </p:txBody>
      </p:sp>
    </p:spTree>
    <p:extLst>
      <p:ext uri="{BB962C8B-B14F-4D97-AF65-F5344CB8AC3E}">
        <p14:creationId xmlns:p14="http://schemas.microsoft.com/office/powerpoint/2010/main" val="2023968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IN" dirty="0"/>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216" y="1845733"/>
            <a:ext cx="10781477" cy="4434751"/>
          </a:xfrm>
          <a:prstGeom prst="rect">
            <a:avLst/>
          </a:prstGeom>
        </p:spPr>
      </p:pic>
    </p:spTree>
    <p:extLst>
      <p:ext uri="{BB962C8B-B14F-4D97-AF65-F5344CB8AC3E}">
        <p14:creationId xmlns:p14="http://schemas.microsoft.com/office/powerpoint/2010/main" val="2323961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Custom 1">
      <a:dk1>
        <a:srgbClr val="000000"/>
      </a:dk1>
      <a:lt1>
        <a:srgbClr val="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10983</TotalTime>
  <Words>394</Words>
  <Application>Microsoft Office PowerPoint</Application>
  <PresentationFormat>Widescreen</PresentationFormat>
  <Paragraphs>55</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Retrospect</vt:lpstr>
      <vt:lpstr>  Basics of Quantum Computing Non CIE Component Quantum Computing - MCS22 </vt:lpstr>
      <vt:lpstr>Define quantum computing</vt:lpstr>
      <vt:lpstr>Define quantum computing</vt:lpstr>
      <vt:lpstr>D          Distinguish quantum computing and classical computing</vt:lpstr>
      <vt:lpstr>Distinguish quantum computing and classical c0mputing</vt:lpstr>
      <vt:lpstr>Applications and advantages of quantum computing</vt:lpstr>
      <vt:lpstr>Applications and advantages of quantum computing</vt:lpstr>
      <vt:lpstr>Applications and advantages of quantum computing</vt:lpstr>
      <vt:lpstr>problem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 Tech (CSE) – First Semester (Term: March-June 2022)  Seminar on Artificial intelligence in Computational Biology</dc:title>
  <dc:creator>Nandini</dc:creator>
  <cp:lastModifiedBy>Suneel Naidu</cp:lastModifiedBy>
  <cp:revision>92</cp:revision>
  <dcterms:modified xsi:type="dcterms:W3CDTF">2022-09-09T09:44:39Z</dcterms:modified>
</cp:coreProperties>
</file>