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96" r:id="rId3"/>
    <p:sldId id="297" r:id="rId4"/>
    <p:sldId id="298" r:id="rId5"/>
    <p:sldId id="299" r:id="rId6"/>
    <p:sldId id="300" r:id="rId7"/>
    <p:sldId id="315" r:id="rId8"/>
    <p:sldId id="301" r:id="rId9"/>
    <p:sldId id="302" r:id="rId10"/>
    <p:sldId id="304" r:id="rId11"/>
    <p:sldId id="305" r:id="rId12"/>
    <p:sldId id="306" r:id="rId13"/>
    <p:sldId id="307" r:id="rId14"/>
    <p:sldId id="308" r:id="rId15"/>
    <p:sldId id="309" r:id="rId16"/>
    <p:sldId id="310" r:id="rId17"/>
    <p:sldId id="311" r:id="rId18"/>
    <p:sldId id="312" r:id="rId19"/>
    <p:sldId id="313" r:id="rId20"/>
    <p:sldId id="314" r:id="rId21"/>
    <p:sldId id="273"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282"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80921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837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436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7" name="Google Shape;27;p2" descr="C:\Users\Srinidhi\Desktop\logo.png"/>
          <p:cNvPicPr preferRelativeResize="0"/>
          <p:nvPr/>
        </p:nvPicPr>
        <p:blipFill rotWithShape="1">
          <a:blip r:embed="rId2">
            <a:alphaModFix/>
          </a:blip>
          <a:srcRect/>
          <a:stretch/>
        </p:blipFill>
        <p:spPr>
          <a:xfrm>
            <a:off x="0" y="-62028"/>
            <a:ext cx="2438400" cy="9772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0" name="Google Shape;40;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3" name="Google Shape;43;p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44" name="Google Shape;44;p4" descr="C:\Users\Srinidhi\Desktop\logo.png"/>
          <p:cNvPicPr preferRelativeResize="0"/>
          <p:nvPr/>
        </p:nvPicPr>
        <p:blipFill rotWithShape="1">
          <a:blip r:embed="rId2">
            <a:alphaModFix/>
          </a:blip>
          <a:srcRect/>
          <a:stretch/>
        </p:blipFill>
        <p:spPr>
          <a:xfrm>
            <a:off x="128441" y="33090"/>
            <a:ext cx="2438400" cy="9772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2" name="Google Shape;52;p5" descr="C:\Users\Srinidhi\Desktop\logo.png"/>
          <p:cNvPicPr preferRelativeResize="0"/>
          <p:nvPr/>
        </p:nvPicPr>
        <p:blipFill rotWithShape="1">
          <a:blip r:embed="rId2">
            <a:alphaModFix/>
          </a:blip>
          <a:srcRect/>
          <a:stretch/>
        </p:blipFill>
        <p:spPr>
          <a:xfrm>
            <a:off x="0" y="-29189"/>
            <a:ext cx="2438400" cy="9772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6" descr="C:\Users\Srinidhi\Desktop\logo.png"/>
          <p:cNvPicPr preferRelativeResize="0"/>
          <p:nvPr/>
        </p:nvPicPr>
        <p:blipFill rotWithShape="1">
          <a:blip r:embed="rId2">
            <a:alphaModFix/>
          </a:blip>
          <a:srcRect/>
          <a:stretch/>
        </p:blipFill>
        <p:spPr>
          <a:xfrm>
            <a:off x="119013" y="12104"/>
            <a:ext cx="2438400" cy="9772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9"/>
        <p:cNvGrpSpPr/>
        <p:nvPr/>
      </p:nvGrpSpPr>
      <p:grpSpPr>
        <a:xfrm>
          <a:off x="0" y="0"/>
          <a:ext cx="0" cy="0"/>
          <a:chOff x="0" y="0"/>
          <a:chExt cx="0" cy="0"/>
        </a:xfrm>
      </p:grpSpPr>
      <p:sp>
        <p:nvSpPr>
          <p:cNvPr id="70" name="Google Shape;70;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5" name="Google Shape;75;p8" descr="C:\Users\Srinidhi\Desktop\logo.png"/>
          <p:cNvPicPr preferRelativeResize="0"/>
          <p:nvPr/>
        </p:nvPicPr>
        <p:blipFill rotWithShape="1">
          <a:blip r:embed="rId2">
            <a:alphaModFix/>
          </a:blip>
          <a:srcRect/>
          <a:stretch/>
        </p:blipFill>
        <p:spPr>
          <a:xfrm>
            <a:off x="137867" y="0"/>
            <a:ext cx="2438400" cy="9772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 name="Google Shape;81;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5" name="Google Shape;85;p9" descr="C:\Users\Srinidhi\Desktop\logo.png"/>
          <p:cNvPicPr preferRelativeResize="0"/>
          <p:nvPr/>
        </p:nvPicPr>
        <p:blipFill rotWithShape="1">
          <a:blip r:embed="rId2">
            <a:alphaModFix/>
          </a:blip>
          <a:srcRect/>
          <a:stretch/>
        </p:blipFill>
        <p:spPr>
          <a:xfrm>
            <a:off x="74729" y="-48825"/>
            <a:ext cx="2438400" cy="9772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0" name="Google Shape;90;p10"/>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91" name="Google Shape;91;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2" name="Google Shape;9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5" name="Google Shape;95;p10" descr="C:\Users\Srinidhi\Desktop\logo.png"/>
          <p:cNvPicPr preferRelativeResize="0"/>
          <p:nvPr/>
        </p:nvPicPr>
        <p:blipFill rotWithShape="1">
          <a:blip r:embed="rId3">
            <a:alphaModFix/>
          </a:blip>
          <a:srcRect/>
          <a:stretch/>
        </p:blipFill>
        <p:spPr>
          <a:xfrm>
            <a:off x="0" y="33090"/>
            <a:ext cx="2438400" cy="97720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9" name="Google Shape;99;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102" name="Google Shape;102;p11" descr="C:\Users\Srinidhi\Desktop\logo.png"/>
          <p:cNvPicPr preferRelativeResize="0"/>
          <p:nvPr/>
        </p:nvPicPr>
        <p:blipFill rotWithShape="1">
          <a:blip r:embed="rId2">
            <a:alphaModFix/>
          </a:blip>
          <a:srcRect/>
          <a:stretch/>
        </p:blipFill>
        <p:spPr>
          <a:xfrm>
            <a:off x="213281" y="33090"/>
            <a:ext cx="2438400" cy="9772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8" name="Google Shape;10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111" name="Google Shape;111;p12" descr="C:\Users\Srinidhi\Desktop\logo.png"/>
          <p:cNvPicPr preferRelativeResize="0"/>
          <p:nvPr/>
        </p:nvPicPr>
        <p:blipFill rotWithShape="1">
          <a:blip r:embed="rId2">
            <a:alphaModFix/>
          </a:blip>
          <a:srcRect/>
          <a:stretch/>
        </p:blipFill>
        <p:spPr>
          <a:xfrm>
            <a:off x="0" y="-28927"/>
            <a:ext cx="2438400" cy="9772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3"/>
          <p:cNvSpPr txBox="1">
            <a:spLocks noGrp="1"/>
          </p:cNvSpPr>
          <p:nvPr>
            <p:ph type="ctrTitle"/>
          </p:nvPr>
        </p:nvSpPr>
        <p:spPr>
          <a:xfrm>
            <a:off x="1102224" y="1338706"/>
            <a:ext cx="10029455" cy="3508612"/>
          </a:xfrm>
          <a:prstGeom prst="rect">
            <a:avLst/>
          </a:prstGeom>
          <a:noFill/>
          <a:ln>
            <a:noFill/>
          </a:ln>
        </p:spPr>
        <p:txBody>
          <a:bodyPr spcFirstLastPara="1" wrap="square" lIns="91425" tIns="45700" rIns="91425" bIns="45700" anchor="b" anchorCtr="0">
            <a:spAutoFit/>
          </a:bodyPr>
          <a:lstStyle/>
          <a:p>
            <a:pPr lvl="0" algn="ctr">
              <a:lnSpc>
                <a:spcPct val="150000"/>
              </a:lnSpc>
              <a:buSzPts val="2800"/>
            </a:pPr>
            <a:r>
              <a:rPr lang="en-IN" sz="3200" b="1" dirty="0" smtClean="0">
                <a:solidFill>
                  <a:srgbClr val="7030A0"/>
                </a:solidFill>
              </a:rPr>
              <a:t>Quantum Cryptography</a:t>
            </a:r>
            <a:r>
              <a:rPr lang="en-IN" sz="3200" b="1" dirty="0"/>
              <a:t/>
            </a:r>
            <a:br>
              <a:rPr lang="en-IN" sz="3200" b="1" dirty="0"/>
            </a:br>
            <a:r>
              <a:rPr lang="en-IN" sz="3200" b="1" dirty="0"/>
              <a:t>Non CIE Component</a:t>
            </a:r>
            <a:r>
              <a:rPr lang="en-IN" sz="3200" b="1" dirty="0">
                <a:solidFill>
                  <a:srgbClr val="7030A0"/>
                </a:solidFill>
              </a:rPr>
              <a:t/>
            </a:r>
            <a:br>
              <a:rPr lang="en-IN" sz="3200" b="1" dirty="0">
                <a:solidFill>
                  <a:srgbClr val="7030A0"/>
                </a:solidFill>
              </a:rPr>
            </a:br>
            <a:r>
              <a:rPr lang="en-IN" sz="3200" b="1" dirty="0">
                <a:solidFill>
                  <a:schemeClr val="tx1">
                    <a:lumMod val="95000"/>
                    <a:lumOff val="5000"/>
                  </a:schemeClr>
                </a:solidFill>
              </a:rPr>
              <a:t>Quantum Computing  </a:t>
            </a:r>
            <a:br>
              <a:rPr lang="en-IN" sz="3200" b="1" dirty="0">
                <a:solidFill>
                  <a:schemeClr val="tx1">
                    <a:lumMod val="95000"/>
                    <a:lumOff val="5000"/>
                  </a:schemeClr>
                </a:solidFill>
              </a:rPr>
            </a:br>
            <a:r>
              <a:rPr lang="en-IN" sz="3200" b="1" dirty="0">
                <a:solidFill>
                  <a:schemeClr val="tx1">
                    <a:lumMod val="95000"/>
                    <a:lumOff val="5000"/>
                  </a:schemeClr>
                </a:solidFill>
              </a:rPr>
              <a:t>MCS22</a:t>
            </a:r>
            <a:r>
              <a:rPr lang="en-IN" sz="2000" dirty="0"/>
              <a:t/>
            </a:r>
            <a:br>
              <a:rPr lang="en-IN" sz="2000" dirty="0"/>
            </a:br>
            <a:endParaRPr sz="2000" dirty="0"/>
          </a:p>
        </p:txBody>
      </p:sp>
      <p:sp>
        <p:nvSpPr>
          <p:cNvPr id="117" name="Google Shape;117;p13"/>
          <p:cNvSpPr txBox="1"/>
          <p:nvPr/>
        </p:nvSpPr>
        <p:spPr>
          <a:xfrm>
            <a:off x="1655822" y="753971"/>
            <a:ext cx="8880350" cy="58473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3200" b="1" i="0" u="none" strike="noStrike" cap="none" dirty="0">
                <a:solidFill>
                  <a:schemeClr val="dk1"/>
                </a:solidFill>
                <a:latin typeface="Calibri"/>
                <a:ea typeface="Calibri"/>
                <a:cs typeface="Calibri"/>
                <a:sym typeface="Calibri"/>
              </a:rPr>
              <a:t>Department of Computer Science and Engineering</a:t>
            </a:r>
            <a:endParaRPr sz="3200" b="0" i="0" u="none" strike="noStrike" cap="none" dirty="0">
              <a:solidFill>
                <a:schemeClr val="dk1"/>
              </a:solidFill>
              <a:latin typeface="Calibri"/>
              <a:ea typeface="Calibri"/>
              <a:cs typeface="Calibri"/>
              <a:sym typeface="Calibri"/>
            </a:endParaRPr>
          </a:p>
        </p:txBody>
      </p:sp>
      <p:sp>
        <p:nvSpPr>
          <p:cNvPr id="118" name="Google Shape;118;p13"/>
          <p:cNvSpPr txBox="1"/>
          <p:nvPr/>
        </p:nvSpPr>
        <p:spPr>
          <a:xfrm>
            <a:off x="1035637" y="4595984"/>
            <a:ext cx="4133365" cy="18466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Presented By:  </a:t>
            </a:r>
          </a:p>
          <a:p>
            <a:pPr marL="0" marR="0" lvl="0" indent="0" algn="l" rtl="0">
              <a:spcBef>
                <a:spcPts val="0"/>
              </a:spcBef>
              <a:spcAft>
                <a:spcPts val="0"/>
              </a:spcAft>
              <a:buNone/>
            </a:pPr>
            <a:r>
              <a:rPr lang="en-IN" sz="2400" dirty="0" smtClean="0">
                <a:solidFill>
                  <a:schemeClr val="tx1"/>
                </a:solidFill>
                <a:latin typeface="Times New Roman" panose="02020603050405020304" pitchFamily="18" charset="0"/>
                <a:ea typeface="Calibri"/>
                <a:cs typeface="Times New Roman" panose="02020603050405020304" pitchFamily="18" charset="0"/>
                <a:sym typeface="Calibri"/>
              </a:rPr>
              <a:t>Ashritha N K</a:t>
            </a:r>
            <a:endParaRPr lang="en-IN" sz="2400" dirty="0">
              <a:solidFill>
                <a:schemeClr val="tx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IN" sz="2400" dirty="0" smtClean="0">
                <a:solidFill>
                  <a:schemeClr val="tx1"/>
                </a:solidFill>
                <a:latin typeface="Times New Roman" panose="02020603050405020304" pitchFamily="18" charset="0"/>
                <a:ea typeface="Calibri"/>
                <a:cs typeface="Times New Roman" panose="02020603050405020304" pitchFamily="18" charset="0"/>
                <a:sym typeface="Calibri"/>
              </a:rPr>
              <a:t>1MS21SCS04</a:t>
            </a:r>
            <a:endParaRPr lang="en-IN" sz="2400" dirty="0">
              <a:solidFill>
                <a:schemeClr val="tx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Google Shape;126;p14">
            <a:extLst>
              <a:ext uri="{FF2B5EF4-FFF2-40B4-BE49-F238E27FC236}">
                <a16:creationId xmlns:a16="http://schemas.microsoft.com/office/drawing/2014/main" xmlns="" id="{067BEB2A-8FCF-B1A6-B290-26EBCD7420E5}"/>
              </a:ext>
            </a:extLst>
          </p:cNvPr>
          <p:cNvSpPr txBox="1">
            <a:spLocks noGrp="1"/>
          </p:cNvSpPr>
          <p:nvPr>
            <p:ph type="ftr" idx="11"/>
          </p:nvPr>
        </p:nvSpPr>
        <p:spPr>
          <a:xfrm>
            <a:off x="3684597"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300" dirty="0"/>
              <a:t>DEPARTMENT OF COMPUTER SCIENCE AND ENGINEERING</a:t>
            </a:r>
            <a:endParaRPr sz="1300" dirty="0"/>
          </a:p>
          <a:p>
            <a:pPr marL="0" lvl="0" indent="0" algn="ctr" rtl="0">
              <a:spcBef>
                <a:spcPts val="0"/>
              </a:spcBef>
              <a:spcAft>
                <a:spcPts val="0"/>
              </a:spcAft>
              <a:buNone/>
            </a:pPr>
            <a:r>
              <a:rPr lang="en-IN" sz="1300" dirty="0"/>
              <a:t>QUANTUM COMPUTING</a:t>
            </a:r>
            <a:endParaRPr sz="1300" dirty="0"/>
          </a:p>
        </p:txBody>
      </p:sp>
      <p:sp>
        <p:nvSpPr>
          <p:cNvPr id="7" name="Google Shape;127;p14">
            <a:extLst>
              <a:ext uri="{FF2B5EF4-FFF2-40B4-BE49-F238E27FC236}">
                <a16:creationId xmlns:a16="http://schemas.microsoft.com/office/drawing/2014/main" xmlns="" id="{7906C5A2-427F-E5CD-CA0A-1421D1E1881D}"/>
              </a:ext>
            </a:extLst>
          </p:cNvPr>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
        <p:nvSpPr>
          <p:cNvPr id="3" name="TextBox 2"/>
          <p:cNvSpPr txBox="1"/>
          <p:nvPr/>
        </p:nvSpPr>
        <p:spPr>
          <a:xfrm>
            <a:off x="600501" y="812086"/>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Quantum Key Distribution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3970318"/>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The threshold for the maximum tolerable error rate is thus determined by the efficacy of the best information reconciliation and privacy amplification protocols. Three different QKD </a:t>
            </a:r>
            <a:r>
              <a:rPr lang="en-US" sz="2800" dirty="0" smtClean="0">
                <a:latin typeface="Times New Roman" panose="02020603050405020304" pitchFamily="18" charset="0"/>
                <a:cs typeface="Times New Roman" panose="02020603050405020304" pitchFamily="18" charset="0"/>
              </a:rPr>
              <a:t>protocols are : </a:t>
            </a:r>
          </a:p>
          <a:p>
            <a:pPr marL="514350" indent="-514350">
              <a:lnSpc>
                <a:spcPct val="150000"/>
              </a:lnSpc>
              <a:buAutoNum type="arabicPeriod"/>
            </a:pPr>
            <a:r>
              <a:rPr lang="en-US" sz="2800" dirty="0" smtClean="0">
                <a:latin typeface="Times New Roman" panose="02020603050405020304" pitchFamily="18" charset="0"/>
                <a:cs typeface="Times New Roman" panose="02020603050405020304" pitchFamily="18" charset="0"/>
              </a:rPr>
              <a:t>BB84 Protocol</a:t>
            </a:r>
          </a:p>
          <a:p>
            <a:pPr marL="514350" indent="-514350">
              <a:lnSpc>
                <a:spcPct val="150000"/>
              </a:lnSpc>
              <a:buAutoNum type="arabicPeriod"/>
            </a:pPr>
            <a:r>
              <a:rPr lang="en-US" sz="2800" dirty="0" smtClean="0">
                <a:latin typeface="Times New Roman" panose="02020603050405020304" pitchFamily="18" charset="0"/>
                <a:cs typeface="Times New Roman" panose="02020603050405020304" pitchFamily="18" charset="0"/>
              </a:rPr>
              <a:t>B92 Protocol</a:t>
            </a:r>
          </a:p>
          <a:p>
            <a:pPr marL="514350" indent="-514350">
              <a:lnSpc>
                <a:spcPct val="150000"/>
              </a:lnSpc>
              <a:buAutoNum type="arabicPeriod"/>
            </a:pPr>
            <a:r>
              <a:rPr lang="en-US" sz="2800" dirty="0" smtClean="0">
                <a:latin typeface="Times New Roman" panose="02020603050405020304" pitchFamily="18" charset="0"/>
                <a:cs typeface="Times New Roman" panose="02020603050405020304" pitchFamily="18" charset="0"/>
              </a:rPr>
              <a:t>EPR Protocol</a:t>
            </a:r>
          </a:p>
        </p:txBody>
      </p:sp>
    </p:spTree>
    <p:extLst>
      <p:ext uri="{BB962C8B-B14F-4D97-AF65-F5344CB8AC3E}">
        <p14:creationId xmlns:p14="http://schemas.microsoft.com/office/powerpoint/2010/main" val="778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B92 Protocol</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3323987"/>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BB84 </a:t>
            </a:r>
            <a:r>
              <a:rPr lang="en-US" sz="2800" dirty="0">
                <a:latin typeface="Times New Roman" panose="02020603050405020304" pitchFamily="18" charset="0"/>
                <a:cs typeface="Times New Roman" panose="02020603050405020304" pitchFamily="18" charset="0"/>
              </a:rPr>
              <a:t>protocol can be generalized to use other states and bases, and similar conclusions hold</a:t>
            </a:r>
            <a:r>
              <a:rPr lang="en-US" sz="2800" dirty="0" smtClean="0">
                <a:latin typeface="Times New Roman" panose="02020603050405020304" pitchFamily="18" charset="0"/>
                <a:cs typeface="Times New Roman" panose="02020603050405020304" pitchFamily="18" charset="0"/>
              </a:rPr>
              <a:t>.</a:t>
            </a:r>
          </a:p>
          <a:p>
            <a:pPr>
              <a:lnSpc>
                <a:spcPct val="150000"/>
              </a:lnSpc>
            </a:pPr>
            <a:r>
              <a:rPr lang="en-US" sz="2800" dirty="0" smtClean="0">
                <a:latin typeface="Times New Roman" panose="02020603050405020304" pitchFamily="18" charset="0"/>
                <a:cs typeface="Times New Roman" panose="02020603050405020304" pitchFamily="18" charset="0"/>
              </a:rPr>
              <a:t>Particularly </a:t>
            </a:r>
            <a:r>
              <a:rPr lang="en-US" sz="2800" dirty="0">
                <a:latin typeface="Times New Roman" panose="02020603050405020304" pitchFamily="18" charset="0"/>
                <a:cs typeface="Times New Roman" panose="02020603050405020304" pitchFamily="18" charset="0"/>
              </a:rPr>
              <a:t>simple protocol exists in which only two states are used</a:t>
            </a:r>
            <a:r>
              <a:rPr lang="en-US" sz="2800" dirty="0" smtClean="0">
                <a:latin typeface="Times New Roman" panose="02020603050405020304" pitchFamily="18" charset="0"/>
                <a:cs typeface="Times New Roman" panose="02020603050405020304" pitchFamily="18" charset="0"/>
              </a:rPr>
              <a:t>.</a:t>
            </a:r>
          </a:p>
          <a:p>
            <a:pPr>
              <a:lnSpc>
                <a:spcPct val="150000"/>
              </a:lnSpc>
            </a:pPr>
            <a:r>
              <a:rPr lang="en-US" sz="2800" dirty="0">
                <a:latin typeface="Times New Roman" panose="02020603050405020304" pitchFamily="18" charset="0"/>
                <a:cs typeface="Times New Roman" panose="02020603050405020304" pitchFamily="18" charset="0"/>
              </a:rPr>
              <a:t>Suppose Alice prepares one random classical bit a, and, depending on the result, sends </a:t>
            </a:r>
            <a:r>
              <a:rPr lang="en-US" sz="2800" dirty="0" smtClean="0">
                <a:latin typeface="Times New Roman" panose="02020603050405020304" pitchFamily="18" charset="0"/>
                <a:cs typeface="Times New Roman" panose="02020603050405020304" pitchFamily="18" charset="0"/>
              </a:rPr>
              <a:t>Bob.</a:t>
            </a:r>
          </a:p>
        </p:txBody>
      </p:sp>
      <p:pic>
        <p:nvPicPr>
          <p:cNvPr id="5" name="Picture 4"/>
          <p:cNvPicPr>
            <a:picLocks noChangeAspect="1"/>
          </p:cNvPicPr>
          <p:nvPr/>
        </p:nvPicPr>
        <p:blipFill>
          <a:blip r:embed="rId2"/>
          <a:stretch>
            <a:fillRect/>
          </a:stretch>
        </p:blipFill>
        <p:spPr>
          <a:xfrm>
            <a:off x="5487765" y="4254146"/>
            <a:ext cx="5724718" cy="1865150"/>
          </a:xfrm>
          <a:prstGeom prst="rect">
            <a:avLst/>
          </a:prstGeom>
        </p:spPr>
      </p:pic>
    </p:spTree>
    <p:extLst>
      <p:ext uri="{BB962C8B-B14F-4D97-AF65-F5344CB8AC3E}">
        <p14:creationId xmlns:p14="http://schemas.microsoft.com/office/powerpoint/2010/main" val="405121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B92 Protocol</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4616648"/>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Bob’s Side:</a:t>
            </a:r>
          </a:p>
          <a:p>
            <a:pPr>
              <a:lnSpc>
                <a:spcPct val="150000"/>
              </a:lnSpc>
            </a:pPr>
            <a:r>
              <a:rPr lang="en-US" sz="2800" dirty="0" smtClean="0">
                <a:latin typeface="Times New Roman" panose="02020603050405020304" pitchFamily="18" charset="0"/>
                <a:cs typeface="Times New Roman" panose="02020603050405020304" pitchFamily="18" charset="0"/>
              </a:rPr>
              <a:t>Generates a random classical bit a’.</a:t>
            </a:r>
          </a:p>
          <a:p>
            <a:pPr>
              <a:lnSpc>
                <a:spcPct val="150000"/>
              </a:lnSpc>
            </a:pPr>
            <a:r>
              <a:rPr lang="en-US" sz="2800" dirty="0" smtClean="0">
                <a:latin typeface="Times New Roman" panose="02020603050405020304" pitchFamily="18" charset="0"/>
                <a:cs typeface="Times New Roman" panose="02020603050405020304" pitchFamily="18" charset="0"/>
              </a:rPr>
              <a:t>If a’ = 0, measures the qubit in Z basis [ |0&gt;, |1&gt; ]</a:t>
            </a:r>
          </a:p>
          <a:p>
            <a:pPr>
              <a:lnSpc>
                <a:spcPct val="150000"/>
              </a:lnSpc>
            </a:pPr>
            <a:r>
              <a:rPr lang="en-US" sz="2800" dirty="0" smtClean="0">
                <a:latin typeface="Times New Roman" panose="02020603050405020304" pitchFamily="18" charset="0"/>
                <a:cs typeface="Times New Roman" panose="02020603050405020304" pitchFamily="18" charset="0"/>
              </a:rPr>
              <a:t>If a’ = 1, measures the qubit in X basis [ (|0&gt;+|1&gt;)/√2, </a:t>
            </a:r>
            <a:r>
              <a:rPr lang="en-US" sz="2800" dirty="0">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&gt;-|</a:t>
            </a:r>
            <a:r>
              <a:rPr lang="en-US" sz="2800" dirty="0">
                <a:latin typeface="Times New Roman" panose="02020603050405020304" pitchFamily="18" charset="0"/>
                <a:cs typeface="Times New Roman" panose="02020603050405020304" pitchFamily="18" charset="0"/>
              </a:rPr>
              <a:t>1&gt;)/√</a:t>
            </a:r>
            <a:r>
              <a:rPr lang="en-US" sz="2800" dirty="0" smtClean="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From </a:t>
            </a:r>
            <a:r>
              <a:rPr lang="en-US" sz="2800" dirty="0">
                <a:latin typeface="Times New Roman" panose="02020603050405020304" pitchFamily="18" charset="0"/>
                <a:cs typeface="Times New Roman" panose="02020603050405020304" pitchFamily="18" charset="0"/>
              </a:rPr>
              <a:t>his measurement, he obtains the result b, which is 0 or 1, corresponding to the −1 and +1 eigenstates of X and </a:t>
            </a:r>
            <a:r>
              <a:rPr lang="en-US" sz="2800" dirty="0" smtClean="0">
                <a:latin typeface="Times New Roman" panose="02020603050405020304" pitchFamily="18" charset="0"/>
                <a:cs typeface="Times New Roman" panose="02020603050405020304" pitchFamily="18" charset="0"/>
              </a:rPr>
              <a:t>Z.</a:t>
            </a:r>
          </a:p>
        </p:txBody>
      </p:sp>
    </p:spTree>
    <p:extLst>
      <p:ext uri="{BB962C8B-B14F-4D97-AF65-F5344CB8AC3E}">
        <p14:creationId xmlns:p14="http://schemas.microsoft.com/office/powerpoint/2010/main" val="365857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B92 Protocol</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3970318"/>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Then Bob </a:t>
            </a:r>
            <a:r>
              <a:rPr lang="en-US" sz="2800" dirty="0">
                <a:latin typeface="Times New Roman" panose="02020603050405020304" pitchFamily="18" charset="0"/>
                <a:cs typeface="Times New Roman" panose="02020603050405020304" pitchFamily="18" charset="0"/>
              </a:rPr>
              <a:t>publicly announces </a:t>
            </a:r>
            <a:r>
              <a:rPr lang="en-US" sz="2800" dirty="0" smtClean="0">
                <a:latin typeface="Times New Roman" panose="02020603050405020304" pitchFamily="18" charset="0"/>
                <a:cs typeface="Times New Roman" panose="02020603050405020304" pitchFamily="18" charset="0"/>
              </a:rPr>
              <a:t>b, Alice </a:t>
            </a:r>
            <a:r>
              <a:rPr lang="en-US" sz="2800" dirty="0">
                <a:latin typeface="Times New Roman" panose="02020603050405020304" pitchFamily="18" charset="0"/>
                <a:cs typeface="Times New Roman" panose="02020603050405020304" pitchFamily="18" charset="0"/>
              </a:rPr>
              <a:t>and Bob conduct a public discussion keeping only those pairs {a, </a:t>
            </a: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for which b = 1</a:t>
            </a:r>
            <a:r>
              <a:rPr lang="en-US" sz="2800" dirty="0" smtClean="0">
                <a:latin typeface="Times New Roman" panose="02020603050405020304" pitchFamily="18" charset="0"/>
                <a:cs typeface="Times New Roman" panose="02020603050405020304" pitchFamily="18" charset="0"/>
              </a:rPr>
              <a:t>.</a:t>
            </a:r>
          </a:p>
          <a:p>
            <a:pPr>
              <a:lnSpc>
                <a:spcPct val="150000"/>
              </a:lnSpc>
            </a:pPr>
            <a:r>
              <a:rPr lang="en-US" sz="2800" dirty="0" smtClean="0">
                <a:latin typeface="Times New Roman" panose="02020603050405020304" pitchFamily="18" charset="0"/>
                <a:cs typeface="Times New Roman" panose="02020603050405020304" pitchFamily="18" charset="0"/>
              </a:rPr>
              <a:t>Note:  If a = a’, then b = 0 always</a:t>
            </a:r>
          </a:p>
          <a:p>
            <a:pPr>
              <a:lnSpc>
                <a:spcPct val="150000"/>
              </a:lnSpc>
            </a:pPr>
            <a:r>
              <a:rPr lang="en-US" sz="2800" dirty="0" smtClean="0">
                <a:latin typeface="Times New Roman" panose="02020603050405020304" pitchFamily="18" charset="0"/>
                <a:cs typeface="Times New Roman" panose="02020603050405020304" pitchFamily="18" charset="0"/>
              </a:rPr>
              <a:t>Only if a’ = 1 – a, then b = 1 [ Occurs with probability 0.5]</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Final key is : a for Alice and 1-a for Bob.</a:t>
            </a:r>
          </a:p>
        </p:txBody>
      </p:sp>
    </p:spTree>
    <p:extLst>
      <p:ext uri="{BB962C8B-B14F-4D97-AF65-F5344CB8AC3E}">
        <p14:creationId xmlns:p14="http://schemas.microsoft.com/office/powerpoint/2010/main" val="180639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B92 Protocol</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4616648"/>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	This protocol highlights </a:t>
            </a:r>
            <a:r>
              <a:rPr lang="en-US" sz="2800" dirty="0">
                <a:latin typeface="Times New Roman" panose="02020603050405020304" pitchFamily="18" charset="0"/>
                <a:cs typeface="Times New Roman" panose="02020603050405020304" pitchFamily="18" charset="0"/>
              </a:rPr>
              <a:t>how the impossibility of perfect distinction between non-orthogonal states lies at the heart of quantum cryptography</a:t>
            </a:r>
            <a:r>
              <a:rPr lang="en-US" sz="2800" dirty="0" smtClean="0">
                <a:latin typeface="Times New Roman" panose="02020603050405020304" pitchFamily="18" charset="0"/>
                <a:cs typeface="Times New Roman" panose="02020603050405020304" pitchFamily="18" charset="0"/>
              </a:rPr>
              <a:t>. </a:t>
            </a:r>
          </a:p>
          <a:p>
            <a:pPr>
              <a:lnSpc>
                <a:spcPct val="150000"/>
              </a:lnSpc>
            </a:pPr>
            <a:r>
              <a:rPr lang="en-US" sz="2800" dirty="0" smtClean="0">
                <a:latin typeface="Times New Roman" panose="02020603050405020304" pitchFamily="18" charset="0"/>
                <a:cs typeface="Times New Roman" panose="02020603050405020304" pitchFamily="18" charset="0"/>
              </a:rPr>
              <a:t>	B92 </a:t>
            </a:r>
            <a:r>
              <a:rPr lang="en-US" sz="2800" dirty="0">
                <a:latin typeface="Times New Roman" panose="02020603050405020304" pitchFamily="18" charset="0"/>
                <a:cs typeface="Times New Roman" panose="02020603050405020304" pitchFamily="18" charset="0"/>
              </a:rPr>
              <a:t>protocol allows Alice and Bob to created shared </a:t>
            </a:r>
            <a:r>
              <a:rPr lang="en-US" sz="2800" dirty="0" smtClean="0">
                <a:latin typeface="Times New Roman" panose="02020603050405020304" pitchFamily="18" charset="0"/>
                <a:cs typeface="Times New Roman" panose="02020603050405020304" pitchFamily="18" charset="0"/>
              </a:rPr>
              <a:t>key </a:t>
            </a:r>
            <a:r>
              <a:rPr lang="en-US" sz="2800" dirty="0">
                <a:latin typeface="Times New Roman" panose="02020603050405020304" pitchFamily="18" charset="0"/>
                <a:cs typeface="Times New Roman" panose="02020603050405020304" pitchFamily="18" charset="0"/>
              </a:rPr>
              <a:t>bits while also placing an upper bound on the noise and eavesdropping during their communication. They can then apply information reconciliation and privacy amplification to extract secret bits from their resulting correlated random bit strings.</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49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EPR Protocol</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4616648"/>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	In EPR protocol, </a:t>
            </a:r>
            <a:r>
              <a:rPr lang="en-US" sz="2800" dirty="0"/>
              <a:t>it turns out that the key can be seen to arise from a fundamentally random process involving the properties of entanglement</a:t>
            </a:r>
            <a:r>
              <a:rPr lang="en-US" sz="2800" dirty="0" smtClean="0"/>
              <a:t>.</a:t>
            </a:r>
          </a:p>
          <a:p>
            <a:pPr>
              <a:lnSpc>
                <a:spcPct val="150000"/>
              </a:lnSpc>
            </a:pPr>
            <a:r>
              <a:rPr lang="en-US" sz="2800" dirty="0"/>
              <a:t>Suppose Alice and Bob share a set of n entangled pairs of qubits in the </a:t>
            </a:r>
            <a:r>
              <a:rPr lang="en-US" sz="2800" dirty="0" smtClean="0"/>
              <a:t>state  </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These states are known as EPR states.</a:t>
            </a:r>
          </a:p>
        </p:txBody>
      </p:sp>
      <p:pic>
        <p:nvPicPr>
          <p:cNvPr id="5" name="Picture 4"/>
          <p:cNvPicPr>
            <a:picLocks noChangeAspect="1"/>
          </p:cNvPicPr>
          <p:nvPr/>
        </p:nvPicPr>
        <p:blipFill>
          <a:blip r:embed="rId2"/>
          <a:stretch>
            <a:fillRect/>
          </a:stretch>
        </p:blipFill>
        <p:spPr>
          <a:xfrm>
            <a:off x="2782579" y="4288263"/>
            <a:ext cx="2853945" cy="1326834"/>
          </a:xfrm>
          <a:prstGeom prst="rect">
            <a:avLst/>
          </a:prstGeom>
        </p:spPr>
      </p:pic>
    </p:spTree>
    <p:extLst>
      <p:ext uri="{BB962C8B-B14F-4D97-AF65-F5344CB8AC3E}">
        <p14:creationId xmlns:p14="http://schemas.microsoft.com/office/powerpoint/2010/main" val="411346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EPR Protocol</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3970318"/>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Obtaining these states can happen in different ways: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Alice could prepare the pairs and then send half of each to Bob, or vice versa. </a:t>
            </a:r>
            <a:endParaRPr lang="en-US" sz="2800" dirty="0" smtClean="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Third </a:t>
            </a:r>
            <a:r>
              <a:rPr lang="en-US" sz="2800" dirty="0">
                <a:latin typeface="Times New Roman" panose="02020603050405020304" pitchFamily="18" charset="0"/>
                <a:cs typeface="Times New Roman" panose="02020603050405020304" pitchFamily="18" charset="0"/>
              </a:rPr>
              <a:t>party could prepare the pairs and send halves to Alice and Bob. </a:t>
            </a:r>
            <a:endParaRPr lang="en-US" sz="2800" dirty="0" smtClean="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They </a:t>
            </a:r>
            <a:r>
              <a:rPr lang="en-US" sz="2800" dirty="0">
                <a:latin typeface="Times New Roman" panose="02020603050405020304" pitchFamily="18" charset="0"/>
                <a:cs typeface="Times New Roman" panose="02020603050405020304" pitchFamily="18" charset="0"/>
              </a:rPr>
              <a:t>could have met a long time ago and shared them, storing them until the present.</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28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EPR Protocol</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3970318"/>
          </a:xfrm>
          <a:prstGeom prst="rect">
            <a:avLst/>
          </a:prstGeom>
          <a:noFill/>
        </p:spPr>
        <p:txBody>
          <a:bodyPr wrap="square" rtlCol="0">
            <a:spAutoFit/>
          </a:bodyPr>
          <a:lstStyle/>
          <a:p>
            <a:pPr>
              <a:lnSpc>
                <a:spcPct val="150000"/>
              </a:lnSpc>
            </a:pPr>
            <a:r>
              <a:rPr lang="en-US" sz="2800" dirty="0"/>
              <a:t>Alice and Bob then select a random subset of the EPR pairs, and test to see if they violate Bell’s inequality </a:t>
            </a:r>
            <a:r>
              <a:rPr lang="en-US" sz="2800" dirty="0" smtClean="0"/>
              <a:t>or </a:t>
            </a:r>
            <a:r>
              <a:rPr lang="en-US" sz="2800" dirty="0"/>
              <a:t>some other appropriate test of fidelity. </a:t>
            </a:r>
            <a:endParaRPr lang="en-US" sz="2800" dirty="0" smtClean="0"/>
          </a:p>
          <a:p>
            <a:pPr>
              <a:lnSpc>
                <a:spcPct val="150000"/>
              </a:lnSpc>
            </a:pPr>
            <a:r>
              <a:rPr lang="en-US" sz="2800" dirty="0" smtClean="0"/>
              <a:t>Passing </a:t>
            </a:r>
            <a:r>
              <a:rPr lang="en-US" sz="2800" dirty="0"/>
              <a:t>the test certifies that they continue to hold sufficiently pure, entangled quantum states, placing a lower bound on the fidelity of the remaining EPR </a:t>
            </a:r>
            <a:r>
              <a:rPr lang="en-US" sz="2800" dirty="0" smtClean="0"/>
              <a:t>pairs.</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95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EPR Protocol</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4616648"/>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Where do the key bits come from in this EPR </a:t>
            </a:r>
            <a:r>
              <a:rPr lang="en-US" sz="2800" dirty="0" smtClean="0">
                <a:latin typeface="Times New Roman" panose="02020603050405020304" pitchFamily="18" charset="0"/>
                <a:cs typeface="Times New Roman" panose="02020603050405020304" pitchFamily="18" charset="0"/>
              </a:rPr>
              <a:t>protocol?</a:t>
            </a:r>
          </a:p>
          <a:p>
            <a:pPr>
              <a:lnSpc>
                <a:spcPct val="150000"/>
              </a:lnSpc>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Since </a:t>
            </a:r>
            <a:r>
              <a:rPr lang="en-US" sz="2800" dirty="0">
                <a:latin typeface="Times New Roman" panose="02020603050405020304" pitchFamily="18" charset="0"/>
                <a:cs typeface="Times New Roman" panose="02020603050405020304" pitchFamily="18" charset="0"/>
              </a:rPr>
              <a:t>it is symmetric – Alice and Bob perform identical tasks on their qubits, even possibly simultaneously – it cannot be said that either Alice or Bob generates the key. Rather, the key is truly random</a:t>
            </a:r>
            <a:r>
              <a:rPr lang="en-US" sz="2800" dirty="0" smtClean="0">
                <a:latin typeface="Times New Roman" panose="02020603050405020304" pitchFamily="18" charset="0"/>
                <a:cs typeface="Times New Roman" panose="02020603050405020304" pitchFamily="18" charset="0"/>
              </a:rPr>
              <a:t>.</a:t>
            </a:r>
          </a:p>
          <a:p>
            <a:pPr>
              <a:lnSpc>
                <a:spcPct val="150000"/>
              </a:lnSpc>
            </a:pPr>
            <a:r>
              <a:rPr lang="en-US" sz="2800" dirty="0" smtClean="0">
                <a:latin typeface="Times New Roman" panose="02020603050405020304" pitchFamily="18" charset="0"/>
                <a:cs typeface="Times New Roman" panose="02020603050405020304" pitchFamily="18" charset="0"/>
              </a:rPr>
              <a:t>1. Suppose </a:t>
            </a:r>
            <a:r>
              <a:rPr lang="en-US" sz="2800" dirty="0">
                <a:latin typeface="Times New Roman" panose="02020603050405020304" pitchFamily="18" charset="0"/>
                <a:cs typeface="Times New Roman" panose="02020603050405020304" pitchFamily="18" charset="0"/>
              </a:rPr>
              <a:t>that Alice prepares a random classical bit b, and according to it, measures her half of the EPR pair in either the |</a:t>
            </a:r>
            <a:r>
              <a:rPr lang="en-US" sz="2800" dirty="0" smtClean="0">
                <a:latin typeface="Times New Roman" panose="02020603050405020304" pitchFamily="18" charset="0"/>
                <a:cs typeface="Times New Roman" panose="02020603050405020304" pitchFamily="18" charset="0"/>
              </a:rPr>
              <a:t>0&gt;,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1&gt; </a:t>
            </a:r>
            <a:r>
              <a:rPr lang="en-US" sz="2800" dirty="0">
                <a:latin typeface="Times New Roman" panose="02020603050405020304" pitchFamily="18" charset="0"/>
                <a:cs typeface="Times New Roman" panose="02020603050405020304" pitchFamily="18" charset="0"/>
              </a:rPr>
              <a:t>basis, or in the basis |± </a:t>
            </a:r>
            <a:r>
              <a:rPr lang="en-US" sz="2800" dirty="0" smtClean="0">
                <a:latin typeface="Times New Roman" panose="02020603050405020304" pitchFamily="18" charset="0"/>
                <a:cs typeface="Times New Roman" panose="02020603050405020304" pitchFamily="18" charset="0"/>
              </a:rPr>
              <a:t>&gt;=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0&gt;±|1&gt;)/ </a:t>
            </a:r>
            <a:r>
              <a:rPr lang="en-US" sz="2800" dirty="0">
                <a:latin typeface="Times New Roman" panose="02020603050405020304" pitchFamily="18" charset="0"/>
                <a:cs typeface="Times New Roman" panose="02020603050405020304" pitchFamily="18" charset="0"/>
              </a:rPr>
              <a:t>√ 2, obtaining a.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98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EPR Protocol</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3970318"/>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Let Bob do identically, measuring in (his randomly chosen) basis </a:t>
            </a:r>
            <a:r>
              <a:rPr lang="en-US" sz="2800" dirty="0" smtClean="0">
                <a:latin typeface="Times New Roman" panose="02020603050405020304" pitchFamily="18" charset="0"/>
                <a:cs typeface="Times New Roman" panose="02020603050405020304" pitchFamily="18" charset="0"/>
              </a:rPr>
              <a:t>b’ </a:t>
            </a:r>
            <a:r>
              <a:rPr lang="en-US" sz="2800" dirty="0">
                <a:latin typeface="Times New Roman" panose="02020603050405020304" pitchFamily="18" charset="0"/>
                <a:cs typeface="Times New Roman" panose="02020603050405020304" pitchFamily="18" charset="0"/>
              </a:rPr>
              <a:t>and obtaining </a:t>
            </a:r>
            <a:r>
              <a:rPr lang="en-US" sz="2800" dirty="0" smtClean="0">
                <a:latin typeface="Times New Roman" panose="02020603050405020304" pitchFamily="18" charset="0"/>
                <a:cs typeface="Times New Roman" panose="02020603050405020304" pitchFamily="18" charset="0"/>
              </a:rPr>
              <a:t>a’</a:t>
            </a:r>
          </a:p>
          <a:p>
            <a:pPr>
              <a:lnSpc>
                <a:spcPct val="150000"/>
              </a:lnSpc>
            </a:pPr>
            <a:r>
              <a:rPr lang="en-US" sz="2800" dirty="0" smtClean="0">
                <a:latin typeface="Times New Roman" panose="02020603050405020304" pitchFamily="18" charset="0"/>
                <a:cs typeface="Times New Roman" panose="02020603050405020304" pitchFamily="18" charset="0"/>
              </a:rPr>
              <a:t>3. </a:t>
            </a:r>
            <a:r>
              <a:rPr lang="en-US" sz="2800" dirty="0">
                <a:latin typeface="Times New Roman" panose="02020603050405020304" pitchFamily="18" charset="0"/>
                <a:cs typeface="Times New Roman" panose="02020603050405020304" pitchFamily="18" charset="0"/>
              </a:rPr>
              <a:t>Now they communicate b and b over a public classical channel, and keep as their key only those {a, </a:t>
            </a: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for which b = </a:t>
            </a: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Note : This </a:t>
            </a:r>
            <a:r>
              <a:rPr lang="en-US" sz="2800" dirty="0">
                <a:latin typeface="Times New Roman" panose="02020603050405020304" pitchFamily="18" charset="0"/>
                <a:cs typeface="Times New Roman" panose="02020603050405020304" pitchFamily="18" charset="0"/>
              </a:rPr>
              <a:t>key is </a:t>
            </a:r>
            <a:r>
              <a:rPr lang="en-US" sz="2800" dirty="0" smtClean="0">
                <a:latin typeface="Times New Roman" panose="02020603050405020304" pitchFamily="18" charset="0"/>
                <a:cs typeface="Times New Roman" panose="02020603050405020304" pitchFamily="18" charset="0"/>
              </a:rPr>
              <a:t>‘undetermined’ </a:t>
            </a:r>
            <a:r>
              <a:rPr lang="en-US" sz="2800" dirty="0">
                <a:latin typeface="Times New Roman" panose="02020603050405020304" pitchFamily="18" charset="0"/>
                <a:cs typeface="Times New Roman" panose="02020603050405020304" pitchFamily="18" charset="0"/>
              </a:rPr>
              <a:t>until Alice or Bob performs a measurement on their EPR pair half.</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
        <p:nvSpPr>
          <p:cNvPr id="3" name="TextBox 2"/>
          <p:cNvSpPr txBox="1"/>
          <p:nvPr/>
        </p:nvSpPr>
        <p:spPr>
          <a:xfrm>
            <a:off x="614149" y="77792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What is Quantum Cryptography?</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3206" y="1665027"/>
            <a:ext cx="11163869" cy="5047536"/>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Cryptography : Process of encrypting and decrypting the data for a secure transmission.</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Quantum Cryptography : It is the extension of cryptography which simply uses the principles of ‘Quantum mechanics’ to encrypt data and transmit it in a way that cannot be hacked.</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2 types:</a:t>
            </a:r>
          </a:p>
          <a:p>
            <a:pPr marL="514350" indent="-514350">
              <a:buAutoNum type="arabicPeriod"/>
            </a:pPr>
            <a:r>
              <a:rPr lang="en-US" sz="2800" dirty="0" smtClean="0">
                <a:latin typeface="Times New Roman" panose="02020603050405020304" pitchFamily="18" charset="0"/>
                <a:cs typeface="Times New Roman" panose="02020603050405020304" pitchFamily="18" charset="0"/>
              </a:rPr>
              <a:t>Private Key Cryptography</a:t>
            </a:r>
          </a:p>
          <a:p>
            <a:pPr marL="514350" indent="-514350">
              <a:buAutoNum type="arabicPeriod"/>
            </a:pPr>
            <a:r>
              <a:rPr lang="en-US" sz="2800" dirty="0" smtClean="0">
                <a:latin typeface="Times New Roman" panose="02020603050405020304" pitchFamily="18" charset="0"/>
                <a:cs typeface="Times New Roman" panose="02020603050405020304" pitchFamily="18" charset="0"/>
              </a:rPr>
              <a:t>Quantum Key Distribution [QKD]</a:t>
            </a:r>
          </a:p>
          <a:p>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04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Quantum Cryptography</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2677656"/>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	Quantum </a:t>
            </a:r>
            <a:r>
              <a:rPr lang="en-US" sz="2800" dirty="0">
                <a:latin typeface="Times New Roman" panose="02020603050405020304" pitchFamily="18" charset="0"/>
                <a:cs typeface="Times New Roman" panose="02020603050405020304" pitchFamily="18" charset="0"/>
              </a:rPr>
              <a:t>cryptography is sometimes thought of not as secret key exchange or transfer, but rather as secret key generation, since fundamentally neither Alice nor Bob can pre-determine the key they will ultimately end up with upon completion of the protocol.</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119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B42FE42F-9D0D-5658-3BCC-F6AC329AE4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sp>
        <p:nvSpPr>
          <p:cNvPr id="3" name="Title 1">
            <a:extLst>
              <a:ext uri="{FF2B5EF4-FFF2-40B4-BE49-F238E27FC236}">
                <a16:creationId xmlns:a16="http://schemas.microsoft.com/office/drawing/2014/main" xmlns="" id="{59B40747-5B6C-9C10-F742-BBB1F323B045}"/>
              </a:ext>
            </a:extLst>
          </p:cNvPr>
          <p:cNvSpPr txBox="1">
            <a:spLocks/>
          </p:cNvSpPr>
          <p:nvPr/>
        </p:nvSpPr>
        <p:spPr>
          <a:xfrm>
            <a:off x="2788511" y="2504846"/>
            <a:ext cx="6296113" cy="23756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6600" b="1" dirty="0">
                <a:solidFill>
                  <a:schemeClr val="tx1"/>
                </a:solidFill>
                <a:latin typeface="Times New Roman" panose="02020603050405020304" pitchFamily="18" charset="0"/>
                <a:cs typeface="Times New Roman" panose="02020603050405020304" pitchFamily="18" charset="0"/>
              </a:rPr>
              <a:t>THANK YOU</a:t>
            </a:r>
          </a:p>
        </p:txBody>
      </p:sp>
      <p:sp>
        <p:nvSpPr>
          <p:cNvPr id="5" name="Google Shape;126;p14">
            <a:extLst>
              <a:ext uri="{FF2B5EF4-FFF2-40B4-BE49-F238E27FC236}">
                <a16:creationId xmlns:a16="http://schemas.microsoft.com/office/drawing/2014/main" xmlns="" id="{E28EFBDF-734B-885A-B263-E55BE2C62D14}"/>
              </a:ext>
            </a:extLst>
          </p:cNvPr>
          <p:cNvSpPr txBox="1">
            <a:spLocks noGrp="1"/>
          </p:cNvSpPr>
          <p:nvPr>
            <p:ph type="ftr" idx="11"/>
          </p:nvPr>
        </p:nvSpPr>
        <p:spPr>
          <a:xfrm>
            <a:off x="3684597"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300" dirty="0"/>
              <a:t>DEPARTMENT OF COMPUTER SCIENCE AND ENGINEERING</a:t>
            </a:r>
            <a:endParaRPr sz="1300" dirty="0"/>
          </a:p>
          <a:p>
            <a:pPr marL="0" lvl="0" indent="0" algn="ctr" rtl="0">
              <a:spcBef>
                <a:spcPts val="0"/>
              </a:spcBef>
              <a:spcAft>
                <a:spcPts val="0"/>
              </a:spcAft>
              <a:buNone/>
            </a:pPr>
            <a:r>
              <a:rPr lang="en-IN" sz="1300" dirty="0"/>
              <a:t>QUANTUM COMPUTING</a:t>
            </a:r>
            <a:endParaRPr sz="1300" dirty="0"/>
          </a:p>
        </p:txBody>
      </p:sp>
    </p:spTree>
    <p:extLst>
      <p:ext uri="{BB962C8B-B14F-4D97-AF65-F5344CB8AC3E}">
        <p14:creationId xmlns:p14="http://schemas.microsoft.com/office/powerpoint/2010/main" val="274308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
        <p:nvSpPr>
          <p:cNvPr id="3" name="TextBox 2"/>
          <p:cNvSpPr txBox="1"/>
          <p:nvPr/>
        </p:nvSpPr>
        <p:spPr>
          <a:xfrm>
            <a:off x="600501" y="77792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Private Key Cryptography</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3206" y="1665027"/>
            <a:ext cx="11163869" cy="3970318"/>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How it works?</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Alice wishes to send messages to Bob then Alice must have an encoding key, which allows her to encrypt her message, and Bob must have a matching decoding key, which allows Bob to decrypt the encrypted message</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Vernam cipher [One Time Pad]: </a:t>
            </a:r>
            <a:r>
              <a:rPr lang="en-US" sz="2800" dirty="0">
                <a:latin typeface="Times New Roman" panose="02020603050405020304" pitchFamily="18" charset="0"/>
                <a:cs typeface="Times New Roman" panose="02020603050405020304" pitchFamily="18" charset="0"/>
              </a:rPr>
              <a:t>A simple, yet highly effective private key </a:t>
            </a:r>
            <a:r>
              <a:rPr lang="en-US" sz="2800" dirty="0" smtClean="0">
                <a:latin typeface="Times New Roman" panose="02020603050405020304" pitchFamily="18" charset="0"/>
                <a:cs typeface="Times New Roman" panose="02020603050405020304" pitchFamily="18" charset="0"/>
              </a:rPr>
              <a:t>cryptosystem.</a:t>
            </a:r>
            <a:endParaRPr lang="en-US" sz="2800"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99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
        <p:nvSpPr>
          <p:cNvPr id="3" name="TextBox 2"/>
          <p:cNvSpPr txBox="1"/>
          <p:nvPr/>
        </p:nvSpPr>
        <p:spPr>
          <a:xfrm>
            <a:off x="62262" y="77792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Private Key Cryptography</a:t>
            </a:r>
            <a:endParaRPr lang="en-US"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40433" y="777922"/>
            <a:ext cx="4972050" cy="5210175"/>
          </a:xfrm>
          <a:prstGeom prst="rect">
            <a:avLst/>
          </a:prstGeom>
        </p:spPr>
      </p:pic>
      <p:sp>
        <p:nvSpPr>
          <p:cNvPr id="7" name="TextBox 6"/>
          <p:cNvSpPr txBox="1"/>
          <p:nvPr/>
        </p:nvSpPr>
        <p:spPr>
          <a:xfrm>
            <a:off x="62262" y="1760561"/>
            <a:ext cx="6178171" cy="440120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Feature: As </a:t>
            </a:r>
            <a:r>
              <a:rPr lang="en-US" sz="2800" dirty="0">
                <a:latin typeface="Times New Roman" panose="02020603050405020304" pitchFamily="18" charset="0"/>
                <a:cs typeface="Times New Roman" panose="02020603050405020304" pitchFamily="18" charset="0"/>
              </a:rPr>
              <a:t>long as the key strings are truly secret, it is provably secure</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Difficulty: Secure </a:t>
            </a:r>
            <a:r>
              <a:rPr lang="en-US" sz="2800" dirty="0">
                <a:latin typeface="Times New Roman" panose="02020603050405020304" pitchFamily="18" charset="0"/>
                <a:cs typeface="Times New Roman" panose="02020603050405020304" pitchFamily="18" charset="0"/>
              </a:rPr>
              <a:t>distribution of key bits</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Vernam cipher is secure only as long as the number of key bits is at least as large as the size of the message being encoded, and key bits cannot be reused! Thus, the large amount of key bits needed makes such schemes impractical for general use.</a:t>
            </a:r>
          </a:p>
        </p:txBody>
      </p:sp>
    </p:spTree>
    <p:extLst>
      <p:ext uri="{BB962C8B-B14F-4D97-AF65-F5344CB8AC3E}">
        <p14:creationId xmlns:p14="http://schemas.microsoft.com/office/powerpoint/2010/main" val="146605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
        <p:nvSpPr>
          <p:cNvPr id="3" name="TextBox 2"/>
          <p:cNvSpPr txBox="1"/>
          <p:nvPr/>
        </p:nvSpPr>
        <p:spPr>
          <a:xfrm>
            <a:off x="900752" y="473086"/>
            <a:ext cx="11150221" cy="1446550"/>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Privacy Amplification &amp; Information Reconciliation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773121"/>
            <a:ext cx="11163869" cy="4832092"/>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Information </a:t>
            </a:r>
            <a:r>
              <a:rPr lang="en-US" sz="2800" dirty="0" smtClean="0">
                <a:latin typeface="Times New Roman" panose="02020603050405020304" pitchFamily="18" charset="0"/>
                <a:cs typeface="Times New Roman" panose="02020603050405020304" pitchFamily="18" charset="0"/>
              </a:rPr>
              <a:t>reconciliation: It is </a:t>
            </a:r>
            <a:r>
              <a:rPr lang="en-US" sz="2800" dirty="0">
                <a:latin typeface="Times New Roman" panose="02020603050405020304" pitchFamily="18" charset="0"/>
                <a:cs typeface="Times New Roman" panose="02020603050405020304" pitchFamily="18" charset="0"/>
              </a:rPr>
              <a:t>more than error-correction conducted over a public channel, which reconciles errors between X and Y to obtain a shared bit string W while divulging as little as possible to Eve. </a:t>
            </a:r>
            <a:endParaRPr lang="en-US" sz="2800" dirty="0" smtClean="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After </a:t>
            </a:r>
            <a:r>
              <a:rPr lang="en-US" sz="2800" dirty="0">
                <a:latin typeface="Times New Roman" panose="02020603050405020304" pitchFamily="18" charset="0"/>
                <a:cs typeface="Times New Roman" panose="02020603050405020304" pitchFamily="18" charset="0"/>
              </a:rPr>
              <a:t>this procedure, suppose Eve has obtained a random variable Z which is partially correlated with W. </a:t>
            </a:r>
            <a:endParaRPr lang="en-US" sz="2800" dirty="0" smtClean="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Privacy </a:t>
            </a:r>
            <a:r>
              <a:rPr lang="en-US" sz="2800" dirty="0">
                <a:latin typeface="Times New Roman" panose="02020603050405020304" pitchFamily="18" charset="0"/>
                <a:cs typeface="Times New Roman" panose="02020603050405020304" pitchFamily="18" charset="0"/>
              </a:rPr>
              <a:t>amplification is then used by Alice and Bob to distill from W a smaller set of bits S whose correlation with Z is below a desired threshold</a:t>
            </a:r>
            <a:r>
              <a:rPr lang="en-US" sz="2800"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62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
        <p:nvSpPr>
          <p:cNvPr id="3" name="TextBox 2"/>
          <p:cNvSpPr txBox="1"/>
          <p:nvPr/>
        </p:nvSpPr>
        <p:spPr>
          <a:xfrm>
            <a:off x="600501" y="623211"/>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Quantum Key Distribution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4616648"/>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Quantum key distribution (QKD) is a protocol which is provably secure, by which private key bits can be created between two parties over a public channel</a:t>
            </a:r>
            <a:r>
              <a:rPr lang="en-US" sz="2800" dirty="0" smtClean="0">
                <a:latin typeface="Times New Roman" panose="02020603050405020304" pitchFamily="18" charset="0"/>
                <a:cs typeface="Times New Roman" panose="02020603050405020304" pitchFamily="18" charset="0"/>
              </a:rPr>
              <a:t>.</a:t>
            </a:r>
          </a:p>
          <a:p>
            <a:pPr>
              <a:lnSpc>
                <a:spcPct val="150000"/>
              </a:lnSpc>
            </a:pPr>
            <a:r>
              <a:rPr lang="en-US" sz="2800" dirty="0">
                <a:latin typeface="Times New Roman" panose="02020603050405020304" pitchFamily="18" charset="0"/>
                <a:cs typeface="Times New Roman" panose="02020603050405020304" pitchFamily="18" charset="0"/>
              </a:rPr>
              <a:t>The key bits can then be used to implement a classical private key cryptosystem, to enable the parties to communicate securely</a:t>
            </a:r>
            <a:r>
              <a:rPr lang="en-US" sz="2800" dirty="0" smtClean="0">
                <a:latin typeface="Times New Roman" panose="02020603050405020304" pitchFamily="18" charset="0"/>
                <a:cs typeface="Times New Roman" panose="02020603050405020304" pitchFamily="18" charset="0"/>
              </a:rPr>
              <a:t>.</a:t>
            </a:r>
          </a:p>
          <a:p>
            <a:pPr>
              <a:lnSpc>
                <a:spcPct val="150000"/>
              </a:lnSpc>
            </a:pPr>
            <a:r>
              <a:rPr lang="en-US" sz="2800" dirty="0" smtClean="0">
                <a:latin typeface="Times New Roman" panose="02020603050405020304" pitchFamily="18" charset="0"/>
                <a:cs typeface="Times New Roman" panose="02020603050405020304" pitchFamily="18" charset="0"/>
              </a:rPr>
              <a:t>Requirement: Qubits </a:t>
            </a:r>
            <a:r>
              <a:rPr lang="en-US" sz="2800" dirty="0">
                <a:latin typeface="Times New Roman" panose="02020603050405020304" pitchFamily="18" charset="0"/>
                <a:cs typeface="Times New Roman" panose="02020603050405020304" pitchFamily="18" charset="0"/>
              </a:rPr>
              <a:t>can be communicated over the public channel with an error rate lower than a certain threshold.</a:t>
            </a:r>
          </a:p>
        </p:txBody>
      </p:sp>
    </p:spTree>
    <p:extLst>
      <p:ext uri="{BB962C8B-B14F-4D97-AF65-F5344CB8AC3E}">
        <p14:creationId xmlns:p14="http://schemas.microsoft.com/office/powerpoint/2010/main" val="349315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
        <p:nvSpPr>
          <p:cNvPr id="3" name="TextBox 2"/>
          <p:cNvSpPr txBox="1"/>
          <p:nvPr/>
        </p:nvSpPr>
        <p:spPr>
          <a:xfrm>
            <a:off x="600501" y="623211"/>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Quantum Key Distribution</a:t>
            </a:r>
            <a:endParaRPr lang="en-US"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87957" y="1515470"/>
            <a:ext cx="8269690" cy="4069900"/>
          </a:xfrm>
          <a:prstGeom prst="rect">
            <a:avLst/>
          </a:prstGeom>
        </p:spPr>
      </p:pic>
      <p:sp>
        <p:nvSpPr>
          <p:cNvPr id="6" name="TextBox 5"/>
          <p:cNvSpPr txBox="1"/>
          <p:nvPr/>
        </p:nvSpPr>
        <p:spPr>
          <a:xfrm>
            <a:off x="2175825" y="5670669"/>
            <a:ext cx="772463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General Representation of QKD setup</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13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
        <p:nvSpPr>
          <p:cNvPr id="3" name="TextBox 2"/>
          <p:cNvSpPr txBox="1"/>
          <p:nvPr/>
        </p:nvSpPr>
        <p:spPr>
          <a:xfrm>
            <a:off x="600501" y="623211"/>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Quantum Key Distribution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2600199"/>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Proof: </a:t>
            </a:r>
            <a:r>
              <a:rPr lang="en-US" sz="2800" dirty="0">
                <a:latin typeface="Times New Roman" panose="02020603050405020304" pitchFamily="18" charset="0"/>
                <a:cs typeface="Times New Roman" panose="02020603050405020304" pitchFamily="18" charset="0"/>
              </a:rPr>
              <a:t>Let |</a:t>
            </a:r>
            <a:r>
              <a:rPr lang="en-US" sz="2800" dirty="0" smtClean="0">
                <a:latin typeface="Times New Roman" panose="02020603050405020304" pitchFamily="18" charset="0"/>
                <a:cs typeface="Times New Roman" panose="02020603050405020304" pitchFamily="18" charset="0"/>
              </a:rPr>
              <a:t>ψ&gt;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ϕ&gt; </a:t>
            </a:r>
            <a:r>
              <a:rPr lang="en-US" sz="2800" dirty="0">
                <a:latin typeface="Times New Roman" panose="02020603050405020304" pitchFamily="18" charset="0"/>
                <a:cs typeface="Times New Roman" panose="02020603050405020304" pitchFamily="18" charset="0"/>
              </a:rPr>
              <a:t>be the non-orthogonal quantum states Eve is trying to obtain information about</a:t>
            </a:r>
            <a:r>
              <a:rPr lang="en-US" sz="2800" dirty="0" smtClean="0">
                <a:latin typeface="Times New Roman" panose="02020603050405020304" pitchFamily="18" charset="0"/>
                <a:cs typeface="Times New Roman" panose="02020603050405020304" pitchFamily="18" charset="0"/>
              </a:rPr>
              <a:t>.</a:t>
            </a:r>
          </a:p>
          <a:p>
            <a:pPr>
              <a:lnSpc>
                <a:spcPct val="150000"/>
              </a:lnSpc>
            </a:pPr>
            <a:r>
              <a:rPr lang="en-US" sz="2800" dirty="0" smtClean="0">
                <a:latin typeface="Times New Roman" panose="02020603050405020304" pitchFamily="18" charset="0"/>
                <a:cs typeface="Times New Roman" panose="02020603050405020304" pitchFamily="18" charset="0"/>
              </a:rPr>
              <a:t>Assume </a:t>
            </a:r>
            <a:r>
              <a:rPr lang="en-US" sz="2800" dirty="0">
                <a:latin typeface="Times New Roman" panose="02020603050405020304" pitchFamily="18" charset="0"/>
                <a:cs typeface="Times New Roman" panose="02020603050405020304" pitchFamily="18" charset="0"/>
              </a:rPr>
              <a:t>without loss of generality that the process she uses to obtain information is to unitarily interact the state (|</a:t>
            </a:r>
            <a:r>
              <a:rPr lang="en-US" sz="2800" dirty="0" smtClean="0">
                <a:latin typeface="Times New Roman" panose="02020603050405020304" pitchFamily="18" charset="0"/>
                <a:cs typeface="Times New Roman" panose="02020603050405020304" pitchFamily="18" charset="0"/>
              </a:rPr>
              <a:t>ψ&gt; </a:t>
            </a:r>
            <a:r>
              <a:rPr lang="en-US" sz="2800" dirty="0">
                <a:latin typeface="Times New Roman" panose="02020603050405020304" pitchFamily="18" charset="0"/>
                <a:cs typeface="Times New Roman" panose="02020603050405020304" pitchFamily="18" charset="0"/>
              </a:rPr>
              <a:t>or |</a:t>
            </a:r>
            <a:r>
              <a:rPr lang="en-US" sz="2800" dirty="0" smtClean="0">
                <a:latin typeface="Times New Roman" panose="02020603050405020304" pitchFamily="18" charset="0"/>
                <a:cs typeface="Times New Roman" panose="02020603050405020304" pitchFamily="18" charset="0"/>
              </a:rPr>
              <a:t>ϕ&gt;)  </a:t>
            </a:r>
            <a:r>
              <a:rPr lang="en-US" sz="2800" dirty="0">
                <a:latin typeface="Times New Roman" panose="02020603050405020304" pitchFamily="18" charset="0"/>
                <a:cs typeface="Times New Roman" panose="02020603050405020304" pitchFamily="18" charset="0"/>
              </a:rPr>
              <a:t>a standard state |</a:t>
            </a:r>
            <a:r>
              <a:rPr lang="en-US" sz="2800" dirty="0" smtClean="0">
                <a:latin typeface="Times New Roman" panose="02020603050405020304" pitchFamily="18" charset="0"/>
                <a:cs typeface="Times New Roman" panose="02020603050405020304" pitchFamily="18" charset="0"/>
              </a:rPr>
              <a:t>u&gt;.</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332557" y="4359112"/>
            <a:ext cx="4395789" cy="1630946"/>
          </a:xfrm>
          <a:prstGeom prst="rect">
            <a:avLst/>
          </a:prstGeom>
        </p:spPr>
      </p:pic>
    </p:spTree>
    <p:extLst>
      <p:ext uri="{BB962C8B-B14F-4D97-AF65-F5344CB8AC3E}">
        <p14:creationId xmlns:p14="http://schemas.microsoft.com/office/powerpoint/2010/main" val="386558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
        <p:nvSpPr>
          <p:cNvPr id="3" name="TextBox 2"/>
          <p:cNvSpPr txBox="1"/>
          <p:nvPr/>
        </p:nvSpPr>
        <p:spPr>
          <a:xfrm>
            <a:off x="600501" y="858252"/>
            <a:ext cx="1115022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Quantum Key Distribution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6853" y="1627693"/>
            <a:ext cx="11163869" cy="4616648"/>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Eve would like |</a:t>
            </a:r>
            <a:r>
              <a:rPr lang="en-US" sz="2800" dirty="0" smtClean="0">
                <a:latin typeface="Times New Roman" panose="02020603050405020304" pitchFamily="18" charset="0"/>
                <a:cs typeface="Times New Roman" panose="02020603050405020304" pitchFamily="18" charset="0"/>
              </a:rPr>
              <a:t>v&gt;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v’&gt; </a:t>
            </a:r>
            <a:r>
              <a:rPr lang="en-US" sz="2800" dirty="0">
                <a:latin typeface="Times New Roman" panose="02020603050405020304" pitchFamily="18" charset="0"/>
                <a:cs typeface="Times New Roman" panose="02020603050405020304" pitchFamily="18" charset="0"/>
              </a:rPr>
              <a:t>to be different so that she can acquire information about </a:t>
            </a: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identity of the state</a:t>
            </a:r>
            <a:r>
              <a:rPr lang="en-US" sz="2800" dirty="0" smtClean="0">
                <a:latin typeface="Times New Roman" panose="02020603050405020304" pitchFamily="18" charset="0"/>
                <a:cs typeface="Times New Roman" panose="02020603050405020304" pitchFamily="18" charset="0"/>
              </a:rPr>
              <a:t>.</a:t>
            </a:r>
          </a:p>
          <a:p>
            <a:pPr>
              <a:lnSpc>
                <a:spcPct val="150000"/>
              </a:lnSpc>
            </a:pPr>
            <a:r>
              <a:rPr lang="en-US" sz="2800" dirty="0" smtClean="0">
                <a:latin typeface="Times New Roman" panose="02020603050405020304" pitchFamily="18" charset="0"/>
                <a:cs typeface="Times New Roman" panose="02020603050405020304" pitchFamily="18" charset="0"/>
              </a:rPr>
              <a:t>Since </a:t>
            </a:r>
            <a:r>
              <a:rPr lang="en-US" sz="2800" dirty="0">
                <a:latin typeface="Times New Roman" panose="02020603050405020304" pitchFamily="18" charset="0"/>
                <a:cs typeface="Times New Roman" panose="02020603050405020304" pitchFamily="18" charset="0"/>
              </a:rPr>
              <a:t>inner products are preserved under unitary transformations, it must be that </a:t>
            </a:r>
            <a:r>
              <a:rPr lang="en-US" sz="2800" dirty="0" smtClean="0">
                <a:latin typeface="Times New Roman" panose="02020603050405020304" pitchFamily="18" charset="0"/>
                <a:cs typeface="Times New Roman" panose="02020603050405020304" pitchFamily="18" charset="0"/>
              </a:rPr>
              <a:t> :</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Thus</a:t>
            </a:r>
            <a:r>
              <a:rPr lang="en-US" sz="2800" dirty="0">
                <a:latin typeface="Times New Roman" panose="02020603050405020304" pitchFamily="18" charset="0"/>
                <a:cs typeface="Times New Roman" panose="02020603050405020304" pitchFamily="18" charset="0"/>
              </a:rPr>
              <a:t>, distinguishing between |</a:t>
            </a:r>
            <a:r>
              <a:rPr lang="en-US" sz="2800" dirty="0" smtClean="0">
                <a:latin typeface="Times New Roman" panose="02020603050405020304" pitchFamily="18" charset="0"/>
                <a:cs typeface="Times New Roman" panose="02020603050405020304" pitchFamily="18" charset="0"/>
              </a:rPr>
              <a:t>ψ&gt;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ϕ&gt; </a:t>
            </a:r>
            <a:r>
              <a:rPr lang="en-US" sz="2800" dirty="0">
                <a:latin typeface="Times New Roman" panose="02020603050405020304" pitchFamily="18" charset="0"/>
                <a:cs typeface="Times New Roman" panose="02020603050405020304" pitchFamily="18" charset="0"/>
              </a:rPr>
              <a:t>must inevitably disturb at least one of these </a:t>
            </a:r>
            <a:r>
              <a:rPr lang="en-US" sz="2800" dirty="0" smtClean="0">
                <a:latin typeface="Times New Roman" panose="02020603050405020304" pitchFamily="18" charset="0"/>
                <a:cs typeface="Times New Roman" panose="02020603050405020304" pitchFamily="18" charset="0"/>
              </a:rPr>
              <a:t>states.</a:t>
            </a:r>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623568" y="3733871"/>
            <a:ext cx="4445972" cy="1239041"/>
          </a:xfrm>
          <a:prstGeom prst="rect">
            <a:avLst/>
          </a:prstGeom>
        </p:spPr>
      </p:pic>
    </p:spTree>
    <p:extLst>
      <p:ext uri="{BB962C8B-B14F-4D97-AF65-F5344CB8AC3E}">
        <p14:creationId xmlns:p14="http://schemas.microsoft.com/office/powerpoint/2010/main" val="724604200"/>
      </p:ext>
    </p:extLst>
  </p:cSld>
  <p:clrMapOvr>
    <a:masterClrMapping/>
  </p:clrMapOvr>
</p:sld>
</file>

<file path=ppt/theme/theme1.xml><?xml version="1.0" encoding="utf-8"?>
<a:theme xmlns:a="http://schemas.openxmlformats.org/drawingml/2006/main" name="Retrospect">
  <a:themeElements>
    <a:clrScheme name="Custom 1">
      <a:dk1>
        <a:srgbClr val="000000"/>
      </a:dk1>
      <a:lt1>
        <a:srgbClr val="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4535</TotalTime>
  <Words>972</Words>
  <Application>Microsoft Office PowerPoint</Application>
  <PresentationFormat>Widescreen</PresentationFormat>
  <Paragraphs>116</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Retrospect</vt:lpstr>
      <vt:lpstr>Quantum Cryptography Non CIE Component Quantum Computing   MCS22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Tech (CSE) – First Semester (Term: March-June 2022)  Seminar on Title</dc:title>
  <dc:creator>Kavya chinnu</dc:creator>
  <cp:lastModifiedBy>Microsoft account</cp:lastModifiedBy>
  <cp:revision>145</cp:revision>
  <dcterms:modified xsi:type="dcterms:W3CDTF">2022-09-07T04:19:32Z</dcterms:modified>
</cp:coreProperties>
</file>