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60" r:id="rId2"/>
  </p:sldMasterIdLst>
  <p:notesMasterIdLst>
    <p:notesMasterId r:id="rId28"/>
  </p:notesMasterIdLst>
  <p:sldIdLst>
    <p:sldId id="256" r:id="rId3"/>
    <p:sldId id="257" r:id="rId4"/>
    <p:sldId id="258" r:id="rId5"/>
    <p:sldId id="259" r:id="rId6"/>
    <p:sldId id="301" r:id="rId7"/>
    <p:sldId id="302" r:id="rId8"/>
    <p:sldId id="292" r:id="rId9"/>
    <p:sldId id="262" r:id="rId10"/>
    <p:sldId id="263" r:id="rId11"/>
    <p:sldId id="264" r:id="rId12"/>
    <p:sldId id="265" r:id="rId13"/>
    <p:sldId id="266" r:id="rId14"/>
    <p:sldId id="267" r:id="rId15"/>
    <p:sldId id="268" r:id="rId16"/>
    <p:sldId id="269" r:id="rId17"/>
    <p:sldId id="270" r:id="rId18"/>
    <p:sldId id="299" r:id="rId19"/>
    <p:sldId id="300" r:id="rId20"/>
    <p:sldId id="296" r:id="rId21"/>
    <p:sldId id="293" r:id="rId22"/>
    <p:sldId id="297" r:id="rId23"/>
    <p:sldId id="294" r:id="rId24"/>
    <p:sldId id="298" r:id="rId25"/>
    <p:sldId id="295" r:id="rId26"/>
    <p:sldId id="285"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SlGfqLrGLRImJIOFyezaduWCcn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83" d="100"/>
          <a:sy n="83" d="100"/>
        </p:scale>
        <p:origin x="-638"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slide" Target="slides/slide19.xml" /><Relationship Id="rId42"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8" Type="http://customschemas.google.com/relationships/presentationmetadata" Target="metadata"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4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40" Type="http://schemas.openxmlformats.org/officeDocument/2006/relationships/viewProps" Target="view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notesMaster" Target="notesMasters/notesMaster1.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c61854083_2_1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17" name="Google Shape;217;g12c61854083_2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fdff1c571e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fdff1c571e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fdff1c571e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pPr marL="0" lvl="0" indent="0" algn="r" rtl="0">
                <a:spcBef>
                  <a:spcPts val="0"/>
                </a:spcBef>
                <a:spcAft>
                  <a:spcPts val="0"/>
                </a:spcAft>
                <a:buClr>
                  <a:srgbClr val="000000"/>
                </a:buClr>
                <a:buSzPts val="1200"/>
                <a:buFont typeface="Arial"/>
                <a:buNone/>
              </a:pPr>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cxnSp>
        <p:nvCxnSpPr>
          <p:cNvPr id="26" name="Google Shape;26;p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27" name="Google Shape;27;p5" descr="C:\Users\Srinidhi\Desktop\logo.png"/>
          <p:cNvPicPr preferRelativeResize="0"/>
          <p:nvPr/>
        </p:nvPicPr>
        <p:blipFill rotWithShape="1">
          <a:blip r:embed="rId2">
            <a:alphaModFix/>
          </a:blip>
          <a:srcRect/>
          <a:stretch/>
        </p:blipFill>
        <p:spPr>
          <a:xfrm>
            <a:off x="0" y="-62028"/>
            <a:ext cx="2438400" cy="97720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4"/>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9" name="Google Shape;99;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02" name="Google Shape;102;p14" descr="C:\Users\Srinidhi\Desktop\logo.png"/>
          <p:cNvPicPr preferRelativeResize="0"/>
          <p:nvPr/>
        </p:nvPicPr>
        <p:blipFill rotWithShape="1">
          <a:blip r:embed="rId2">
            <a:alphaModFix/>
          </a:blip>
          <a:srcRect/>
          <a:stretch/>
        </p:blipFill>
        <p:spPr>
          <a:xfrm>
            <a:off x="213281" y="33090"/>
            <a:ext cx="2438400" cy="97720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3"/>
        <p:cNvGrpSpPr/>
        <p:nvPr/>
      </p:nvGrpSpPr>
      <p:grpSpPr>
        <a:xfrm>
          <a:off x="0" y="0"/>
          <a:ext cx="0" cy="0"/>
          <a:chOff x="0" y="0"/>
          <a:chExt cx="0" cy="0"/>
        </a:xfrm>
      </p:grpSpPr>
      <p:sp>
        <p:nvSpPr>
          <p:cNvPr id="104" name="Google Shape;104;p1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5"/>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5"/>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8" name="Google Shape;108;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11" name="Google Shape;111;p15" descr="C:\Users\Srinidhi\Desktop\logo.png"/>
          <p:cNvPicPr preferRelativeResize="0"/>
          <p:nvPr/>
        </p:nvPicPr>
        <p:blipFill rotWithShape="1">
          <a:blip r:embed="rId2">
            <a:alphaModFix/>
          </a:blip>
          <a:srcRect/>
          <a:stretch/>
        </p:blipFill>
        <p:spPr>
          <a:xfrm>
            <a:off x="0" y="-28927"/>
            <a:ext cx="2438400" cy="97720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1"/>
        <p:cNvGrpSpPr/>
        <p:nvPr/>
      </p:nvGrpSpPr>
      <p:grpSpPr>
        <a:xfrm>
          <a:off x="0" y="0"/>
          <a:ext cx="0" cy="0"/>
          <a:chOff x="0" y="0"/>
          <a:chExt cx="0" cy="0"/>
        </a:xfrm>
      </p:grpSpPr>
      <p:sp>
        <p:nvSpPr>
          <p:cNvPr id="122" name="Google Shape;122;g12c61854083_2_9"/>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g12c61854083_2_9"/>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12c61854083_2_9"/>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262626"/>
              </a:buClr>
              <a:buSzPts val="8000"/>
              <a:buFont typeface="Calibri"/>
              <a:buNone/>
              <a:defRPr sz="8000">
                <a:solidFill>
                  <a:srgbClr val="262626"/>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5" name="Google Shape;125;g12c61854083_2_9"/>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rtl="0">
              <a:lnSpc>
                <a:spcPct val="90000"/>
              </a:lnSpc>
              <a:spcBef>
                <a:spcPts val="200"/>
              </a:spcBef>
              <a:spcAft>
                <a:spcPts val="0"/>
              </a:spcAft>
              <a:buSzPts val="2400"/>
              <a:buNone/>
              <a:defRPr sz="2400"/>
            </a:lvl2pPr>
            <a:lvl3pPr lvl="2" algn="ctr" rtl="0">
              <a:lnSpc>
                <a:spcPct val="90000"/>
              </a:lnSpc>
              <a:spcBef>
                <a:spcPts val="400"/>
              </a:spcBef>
              <a:spcAft>
                <a:spcPts val="0"/>
              </a:spcAft>
              <a:buSzPts val="2400"/>
              <a:buNone/>
              <a:defRPr sz="2400"/>
            </a:lvl3pPr>
            <a:lvl4pPr lvl="3" algn="ctr" rtl="0">
              <a:lnSpc>
                <a:spcPct val="90000"/>
              </a:lnSpc>
              <a:spcBef>
                <a:spcPts val="400"/>
              </a:spcBef>
              <a:spcAft>
                <a:spcPts val="0"/>
              </a:spcAft>
              <a:buSzPts val="2000"/>
              <a:buNone/>
              <a:defRPr sz="2000"/>
            </a:lvl4pPr>
            <a:lvl5pPr lvl="4" algn="ctr" rtl="0">
              <a:lnSpc>
                <a:spcPct val="90000"/>
              </a:lnSpc>
              <a:spcBef>
                <a:spcPts val="400"/>
              </a:spcBef>
              <a:spcAft>
                <a:spcPts val="0"/>
              </a:spcAft>
              <a:buSzPts val="2000"/>
              <a:buNone/>
              <a:defRPr sz="2000"/>
            </a:lvl5pPr>
            <a:lvl6pPr lvl="5" algn="ctr" rtl="0">
              <a:lnSpc>
                <a:spcPct val="90000"/>
              </a:lnSpc>
              <a:spcBef>
                <a:spcPts val="400"/>
              </a:spcBef>
              <a:spcAft>
                <a:spcPts val="0"/>
              </a:spcAft>
              <a:buSzPts val="2000"/>
              <a:buNone/>
              <a:defRPr sz="2000"/>
            </a:lvl6pPr>
            <a:lvl7pPr lvl="6" algn="ctr" rtl="0">
              <a:lnSpc>
                <a:spcPct val="90000"/>
              </a:lnSpc>
              <a:spcBef>
                <a:spcPts val="400"/>
              </a:spcBef>
              <a:spcAft>
                <a:spcPts val="0"/>
              </a:spcAft>
              <a:buSzPts val="2000"/>
              <a:buNone/>
              <a:defRPr sz="2000"/>
            </a:lvl7pPr>
            <a:lvl8pPr lvl="7" algn="ctr" rtl="0">
              <a:lnSpc>
                <a:spcPct val="90000"/>
              </a:lnSpc>
              <a:spcBef>
                <a:spcPts val="400"/>
              </a:spcBef>
              <a:spcAft>
                <a:spcPts val="0"/>
              </a:spcAft>
              <a:buSzPts val="2000"/>
              <a:buNone/>
              <a:defRPr sz="2000"/>
            </a:lvl8pPr>
            <a:lvl9pPr lvl="8" algn="ctr" rtl="0">
              <a:lnSpc>
                <a:spcPct val="90000"/>
              </a:lnSpc>
              <a:spcBef>
                <a:spcPts val="400"/>
              </a:spcBef>
              <a:spcAft>
                <a:spcPts val="400"/>
              </a:spcAft>
              <a:buSzPts val="2000"/>
              <a:buNone/>
              <a:defRPr sz="2000"/>
            </a:lvl9pPr>
          </a:lstStyle>
          <a:p>
            <a:endParaRPr/>
          </a:p>
        </p:txBody>
      </p:sp>
      <p:sp>
        <p:nvSpPr>
          <p:cNvPr id="126" name="Google Shape;126;g12c61854083_2_9"/>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g12c61854083_2_9"/>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g12c61854083_2_9"/>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cxnSp>
        <p:nvCxnSpPr>
          <p:cNvPr id="129" name="Google Shape;129;g12c61854083_2_9"/>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pic>
        <p:nvPicPr>
          <p:cNvPr id="130" name="Google Shape;130;g12c61854083_2_9" descr="C:\Users\Srinidhi\Desktop\logo.png"/>
          <p:cNvPicPr preferRelativeResize="0"/>
          <p:nvPr/>
        </p:nvPicPr>
        <p:blipFill rotWithShape="1">
          <a:blip r:embed="rId2">
            <a:alphaModFix/>
          </a:blip>
          <a:srcRect/>
          <a:stretch/>
        </p:blipFill>
        <p:spPr>
          <a:xfrm>
            <a:off x="0" y="-62028"/>
            <a:ext cx="2438399" cy="97720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1"/>
        <p:cNvGrpSpPr/>
        <p:nvPr/>
      </p:nvGrpSpPr>
      <p:grpSpPr>
        <a:xfrm>
          <a:off x="0" y="0"/>
          <a:ext cx="0" cy="0"/>
          <a:chOff x="0" y="0"/>
          <a:chExt cx="0" cy="0"/>
        </a:xfrm>
      </p:grpSpPr>
      <p:sp>
        <p:nvSpPr>
          <p:cNvPr id="132" name="Google Shape;132;g12c61854083_2_1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4800"/>
              <a:buFont typeface="Calibri"/>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3" name="Google Shape;133;g12c61854083_2_19"/>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34" name="Google Shape;134;g12c61854083_2_19"/>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g12c61854083_2_19"/>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6" name="Google Shape;136;g12c61854083_2_19"/>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37" name="Google Shape;137;g12c61854083_2_19" descr="C:\Users\Srinidhi\Desktop\logo.png"/>
          <p:cNvPicPr preferRelativeResize="0"/>
          <p:nvPr/>
        </p:nvPicPr>
        <p:blipFill rotWithShape="1">
          <a:blip r:embed="rId2">
            <a:alphaModFix/>
          </a:blip>
          <a:srcRect/>
          <a:stretch/>
        </p:blipFill>
        <p:spPr>
          <a:xfrm>
            <a:off x="175575" y="33090"/>
            <a:ext cx="2438399" cy="97720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138"/>
        <p:cNvGrpSpPr/>
        <p:nvPr/>
      </p:nvGrpSpPr>
      <p:grpSpPr>
        <a:xfrm>
          <a:off x="0" y="0"/>
          <a:ext cx="0" cy="0"/>
          <a:chOff x="0" y="0"/>
          <a:chExt cx="0" cy="0"/>
        </a:xfrm>
      </p:grpSpPr>
      <p:sp>
        <p:nvSpPr>
          <p:cNvPr id="139" name="Google Shape;139;g12c61854083_2_26"/>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12c61854083_2_26"/>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g12c61854083_2_26"/>
          <p:cNvSpPr txBox="1">
            <a:spLocks noGrp="1"/>
          </p:cNvSpPr>
          <p:nvPr>
            <p:ph type="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262626"/>
              </a:buClr>
              <a:buSzPts val="8000"/>
              <a:buFont typeface="Calibri"/>
              <a:buNone/>
              <a:defRPr sz="8000" b="0">
                <a:solidFill>
                  <a:srgbClr val="262626"/>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2" name="Google Shape;142;g12c61854083_2_26"/>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rtl="0">
              <a:lnSpc>
                <a:spcPct val="90000"/>
              </a:lnSpc>
              <a:spcBef>
                <a:spcPts val="2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600"/>
              <a:buNone/>
              <a:defRPr sz="16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143" name="Google Shape;143;g12c61854083_2_26"/>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4" name="Google Shape;144;g12c61854083_2_26"/>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5" name="Google Shape;145;g12c61854083_2_26"/>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cxnSp>
        <p:nvCxnSpPr>
          <p:cNvPr id="146" name="Google Shape;146;g12c61854083_2_26"/>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pic>
        <p:nvPicPr>
          <p:cNvPr id="147" name="Google Shape;147;g12c61854083_2_26" descr="C:\Users\Srinidhi\Desktop\logo.png"/>
          <p:cNvPicPr preferRelativeResize="0"/>
          <p:nvPr/>
        </p:nvPicPr>
        <p:blipFill rotWithShape="1">
          <a:blip r:embed="rId2">
            <a:alphaModFix/>
          </a:blip>
          <a:srcRect/>
          <a:stretch/>
        </p:blipFill>
        <p:spPr>
          <a:xfrm>
            <a:off x="128441" y="33090"/>
            <a:ext cx="2438399" cy="97720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8"/>
        <p:cNvGrpSpPr/>
        <p:nvPr/>
      </p:nvGrpSpPr>
      <p:grpSpPr>
        <a:xfrm>
          <a:off x="0" y="0"/>
          <a:ext cx="0" cy="0"/>
          <a:chOff x="0" y="0"/>
          <a:chExt cx="0" cy="0"/>
        </a:xfrm>
      </p:grpSpPr>
      <p:sp>
        <p:nvSpPr>
          <p:cNvPr id="149" name="Google Shape;149;g12c61854083_2_3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0" name="Google Shape;150;g12c61854083_2_36"/>
          <p:cNvSpPr txBox="1">
            <a:spLocks noGrp="1"/>
          </p:cNvSpPr>
          <p:nvPr>
            <p:ph type="body" idx="1"/>
          </p:nvPr>
        </p:nvSpPr>
        <p:spPr>
          <a:xfrm>
            <a:off x="1097279" y="1845734"/>
            <a:ext cx="49377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51" name="Google Shape;151;g12c61854083_2_36"/>
          <p:cNvSpPr txBox="1">
            <a:spLocks noGrp="1"/>
          </p:cNvSpPr>
          <p:nvPr>
            <p:ph type="body" idx="2"/>
          </p:nvPr>
        </p:nvSpPr>
        <p:spPr>
          <a:xfrm>
            <a:off x="6217920" y="1845735"/>
            <a:ext cx="49377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52" name="Google Shape;152;g12c61854083_2_36"/>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g12c61854083_2_36"/>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g12c61854083_2_36"/>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55" name="Google Shape;155;g12c61854083_2_36" descr="C:\Users\Srinidhi\Desktop\logo.png"/>
          <p:cNvPicPr preferRelativeResize="0"/>
          <p:nvPr/>
        </p:nvPicPr>
        <p:blipFill rotWithShape="1">
          <a:blip r:embed="rId2">
            <a:alphaModFix/>
          </a:blip>
          <a:srcRect/>
          <a:stretch/>
        </p:blipFill>
        <p:spPr>
          <a:xfrm>
            <a:off x="0" y="-29189"/>
            <a:ext cx="2438399" cy="97720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6"/>
        <p:cNvGrpSpPr/>
        <p:nvPr/>
      </p:nvGrpSpPr>
      <p:grpSpPr>
        <a:xfrm>
          <a:off x="0" y="0"/>
          <a:ext cx="0" cy="0"/>
          <a:chOff x="0" y="0"/>
          <a:chExt cx="0" cy="0"/>
        </a:xfrm>
      </p:grpSpPr>
      <p:sp>
        <p:nvSpPr>
          <p:cNvPr id="157" name="Google Shape;157;g12c61854083_2_4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8" name="Google Shape;158;g12c61854083_2_44"/>
          <p:cNvSpPr txBox="1">
            <a:spLocks noGrp="1"/>
          </p:cNvSpPr>
          <p:nvPr>
            <p:ph type="body" idx="1"/>
          </p:nvPr>
        </p:nvSpPr>
        <p:spPr>
          <a:xfrm>
            <a:off x="1097280"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90000"/>
              </a:lnSpc>
              <a:spcBef>
                <a:spcPts val="1200"/>
              </a:spcBef>
              <a:spcAft>
                <a:spcPts val="0"/>
              </a:spcAft>
              <a:buSzPts val="2000"/>
              <a:buNone/>
              <a:defRPr sz="2000" b="0" cap="none">
                <a:solidFill>
                  <a:schemeClr val="dk2"/>
                </a:solidFill>
              </a:defRPr>
            </a:lvl1pPr>
            <a:lvl2pPr marL="914400" lvl="1" indent="-228600" algn="l" rtl="0">
              <a:lnSpc>
                <a:spcPct val="90000"/>
              </a:lnSpc>
              <a:spcBef>
                <a:spcPts val="200"/>
              </a:spcBef>
              <a:spcAft>
                <a:spcPts val="0"/>
              </a:spcAft>
              <a:buSzPts val="2000"/>
              <a:buNone/>
              <a:defRPr sz="20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600"/>
              <a:buNone/>
              <a:defRPr sz="1600" b="1"/>
            </a:lvl4pPr>
            <a:lvl5pPr marL="2286000" lvl="4" indent="-228600" algn="l" rtl="0">
              <a:lnSpc>
                <a:spcPct val="90000"/>
              </a:lnSpc>
              <a:spcBef>
                <a:spcPts val="400"/>
              </a:spcBef>
              <a:spcAft>
                <a:spcPts val="0"/>
              </a:spcAft>
              <a:buSzPts val="1600"/>
              <a:buNone/>
              <a:defRPr sz="1600" b="1"/>
            </a:lvl5pPr>
            <a:lvl6pPr marL="2743200" lvl="5" indent="-228600" algn="l" rtl="0">
              <a:lnSpc>
                <a:spcPct val="90000"/>
              </a:lnSpc>
              <a:spcBef>
                <a:spcPts val="400"/>
              </a:spcBef>
              <a:spcAft>
                <a:spcPts val="0"/>
              </a:spcAft>
              <a:buSzPts val="1600"/>
              <a:buNone/>
              <a:defRPr sz="1600" b="1"/>
            </a:lvl6pPr>
            <a:lvl7pPr marL="3200400" lvl="6" indent="-228600" algn="l" rtl="0">
              <a:lnSpc>
                <a:spcPct val="90000"/>
              </a:lnSpc>
              <a:spcBef>
                <a:spcPts val="400"/>
              </a:spcBef>
              <a:spcAft>
                <a:spcPts val="0"/>
              </a:spcAft>
              <a:buSzPts val="1600"/>
              <a:buNone/>
              <a:defRPr sz="1600" b="1"/>
            </a:lvl7pPr>
            <a:lvl8pPr marL="3657600" lvl="7" indent="-228600" algn="l" rtl="0">
              <a:lnSpc>
                <a:spcPct val="90000"/>
              </a:lnSpc>
              <a:spcBef>
                <a:spcPts val="400"/>
              </a:spcBef>
              <a:spcAft>
                <a:spcPts val="0"/>
              </a:spcAft>
              <a:buSzPts val="1600"/>
              <a:buNone/>
              <a:defRPr sz="1600" b="1"/>
            </a:lvl8pPr>
            <a:lvl9pPr marL="4114800" lvl="8" indent="-228600" algn="l" rtl="0">
              <a:lnSpc>
                <a:spcPct val="90000"/>
              </a:lnSpc>
              <a:spcBef>
                <a:spcPts val="400"/>
              </a:spcBef>
              <a:spcAft>
                <a:spcPts val="400"/>
              </a:spcAft>
              <a:buSzPts val="1600"/>
              <a:buNone/>
              <a:defRPr sz="1600" b="1"/>
            </a:lvl9pPr>
          </a:lstStyle>
          <a:p>
            <a:endParaRPr/>
          </a:p>
        </p:txBody>
      </p:sp>
      <p:sp>
        <p:nvSpPr>
          <p:cNvPr id="159" name="Google Shape;159;g12c61854083_2_44"/>
          <p:cNvSpPr txBox="1">
            <a:spLocks noGrp="1"/>
          </p:cNvSpPr>
          <p:nvPr>
            <p:ph type="body" idx="2"/>
          </p:nvPr>
        </p:nvSpPr>
        <p:spPr>
          <a:xfrm>
            <a:off x="1097280" y="2582334"/>
            <a:ext cx="4937700" cy="3378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60" name="Google Shape;160;g12c61854083_2_44"/>
          <p:cNvSpPr txBox="1">
            <a:spLocks noGrp="1"/>
          </p:cNvSpPr>
          <p:nvPr>
            <p:ph type="body" idx="3"/>
          </p:nvPr>
        </p:nvSpPr>
        <p:spPr>
          <a:xfrm>
            <a:off x="6217920"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90000"/>
              </a:lnSpc>
              <a:spcBef>
                <a:spcPts val="1200"/>
              </a:spcBef>
              <a:spcAft>
                <a:spcPts val="0"/>
              </a:spcAft>
              <a:buSzPts val="2000"/>
              <a:buNone/>
              <a:defRPr sz="2000" b="0" cap="none">
                <a:solidFill>
                  <a:schemeClr val="dk2"/>
                </a:solidFill>
              </a:defRPr>
            </a:lvl1pPr>
            <a:lvl2pPr marL="914400" lvl="1" indent="-228600" algn="l" rtl="0">
              <a:lnSpc>
                <a:spcPct val="90000"/>
              </a:lnSpc>
              <a:spcBef>
                <a:spcPts val="200"/>
              </a:spcBef>
              <a:spcAft>
                <a:spcPts val="0"/>
              </a:spcAft>
              <a:buSzPts val="2000"/>
              <a:buNone/>
              <a:defRPr sz="20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600"/>
              <a:buNone/>
              <a:defRPr sz="1600" b="1"/>
            </a:lvl4pPr>
            <a:lvl5pPr marL="2286000" lvl="4" indent="-228600" algn="l" rtl="0">
              <a:lnSpc>
                <a:spcPct val="90000"/>
              </a:lnSpc>
              <a:spcBef>
                <a:spcPts val="400"/>
              </a:spcBef>
              <a:spcAft>
                <a:spcPts val="0"/>
              </a:spcAft>
              <a:buSzPts val="1600"/>
              <a:buNone/>
              <a:defRPr sz="1600" b="1"/>
            </a:lvl5pPr>
            <a:lvl6pPr marL="2743200" lvl="5" indent="-228600" algn="l" rtl="0">
              <a:lnSpc>
                <a:spcPct val="90000"/>
              </a:lnSpc>
              <a:spcBef>
                <a:spcPts val="400"/>
              </a:spcBef>
              <a:spcAft>
                <a:spcPts val="0"/>
              </a:spcAft>
              <a:buSzPts val="1600"/>
              <a:buNone/>
              <a:defRPr sz="1600" b="1"/>
            </a:lvl6pPr>
            <a:lvl7pPr marL="3200400" lvl="6" indent="-228600" algn="l" rtl="0">
              <a:lnSpc>
                <a:spcPct val="90000"/>
              </a:lnSpc>
              <a:spcBef>
                <a:spcPts val="400"/>
              </a:spcBef>
              <a:spcAft>
                <a:spcPts val="0"/>
              </a:spcAft>
              <a:buSzPts val="1600"/>
              <a:buNone/>
              <a:defRPr sz="1600" b="1"/>
            </a:lvl7pPr>
            <a:lvl8pPr marL="3657600" lvl="7" indent="-228600" algn="l" rtl="0">
              <a:lnSpc>
                <a:spcPct val="90000"/>
              </a:lnSpc>
              <a:spcBef>
                <a:spcPts val="400"/>
              </a:spcBef>
              <a:spcAft>
                <a:spcPts val="0"/>
              </a:spcAft>
              <a:buSzPts val="1600"/>
              <a:buNone/>
              <a:defRPr sz="1600" b="1"/>
            </a:lvl8pPr>
            <a:lvl9pPr marL="4114800" lvl="8" indent="-228600" algn="l" rtl="0">
              <a:lnSpc>
                <a:spcPct val="90000"/>
              </a:lnSpc>
              <a:spcBef>
                <a:spcPts val="400"/>
              </a:spcBef>
              <a:spcAft>
                <a:spcPts val="400"/>
              </a:spcAft>
              <a:buSzPts val="1600"/>
              <a:buNone/>
              <a:defRPr sz="1600" b="1"/>
            </a:lvl9pPr>
          </a:lstStyle>
          <a:p>
            <a:endParaRPr/>
          </a:p>
        </p:txBody>
      </p:sp>
      <p:sp>
        <p:nvSpPr>
          <p:cNvPr id="161" name="Google Shape;161;g12c61854083_2_44"/>
          <p:cNvSpPr txBox="1">
            <a:spLocks noGrp="1"/>
          </p:cNvSpPr>
          <p:nvPr>
            <p:ph type="body" idx="4"/>
          </p:nvPr>
        </p:nvSpPr>
        <p:spPr>
          <a:xfrm>
            <a:off x="6217920" y="2582334"/>
            <a:ext cx="4937700" cy="3378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62" name="Google Shape;162;g12c61854083_2_44"/>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3" name="Google Shape;163;g12c61854083_2_44"/>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4" name="Google Shape;164;g12c61854083_2_4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65" name="Google Shape;165;g12c61854083_2_44" descr="C:\Users\Srinidhi\Desktop\logo.png"/>
          <p:cNvPicPr preferRelativeResize="0"/>
          <p:nvPr/>
        </p:nvPicPr>
        <p:blipFill rotWithShape="1">
          <a:blip r:embed="rId2">
            <a:alphaModFix/>
          </a:blip>
          <a:srcRect/>
          <a:stretch/>
        </p:blipFill>
        <p:spPr>
          <a:xfrm>
            <a:off x="119013" y="12104"/>
            <a:ext cx="2438399" cy="97720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6"/>
        <p:cNvGrpSpPr/>
        <p:nvPr/>
      </p:nvGrpSpPr>
      <p:grpSpPr>
        <a:xfrm>
          <a:off x="0" y="0"/>
          <a:ext cx="0" cy="0"/>
          <a:chOff x="0" y="0"/>
          <a:chExt cx="0" cy="0"/>
        </a:xfrm>
      </p:grpSpPr>
      <p:sp>
        <p:nvSpPr>
          <p:cNvPr id="167" name="Google Shape;167;g12c61854083_2_5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8" name="Google Shape;168;g12c61854083_2_54"/>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9" name="Google Shape;169;g12c61854083_2_54"/>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0" name="Google Shape;170;g12c61854083_2_5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71" name="Google Shape;171;g12c61854083_2_54" descr="C:\Users\Srinidhi\Desktop\logo.png"/>
          <p:cNvPicPr preferRelativeResize="0"/>
          <p:nvPr/>
        </p:nvPicPr>
        <p:blipFill rotWithShape="1">
          <a:blip r:embed="rId2">
            <a:alphaModFix/>
          </a:blip>
          <a:srcRect/>
          <a:stretch/>
        </p:blipFill>
        <p:spPr>
          <a:xfrm>
            <a:off x="260415" y="34776"/>
            <a:ext cx="2438399" cy="97720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72"/>
        <p:cNvGrpSpPr/>
        <p:nvPr/>
      </p:nvGrpSpPr>
      <p:grpSpPr>
        <a:xfrm>
          <a:off x="0" y="0"/>
          <a:ext cx="0" cy="0"/>
          <a:chOff x="0" y="0"/>
          <a:chExt cx="0" cy="0"/>
        </a:xfrm>
      </p:grpSpPr>
      <p:sp>
        <p:nvSpPr>
          <p:cNvPr id="173" name="Google Shape;173;g12c61854083_2_60"/>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12c61854083_2_60"/>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g12c61854083_2_60"/>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6" name="Google Shape;176;g12c61854083_2_60"/>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solidFill>
                  <a:srgbClr val="FFFFF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7" name="Google Shape;177;g12c61854083_2_6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78" name="Google Shape;178;g12c61854083_2_60" descr="C:\Users\Srinidhi\Desktop\logo.png"/>
          <p:cNvPicPr preferRelativeResize="0"/>
          <p:nvPr/>
        </p:nvPicPr>
        <p:blipFill rotWithShape="1">
          <a:blip r:embed="rId2">
            <a:alphaModFix/>
          </a:blip>
          <a:srcRect/>
          <a:stretch/>
        </p:blipFill>
        <p:spPr>
          <a:xfrm>
            <a:off x="137867" y="0"/>
            <a:ext cx="2438399" cy="97720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79"/>
        <p:cNvGrpSpPr/>
        <p:nvPr/>
      </p:nvGrpSpPr>
      <p:grpSpPr>
        <a:xfrm>
          <a:off x="0" y="0"/>
          <a:ext cx="0" cy="0"/>
          <a:chOff x="0" y="0"/>
          <a:chExt cx="0" cy="0"/>
        </a:xfrm>
      </p:grpSpPr>
      <p:sp>
        <p:nvSpPr>
          <p:cNvPr id="180" name="Google Shape;180;g12c61854083_2_67"/>
          <p:cNvSpPr/>
          <p:nvPr/>
        </p:nvSpPr>
        <p:spPr>
          <a:xfrm>
            <a:off x="16" y="0"/>
            <a:ext cx="4050900"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12c61854083_2_67"/>
          <p:cNvSpPr/>
          <p:nvPr/>
        </p:nvSpPr>
        <p:spPr>
          <a:xfrm>
            <a:off x="4040071" y="0"/>
            <a:ext cx="63900"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12c61854083_2_67"/>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600"/>
              <a:buFont typeface="Calibri"/>
              <a:buNone/>
              <a:defRPr sz="3600" b="0">
                <a:solidFill>
                  <a:srgbClr val="FFFFF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3" name="Google Shape;183;g12c61854083_2_67"/>
          <p:cNvSpPr txBox="1">
            <a:spLocks noGrp="1"/>
          </p:cNvSpPr>
          <p:nvPr>
            <p:ph type="body" idx="1"/>
          </p:nvPr>
        </p:nvSpPr>
        <p:spPr>
          <a:xfrm>
            <a:off x="4800600" y="731520"/>
            <a:ext cx="6492300" cy="52578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84" name="Google Shape;184;g12c61854083_2_67"/>
          <p:cNvSpPr txBox="1">
            <a:spLocks noGrp="1"/>
          </p:cNvSpPr>
          <p:nvPr>
            <p:ph type="body" idx="2"/>
          </p:nvPr>
        </p:nvSpPr>
        <p:spPr>
          <a:xfrm>
            <a:off x="457200" y="2926080"/>
            <a:ext cx="3200400" cy="33792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200"/>
              </a:spcBef>
              <a:spcAft>
                <a:spcPts val="0"/>
              </a:spcAft>
              <a:buSzPts val="1500"/>
              <a:buNone/>
              <a:defRPr sz="1500">
                <a:solidFill>
                  <a:srgbClr val="FFFFFF"/>
                </a:solidFill>
              </a:defRPr>
            </a:lvl1pPr>
            <a:lvl2pPr marL="914400" lvl="1" indent="-228600" algn="l" rtl="0">
              <a:lnSpc>
                <a:spcPct val="90000"/>
              </a:lnSpc>
              <a:spcBef>
                <a:spcPts val="200"/>
              </a:spcBef>
              <a:spcAft>
                <a:spcPts val="0"/>
              </a:spcAft>
              <a:buSzPts val="1200"/>
              <a:buNone/>
              <a:defRPr sz="1200"/>
            </a:lvl2pPr>
            <a:lvl3pPr marL="1371600" lvl="2" indent="-228600" algn="l" rtl="0">
              <a:lnSpc>
                <a:spcPct val="90000"/>
              </a:lnSpc>
              <a:spcBef>
                <a:spcPts val="400"/>
              </a:spcBef>
              <a:spcAft>
                <a:spcPts val="0"/>
              </a:spcAft>
              <a:buSzPts val="1000"/>
              <a:buNone/>
              <a:defRPr sz="1000"/>
            </a:lvl3pPr>
            <a:lvl4pPr marL="1828800" lvl="3" indent="-228600" algn="l" rtl="0">
              <a:lnSpc>
                <a:spcPct val="90000"/>
              </a:lnSpc>
              <a:spcBef>
                <a:spcPts val="400"/>
              </a:spcBef>
              <a:spcAft>
                <a:spcPts val="0"/>
              </a:spcAft>
              <a:buSzPts val="900"/>
              <a:buNone/>
              <a:defRPr sz="900"/>
            </a:lvl4pPr>
            <a:lvl5pPr marL="2286000" lvl="4" indent="-228600" algn="l" rtl="0">
              <a:lnSpc>
                <a:spcPct val="90000"/>
              </a:lnSpc>
              <a:spcBef>
                <a:spcPts val="400"/>
              </a:spcBef>
              <a:spcAft>
                <a:spcPts val="0"/>
              </a:spcAft>
              <a:buSzPts val="900"/>
              <a:buNone/>
              <a:defRPr sz="900"/>
            </a:lvl5pPr>
            <a:lvl6pPr marL="2743200" lvl="5" indent="-228600" algn="l" rtl="0">
              <a:lnSpc>
                <a:spcPct val="90000"/>
              </a:lnSpc>
              <a:spcBef>
                <a:spcPts val="400"/>
              </a:spcBef>
              <a:spcAft>
                <a:spcPts val="0"/>
              </a:spcAft>
              <a:buSzPts val="900"/>
              <a:buNone/>
              <a:defRPr sz="900"/>
            </a:lvl6pPr>
            <a:lvl7pPr marL="3200400" lvl="6" indent="-228600" algn="l" rtl="0">
              <a:lnSpc>
                <a:spcPct val="90000"/>
              </a:lnSpc>
              <a:spcBef>
                <a:spcPts val="400"/>
              </a:spcBef>
              <a:spcAft>
                <a:spcPts val="0"/>
              </a:spcAft>
              <a:buSzPts val="900"/>
              <a:buNone/>
              <a:defRPr sz="900"/>
            </a:lvl7pPr>
            <a:lvl8pPr marL="3657600" lvl="7" indent="-228600" algn="l" rtl="0">
              <a:lnSpc>
                <a:spcPct val="90000"/>
              </a:lnSpc>
              <a:spcBef>
                <a:spcPts val="400"/>
              </a:spcBef>
              <a:spcAft>
                <a:spcPts val="0"/>
              </a:spcAft>
              <a:buSzPts val="900"/>
              <a:buNone/>
              <a:defRPr sz="900"/>
            </a:lvl8pPr>
            <a:lvl9pPr marL="4114800" lvl="8" indent="-228600" algn="l" rtl="0">
              <a:lnSpc>
                <a:spcPct val="90000"/>
              </a:lnSpc>
              <a:spcBef>
                <a:spcPts val="400"/>
              </a:spcBef>
              <a:spcAft>
                <a:spcPts val="400"/>
              </a:spcAft>
              <a:buSzPts val="900"/>
              <a:buNone/>
              <a:defRPr sz="900"/>
            </a:lvl9pPr>
          </a:lstStyle>
          <a:p>
            <a:endParaRPr/>
          </a:p>
        </p:txBody>
      </p:sp>
      <p:sp>
        <p:nvSpPr>
          <p:cNvPr id="185" name="Google Shape;185;g12c61854083_2_67"/>
          <p:cNvSpPr txBox="1">
            <a:spLocks noGrp="1"/>
          </p:cNvSpPr>
          <p:nvPr>
            <p:ph type="dt" idx="10"/>
          </p:nvPr>
        </p:nvSpPr>
        <p:spPr>
          <a:xfrm>
            <a:off x="465512" y="6459785"/>
            <a:ext cx="2618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6" name="Google Shape;186;g12c61854083_2_67"/>
          <p:cNvSpPr txBox="1">
            <a:spLocks noGrp="1"/>
          </p:cNvSpPr>
          <p:nvPr>
            <p:ph type="ftr" idx="11"/>
          </p:nvPr>
        </p:nvSpPr>
        <p:spPr>
          <a:xfrm>
            <a:off x="4800600" y="6459785"/>
            <a:ext cx="4648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solidFill>
                  <a:schemeClr val="dk2"/>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7" name="Google Shape;187;g12c61854083_2_6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88" name="Google Shape;188;g12c61854083_2_67" descr="C:\Users\Srinidhi\Desktop\logo.png"/>
          <p:cNvPicPr preferRelativeResize="0"/>
          <p:nvPr/>
        </p:nvPicPr>
        <p:blipFill rotWithShape="1">
          <a:blip r:embed="rId2">
            <a:alphaModFix/>
          </a:blip>
          <a:srcRect/>
          <a:stretch/>
        </p:blipFill>
        <p:spPr>
          <a:xfrm>
            <a:off x="74729" y="-48825"/>
            <a:ext cx="2438399" cy="97720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 name="Google Shape;31;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4" name="Google Shape;34;p6" descr="C:\Users\Srinidhi\Desktop\logo.png"/>
          <p:cNvPicPr preferRelativeResize="0"/>
          <p:nvPr/>
        </p:nvPicPr>
        <p:blipFill rotWithShape="1">
          <a:blip r:embed="rId2">
            <a:alphaModFix/>
          </a:blip>
          <a:srcRect/>
          <a:stretch/>
        </p:blipFill>
        <p:spPr>
          <a:xfrm>
            <a:off x="175575" y="33090"/>
            <a:ext cx="2438400" cy="97720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89"/>
        <p:cNvGrpSpPr/>
        <p:nvPr/>
      </p:nvGrpSpPr>
      <p:grpSpPr>
        <a:xfrm>
          <a:off x="0" y="0"/>
          <a:ext cx="0" cy="0"/>
          <a:chOff x="0" y="0"/>
          <a:chExt cx="0" cy="0"/>
        </a:xfrm>
      </p:grpSpPr>
      <p:sp>
        <p:nvSpPr>
          <p:cNvPr id="190" name="Google Shape;190;g12c61854083_2_77"/>
          <p:cNvSpPr/>
          <p:nvPr/>
        </p:nvSpPr>
        <p:spPr>
          <a:xfrm>
            <a:off x="0" y="4953000"/>
            <a:ext cx="12188700"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g12c61854083_2_77"/>
          <p:cNvSpPr/>
          <p:nvPr/>
        </p:nvSpPr>
        <p:spPr>
          <a:xfrm>
            <a:off x="15" y="491507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g12c61854083_2_77"/>
          <p:cNvSpPr txBox="1">
            <a:spLocks noGrp="1"/>
          </p:cNvSpPr>
          <p:nvPr>
            <p:ph type="title"/>
          </p:nvPr>
        </p:nvSpPr>
        <p:spPr>
          <a:xfrm>
            <a:off x="1097280" y="5074920"/>
            <a:ext cx="10113300" cy="822900"/>
          </a:xfrm>
          <a:prstGeom prst="rect">
            <a:avLst/>
          </a:prstGeom>
          <a:noFill/>
          <a:ln>
            <a:noFill/>
          </a:ln>
        </p:spPr>
        <p:txBody>
          <a:bodyPr spcFirstLastPara="1" wrap="square" lIns="91425" tIns="0" rIns="91425" bIns="0" anchor="b" anchorCtr="0">
            <a:noAutofit/>
          </a:bodyPr>
          <a:lstStyle>
            <a:lvl1pPr lvl="0" algn="l" rtl="0">
              <a:lnSpc>
                <a:spcPct val="85000"/>
              </a:lnSpc>
              <a:spcBef>
                <a:spcPts val="0"/>
              </a:spcBef>
              <a:spcAft>
                <a:spcPts val="0"/>
              </a:spcAft>
              <a:buClr>
                <a:srgbClr val="FFFFFF"/>
              </a:buClr>
              <a:buSzPts val="3600"/>
              <a:buFont typeface="Calibri"/>
              <a:buNone/>
              <a:defRPr sz="3600" b="0">
                <a:solidFill>
                  <a:srgbClr val="FFFFF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3" name="Google Shape;193;g12c61854083_2_77"/>
          <p:cNvSpPr>
            <a:spLocks noGrp="1"/>
          </p:cNvSpPr>
          <p:nvPr>
            <p:ph type="pic" idx="2"/>
          </p:nvPr>
        </p:nvSpPr>
        <p:spPr>
          <a:xfrm>
            <a:off x="15" y="0"/>
            <a:ext cx="12192000" cy="4915200"/>
          </a:xfrm>
          <a:prstGeom prst="rect">
            <a:avLst/>
          </a:prstGeom>
          <a:noFill/>
          <a:ln>
            <a:noFill/>
          </a:ln>
        </p:spPr>
      </p:sp>
      <p:sp>
        <p:nvSpPr>
          <p:cNvPr id="194" name="Google Shape;194;g12c61854083_2_77"/>
          <p:cNvSpPr txBox="1">
            <a:spLocks noGrp="1"/>
          </p:cNvSpPr>
          <p:nvPr>
            <p:ph type="body" idx="1"/>
          </p:nvPr>
        </p:nvSpPr>
        <p:spPr>
          <a:xfrm>
            <a:off x="1097280" y="5907023"/>
            <a:ext cx="10113300" cy="594300"/>
          </a:xfrm>
          <a:prstGeom prst="rect">
            <a:avLst/>
          </a:prstGeom>
          <a:noFill/>
          <a:ln>
            <a:noFill/>
          </a:ln>
        </p:spPr>
        <p:txBody>
          <a:bodyPr spcFirstLastPara="1" wrap="square" lIns="91425" tIns="0" rIns="91425" bIns="0" anchor="t" anchorCtr="0">
            <a:normAutofit/>
          </a:bodyPr>
          <a:lstStyle>
            <a:lvl1pPr marL="457200" lvl="0" indent="-228600" algn="l" rtl="0">
              <a:lnSpc>
                <a:spcPct val="90000"/>
              </a:lnSpc>
              <a:spcBef>
                <a:spcPts val="0"/>
              </a:spcBef>
              <a:spcAft>
                <a:spcPts val="0"/>
              </a:spcAft>
              <a:buSzPts val="1500"/>
              <a:buNone/>
              <a:defRPr sz="1500">
                <a:solidFill>
                  <a:srgbClr val="FFFFFF"/>
                </a:solidFill>
              </a:defRPr>
            </a:lvl1pPr>
            <a:lvl2pPr marL="914400" lvl="1" indent="-228600" algn="l" rtl="0">
              <a:lnSpc>
                <a:spcPct val="90000"/>
              </a:lnSpc>
              <a:spcBef>
                <a:spcPts val="600"/>
              </a:spcBef>
              <a:spcAft>
                <a:spcPts val="0"/>
              </a:spcAft>
              <a:buSzPts val="1200"/>
              <a:buNone/>
              <a:defRPr sz="1200"/>
            </a:lvl2pPr>
            <a:lvl3pPr marL="1371600" lvl="2" indent="-228600" algn="l" rtl="0">
              <a:lnSpc>
                <a:spcPct val="90000"/>
              </a:lnSpc>
              <a:spcBef>
                <a:spcPts val="400"/>
              </a:spcBef>
              <a:spcAft>
                <a:spcPts val="0"/>
              </a:spcAft>
              <a:buSzPts val="1000"/>
              <a:buNone/>
              <a:defRPr sz="1000"/>
            </a:lvl3pPr>
            <a:lvl4pPr marL="1828800" lvl="3" indent="-228600" algn="l" rtl="0">
              <a:lnSpc>
                <a:spcPct val="90000"/>
              </a:lnSpc>
              <a:spcBef>
                <a:spcPts val="400"/>
              </a:spcBef>
              <a:spcAft>
                <a:spcPts val="0"/>
              </a:spcAft>
              <a:buSzPts val="900"/>
              <a:buNone/>
              <a:defRPr sz="900"/>
            </a:lvl4pPr>
            <a:lvl5pPr marL="2286000" lvl="4" indent="-228600" algn="l" rtl="0">
              <a:lnSpc>
                <a:spcPct val="90000"/>
              </a:lnSpc>
              <a:spcBef>
                <a:spcPts val="400"/>
              </a:spcBef>
              <a:spcAft>
                <a:spcPts val="0"/>
              </a:spcAft>
              <a:buSzPts val="900"/>
              <a:buNone/>
              <a:defRPr sz="900"/>
            </a:lvl5pPr>
            <a:lvl6pPr marL="2743200" lvl="5" indent="-228600" algn="l" rtl="0">
              <a:lnSpc>
                <a:spcPct val="90000"/>
              </a:lnSpc>
              <a:spcBef>
                <a:spcPts val="400"/>
              </a:spcBef>
              <a:spcAft>
                <a:spcPts val="0"/>
              </a:spcAft>
              <a:buSzPts val="900"/>
              <a:buNone/>
              <a:defRPr sz="900"/>
            </a:lvl6pPr>
            <a:lvl7pPr marL="3200400" lvl="6" indent="-228600" algn="l" rtl="0">
              <a:lnSpc>
                <a:spcPct val="90000"/>
              </a:lnSpc>
              <a:spcBef>
                <a:spcPts val="400"/>
              </a:spcBef>
              <a:spcAft>
                <a:spcPts val="0"/>
              </a:spcAft>
              <a:buSzPts val="900"/>
              <a:buNone/>
              <a:defRPr sz="900"/>
            </a:lvl7pPr>
            <a:lvl8pPr marL="3657600" lvl="7" indent="-228600" algn="l" rtl="0">
              <a:lnSpc>
                <a:spcPct val="90000"/>
              </a:lnSpc>
              <a:spcBef>
                <a:spcPts val="400"/>
              </a:spcBef>
              <a:spcAft>
                <a:spcPts val="0"/>
              </a:spcAft>
              <a:buSzPts val="900"/>
              <a:buNone/>
              <a:defRPr sz="900"/>
            </a:lvl8pPr>
            <a:lvl9pPr marL="4114800" lvl="8" indent="-228600" algn="l" rtl="0">
              <a:lnSpc>
                <a:spcPct val="90000"/>
              </a:lnSpc>
              <a:spcBef>
                <a:spcPts val="400"/>
              </a:spcBef>
              <a:spcAft>
                <a:spcPts val="400"/>
              </a:spcAft>
              <a:buSzPts val="900"/>
              <a:buNone/>
              <a:defRPr sz="900"/>
            </a:lvl9pPr>
          </a:lstStyle>
          <a:p>
            <a:endParaRPr/>
          </a:p>
        </p:txBody>
      </p:sp>
      <p:sp>
        <p:nvSpPr>
          <p:cNvPr id="195" name="Google Shape;195;g12c61854083_2_77"/>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6" name="Google Shape;196;g12c61854083_2_77"/>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7" name="Google Shape;197;g12c61854083_2_7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98" name="Google Shape;198;g12c61854083_2_77" descr="C:\Users\Srinidhi\Desktop\logo.png"/>
          <p:cNvPicPr preferRelativeResize="0"/>
          <p:nvPr/>
        </p:nvPicPr>
        <p:blipFill rotWithShape="1">
          <a:blip r:embed="rId2">
            <a:alphaModFix/>
          </a:blip>
          <a:srcRect/>
          <a:stretch/>
        </p:blipFill>
        <p:spPr>
          <a:xfrm>
            <a:off x="0" y="33090"/>
            <a:ext cx="2438399" cy="97720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9"/>
        <p:cNvGrpSpPr/>
        <p:nvPr/>
      </p:nvGrpSpPr>
      <p:grpSpPr>
        <a:xfrm>
          <a:off x="0" y="0"/>
          <a:ext cx="0" cy="0"/>
          <a:chOff x="0" y="0"/>
          <a:chExt cx="0" cy="0"/>
        </a:xfrm>
      </p:grpSpPr>
      <p:sp>
        <p:nvSpPr>
          <p:cNvPr id="200" name="Google Shape;200;g12c61854083_2_8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1" name="Google Shape;201;g12c61854083_2_87"/>
          <p:cNvSpPr txBox="1">
            <a:spLocks noGrp="1"/>
          </p:cNvSpPr>
          <p:nvPr>
            <p:ph type="body" idx="1"/>
          </p:nvPr>
        </p:nvSpPr>
        <p:spPr>
          <a:xfrm rot="5400000">
            <a:off x="4114830" y="-1171816"/>
            <a:ext cx="4023300" cy="10058400"/>
          </a:xfrm>
          <a:prstGeom prst="rect">
            <a:avLst/>
          </a:prstGeom>
          <a:noFill/>
          <a:ln>
            <a:noFill/>
          </a:ln>
        </p:spPr>
        <p:txBody>
          <a:bodyPr spcFirstLastPara="1" wrap="square" lIns="45700" tIns="0" rIns="45700" bIns="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202" name="Google Shape;202;g12c61854083_2_87"/>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3" name="Google Shape;203;g12c61854083_2_87"/>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4" name="Google Shape;204;g12c61854083_2_8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5" name="Google Shape;205;g12c61854083_2_87" descr="C:\Users\Srinidhi\Desktop\logo.png"/>
          <p:cNvPicPr preferRelativeResize="0"/>
          <p:nvPr/>
        </p:nvPicPr>
        <p:blipFill rotWithShape="1">
          <a:blip r:embed="rId2">
            <a:alphaModFix/>
          </a:blip>
          <a:srcRect/>
          <a:stretch/>
        </p:blipFill>
        <p:spPr>
          <a:xfrm>
            <a:off x="213281" y="33090"/>
            <a:ext cx="2438399" cy="97720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06"/>
        <p:cNvGrpSpPr/>
        <p:nvPr/>
      </p:nvGrpSpPr>
      <p:grpSpPr>
        <a:xfrm>
          <a:off x="0" y="0"/>
          <a:ext cx="0" cy="0"/>
          <a:chOff x="0" y="0"/>
          <a:chExt cx="0" cy="0"/>
        </a:xfrm>
      </p:grpSpPr>
      <p:sp>
        <p:nvSpPr>
          <p:cNvPr id="207" name="Google Shape;207;g12c61854083_2_94"/>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g12c61854083_2_94"/>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g12c61854083_2_94"/>
          <p:cNvSpPr txBox="1">
            <a:spLocks noGrp="1"/>
          </p:cNvSpPr>
          <p:nvPr>
            <p:ph type="title"/>
          </p:nvPr>
        </p:nvSpPr>
        <p:spPr>
          <a:xfrm rot="5400000">
            <a:off x="7160701" y="1978979"/>
            <a:ext cx="5757300" cy="26289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0" name="Google Shape;210;g12c61854083_2_94"/>
          <p:cNvSpPr txBox="1">
            <a:spLocks noGrp="1"/>
          </p:cNvSpPr>
          <p:nvPr>
            <p:ph type="body" idx="1"/>
          </p:nvPr>
        </p:nvSpPr>
        <p:spPr>
          <a:xfrm rot="5400000">
            <a:off x="1826700" y="-573722"/>
            <a:ext cx="5757300" cy="7734300"/>
          </a:xfrm>
          <a:prstGeom prst="rect">
            <a:avLst/>
          </a:prstGeom>
          <a:noFill/>
          <a:ln>
            <a:noFill/>
          </a:ln>
        </p:spPr>
        <p:txBody>
          <a:bodyPr spcFirstLastPara="1" wrap="square" lIns="45700" tIns="0" rIns="45700" bIns="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211" name="Google Shape;211;g12c61854083_2_94"/>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2" name="Google Shape;212;g12c61854083_2_94"/>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3" name="Google Shape;213;g12c61854083_2_9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14" name="Google Shape;214;g12c61854083_2_94" descr="C:\Users\Srinidhi\Desktop\logo.png"/>
          <p:cNvPicPr preferRelativeResize="0"/>
          <p:nvPr/>
        </p:nvPicPr>
        <p:blipFill rotWithShape="1">
          <a:blip r:embed="rId2">
            <a:alphaModFix/>
          </a:blip>
          <a:srcRect/>
          <a:stretch/>
        </p:blipFill>
        <p:spPr>
          <a:xfrm>
            <a:off x="0" y="-28927"/>
            <a:ext cx="2438399" cy="97720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5"/>
        <p:cNvGrpSpPr/>
        <p:nvPr/>
      </p:nvGrpSpPr>
      <p:grpSpPr>
        <a:xfrm>
          <a:off x="0" y="0"/>
          <a:ext cx="0" cy="0"/>
          <a:chOff x="0" y="0"/>
          <a:chExt cx="0" cy="0"/>
        </a:xfrm>
      </p:grpSpPr>
      <p:sp>
        <p:nvSpPr>
          <p:cNvPr id="36" name="Google Shape;36;p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7"/>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0" name="Google Shape;40;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cxnSp>
        <p:nvCxnSpPr>
          <p:cNvPr id="43" name="Google Shape;43;p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44" name="Google Shape;44;p7" descr="C:\Users\Srinidhi\Desktop\logo.png"/>
          <p:cNvPicPr preferRelativeResize="0"/>
          <p:nvPr/>
        </p:nvPicPr>
        <p:blipFill rotWithShape="1">
          <a:blip r:embed="rId2">
            <a:alphaModFix/>
          </a:blip>
          <a:srcRect/>
          <a:stretch/>
        </p:blipFill>
        <p:spPr>
          <a:xfrm>
            <a:off x="128441" y="33090"/>
            <a:ext cx="2438400" cy="9772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 name="Google Shape;48;p8"/>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2" name="Google Shape;52;p8" descr="C:\Users\Srinidhi\Desktop\logo.png"/>
          <p:cNvPicPr preferRelativeResize="0"/>
          <p:nvPr/>
        </p:nvPicPr>
        <p:blipFill rotWithShape="1">
          <a:blip r:embed="rId2">
            <a:alphaModFix/>
          </a:blip>
          <a:srcRect/>
          <a:stretch/>
        </p:blipFill>
        <p:spPr>
          <a:xfrm>
            <a:off x="0" y="-29189"/>
            <a:ext cx="2438400" cy="97720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6" name="Google Shape;56;p9"/>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7" name="Google Shape;57;p9"/>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9"/>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2" name="Google Shape;62;p9" descr="C:\Users\Srinidhi\Desktop\logo.png"/>
          <p:cNvPicPr preferRelativeResize="0"/>
          <p:nvPr/>
        </p:nvPicPr>
        <p:blipFill rotWithShape="1">
          <a:blip r:embed="rId2">
            <a:alphaModFix/>
          </a:blip>
          <a:srcRect/>
          <a:stretch/>
        </p:blipFill>
        <p:spPr>
          <a:xfrm>
            <a:off x="119013" y="12104"/>
            <a:ext cx="2438400" cy="97720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8" name="Google Shape;68;p10" descr="C:\Users\Srinidhi\Desktop\logo.png"/>
          <p:cNvPicPr preferRelativeResize="0"/>
          <p:nvPr/>
        </p:nvPicPr>
        <p:blipFill rotWithShape="1">
          <a:blip r:embed="rId2">
            <a:alphaModFix/>
          </a:blip>
          <a:srcRect/>
          <a:stretch/>
        </p:blipFill>
        <p:spPr>
          <a:xfrm>
            <a:off x="260415" y="34776"/>
            <a:ext cx="2438400" cy="97720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9"/>
        <p:cNvGrpSpPr/>
        <p:nvPr/>
      </p:nvGrpSpPr>
      <p:grpSpPr>
        <a:xfrm>
          <a:off x="0" y="0"/>
          <a:ext cx="0" cy="0"/>
          <a:chOff x="0" y="0"/>
          <a:chExt cx="0" cy="0"/>
        </a:xfrm>
      </p:grpSpPr>
      <p:sp>
        <p:nvSpPr>
          <p:cNvPr id="70" name="Google Shape;70;p1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5" name="Google Shape;75;p11" descr="C:\Users\Srinidhi\Desktop\logo.png"/>
          <p:cNvPicPr preferRelativeResize="0"/>
          <p:nvPr/>
        </p:nvPicPr>
        <p:blipFill rotWithShape="1">
          <a:blip r:embed="rId2">
            <a:alphaModFix/>
          </a:blip>
          <a:srcRect/>
          <a:stretch/>
        </p:blipFill>
        <p:spPr>
          <a:xfrm>
            <a:off x="137867" y="0"/>
            <a:ext cx="2438400" cy="97720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6"/>
        <p:cNvGrpSpPr/>
        <p:nvPr/>
      </p:nvGrpSpPr>
      <p:grpSpPr>
        <a:xfrm>
          <a:off x="0" y="0"/>
          <a:ext cx="0" cy="0"/>
          <a:chOff x="0" y="0"/>
          <a:chExt cx="0" cy="0"/>
        </a:xfrm>
      </p:grpSpPr>
      <p:sp>
        <p:nvSpPr>
          <p:cNvPr id="77" name="Google Shape;77;p12"/>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2"/>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2"/>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1" name="Google Shape;81;p12"/>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2" name="Google Shape;82;p12"/>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5" name="Google Shape;85;p12" descr="C:\Users\Srinidhi\Desktop\logo.png"/>
          <p:cNvPicPr preferRelativeResize="0"/>
          <p:nvPr/>
        </p:nvPicPr>
        <p:blipFill rotWithShape="1">
          <a:blip r:embed="rId2">
            <a:alphaModFix/>
          </a:blip>
          <a:srcRect/>
          <a:stretch/>
        </p:blipFill>
        <p:spPr>
          <a:xfrm>
            <a:off x="74729" y="-48825"/>
            <a:ext cx="2438400" cy="97720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6"/>
        <p:cNvGrpSpPr/>
        <p:nvPr/>
      </p:nvGrpSpPr>
      <p:grpSpPr>
        <a:xfrm>
          <a:off x="0" y="0"/>
          <a:ext cx="0" cy="0"/>
          <a:chOff x="0" y="0"/>
          <a:chExt cx="0" cy="0"/>
        </a:xfrm>
      </p:grpSpPr>
      <p:sp>
        <p:nvSpPr>
          <p:cNvPr id="87" name="Google Shape;87;p13"/>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3"/>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3"/>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3"/>
          <p:cNvSpPr>
            <a:spLocks noGrp="1"/>
          </p:cNvSpPr>
          <p:nvPr>
            <p:ph type="pic" idx="2"/>
          </p:nvPr>
        </p:nvSpPr>
        <p:spPr>
          <a:xfrm>
            <a:off x="15" y="0"/>
            <a:ext cx="12191985" cy="4915076"/>
          </a:xfrm>
          <a:prstGeom prst="rect">
            <a:avLst/>
          </a:prstGeom>
          <a:noFill/>
          <a:ln>
            <a:noFill/>
          </a:ln>
        </p:spPr>
      </p:sp>
      <p:sp>
        <p:nvSpPr>
          <p:cNvPr id="91" name="Google Shape;91;p13"/>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2" name="Google Shape;92;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95" name="Google Shape;95;p13" descr="C:\Users\Srinidhi\Desktop\logo.png"/>
          <p:cNvPicPr preferRelativeResize="0"/>
          <p:nvPr/>
        </p:nvPicPr>
        <p:blipFill rotWithShape="1">
          <a:blip r:embed="rId2">
            <a:alphaModFix/>
          </a:blip>
          <a:srcRect/>
          <a:stretch/>
        </p:blipFill>
        <p:spPr>
          <a:xfrm>
            <a:off x="0" y="33090"/>
            <a:ext cx="2438400" cy="9772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4"/>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cxnSp>
        <p:nvCxnSpPr>
          <p:cNvPr id="17" name="Google Shape;17;p4"/>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g12c61854083_2_0"/>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12c61854083_2_0"/>
          <p:cNvSpPr/>
          <p:nvPr/>
        </p:nvSpPr>
        <p:spPr>
          <a:xfrm>
            <a:off x="0" y="6334316"/>
            <a:ext cx="12192000" cy="66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12c61854083_2_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6" name="Google Shape;116;g12c61854083_2_0"/>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17" name="Google Shape;117;g12c61854083_2_0"/>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8" name="Google Shape;118;g12c61854083_2_0"/>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g12c61854083_2_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cxnSp>
        <p:nvCxnSpPr>
          <p:cNvPr id="120" name="Google Shape;120;g12c61854083_2_0"/>
          <p:cNvCxnSpPr/>
          <p:nvPr/>
        </p:nvCxnSpPr>
        <p:spPr>
          <a:xfrm>
            <a:off x="1193532" y="1737845"/>
            <a:ext cx="996690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13.xml" /><Relationship Id="rId6" Type="http://schemas.openxmlformats.org/officeDocument/2006/relationships/image" Target="../media/image13.png" /><Relationship Id="rId5" Type="http://schemas.openxmlformats.org/officeDocument/2006/relationships/image" Target="../media/image12.png"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5.png" /><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2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13.xml" /></Relationships>
</file>

<file path=ppt/slides/_rels/slide22.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13.xml" /></Relationships>
</file>

<file path=ppt/slides/_rels/slide23.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13.xml" /></Relationships>
</file>

<file path=ppt/slides/_rels/slide24.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3.xml" /></Relationships>
</file>

<file path=ppt/slides/_rels/slide25.xml.rels><?xml version="1.0" encoding="UTF-8" standalone="yes"?>
<Relationships xmlns="http://schemas.openxmlformats.org/package/2006/relationships"><Relationship Id="rId3" Type="http://schemas.openxmlformats.org/officeDocument/2006/relationships/hyperlink" Target="https://www.digimat.in/nptel/courses/video/115101092/L38.html" TargetMode="External" /><Relationship Id="rId2" Type="http://schemas.openxmlformats.org/officeDocument/2006/relationships/hyperlink" Target="https://quantum-computing.ibm.com/composer/docs/iqx/guide/entanglement" TargetMode="Externa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3.xml" /><Relationship Id="rId4" Type="http://schemas.openxmlformats.org/officeDocument/2006/relationships/image" Target="../media/image6.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12c61854083_2_103"/>
          <p:cNvSpPr txBox="1">
            <a:spLocks noGrp="1"/>
          </p:cNvSpPr>
          <p:nvPr>
            <p:ph type="ctrTitle"/>
          </p:nvPr>
        </p:nvSpPr>
        <p:spPr>
          <a:xfrm>
            <a:off x="1046776" y="1158546"/>
            <a:ext cx="10848900" cy="3416279"/>
          </a:xfrm>
          <a:prstGeom prst="rect">
            <a:avLst/>
          </a:prstGeom>
          <a:noFill/>
          <a:ln>
            <a:noFill/>
          </a:ln>
        </p:spPr>
        <p:txBody>
          <a:bodyPr spcFirstLastPara="1" wrap="square" lIns="91425" tIns="45700" rIns="91425" bIns="45700" anchor="b" anchorCtr="0">
            <a:spAutoFit/>
          </a:bodyPr>
          <a:lstStyle/>
          <a:p>
            <a:pPr marL="0" lvl="0" indent="0" algn="ctr" rtl="0">
              <a:lnSpc>
                <a:spcPct val="150000"/>
              </a:lnSpc>
              <a:spcBef>
                <a:spcPts val="0"/>
              </a:spcBef>
              <a:spcAft>
                <a:spcPts val="0"/>
              </a:spcAft>
              <a:buClr>
                <a:srgbClr val="262626"/>
              </a:buClr>
              <a:buSzPts val="2800"/>
              <a:buFont typeface="Calibri"/>
              <a:buNone/>
            </a:pPr>
            <a:r>
              <a:rPr lang="en-IN" sz="2800" b="1" dirty="0"/>
              <a:t>M. Tech (CSE) – Second Semester (Term:  July-October 2022)</a:t>
            </a:r>
            <a:br>
              <a:rPr lang="en-IN" sz="2800" b="1" dirty="0"/>
            </a:br>
            <a:r>
              <a:rPr lang="en-IN" sz="2800" b="1" dirty="0"/>
              <a:t>Non CIE component </a:t>
            </a:r>
            <a:r>
              <a:rPr lang="en-US" sz="2800" b="1" dirty="0"/>
              <a:t>on</a:t>
            </a:r>
            <a:endParaRPr sz="3200" b="1" dirty="0">
              <a:solidFill>
                <a:srgbClr val="FF0000"/>
              </a:solidFill>
            </a:endParaRPr>
          </a:p>
          <a:p>
            <a:pPr marL="0" lvl="0" indent="0" algn="ctr" rtl="0">
              <a:lnSpc>
                <a:spcPct val="150000"/>
              </a:lnSpc>
              <a:spcBef>
                <a:spcPts val="0"/>
              </a:spcBef>
              <a:spcAft>
                <a:spcPts val="0"/>
              </a:spcAft>
              <a:buClr>
                <a:srgbClr val="262626"/>
              </a:buClr>
              <a:buSzPts val="2800"/>
              <a:buFont typeface="Calibri"/>
              <a:buNone/>
            </a:pPr>
            <a:endParaRPr sz="3200" b="1" dirty="0"/>
          </a:p>
          <a:p>
            <a:pPr marL="0" lvl="0" indent="0" algn="ctr" rtl="0">
              <a:lnSpc>
                <a:spcPct val="150000"/>
              </a:lnSpc>
              <a:spcBef>
                <a:spcPts val="0"/>
              </a:spcBef>
              <a:spcAft>
                <a:spcPts val="0"/>
              </a:spcAft>
              <a:buClr>
                <a:srgbClr val="262626"/>
              </a:buClr>
              <a:buSzPts val="2800"/>
              <a:buFont typeface="Calibri"/>
              <a:buNone/>
            </a:pPr>
            <a:r>
              <a:rPr lang="en-IN" sz="3200" b="1" dirty="0"/>
              <a:t>Bell inequalities and entanglement</a:t>
            </a:r>
            <a:br>
              <a:rPr lang="en-IN" sz="3200" b="1" dirty="0"/>
            </a:br>
            <a:endParaRPr sz="2000" dirty="0"/>
          </a:p>
        </p:txBody>
      </p:sp>
      <p:sp>
        <p:nvSpPr>
          <p:cNvPr id="220" name="Google Shape;220;g12c61854083_2_103"/>
          <p:cNvSpPr txBox="1"/>
          <p:nvPr/>
        </p:nvSpPr>
        <p:spPr>
          <a:xfrm>
            <a:off x="2062975" y="582749"/>
            <a:ext cx="8589600" cy="5232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Calibri"/>
                <a:ea typeface="Calibri"/>
                <a:cs typeface="Calibri"/>
                <a:sym typeface="Calibri"/>
              </a:rPr>
              <a:t>Department of Computer Science and Engineering</a:t>
            </a:r>
            <a:endParaRPr sz="2800" b="0" i="0" u="none" strike="noStrike" cap="none">
              <a:solidFill>
                <a:schemeClr val="dk1"/>
              </a:solidFill>
              <a:latin typeface="Calibri"/>
              <a:ea typeface="Calibri"/>
              <a:cs typeface="Calibri"/>
              <a:sym typeface="Calibri"/>
            </a:endParaRPr>
          </a:p>
        </p:txBody>
      </p:sp>
      <p:sp>
        <p:nvSpPr>
          <p:cNvPr id="221" name="Google Shape;221;g12c61854083_2_103"/>
          <p:cNvSpPr txBox="1"/>
          <p:nvPr/>
        </p:nvSpPr>
        <p:spPr>
          <a:xfrm>
            <a:off x="7688450" y="5264300"/>
            <a:ext cx="4606500" cy="1477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chemeClr val="dk1"/>
                </a:solidFill>
                <a:latin typeface="Calibri"/>
                <a:ea typeface="Calibri"/>
                <a:cs typeface="Calibri"/>
                <a:sym typeface="Calibri"/>
              </a:rPr>
              <a:t>Presented By: </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chemeClr val="dk1"/>
                </a:solidFill>
                <a:latin typeface="Calibri"/>
                <a:ea typeface="Calibri"/>
                <a:cs typeface="Calibri"/>
                <a:sym typeface="Calibri"/>
              </a:rPr>
              <a:t>Pranamya Kashyap MP</a:t>
            </a:r>
            <a:endParaRPr sz="2400" b="0" i="0" u="none" strike="noStrike" cap="none">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2" name="Google Shape;222;g12c61854083_2_103"/>
          <p:cNvSpPr txBox="1"/>
          <p:nvPr/>
        </p:nvSpPr>
        <p:spPr>
          <a:xfrm>
            <a:off x="738875" y="5264300"/>
            <a:ext cx="35472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0" i="0" u="none" strike="noStrike" cap="none" dirty="0">
                <a:solidFill>
                  <a:srgbClr val="000000"/>
                </a:solidFill>
                <a:latin typeface="Calibri"/>
                <a:ea typeface="Calibri"/>
                <a:cs typeface="Calibri"/>
                <a:sym typeface="Calibri"/>
              </a:rPr>
              <a:t>Faculty:</a:t>
            </a:r>
            <a:endParaRPr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dirty="0">
                <a:solidFill>
                  <a:srgbClr val="000000"/>
                </a:solidFill>
                <a:latin typeface="Calibri"/>
                <a:ea typeface="Calibri"/>
                <a:cs typeface="Calibri"/>
                <a:sym typeface="Calibri"/>
              </a:rPr>
              <a:t>Dr </a:t>
            </a:r>
            <a:r>
              <a:rPr lang="en-IN" sz="2400" dirty="0" err="1">
                <a:latin typeface="Calibri"/>
                <a:ea typeface="Calibri"/>
                <a:cs typeface="Calibri"/>
                <a:sym typeface="Calibri"/>
              </a:rPr>
              <a:t>Rajarajeswari</a:t>
            </a:r>
            <a:r>
              <a:rPr lang="en-IN" sz="2400" dirty="0">
                <a:latin typeface="Calibri"/>
                <a:ea typeface="Calibri"/>
                <a:cs typeface="Calibri"/>
                <a:sym typeface="Calibri"/>
              </a:rPr>
              <a:t> S</a:t>
            </a:r>
            <a:endParaRPr sz="2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for Bell’s Theorem</a:t>
            </a:r>
          </a:p>
        </p:txBody>
      </p:sp>
      <p:sp>
        <p:nvSpPr>
          <p:cNvPr id="3" name="Text Placeholder 2"/>
          <p:cNvSpPr>
            <a:spLocks noGrp="1"/>
          </p:cNvSpPr>
          <p:nvPr>
            <p:ph type="body" idx="1"/>
          </p:nvPr>
        </p:nvSpPr>
        <p:spPr/>
        <p:txBody>
          <a:bodyPr/>
          <a:lstStyle/>
          <a:p>
            <a:pPr>
              <a:buFont typeface="Wingdings" pitchFamily="2" charset="2"/>
              <a:buChar char="§"/>
            </a:pPr>
            <a:r>
              <a:rPr lang="en-US" dirty="0"/>
              <a:t>      Imagine an EPR source that emits pairs of photons whose polarizations are in an entangled state |ψ &gt;= 1/ √ 2 (|↑↑&gt; + |→→&gt;), where we are using the notation |↑&gt; and |→&gt; for photon polarization.</a:t>
            </a:r>
          </a:p>
          <a:p>
            <a:pPr>
              <a:buFont typeface="Wingdings" pitchFamily="2" charset="2"/>
              <a:buChar char="§"/>
            </a:pPr>
            <a:r>
              <a:rPr lang="en-US" dirty="0"/>
              <a:t>These </a:t>
            </a:r>
            <a:r>
              <a:rPr lang="en-US" dirty="0" err="1"/>
              <a:t>polaroids</a:t>
            </a:r>
            <a:r>
              <a:rPr lang="en-US" dirty="0"/>
              <a:t> can be set at three different angles. In the special case we consider first, the </a:t>
            </a:r>
            <a:r>
              <a:rPr lang="en-US" dirty="0" err="1"/>
              <a:t>polaroids</a:t>
            </a:r>
            <a:r>
              <a:rPr lang="en-US" dirty="0"/>
              <a:t> can be set to vertical, +60◦ off vertical, and −60◦ off vertical.</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10</a:t>
            </a:fld>
            <a:endParaRPr lang="en-IN"/>
          </a:p>
        </p:txBody>
      </p:sp>
      <p:pic>
        <p:nvPicPr>
          <p:cNvPr id="2050" name="Picture 2"/>
          <p:cNvPicPr>
            <a:picLocks noChangeAspect="1" noChangeArrowheads="1"/>
          </p:cNvPicPr>
          <p:nvPr/>
        </p:nvPicPr>
        <p:blipFill>
          <a:blip r:embed="rId2"/>
          <a:srcRect/>
          <a:stretch>
            <a:fillRect/>
          </a:stretch>
        </p:blipFill>
        <p:spPr bwMode="auto">
          <a:xfrm>
            <a:off x="2906777" y="3737039"/>
            <a:ext cx="5423408" cy="253574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for Bell’s theorem</a:t>
            </a:r>
          </a:p>
        </p:txBody>
      </p:sp>
      <p:sp>
        <p:nvSpPr>
          <p:cNvPr id="3" name="Text Placeholder 2"/>
          <p:cNvSpPr>
            <a:spLocks noGrp="1"/>
          </p:cNvSpPr>
          <p:nvPr>
            <p:ph type="body" idx="1"/>
          </p:nvPr>
        </p:nvSpPr>
        <p:spPr/>
        <p:txBody>
          <a:bodyPr/>
          <a:lstStyle/>
          <a:p>
            <a:pPr>
              <a:buFont typeface="Wingdings" pitchFamily="2" charset="2"/>
              <a:buChar char="§"/>
            </a:pPr>
            <a:r>
              <a:rPr lang="en-US" dirty="0"/>
              <a:t>The three different settings for each </a:t>
            </a:r>
            <a:r>
              <a:rPr lang="en-US" dirty="0" err="1"/>
              <a:t>polaroid</a:t>
            </a:r>
            <a:r>
              <a:rPr lang="en-US" dirty="0"/>
              <a:t>, −60◦, vertical, and +60◦, correspond to three observables.</a:t>
            </a:r>
          </a:p>
          <a:p>
            <a:pPr>
              <a:buFont typeface="Wingdings" pitchFamily="2" charset="2"/>
              <a:buChar char="§"/>
            </a:pPr>
            <a:r>
              <a:rPr lang="en-US" dirty="0"/>
              <a:t>The </a:t>
            </a:r>
            <a:r>
              <a:rPr lang="en-US" dirty="0" err="1"/>
              <a:t>probablity</a:t>
            </a:r>
            <a:r>
              <a:rPr lang="en-US" dirty="0"/>
              <a:t> of outcome will be cos</a:t>
            </a:r>
            <a:r>
              <a:rPr lang="en-US" baseline="30000" dirty="0"/>
              <a:t>2</a:t>
            </a:r>
            <a:r>
              <a:rPr lang="en-US" dirty="0"/>
              <a:t> (</a:t>
            </a:r>
            <a:r>
              <a:rPr lang="el-GR" dirty="0"/>
              <a:t>θ</a:t>
            </a:r>
            <a:r>
              <a:rPr lang="en-US" baseline="-25000" dirty="0"/>
              <a:t>1</a:t>
            </a:r>
            <a:r>
              <a:rPr lang="el-GR" dirty="0"/>
              <a:t> − θ</a:t>
            </a:r>
            <a:r>
              <a:rPr lang="en-US" baseline="-25000" dirty="0"/>
              <a:t>2</a:t>
            </a:r>
            <a:r>
              <a:rPr lang="el-GR" dirty="0"/>
              <a:t>)</a:t>
            </a:r>
            <a:r>
              <a:rPr lang="en-US" dirty="0"/>
              <a:t> with </a:t>
            </a:r>
            <a:r>
              <a:rPr lang="en-US" dirty="0" err="1"/>
              <a:t>eigen</a:t>
            </a:r>
            <a:r>
              <a:rPr lang="en-US" dirty="0"/>
              <a:t> value 1, we can compute the probability that measurement of two photons, by </a:t>
            </a:r>
            <a:r>
              <a:rPr lang="en-US" dirty="0" err="1"/>
              <a:t>polaroids</a:t>
            </a:r>
            <a:r>
              <a:rPr lang="en-US" dirty="0"/>
              <a:t> set at angles θ</a:t>
            </a:r>
            <a:r>
              <a:rPr lang="en-US" baseline="-25000" dirty="0"/>
              <a:t>1</a:t>
            </a:r>
            <a:r>
              <a:rPr lang="en-US" dirty="0"/>
              <a:t> and θ</a:t>
            </a:r>
            <a:r>
              <a:rPr lang="en-US" baseline="-25000" dirty="0"/>
              <a:t>2</a:t>
            </a:r>
            <a:r>
              <a:rPr lang="en-US" dirty="0"/>
              <a:t>.</a:t>
            </a:r>
          </a:p>
          <a:p>
            <a:pPr>
              <a:buFont typeface="Wingdings" pitchFamily="2" charset="2"/>
              <a:buChar char="§"/>
            </a:pPr>
            <a:r>
              <a:rPr lang="en-US" dirty="0"/>
              <a:t>If both </a:t>
            </a:r>
            <a:r>
              <a:rPr lang="en-US" dirty="0" err="1"/>
              <a:t>polaroids</a:t>
            </a:r>
            <a:r>
              <a:rPr lang="en-US" dirty="0"/>
              <a:t> are set at the same angle, then both photon measurements give the same results with probability cos</a:t>
            </a:r>
            <a:r>
              <a:rPr lang="en-US" baseline="30000" dirty="0"/>
              <a:t>2</a:t>
            </a:r>
            <a:r>
              <a:rPr lang="en-US" dirty="0"/>
              <a:t> 0= 1: both photons will pass through the </a:t>
            </a:r>
            <a:r>
              <a:rPr lang="en-US" dirty="0" err="1"/>
              <a:t>polaroids</a:t>
            </a:r>
            <a:r>
              <a:rPr lang="en-US" dirty="0"/>
              <a:t>, or both will be absorbed.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11</a:t>
            </a:fld>
            <a:endParaRPr lang="en-IN"/>
          </a:p>
        </p:txBody>
      </p:sp>
      <p:pic>
        <p:nvPicPr>
          <p:cNvPr id="3074" name="Picture 2"/>
          <p:cNvPicPr>
            <a:picLocks noChangeAspect="1" noChangeArrowheads="1"/>
          </p:cNvPicPr>
          <p:nvPr/>
        </p:nvPicPr>
        <p:blipFill>
          <a:blip r:embed="rId2"/>
          <a:srcRect/>
          <a:stretch>
            <a:fillRect/>
          </a:stretch>
        </p:blipFill>
        <p:spPr bwMode="auto">
          <a:xfrm>
            <a:off x="2887917" y="2315274"/>
            <a:ext cx="1676400" cy="2889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Bell’s inequality</a:t>
            </a:r>
          </a:p>
        </p:txBody>
      </p:sp>
      <p:sp>
        <p:nvSpPr>
          <p:cNvPr id="3" name="Text Placeholder 2"/>
          <p:cNvSpPr>
            <a:spLocks noGrp="1"/>
          </p:cNvSpPr>
          <p:nvPr>
            <p:ph type="body" idx="1"/>
          </p:nvPr>
        </p:nvSpPr>
        <p:spPr/>
        <p:txBody>
          <a:bodyPr/>
          <a:lstStyle/>
          <a:p>
            <a:pPr>
              <a:buFont typeface="Wingdings" pitchFamily="2" charset="2"/>
              <a:buChar char="§"/>
            </a:pPr>
            <a:r>
              <a:rPr lang="en-US" dirty="0"/>
              <a:t>A deterministic hidden variable theory is local if</a:t>
            </a:r>
          </a:p>
          <a:p>
            <a:pPr>
              <a:buFont typeface="Wingdings" pitchFamily="2" charset="2"/>
              <a:buChar char="§"/>
            </a:pPr>
            <a:r>
              <a:rPr lang="en-US" dirty="0"/>
              <a:t>We have:</a:t>
            </a:r>
          </a:p>
          <a:p>
            <a:pPr>
              <a:buFont typeface="Wingdings" pitchFamily="2" charset="2"/>
              <a:buChar char="§"/>
            </a:pPr>
            <a:endParaRPr lang="en-US" dirty="0"/>
          </a:p>
          <a:p>
            <a:pPr>
              <a:buFont typeface="Wingdings" pitchFamily="2" charset="2"/>
              <a:buChar char="§"/>
            </a:pPr>
            <a:r>
              <a:rPr lang="en-US" dirty="0"/>
              <a:t>The meaning of this is that once the state  is specified and the particles have separated, measurements of A can depend on    and     but not   </a:t>
            </a:r>
          </a:p>
          <a:p>
            <a:pPr>
              <a:buFont typeface="Wingdings" pitchFamily="2" charset="2"/>
              <a:buChar char="§"/>
            </a:pPr>
            <a:endParaRPr lang="en-US" dirty="0"/>
          </a:p>
          <a:p>
            <a:pPr>
              <a:buFont typeface="Wingdings" pitchFamily="2" charset="2"/>
              <a:buChar char="§"/>
            </a:pPr>
            <a:r>
              <a:rPr lang="en-US" dirty="0"/>
              <a:t>The more general setup also has a sequence of EPR pairs emanating from a photon source toward two </a:t>
            </a:r>
            <a:r>
              <a:rPr lang="en-US" dirty="0" err="1"/>
              <a:t>polaroids</a:t>
            </a:r>
            <a:r>
              <a:rPr lang="en-US" dirty="0"/>
              <a:t>, with three possible settings. </a:t>
            </a:r>
          </a:p>
          <a:p>
            <a:pPr>
              <a:buFont typeface="Wingdings" pitchFamily="2" charset="2"/>
              <a:buChar char="§"/>
            </a:pPr>
            <a:r>
              <a:rPr lang="en-US" dirty="0"/>
              <a:t>We now consider </a:t>
            </a:r>
            <a:r>
              <a:rPr lang="en-US" dirty="0" err="1"/>
              <a:t>polaroids</a:t>
            </a:r>
            <a:r>
              <a:rPr lang="en-US" dirty="0"/>
              <a:t> that can be set at any triple of three distinct angles a, b, and c.</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12</a:t>
            </a:fld>
            <a:endParaRPr lang="en-IN"/>
          </a:p>
        </p:txBody>
      </p:sp>
      <p:pic>
        <p:nvPicPr>
          <p:cNvPr id="4098" name="Picture 2"/>
          <p:cNvPicPr>
            <a:picLocks noChangeAspect="1" noChangeArrowheads="1"/>
          </p:cNvPicPr>
          <p:nvPr/>
        </p:nvPicPr>
        <p:blipFill>
          <a:blip r:embed="rId2"/>
          <a:srcRect/>
          <a:stretch>
            <a:fillRect/>
          </a:stretch>
        </p:blipFill>
        <p:spPr bwMode="auto">
          <a:xfrm>
            <a:off x="6528562" y="1921447"/>
            <a:ext cx="3665538" cy="4730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595308" y="2404110"/>
            <a:ext cx="2278443" cy="528924"/>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5912104" y="3310128"/>
            <a:ext cx="174142" cy="274447"/>
          </a:xfrm>
          <a:prstGeom prst="rect">
            <a:avLst/>
          </a:prstGeom>
          <a:noFill/>
          <a:ln w="9525">
            <a:noFill/>
            <a:miter lim="800000"/>
            <a:headEnd/>
            <a:tailEnd/>
          </a:ln>
          <a:effectLst/>
        </p:spPr>
      </p:pic>
      <p:pic>
        <p:nvPicPr>
          <p:cNvPr id="4102" name="Picture 6"/>
          <p:cNvPicPr>
            <a:picLocks noChangeAspect="1" noChangeArrowheads="1"/>
          </p:cNvPicPr>
          <p:nvPr/>
        </p:nvPicPr>
        <p:blipFill>
          <a:blip r:embed="rId4"/>
          <a:srcRect/>
          <a:stretch>
            <a:fillRect/>
          </a:stretch>
        </p:blipFill>
        <p:spPr bwMode="auto">
          <a:xfrm>
            <a:off x="5162296" y="3610167"/>
            <a:ext cx="159512" cy="251390"/>
          </a:xfrm>
          <a:prstGeom prst="rect">
            <a:avLst/>
          </a:prstGeom>
          <a:noFill/>
          <a:ln w="9525">
            <a:noFill/>
            <a:miter lim="800000"/>
            <a:headEnd/>
            <a:tailEnd/>
          </a:ln>
          <a:effectLst/>
        </p:spPr>
      </p:pic>
      <p:pic>
        <p:nvPicPr>
          <p:cNvPr id="4103" name="Picture 7"/>
          <p:cNvPicPr>
            <a:picLocks noChangeAspect="1" noChangeArrowheads="1"/>
          </p:cNvPicPr>
          <p:nvPr/>
        </p:nvPicPr>
        <p:blipFill>
          <a:blip r:embed="rId5"/>
          <a:srcRect/>
          <a:stretch>
            <a:fillRect/>
          </a:stretch>
        </p:blipFill>
        <p:spPr bwMode="auto">
          <a:xfrm>
            <a:off x="5771896" y="3517964"/>
            <a:ext cx="308864" cy="308863"/>
          </a:xfrm>
          <a:prstGeom prst="rect">
            <a:avLst/>
          </a:prstGeom>
          <a:noFill/>
          <a:ln w="9525">
            <a:noFill/>
            <a:miter lim="800000"/>
            <a:headEnd/>
            <a:tailEnd/>
          </a:ln>
          <a:effectLst/>
        </p:spPr>
      </p:pic>
      <p:pic>
        <p:nvPicPr>
          <p:cNvPr id="4104" name="Picture 8"/>
          <p:cNvPicPr>
            <a:picLocks noChangeAspect="1" noChangeArrowheads="1"/>
          </p:cNvPicPr>
          <p:nvPr/>
        </p:nvPicPr>
        <p:blipFill>
          <a:blip r:embed="rId6"/>
          <a:srcRect/>
          <a:stretch>
            <a:fillRect/>
          </a:stretch>
        </p:blipFill>
        <p:spPr bwMode="auto">
          <a:xfrm>
            <a:off x="6870700" y="3589909"/>
            <a:ext cx="212942" cy="25971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Bell’s inequality proof</a:t>
            </a:r>
          </a:p>
        </p:txBody>
      </p:sp>
      <p:sp>
        <p:nvSpPr>
          <p:cNvPr id="3" name="Text Placeholder 2"/>
          <p:cNvSpPr>
            <a:spLocks noGrp="1"/>
          </p:cNvSpPr>
          <p:nvPr>
            <p:ph type="body" idx="1"/>
          </p:nvPr>
        </p:nvSpPr>
        <p:spPr/>
        <p:txBody>
          <a:bodyPr/>
          <a:lstStyle/>
          <a:p>
            <a:pPr>
              <a:buFont typeface="Wingdings" pitchFamily="2" charset="2"/>
              <a:buChar char="§"/>
            </a:pPr>
            <a:r>
              <a:rPr lang="en-US" dirty="0"/>
              <a:t>If we record the results of repeated measurements at random settings of the </a:t>
            </a:r>
            <a:r>
              <a:rPr lang="en-US" dirty="0" err="1"/>
              <a:t>polaroids</a:t>
            </a:r>
            <a:r>
              <a:rPr lang="en-US" dirty="0"/>
              <a:t>, chosen from the settings above, we can count the number of times that the measurements match for any pair of settings.</a:t>
            </a:r>
          </a:p>
          <a:p>
            <a:pPr>
              <a:buFont typeface="Wingdings" pitchFamily="2" charset="2"/>
              <a:buChar char="§"/>
            </a:pPr>
            <a:r>
              <a:rPr lang="en-US" dirty="0"/>
              <a:t>Let </a:t>
            </a:r>
            <a:r>
              <a:rPr lang="en-US" dirty="0" err="1"/>
              <a:t>Pxy</a:t>
            </a:r>
            <a:r>
              <a:rPr lang="en-US" dirty="0"/>
              <a:t> denote the sum of the observed probability that either </a:t>
            </a:r>
          </a:p>
          <a:p>
            <a:r>
              <a:rPr lang="en-US" dirty="0"/>
              <a:t>• the two photons interact in the same way with both </a:t>
            </a:r>
            <a:r>
              <a:rPr lang="en-US" dirty="0" err="1"/>
              <a:t>polaroids</a:t>
            </a:r>
            <a:r>
              <a:rPr lang="en-US" dirty="0"/>
              <a:t> (either both pass through, or both are absorbed) when the first </a:t>
            </a:r>
            <a:r>
              <a:rPr lang="en-US" dirty="0" err="1"/>
              <a:t>polaroid</a:t>
            </a:r>
            <a:r>
              <a:rPr lang="en-US" dirty="0"/>
              <a:t> is set at angle x and the second at angle y, or</a:t>
            </a:r>
          </a:p>
          <a:p>
            <a:r>
              <a:rPr lang="en-US" dirty="0"/>
              <a:t> • the two photons interact in the same way with both </a:t>
            </a:r>
            <a:r>
              <a:rPr lang="en-US" dirty="0" err="1"/>
              <a:t>polaroids</a:t>
            </a:r>
            <a:r>
              <a:rPr lang="en-US" dirty="0"/>
              <a:t> when the first </a:t>
            </a:r>
            <a:r>
              <a:rPr lang="en-US" dirty="0" err="1"/>
              <a:t>polaroid</a:t>
            </a:r>
            <a:r>
              <a:rPr lang="en-US" dirty="0"/>
              <a:t> is set at angle y and the second at angle x.</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Bell’s inequality proof</a:t>
            </a:r>
          </a:p>
        </p:txBody>
      </p:sp>
      <p:sp>
        <p:nvSpPr>
          <p:cNvPr id="3" name="Text Placeholder 2"/>
          <p:cNvSpPr>
            <a:spLocks noGrp="1"/>
          </p:cNvSpPr>
          <p:nvPr>
            <p:ph type="body" idx="1"/>
          </p:nvPr>
        </p:nvSpPr>
        <p:spPr/>
        <p:txBody>
          <a:bodyPr/>
          <a:lstStyle/>
          <a:p>
            <a:pPr>
              <a:buFont typeface="Wingdings" pitchFamily="2" charset="2"/>
              <a:buChar char="§"/>
            </a:pPr>
            <a:r>
              <a:rPr lang="en-US" dirty="0"/>
              <a:t>Since whenever the two </a:t>
            </a:r>
            <a:r>
              <a:rPr lang="en-US" dirty="0" err="1"/>
              <a:t>polaroids</a:t>
            </a:r>
            <a:r>
              <a:rPr lang="en-US" dirty="0"/>
              <a:t> are on the same setting, the measurement of the photons will always give the same result </a:t>
            </a:r>
            <a:r>
              <a:rPr lang="en-US" dirty="0" err="1"/>
              <a:t>P</a:t>
            </a:r>
            <a:r>
              <a:rPr lang="en-US" baseline="-25000" dirty="0" err="1"/>
              <a:t>xx</a:t>
            </a:r>
            <a:r>
              <a:rPr lang="en-US" dirty="0"/>
              <a:t>= 1 for any setting x. </a:t>
            </a:r>
          </a:p>
          <a:p>
            <a:pPr>
              <a:buFont typeface="Wingdings" pitchFamily="2" charset="2"/>
              <a:buChar char="§"/>
            </a:pPr>
            <a:r>
              <a:rPr lang="en-US" dirty="0"/>
              <a:t>We now show that the inequality, </a:t>
            </a:r>
          </a:p>
          <a:p>
            <a:r>
              <a:rPr lang="en-US" dirty="0"/>
              <a:t>          </a:t>
            </a:r>
            <a:r>
              <a:rPr lang="en-US" dirty="0" err="1"/>
              <a:t>P</a:t>
            </a:r>
            <a:r>
              <a:rPr lang="en-US" baseline="-25000" dirty="0" err="1"/>
              <a:t>ab</a:t>
            </a:r>
            <a:r>
              <a:rPr lang="en-US" dirty="0"/>
              <a:t> + P</a:t>
            </a:r>
            <a:r>
              <a:rPr lang="en-US" baseline="-25000" dirty="0"/>
              <a:t>ac</a:t>
            </a:r>
            <a:r>
              <a:rPr lang="en-US" dirty="0"/>
              <a:t> + </a:t>
            </a:r>
            <a:r>
              <a:rPr lang="en-US" dirty="0" err="1"/>
              <a:t>P</a:t>
            </a:r>
            <a:r>
              <a:rPr lang="en-US" baseline="-25000" dirty="0" err="1"/>
              <a:t>bc</a:t>
            </a:r>
            <a:r>
              <a:rPr lang="en-US" dirty="0"/>
              <a:t> ≥ 1, known as</a:t>
            </a:r>
            <a:r>
              <a:rPr lang="en-US" b="1" dirty="0"/>
              <a:t> Bell’s inequality</a:t>
            </a:r>
            <a:r>
              <a:rPr lang="en-US" dirty="0"/>
              <a:t>, holds for any local hidden-variable theory and any sequence of settings for each of the </a:t>
            </a:r>
            <a:r>
              <a:rPr lang="en-US" dirty="0" err="1"/>
              <a:t>polaroids</a:t>
            </a:r>
            <a:r>
              <a:rPr lang="en-US" dirty="0"/>
              <a:t>.</a:t>
            </a:r>
          </a:p>
          <a:p>
            <a:endParaRPr lang="en-US" dirty="0"/>
          </a:p>
          <a:p>
            <a:pPr>
              <a:buFont typeface="Wingdings" pitchFamily="2" charset="2"/>
              <a:buChar char="§"/>
            </a:pPr>
            <a:r>
              <a:rPr lang="en-US" dirty="0"/>
              <a:t>The </a:t>
            </a:r>
            <a:r>
              <a:rPr lang="en-US" dirty="0" err="1"/>
              <a:t>polaroids</a:t>
            </a:r>
            <a:r>
              <a:rPr lang="en-US" dirty="0"/>
              <a:t>, when set at the same angle, always give the same result when measuring the photons in an EPR state |ψ&gt; means that both photons of the entangled pair must be in the same equivalence class of hidden states h.</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Bell’s inequality proof</a:t>
            </a:r>
          </a:p>
        </p:txBody>
      </p:sp>
      <p:sp>
        <p:nvSpPr>
          <p:cNvPr id="3" name="Text Placeholder 2"/>
          <p:cNvSpPr>
            <a:spLocks noGrp="1"/>
          </p:cNvSpPr>
          <p:nvPr>
            <p:ph type="body" idx="1"/>
          </p:nvPr>
        </p:nvSpPr>
        <p:spPr/>
        <p:txBody>
          <a:bodyPr/>
          <a:lstStyle/>
          <a:p>
            <a:pPr>
              <a:buFont typeface="Wingdings" pitchFamily="2" charset="2"/>
              <a:buChar char="§"/>
            </a:pPr>
            <a:r>
              <a:rPr lang="en-US" dirty="0"/>
              <a:t>Let </a:t>
            </a:r>
            <a:r>
              <a:rPr lang="en-US" dirty="0" err="1"/>
              <a:t>P</a:t>
            </a:r>
            <a:r>
              <a:rPr lang="en-US" baseline="30000" dirty="0" err="1"/>
              <a:t>h</a:t>
            </a:r>
            <a:r>
              <a:rPr lang="en-US" baseline="-25000" dirty="0" err="1"/>
              <a:t>xy</a:t>
            </a:r>
            <a:r>
              <a:rPr lang="en-US" dirty="0"/>
              <a:t> be 1 if the result of the two measurements agree on states with hidden variable h, and 0 otherwise. </a:t>
            </a:r>
          </a:p>
          <a:p>
            <a:pPr>
              <a:buFont typeface="Wingdings" pitchFamily="2" charset="2"/>
              <a:buChar char="§"/>
            </a:pPr>
            <a:r>
              <a:rPr lang="en-US" dirty="0"/>
              <a:t>Since any measurement has only two possible results, simple logic tells us that the result of measuring a photon, with a given hidden state h, in each of the three </a:t>
            </a:r>
            <a:r>
              <a:rPr lang="en-US" dirty="0" err="1"/>
              <a:t>polaroid</a:t>
            </a:r>
            <a:r>
              <a:rPr lang="en-US" dirty="0"/>
              <a:t> settings, a, b, and c, will be the same for at least one of the settings.</a:t>
            </a:r>
          </a:p>
          <a:p>
            <a:pPr>
              <a:buFont typeface="Wingdings" pitchFamily="2" charset="2"/>
              <a:buChar char="§"/>
            </a:pPr>
            <a:r>
              <a:rPr lang="en-US" dirty="0"/>
              <a:t> Thus, since the two photons of state |ψ &gt;are in the same hidden state, for any h,</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15</a:t>
            </a:fld>
            <a:endParaRPr lang="en-IN"/>
          </a:p>
        </p:txBody>
      </p:sp>
      <p:pic>
        <p:nvPicPr>
          <p:cNvPr id="5122" name="Picture 2"/>
          <p:cNvPicPr>
            <a:picLocks noChangeAspect="1" noChangeArrowheads="1"/>
          </p:cNvPicPr>
          <p:nvPr/>
        </p:nvPicPr>
        <p:blipFill>
          <a:blip r:embed="rId2"/>
          <a:srcRect/>
          <a:stretch>
            <a:fillRect/>
          </a:stretch>
        </p:blipFill>
        <p:spPr bwMode="auto">
          <a:xfrm>
            <a:off x="1567688" y="4032822"/>
            <a:ext cx="1774825" cy="3651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Bell’s inequality proof</a:t>
            </a:r>
          </a:p>
        </p:txBody>
      </p:sp>
      <p:sp>
        <p:nvSpPr>
          <p:cNvPr id="3" name="Text Placeholder 2"/>
          <p:cNvSpPr>
            <a:spLocks noGrp="1"/>
          </p:cNvSpPr>
          <p:nvPr>
            <p:ph type="body" idx="1"/>
          </p:nvPr>
        </p:nvSpPr>
        <p:spPr/>
        <p:txBody>
          <a:bodyPr/>
          <a:lstStyle/>
          <a:p>
            <a:pPr>
              <a:buFont typeface="Wingdings" pitchFamily="2" charset="2"/>
              <a:buChar char="§"/>
            </a:pPr>
            <a:r>
              <a:rPr lang="en-US" dirty="0"/>
              <a:t>Let </a:t>
            </a:r>
            <a:r>
              <a:rPr lang="en-US" dirty="0" err="1"/>
              <a:t>w</a:t>
            </a:r>
            <a:r>
              <a:rPr lang="en-US" baseline="-25000" dirty="0" err="1"/>
              <a:t>h</a:t>
            </a:r>
            <a:r>
              <a:rPr lang="en-US" dirty="0"/>
              <a:t> be the probability with which the source emits photons of kind h. Then the sum of the observed probabilities </a:t>
            </a:r>
            <a:r>
              <a:rPr lang="en-US" dirty="0" err="1"/>
              <a:t>Pab</a:t>
            </a:r>
            <a:r>
              <a:rPr lang="en-US" dirty="0"/>
              <a:t> + Pac + </a:t>
            </a:r>
            <a:r>
              <a:rPr lang="en-US" dirty="0" err="1"/>
              <a:t>Pbc</a:t>
            </a:r>
            <a:r>
              <a:rPr lang="en-US" dirty="0"/>
              <a:t> is a weighted sum, with weights </a:t>
            </a:r>
            <a:r>
              <a:rPr lang="en-US" dirty="0" err="1"/>
              <a:t>wh</a:t>
            </a:r>
            <a:r>
              <a:rPr lang="en-US" dirty="0"/>
              <a:t>, of the results for photons of each hidden kind h:</a:t>
            </a:r>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r>
              <a:rPr lang="en-US" dirty="0"/>
              <a:t>The weighted average of numbers all greater than 1 is greater than 1, so since                       for any h, we may conclude that </a:t>
            </a:r>
            <a:r>
              <a:rPr lang="en-US" b="1" dirty="0" err="1"/>
              <a:t>P</a:t>
            </a:r>
            <a:r>
              <a:rPr lang="en-US" b="1" baseline="-25000" dirty="0" err="1"/>
              <a:t>ab</a:t>
            </a:r>
            <a:r>
              <a:rPr lang="en-US" b="1" dirty="0"/>
              <a:t> + P</a:t>
            </a:r>
            <a:r>
              <a:rPr lang="en-US" b="1" baseline="-25000" dirty="0"/>
              <a:t>ac</a:t>
            </a:r>
            <a:r>
              <a:rPr lang="en-US" b="1" dirty="0"/>
              <a:t> + </a:t>
            </a:r>
            <a:r>
              <a:rPr lang="en-US" b="1" dirty="0" err="1"/>
              <a:t>P</a:t>
            </a:r>
            <a:r>
              <a:rPr lang="en-US" b="1" baseline="-25000" dirty="0" err="1"/>
              <a:t>bc</a:t>
            </a:r>
            <a:r>
              <a:rPr lang="en-US" b="1" dirty="0"/>
              <a:t> ≥ 1</a:t>
            </a:r>
            <a:r>
              <a:rPr lang="en-US" dirty="0"/>
              <a:t>, This inequality holds for any local hidden-variable theory and gives us a testable requirement.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16</a:t>
            </a:fld>
            <a:endParaRPr lang="en-IN"/>
          </a:p>
        </p:txBody>
      </p:sp>
      <p:pic>
        <p:nvPicPr>
          <p:cNvPr id="6146" name="Picture 2"/>
          <p:cNvPicPr>
            <a:picLocks noChangeAspect="1" noChangeArrowheads="1"/>
          </p:cNvPicPr>
          <p:nvPr/>
        </p:nvPicPr>
        <p:blipFill>
          <a:blip r:embed="rId2"/>
          <a:srcRect/>
          <a:stretch>
            <a:fillRect/>
          </a:stretch>
        </p:blipFill>
        <p:spPr bwMode="auto">
          <a:xfrm>
            <a:off x="1558354" y="2970276"/>
            <a:ext cx="3840162" cy="5334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9660128" y="3804222"/>
            <a:ext cx="1774825" cy="3651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ctr"/>
            <a:r>
              <a:rPr lang="en-US" dirty="0"/>
              <a:t>Entanglement and quantum entanglement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Quantum entanglement</a:t>
            </a:r>
          </a:p>
        </p:txBody>
      </p:sp>
      <p:sp>
        <p:nvSpPr>
          <p:cNvPr id="3" name="Text Placeholder 2"/>
          <p:cNvSpPr>
            <a:spLocks noGrp="1"/>
          </p:cNvSpPr>
          <p:nvPr>
            <p:ph type="body" idx="1"/>
          </p:nvPr>
        </p:nvSpPr>
        <p:spPr/>
        <p:txBody>
          <a:bodyPr/>
          <a:lstStyle/>
          <a:p>
            <a:pPr>
              <a:buFont typeface="Wingdings" pitchFamily="2" charset="2"/>
              <a:buChar char="§"/>
            </a:pPr>
            <a:r>
              <a:rPr lang="en-US" dirty="0"/>
              <a:t>To demonstrate quantum entanglement, we will define the controlled-NOT (CNOT) gate and the composition of two systems. </a:t>
            </a:r>
          </a:p>
          <a:p>
            <a:pPr>
              <a:buFont typeface="Wingdings" pitchFamily="2" charset="2"/>
              <a:buChar char="§"/>
            </a:pPr>
            <a:r>
              <a:rPr lang="en-US" dirty="0"/>
              <a:t>As a result, we define the tensor product between operations  </a:t>
            </a:r>
            <a:r>
              <a:rPr lang="en-US" dirty="0" err="1"/>
              <a:t>q</a:t>
            </a:r>
            <a:r>
              <a:rPr lang="en-US" baseline="-25000" dirty="0" err="1"/>
              <a:t>o</a:t>
            </a:r>
            <a:r>
              <a:rPr lang="en-US" dirty="0"/>
              <a:t> and q</a:t>
            </a:r>
            <a:r>
              <a:rPr lang="en-US" baseline="-25000" dirty="0"/>
              <a:t>1</a:t>
            </a:r>
            <a:r>
              <a:rPr lang="en-US" dirty="0"/>
              <a:t> by        </a:t>
            </a:r>
            <a:r>
              <a:rPr lang="en-US" baseline="-25000" dirty="0"/>
              <a:t>       </a:t>
            </a:r>
            <a:r>
              <a:rPr lang="en-US" dirty="0"/>
              <a:t> .</a:t>
            </a:r>
          </a:p>
          <a:p>
            <a:pPr>
              <a:buNone/>
            </a:pPr>
            <a:br>
              <a:rPr lang="en-US" dirty="0"/>
            </a:b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18</a:t>
            </a:fld>
            <a:endParaRPr lang="en-IN"/>
          </a:p>
        </p:txBody>
      </p:sp>
      <p:pic>
        <p:nvPicPr>
          <p:cNvPr id="7170" name="Picture 2"/>
          <p:cNvPicPr>
            <a:picLocks noChangeAspect="1" noChangeArrowheads="1"/>
          </p:cNvPicPr>
          <p:nvPr/>
        </p:nvPicPr>
        <p:blipFill>
          <a:blip r:embed="rId2"/>
          <a:srcRect/>
          <a:stretch>
            <a:fillRect/>
          </a:stretch>
        </p:blipFill>
        <p:spPr bwMode="auto">
          <a:xfrm>
            <a:off x="9373616" y="2746566"/>
            <a:ext cx="659949" cy="25266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Bell state + z-measurement on </a:t>
            </a:r>
            <a:r>
              <a:rPr lang="en-US" b="1" dirty="0" err="1"/>
              <a:t>qubit</a:t>
            </a:r>
            <a:r>
              <a:rPr lang="en-US" b="1" dirty="0"/>
              <a:t> 0</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19</a:t>
            </a:fld>
            <a:endParaRPr lang="en-IN"/>
          </a:p>
        </p:txBody>
      </p:sp>
      <p:pic>
        <p:nvPicPr>
          <p:cNvPr id="4098" name="Picture 2"/>
          <p:cNvPicPr>
            <a:picLocks noChangeAspect="1" noChangeArrowheads="1"/>
          </p:cNvPicPr>
          <p:nvPr/>
        </p:nvPicPr>
        <p:blipFill>
          <a:blip r:embed="rId2"/>
          <a:srcRect/>
          <a:stretch>
            <a:fillRect/>
          </a:stretch>
        </p:blipFill>
        <p:spPr bwMode="auto">
          <a:xfrm>
            <a:off x="3389313" y="1757660"/>
            <a:ext cx="4593399" cy="406370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fdff1c571e_0_7"/>
          <p:cNvSpPr txBox="1">
            <a:spLocks noGrp="1"/>
          </p:cNvSpPr>
          <p:nvPr>
            <p:ph type="title"/>
          </p:nvPr>
        </p:nvSpPr>
        <p:spPr>
          <a:xfrm>
            <a:off x="1115568" y="323179"/>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dirty="0"/>
              <a:t>EPR paradox</a:t>
            </a:r>
            <a:endParaRPr dirty="0"/>
          </a:p>
        </p:txBody>
      </p:sp>
      <p:sp>
        <p:nvSpPr>
          <p:cNvPr id="229" name="Google Shape;229;gfdff1c571e_0_7"/>
          <p:cNvSpPr txBox="1">
            <a:spLocks noGrp="1"/>
          </p:cNvSpPr>
          <p:nvPr>
            <p:ph type="body" idx="1"/>
          </p:nvPr>
        </p:nvSpPr>
        <p:spPr>
          <a:xfrm>
            <a:off x="1133856" y="1845734"/>
            <a:ext cx="10058400" cy="4023300"/>
          </a:xfrm>
          <a:prstGeom prst="rect">
            <a:avLst/>
          </a:prstGeom>
        </p:spPr>
        <p:txBody>
          <a:bodyPr spcFirstLastPara="1" wrap="square" lIns="0" tIns="45700" rIns="0" bIns="45700" anchor="t" anchorCtr="0">
            <a:normAutofit/>
          </a:bodyPr>
          <a:lstStyle/>
          <a:p>
            <a:pPr marL="0" lvl="0" indent="0" algn="l" rtl="0">
              <a:spcBef>
                <a:spcPts val="1200"/>
              </a:spcBef>
              <a:spcAft>
                <a:spcPts val="0"/>
              </a:spcAft>
              <a:buFont typeface="Wingdings" pitchFamily="2" charset="2"/>
              <a:buChar char="§"/>
            </a:pPr>
            <a:r>
              <a:rPr lang="en-IN" dirty="0"/>
              <a:t>In 1935, Albert Einstein, Boris </a:t>
            </a:r>
            <a:r>
              <a:rPr lang="en-IN" dirty="0" err="1"/>
              <a:t>Podolsky</a:t>
            </a:r>
            <a:r>
              <a:rPr lang="en-IN" dirty="0"/>
              <a:t>, and Nathan Rosen wrote a paper entitled “Can quantum  mechanical description of physical reality be considered complete?”</a:t>
            </a:r>
            <a:endParaRPr dirty="0"/>
          </a:p>
          <a:p>
            <a:pPr marL="0" lvl="0" indent="0">
              <a:buFont typeface="Wingdings" pitchFamily="2" charset="2"/>
              <a:buChar char="§"/>
            </a:pPr>
            <a:r>
              <a:rPr lang="en-IN" dirty="0"/>
              <a:t>The experiment involves a pair of photons in the state 1 / √ 2 (|00&gt;+|11&gt;).</a:t>
            </a:r>
          </a:p>
          <a:p>
            <a:pPr marL="0" lvl="0" indent="0">
              <a:buFont typeface="Wingdings" pitchFamily="2" charset="2"/>
              <a:buChar char="§"/>
            </a:pPr>
            <a:r>
              <a:rPr lang="en-US" dirty="0"/>
              <a:t>Pairs of particles in such a state are called EPR pairs </a:t>
            </a:r>
          </a:p>
          <a:p>
            <a:pPr marL="0" lvl="0" indent="0">
              <a:buFont typeface="Wingdings" pitchFamily="2" charset="2"/>
              <a:buChar char="§"/>
            </a:pPr>
            <a:r>
              <a:rPr lang="en-US" dirty="0"/>
              <a:t>EPR pairs are maximally entangled </a:t>
            </a:r>
            <a:r>
              <a:rPr lang="en-US" dirty="0" err="1"/>
              <a:t>i.e</a:t>
            </a:r>
            <a:r>
              <a:rPr lang="en-US" dirty="0"/>
              <a:t> for example Imagine a source that generates EPR pairs </a:t>
            </a:r>
          </a:p>
          <a:p>
            <a:pPr marL="0" lvl="0" indent="0">
              <a:buNone/>
            </a:pPr>
            <a:r>
              <a:rPr lang="en-US" dirty="0"/>
              <a:t>1/ √ 2 (|00&gt;+|11&gt;) and sends the first particle to Alice and the second to Bob. </a:t>
            </a:r>
          </a:p>
          <a:p>
            <a:pPr marL="0" lvl="0" indent="0">
              <a:buFont typeface="Wingdings" pitchFamily="2" charset="2"/>
              <a:buChar char="§"/>
            </a:pPr>
            <a:r>
              <a:rPr lang="en-US" dirty="0"/>
              <a:t>Alice and Bob can be arbitrarily far apart. </a:t>
            </a:r>
          </a:p>
          <a:p>
            <a:pPr marL="0" lvl="0" indent="0">
              <a:buFont typeface="Wingdings" pitchFamily="2" charset="2"/>
              <a:buChar char="§"/>
            </a:pPr>
            <a:r>
              <a:rPr lang="en-US" dirty="0"/>
              <a:t>Each person can perform measurements only on the particle he or she receives.</a:t>
            </a:r>
            <a:endParaRPr dirty="0"/>
          </a:p>
        </p:txBody>
      </p:sp>
      <p:sp>
        <p:nvSpPr>
          <p:cNvPr id="230" name="Google Shape;230;gfdff1c571e_0_7"/>
          <p:cNvSpPr txBox="1">
            <a:spLocks noGrp="1"/>
          </p:cNvSpPr>
          <p:nvPr>
            <p:ph type="sldNum" idx="12"/>
          </p:nvPr>
        </p:nvSpPr>
        <p:spPr>
          <a:xfrm>
            <a:off x="9900458" y="6459785"/>
            <a:ext cx="1311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IN"/>
              <a:pPr marL="0" lvl="0" indent="0" algn="r" rtl="0">
                <a:spcBef>
                  <a:spcPts val="0"/>
                </a:spcBef>
                <a:spcAft>
                  <a:spcPts val="0"/>
                </a:spcAft>
                <a:buClr>
                  <a:srgbClr val="000000"/>
                </a:buClr>
                <a:buSzPts val="1050"/>
                <a:buFont typeface="Arial"/>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Bell state + x-measurement on </a:t>
            </a:r>
            <a:r>
              <a:rPr lang="en-US" b="1" dirty="0" err="1"/>
              <a:t>qubit</a:t>
            </a:r>
            <a:r>
              <a:rPr lang="en-US" b="1" dirty="0"/>
              <a:t> 0</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20</a:t>
            </a:fld>
            <a:endParaRPr lang="en-IN"/>
          </a:p>
        </p:txBody>
      </p:sp>
      <p:pic>
        <p:nvPicPr>
          <p:cNvPr id="1026" name="Picture 2"/>
          <p:cNvPicPr>
            <a:picLocks noChangeAspect="1" noChangeArrowheads="1"/>
          </p:cNvPicPr>
          <p:nvPr/>
        </p:nvPicPr>
        <p:blipFill>
          <a:blip r:embed="rId2"/>
          <a:srcRect/>
          <a:stretch>
            <a:fillRect/>
          </a:stretch>
        </p:blipFill>
        <p:spPr bwMode="auto">
          <a:xfrm>
            <a:off x="2650173" y="1762833"/>
            <a:ext cx="4866195" cy="4213901"/>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Bell state + z-measurement on </a:t>
            </a:r>
            <a:r>
              <a:rPr lang="en-US" b="1" dirty="0" err="1"/>
              <a:t>qubit</a:t>
            </a:r>
            <a:r>
              <a:rPr lang="en-US" b="1" dirty="0"/>
              <a:t> 1</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21</a:t>
            </a:fld>
            <a:endParaRPr lang="en-IN"/>
          </a:p>
        </p:txBody>
      </p:sp>
      <p:pic>
        <p:nvPicPr>
          <p:cNvPr id="5122" name="Picture 2"/>
          <p:cNvPicPr>
            <a:picLocks noChangeAspect="1" noChangeArrowheads="1"/>
          </p:cNvPicPr>
          <p:nvPr/>
        </p:nvPicPr>
        <p:blipFill>
          <a:blip r:embed="rId2"/>
          <a:srcRect/>
          <a:stretch>
            <a:fillRect/>
          </a:stretch>
        </p:blipFill>
        <p:spPr bwMode="auto">
          <a:xfrm>
            <a:off x="3411538" y="1752484"/>
            <a:ext cx="4516310" cy="412602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Bell state + x-measurement on </a:t>
            </a:r>
            <a:r>
              <a:rPr lang="en-US" b="1" dirty="0" err="1"/>
              <a:t>qubit</a:t>
            </a:r>
            <a:r>
              <a:rPr lang="en-US" b="1" dirty="0"/>
              <a:t> 1</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22</a:t>
            </a:fld>
            <a:endParaRPr lang="en-IN"/>
          </a:p>
        </p:txBody>
      </p:sp>
      <p:pic>
        <p:nvPicPr>
          <p:cNvPr id="2050" name="Picture 2"/>
          <p:cNvPicPr>
            <a:picLocks noChangeAspect="1" noChangeArrowheads="1"/>
          </p:cNvPicPr>
          <p:nvPr/>
        </p:nvPicPr>
        <p:blipFill>
          <a:blip r:embed="rId2"/>
          <a:srcRect/>
          <a:stretch>
            <a:fillRect/>
          </a:stretch>
        </p:blipFill>
        <p:spPr bwMode="auto">
          <a:xfrm>
            <a:off x="3209544" y="1808284"/>
            <a:ext cx="4663440" cy="409721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Bell state + </a:t>
            </a:r>
            <a:r>
              <a:rPr lang="en-US" b="1" dirty="0" err="1"/>
              <a:t>zz</a:t>
            </a:r>
            <a:r>
              <a:rPr lang="en-US" b="1" dirty="0"/>
              <a:t>-measurement on </a:t>
            </a:r>
            <a:r>
              <a:rPr lang="en-US" b="1" dirty="0" err="1"/>
              <a:t>qubits</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23</a:t>
            </a:fld>
            <a:endParaRPr lang="en-IN"/>
          </a:p>
        </p:txBody>
      </p:sp>
      <p:pic>
        <p:nvPicPr>
          <p:cNvPr id="6146" name="Picture 2"/>
          <p:cNvPicPr>
            <a:picLocks noChangeAspect="1" noChangeArrowheads="1"/>
          </p:cNvPicPr>
          <p:nvPr/>
        </p:nvPicPr>
        <p:blipFill>
          <a:blip r:embed="rId2"/>
          <a:srcRect/>
          <a:stretch>
            <a:fillRect/>
          </a:stretch>
        </p:blipFill>
        <p:spPr bwMode="auto">
          <a:xfrm>
            <a:off x="3413062" y="1862322"/>
            <a:ext cx="4569650" cy="4195134"/>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Bell state + xx-measurement on </a:t>
            </a:r>
            <a:r>
              <a:rPr lang="en-US" b="1" dirty="0" err="1"/>
              <a:t>qubits</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24</a:t>
            </a:fld>
            <a:endParaRPr lang="en-IN"/>
          </a:p>
        </p:txBody>
      </p:sp>
      <p:pic>
        <p:nvPicPr>
          <p:cNvPr id="3074" name="Picture 2"/>
          <p:cNvPicPr>
            <a:picLocks noChangeAspect="1" noChangeArrowheads="1"/>
          </p:cNvPicPr>
          <p:nvPr/>
        </p:nvPicPr>
        <p:blipFill>
          <a:blip r:embed="rId2"/>
          <a:srcRect/>
          <a:stretch>
            <a:fillRect/>
          </a:stretch>
        </p:blipFill>
        <p:spPr bwMode="auto">
          <a:xfrm>
            <a:off x="3240088" y="1744728"/>
            <a:ext cx="4751768" cy="421792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Text Placeholder 2"/>
          <p:cNvSpPr>
            <a:spLocks noGrp="1"/>
          </p:cNvSpPr>
          <p:nvPr>
            <p:ph type="body" idx="1"/>
          </p:nvPr>
        </p:nvSpPr>
        <p:spPr/>
        <p:txBody>
          <a:bodyPr/>
          <a:lstStyle/>
          <a:p>
            <a:pPr>
              <a:buFont typeface="Wingdings" pitchFamily="2" charset="2"/>
              <a:buChar char="§"/>
            </a:pPr>
            <a:r>
              <a:rPr lang="en-US" dirty="0"/>
              <a:t>Rieffel, Eleanor G., and Wolfgang H. </a:t>
            </a:r>
            <a:r>
              <a:rPr lang="en-US" dirty="0" err="1"/>
              <a:t>Polak</a:t>
            </a:r>
            <a:r>
              <a:rPr lang="en-US" dirty="0"/>
              <a:t>. </a:t>
            </a:r>
            <a:r>
              <a:rPr lang="en-US" i="1" dirty="0"/>
              <a:t>Quantum computing: A gentle introduction</a:t>
            </a:r>
            <a:r>
              <a:rPr lang="en-US" dirty="0"/>
              <a:t>. MIT Press, 2011.</a:t>
            </a:r>
          </a:p>
          <a:p>
            <a:pPr>
              <a:buFont typeface="Wingdings" pitchFamily="2" charset="2"/>
              <a:buChar char="§"/>
            </a:pPr>
            <a:endParaRPr lang="en-US" dirty="0"/>
          </a:p>
          <a:p>
            <a:pPr>
              <a:buFont typeface="Wingdings" pitchFamily="2" charset="2"/>
              <a:buChar char="§"/>
            </a:pPr>
            <a:r>
              <a:rPr lang="en-US" dirty="0"/>
              <a:t>Nielsen, Michael A., and Isaac Chuang. "Quantum computation and quantum information." (2002): 558-559.</a:t>
            </a:r>
          </a:p>
          <a:p>
            <a:endParaRPr lang="en-US" dirty="0"/>
          </a:p>
          <a:p>
            <a:pPr>
              <a:buFont typeface="Wingdings" pitchFamily="2" charset="2"/>
              <a:buChar char="§"/>
            </a:pPr>
            <a:r>
              <a:rPr lang="en-US" dirty="0">
                <a:hlinkClick r:id="rId2"/>
              </a:rPr>
              <a:t>https://quantum-computing.ibm.com/composer/docs/iqx/guide/entanglement</a:t>
            </a:r>
            <a:endParaRPr lang="en-US" dirty="0"/>
          </a:p>
          <a:p>
            <a:pPr>
              <a:buFont typeface="Wingdings" pitchFamily="2" charset="2"/>
              <a:buChar char="§"/>
            </a:pPr>
            <a:r>
              <a:rPr lang="en-US" dirty="0">
                <a:hlinkClick r:id="rId3"/>
              </a:rPr>
              <a:t>https://www.digimat.in/nptel/courses/video/115101092/L38.html</a:t>
            </a:r>
            <a:br>
              <a:rPr lang="en-US" dirty="0"/>
            </a:br>
            <a:endParaRPr lang="en-US" dirty="0"/>
          </a:p>
          <a:p>
            <a:pPr>
              <a:buFont typeface="Wingdings" pitchFamily="2" charset="2"/>
              <a:buChar char="§"/>
            </a:pPr>
            <a:endParaRPr lang="en-US" dirty="0"/>
          </a:p>
          <a:p>
            <a:pPr>
              <a:buFont typeface="Wingdings" pitchFamily="2" charset="2"/>
              <a:buChar char="§"/>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25</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EPR paradox</a:t>
            </a:r>
          </a:p>
        </p:txBody>
      </p:sp>
      <p:sp>
        <p:nvSpPr>
          <p:cNvPr id="3" name="Text Placeholder 2"/>
          <p:cNvSpPr>
            <a:spLocks noGrp="1"/>
          </p:cNvSpPr>
          <p:nvPr>
            <p:ph type="body" idx="1"/>
          </p:nvPr>
        </p:nvSpPr>
        <p:spPr/>
        <p:txBody>
          <a:bodyPr/>
          <a:lstStyle/>
          <a:p>
            <a:pPr>
              <a:buFont typeface="Wingdings" pitchFamily="2" charset="2"/>
              <a:buChar char="§"/>
            </a:pPr>
            <a:r>
              <a:rPr lang="en-US" dirty="0"/>
              <a:t>if Alice measures her particle in the standard single-</a:t>
            </a:r>
            <a:r>
              <a:rPr lang="en-US" dirty="0" err="1"/>
              <a:t>qubit</a:t>
            </a:r>
            <a:r>
              <a:rPr lang="en-US" dirty="0"/>
              <a:t> basis, and observes the state |0&gt;, the effect of this measurement is to project the state of the quantum system onto that part of the state compatible with the results of Alice’s measurement, so the combined state will now be |00&gt;.</a:t>
            </a:r>
          </a:p>
          <a:p>
            <a:pPr>
              <a:buFont typeface="Wingdings" pitchFamily="2" charset="2"/>
              <a:buChar char="§"/>
            </a:pPr>
            <a:r>
              <a:rPr lang="en-US" dirty="0"/>
              <a:t> If Bob now measures his particle, he will always observe |0&gt;. </a:t>
            </a:r>
          </a:p>
          <a:p>
            <a:pPr>
              <a:buFont typeface="Wingdings" pitchFamily="2" charset="2"/>
              <a:buChar char="§"/>
            </a:pPr>
            <a:r>
              <a:rPr lang="en-US" dirty="0"/>
              <a:t>Thus it appears that Alice’s measurement has affected the state of Bob’s particle. Alice measures her particle in the standard single-</a:t>
            </a:r>
            <a:r>
              <a:rPr lang="en-US" dirty="0" err="1"/>
              <a:t>qubit</a:t>
            </a:r>
            <a:r>
              <a:rPr lang="en-US" dirty="0"/>
              <a:t> basis, and observes the state |0&gt;.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a:t>
            </a:fld>
            <a:endParaRPr lang="en-IN"/>
          </a:p>
        </p:txBody>
      </p:sp>
      <p:pic>
        <p:nvPicPr>
          <p:cNvPr id="1026" name="Picture 2"/>
          <p:cNvPicPr>
            <a:picLocks noChangeAspect="1" noChangeArrowheads="1"/>
          </p:cNvPicPr>
          <p:nvPr/>
        </p:nvPicPr>
        <p:blipFill>
          <a:blip r:embed="rId2"/>
          <a:srcRect/>
          <a:stretch>
            <a:fillRect/>
          </a:stretch>
        </p:blipFill>
        <p:spPr bwMode="auto">
          <a:xfrm>
            <a:off x="2907856" y="4242816"/>
            <a:ext cx="6318250" cy="194767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Entanglement</a:t>
            </a:r>
          </a:p>
        </p:txBody>
      </p:sp>
      <p:sp>
        <p:nvSpPr>
          <p:cNvPr id="3" name="Text Placeholder 2"/>
          <p:cNvSpPr>
            <a:spLocks noGrp="1"/>
          </p:cNvSpPr>
          <p:nvPr>
            <p:ph type="body" idx="1"/>
          </p:nvPr>
        </p:nvSpPr>
        <p:spPr/>
        <p:txBody>
          <a:bodyPr/>
          <a:lstStyle/>
          <a:p>
            <a:pPr>
              <a:buFont typeface="Wingdings" pitchFamily="2" charset="2"/>
              <a:buChar char="§"/>
            </a:pPr>
            <a:r>
              <a:rPr lang="en-US" dirty="0"/>
              <a:t> Similarly, if Alice measures |1&gt;, so will Bob.</a:t>
            </a:r>
          </a:p>
          <a:p>
            <a:pPr>
              <a:buFont typeface="Wingdings" pitchFamily="2" charset="2"/>
              <a:buChar char="§"/>
            </a:pPr>
            <a:r>
              <a:rPr lang="en-US" dirty="0"/>
              <a:t> By symmetry, if Bob were to measure his </a:t>
            </a:r>
            <a:r>
              <a:rPr lang="en-US" dirty="0" err="1"/>
              <a:t>qubit</a:t>
            </a:r>
            <a:r>
              <a:rPr lang="en-US" dirty="0"/>
              <a:t> first, Alice would observe the same result as Bob. </a:t>
            </a:r>
          </a:p>
          <a:p>
            <a:pPr>
              <a:buFont typeface="Wingdings" pitchFamily="2" charset="2"/>
              <a:buChar char="§"/>
            </a:pPr>
            <a:r>
              <a:rPr lang="en-US" dirty="0"/>
              <a:t>When measuring in the standard basis, Alice and Bob will always observe the same results, regardless of the relative timing. </a:t>
            </a:r>
          </a:p>
          <a:p>
            <a:pPr>
              <a:buFont typeface="Wingdings" pitchFamily="2" charset="2"/>
              <a:buChar char="§"/>
            </a:pPr>
            <a:r>
              <a:rPr lang="en-US" dirty="0"/>
              <a:t>The probability that either </a:t>
            </a:r>
            <a:r>
              <a:rPr lang="en-US" dirty="0" err="1"/>
              <a:t>qubit</a:t>
            </a:r>
            <a:r>
              <a:rPr lang="en-US" dirty="0"/>
              <a:t> is measured to be |0&gt; is 1/2, but the two results are always correlated.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Anti-correlations in the EPR experiment</a:t>
            </a:r>
          </a:p>
        </p:txBody>
      </p:sp>
      <p:sp>
        <p:nvSpPr>
          <p:cNvPr id="3" name="Text Placeholder 2"/>
          <p:cNvSpPr>
            <a:spLocks noGrp="1"/>
          </p:cNvSpPr>
          <p:nvPr>
            <p:ph type="body" idx="1"/>
          </p:nvPr>
        </p:nvSpPr>
        <p:spPr/>
        <p:txBody>
          <a:bodyPr/>
          <a:lstStyle/>
          <a:p>
            <a:pPr>
              <a:buFont typeface="Wingdings" pitchFamily="2" charset="2"/>
              <a:buChar char="§"/>
            </a:pPr>
            <a:r>
              <a:rPr lang="en-US" dirty="0"/>
              <a:t>Suppose we prepare the two </a:t>
            </a:r>
            <a:r>
              <a:rPr lang="en-US" dirty="0" err="1"/>
              <a:t>qubit</a:t>
            </a:r>
            <a:r>
              <a:rPr lang="en-US" dirty="0"/>
              <a:t> state</a:t>
            </a:r>
          </a:p>
          <a:p>
            <a:pPr>
              <a:buNone/>
            </a:pPr>
            <a:r>
              <a:rPr lang="en-US" dirty="0"/>
              <a:t>                                           |ψ&gt; = |01&gt;−|10&gt;/ √ 2 ,</a:t>
            </a:r>
            <a:br>
              <a:rPr lang="en-US" dirty="0"/>
            </a:br>
            <a:r>
              <a:rPr lang="en-US" dirty="0"/>
              <a:t>a state sometimes known as the spin singlet for historical reasons.</a:t>
            </a:r>
          </a:p>
          <a:p>
            <a:pPr>
              <a:buFont typeface="Wingdings" pitchFamily="2" charset="2"/>
              <a:buChar char="§"/>
            </a:pPr>
            <a:r>
              <a:rPr lang="en-US" dirty="0"/>
              <a:t>Suppose we perform a measurement of spin along the v</a:t>
            </a:r>
            <a:r>
              <a:rPr lang="en-US" baseline="30000" dirty="0"/>
              <a:t>-&gt;</a:t>
            </a:r>
            <a:r>
              <a:rPr lang="en-US" dirty="0"/>
              <a:t> axis on both </a:t>
            </a:r>
            <a:r>
              <a:rPr lang="en-US" dirty="0" err="1"/>
              <a:t>qubits</a:t>
            </a:r>
            <a:r>
              <a:rPr lang="en-US" dirty="0"/>
              <a:t>, that is, we measure the observable          on each </a:t>
            </a:r>
            <a:r>
              <a:rPr lang="en-US" dirty="0" err="1"/>
              <a:t>qubit</a:t>
            </a:r>
            <a:r>
              <a:rPr lang="en-US" dirty="0"/>
              <a:t>, getting a result of +1 or −1 for each </a:t>
            </a:r>
            <a:r>
              <a:rPr lang="en-US" dirty="0" err="1"/>
              <a:t>qubit</a:t>
            </a:r>
            <a:r>
              <a:rPr lang="en-US" dirty="0"/>
              <a:t>. </a:t>
            </a:r>
          </a:p>
          <a:p>
            <a:pPr>
              <a:buFont typeface="Wingdings" pitchFamily="2" charset="2"/>
              <a:buChar char="§"/>
            </a:pPr>
            <a:r>
              <a:rPr lang="en-US" dirty="0"/>
              <a:t>It turns out that no matter           what choice of v</a:t>
            </a:r>
            <a:r>
              <a:rPr lang="en-US" baseline="30000" dirty="0">
                <a:sym typeface="Wingdings" pitchFamily="2" charset="2"/>
              </a:rPr>
              <a:t></a:t>
            </a:r>
            <a:r>
              <a:rPr lang="en-US" dirty="0"/>
              <a:t> we make, the results of the two measurements are always opposite to one another.</a:t>
            </a:r>
          </a:p>
          <a:p>
            <a:pPr>
              <a:buFont typeface="Wingdings" pitchFamily="2" charset="2"/>
              <a:buChar char="§"/>
            </a:pPr>
            <a:r>
              <a:rPr lang="en-US" dirty="0"/>
              <a:t>That is, if the measurement on the first </a:t>
            </a:r>
            <a:r>
              <a:rPr lang="en-US" dirty="0" err="1"/>
              <a:t>qubit</a:t>
            </a:r>
            <a:r>
              <a:rPr lang="en-US" dirty="0"/>
              <a:t> yields +1, then the measurement on the second </a:t>
            </a:r>
            <a:r>
              <a:rPr lang="en-US" dirty="0" err="1"/>
              <a:t>qubit</a:t>
            </a:r>
            <a:r>
              <a:rPr lang="en-US" dirty="0"/>
              <a:t> will yield −1, and vice versa.</a:t>
            </a:r>
          </a:p>
          <a:p>
            <a:pPr>
              <a:buFont typeface="Wingdings" pitchFamily="2" charset="2"/>
              <a:buChar char="§"/>
            </a:pPr>
            <a:r>
              <a:rPr lang="en-US" dirty="0"/>
              <a:t>It is as though the second </a:t>
            </a:r>
            <a:r>
              <a:rPr lang="en-US" dirty="0" err="1"/>
              <a:t>qubit</a:t>
            </a:r>
            <a:r>
              <a:rPr lang="en-US" dirty="0"/>
              <a:t> knows the result of the measurement on the first, no matter how the first </a:t>
            </a:r>
            <a:r>
              <a:rPr lang="en-US" dirty="0" err="1"/>
              <a:t>qubit</a:t>
            </a:r>
            <a:r>
              <a:rPr lang="en-US" dirty="0"/>
              <a:t> is measured.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a:t>
            </a:fld>
            <a:endParaRPr lang="en-IN"/>
          </a:p>
        </p:txBody>
      </p:sp>
      <p:pic>
        <p:nvPicPr>
          <p:cNvPr id="9218" name="Picture 2"/>
          <p:cNvPicPr>
            <a:picLocks noChangeAspect="1" noChangeArrowheads="1"/>
          </p:cNvPicPr>
          <p:nvPr/>
        </p:nvPicPr>
        <p:blipFill>
          <a:blip r:embed="rId2"/>
          <a:srcRect/>
          <a:stretch>
            <a:fillRect/>
          </a:stretch>
        </p:blipFill>
        <p:spPr bwMode="auto">
          <a:xfrm>
            <a:off x="4357815" y="3903091"/>
            <a:ext cx="419100" cy="220663"/>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a:stretch>
            <a:fillRect/>
          </a:stretch>
        </p:blipFill>
        <p:spPr bwMode="auto">
          <a:xfrm>
            <a:off x="4162743" y="3479419"/>
            <a:ext cx="419100" cy="2206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Anti-correlations in the EPR experiment</a:t>
            </a:r>
          </a:p>
        </p:txBody>
      </p:sp>
      <p:sp>
        <p:nvSpPr>
          <p:cNvPr id="3" name="Text Placeholder 2"/>
          <p:cNvSpPr>
            <a:spLocks noGrp="1"/>
          </p:cNvSpPr>
          <p:nvPr>
            <p:ph type="body" idx="1"/>
          </p:nvPr>
        </p:nvSpPr>
        <p:spPr>
          <a:xfrm>
            <a:off x="1097280" y="1845734"/>
            <a:ext cx="10058400" cy="4417906"/>
          </a:xfrm>
        </p:spPr>
        <p:txBody>
          <a:bodyPr/>
          <a:lstStyle/>
          <a:p>
            <a:pPr>
              <a:buFont typeface="Wingdings" pitchFamily="2" charset="2"/>
              <a:buChar char="§"/>
            </a:pPr>
            <a:r>
              <a:rPr lang="en-US" dirty="0"/>
              <a:t>To see why this is true, suppose |a&gt; and |b&gt; are the </a:t>
            </a:r>
            <a:r>
              <a:rPr lang="en-US" dirty="0" err="1"/>
              <a:t>eigenstates</a:t>
            </a:r>
            <a:r>
              <a:rPr lang="en-US" dirty="0"/>
              <a:t> of          Then there exist complex numbers α, β, γ, δ such that</a:t>
            </a:r>
          </a:p>
          <a:p>
            <a:pPr>
              <a:buNone/>
            </a:pPr>
            <a:r>
              <a:rPr lang="en-US" dirty="0"/>
              <a:t>                               </a:t>
            </a:r>
            <a:r>
              <a:rPr lang="el-GR" dirty="0"/>
              <a:t>|0</a:t>
            </a:r>
            <a:r>
              <a:rPr lang="en-US" dirty="0"/>
              <a:t>&gt;</a:t>
            </a:r>
            <a:r>
              <a:rPr lang="el-GR" dirty="0"/>
              <a:t> = α|</a:t>
            </a:r>
            <a:r>
              <a:rPr lang="en-US" dirty="0"/>
              <a:t>a&gt; + </a:t>
            </a:r>
            <a:r>
              <a:rPr lang="el-GR" dirty="0"/>
              <a:t>β|</a:t>
            </a:r>
            <a:r>
              <a:rPr lang="en-US" dirty="0"/>
              <a:t>b&gt; </a:t>
            </a:r>
          </a:p>
          <a:p>
            <a:pPr>
              <a:buNone/>
            </a:pPr>
            <a:r>
              <a:rPr lang="en-US" dirty="0"/>
              <a:t>                               |1&gt; = </a:t>
            </a:r>
            <a:r>
              <a:rPr lang="el-GR" dirty="0"/>
              <a:t>γ|</a:t>
            </a:r>
            <a:r>
              <a:rPr lang="en-US" dirty="0"/>
              <a:t>a&gt; + </a:t>
            </a:r>
            <a:r>
              <a:rPr lang="el-GR" dirty="0"/>
              <a:t>δ|</a:t>
            </a:r>
            <a:r>
              <a:rPr lang="en-US" dirty="0"/>
              <a:t>b&gt;</a:t>
            </a:r>
          </a:p>
          <a:p>
            <a:pPr>
              <a:buFont typeface="Wingdings" pitchFamily="2" charset="2"/>
              <a:buChar char="§"/>
            </a:pPr>
            <a:r>
              <a:rPr lang="en-US" dirty="0"/>
              <a:t>Substituting we obtain |01&gt;−|10&gt; /√ 2 = (</a:t>
            </a:r>
            <a:r>
              <a:rPr lang="el-GR" dirty="0"/>
              <a:t>αδ − βγ) |</a:t>
            </a:r>
            <a:r>
              <a:rPr lang="en-US" dirty="0" err="1"/>
              <a:t>ab</a:t>
            </a:r>
            <a:r>
              <a:rPr lang="en-US" dirty="0"/>
              <a:t>&gt;−|</a:t>
            </a:r>
            <a:r>
              <a:rPr lang="en-US" dirty="0" err="1"/>
              <a:t>ba</a:t>
            </a:r>
            <a:r>
              <a:rPr lang="en-US" dirty="0"/>
              <a:t>&gt;  /√ 2 .</a:t>
            </a:r>
          </a:p>
          <a:p>
            <a:pPr>
              <a:buFont typeface="Wingdings" pitchFamily="2" charset="2"/>
              <a:buChar char="§"/>
            </a:pPr>
            <a:r>
              <a:rPr lang="en-US" dirty="0"/>
              <a:t>But  </a:t>
            </a:r>
            <a:r>
              <a:rPr lang="en-US" dirty="0" err="1"/>
              <a:t>αδ</a:t>
            </a:r>
            <a:r>
              <a:rPr lang="en-US" dirty="0"/>
              <a:t> − </a:t>
            </a:r>
            <a:r>
              <a:rPr lang="en-US" dirty="0" err="1"/>
              <a:t>βγ</a:t>
            </a:r>
            <a:r>
              <a:rPr lang="en-US" dirty="0"/>
              <a:t> is the determinant of the unitary matrix          ,       and thus is equal to a phase factor </a:t>
            </a:r>
            <a:r>
              <a:rPr lang="en-US" dirty="0" err="1"/>
              <a:t>e</a:t>
            </a:r>
            <a:r>
              <a:rPr lang="en-US" baseline="30000" dirty="0" err="1"/>
              <a:t>^</a:t>
            </a:r>
            <a:r>
              <a:rPr lang="en-US" dirty="0" err="1"/>
              <a:t>iθ</a:t>
            </a:r>
            <a:r>
              <a:rPr lang="en-US" dirty="0"/>
              <a:t> for some real θ. Thus</a:t>
            </a:r>
          </a:p>
          <a:p>
            <a:pPr>
              <a:buNone/>
            </a:pPr>
            <a:endParaRPr lang="en-US" dirty="0"/>
          </a:p>
          <a:p>
            <a:pPr>
              <a:buNone/>
            </a:pPr>
            <a:endParaRPr lang="en-US" dirty="0"/>
          </a:p>
          <a:p>
            <a:pPr>
              <a:buFont typeface="Wingdings" pitchFamily="2" charset="2"/>
              <a:buChar char="§"/>
            </a:pPr>
            <a:r>
              <a:rPr lang="en-US" dirty="0"/>
              <a:t>As a result, if a measurement of         performed on both </a:t>
            </a:r>
            <a:r>
              <a:rPr lang="en-US" dirty="0" err="1"/>
              <a:t>qubits</a:t>
            </a:r>
            <a:r>
              <a:rPr lang="en-US" dirty="0"/>
              <a:t>, then we can see that a result of +1 (−1) on the first </a:t>
            </a:r>
            <a:r>
              <a:rPr lang="en-US" dirty="0" err="1"/>
              <a:t>qubit</a:t>
            </a:r>
            <a:r>
              <a:rPr lang="en-US" dirty="0"/>
              <a:t> implies a result of −1 (+1) on the second </a:t>
            </a:r>
            <a:r>
              <a:rPr lang="en-US" dirty="0" err="1"/>
              <a:t>qubit</a:t>
            </a:r>
            <a:r>
              <a:rPr lang="en-US" dirty="0"/>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6</a:t>
            </a:fld>
            <a:endParaRPr lang="en-IN"/>
          </a:p>
        </p:txBody>
      </p:sp>
      <p:pic>
        <p:nvPicPr>
          <p:cNvPr id="10242" name="Picture 2"/>
          <p:cNvPicPr>
            <a:picLocks noChangeAspect="1" noChangeArrowheads="1"/>
          </p:cNvPicPr>
          <p:nvPr/>
        </p:nvPicPr>
        <p:blipFill>
          <a:blip r:embed="rId2"/>
          <a:srcRect/>
          <a:stretch>
            <a:fillRect/>
          </a:stretch>
        </p:blipFill>
        <p:spPr bwMode="auto">
          <a:xfrm>
            <a:off x="8507222" y="2009521"/>
            <a:ext cx="441325" cy="258763"/>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4974272" y="4706684"/>
            <a:ext cx="2881761" cy="852868"/>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4919726" y="5636641"/>
            <a:ext cx="441325" cy="258763"/>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6976873" y="3902629"/>
            <a:ext cx="923544" cy="5746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r>
              <a:rPr lang="en-US" dirty="0"/>
              <a:t>Entanglement</a:t>
            </a:r>
            <a:br>
              <a:rPr lang="en-US" dirty="0"/>
            </a:br>
            <a:endParaRPr lang="en-US" dirty="0"/>
          </a:p>
        </p:txBody>
      </p:sp>
      <p:sp>
        <p:nvSpPr>
          <p:cNvPr id="3" name="Text Placeholder 2"/>
          <p:cNvSpPr>
            <a:spLocks noGrp="1"/>
          </p:cNvSpPr>
          <p:nvPr>
            <p:ph type="body" idx="1"/>
          </p:nvPr>
        </p:nvSpPr>
        <p:spPr/>
        <p:txBody>
          <a:bodyPr/>
          <a:lstStyle/>
          <a:p>
            <a:pPr>
              <a:buFont typeface="Wingdings" pitchFamily="2" charset="2"/>
              <a:buChar char="§"/>
            </a:pPr>
            <a:r>
              <a:rPr lang="en-US" dirty="0"/>
              <a:t>The measurement performed by Alice appears to affect the state of Bob’s particle, but this wording is misleading.</a:t>
            </a:r>
          </a:p>
          <a:p>
            <a:pPr>
              <a:buFont typeface="Wingdings" pitchFamily="2" charset="2"/>
              <a:buChar char="§"/>
            </a:pPr>
            <a:r>
              <a:rPr lang="en-US" dirty="0"/>
              <a:t> Following special relativity, it is incorrect to think of one measurement happening first and causing the results of the other; it is possible to set up the EPR scenario so that one observer sees Alice measure first, then Bob, while another observer sees Bob measure first, then Alice. </a:t>
            </a:r>
          </a:p>
          <a:p>
            <a:pPr>
              <a:buFont typeface="Wingdings" pitchFamily="2" charset="2"/>
              <a:buChar char="§"/>
            </a:pPr>
            <a:r>
              <a:rPr lang="en-US" dirty="0"/>
              <a:t>According to relativity, physics must explain equally well the observations of both observers. </a:t>
            </a:r>
          </a:p>
          <a:p>
            <a:pPr>
              <a:buFont typeface="Wingdings" pitchFamily="2" charset="2"/>
              <a:buChar char="§"/>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state and local hidden variable</a:t>
            </a:r>
          </a:p>
        </p:txBody>
      </p:sp>
      <p:sp>
        <p:nvSpPr>
          <p:cNvPr id="3" name="Text Placeholder 2"/>
          <p:cNvSpPr>
            <a:spLocks noGrp="1"/>
          </p:cNvSpPr>
          <p:nvPr>
            <p:ph type="body" idx="1"/>
          </p:nvPr>
        </p:nvSpPr>
        <p:spPr/>
        <p:txBody>
          <a:bodyPr/>
          <a:lstStyle/>
          <a:p>
            <a:pPr>
              <a:buFont typeface="Wingdings" pitchFamily="2" charset="2"/>
              <a:buChar char="§"/>
            </a:pPr>
            <a:r>
              <a:rPr lang="en-US" dirty="0"/>
              <a:t>Quantum mechanics is not the only theory that can explain these results; they could also be explained by a classical theory that postulates that particles have an internal hidden state</a:t>
            </a:r>
          </a:p>
          <a:p>
            <a:pPr>
              <a:buFont typeface="Wingdings" pitchFamily="2" charset="2"/>
              <a:buChar char="§"/>
            </a:pPr>
            <a:r>
              <a:rPr lang="en-US" dirty="0"/>
              <a:t>The hidden state determines the result of the measurement, and that this hidden state is identical in two particles generated at the same time by the EPR source, but varies randomly over time as the pairs are generated.</a:t>
            </a:r>
          </a:p>
          <a:p>
            <a:pPr>
              <a:buFont typeface="Wingdings" pitchFamily="2" charset="2"/>
              <a:buChar char="§"/>
            </a:pPr>
            <a:r>
              <a:rPr lang="en-US" dirty="0"/>
              <a:t>According to such a classical theory, the reason we see random instead of deterministic results is simply because we, as of yet, have no way of accessing these hidden states.</a:t>
            </a:r>
          </a:p>
          <a:p>
            <a:pPr>
              <a:buFont typeface="Wingdings" pitchFamily="2" charset="2"/>
              <a:buChar char="§"/>
            </a:pPr>
            <a:r>
              <a:rPr lang="en-US" dirty="0"/>
              <a:t>The hope of proponents of such theories was that eventually physics would advance to a stage in which this hidden state would be known to us. Such theories are known as local hidden-variable theories.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hidden variable</a:t>
            </a:r>
          </a:p>
        </p:txBody>
      </p:sp>
      <p:sp>
        <p:nvSpPr>
          <p:cNvPr id="3" name="Text Placeholder 2"/>
          <p:cNvSpPr>
            <a:spLocks noGrp="1"/>
          </p:cNvSpPr>
          <p:nvPr>
            <p:ph type="body" idx="1"/>
          </p:nvPr>
        </p:nvSpPr>
        <p:spPr/>
        <p:txBody>
          <a:bodyPr/>
          <a:lstStyle/>
          <a:p>
            <a:r>
              <a:rPr lang="en-US" dirty="0"/>
              <a:t>Is it possible to construct a local hidden-variable theory that agrees with all of the experimental results we use quantum mechanics to model?</a:t>
            </a:r>
          </a:p>
          <a:p>
            <a:endParaRPr lang="en-US" dirty="0"/>
          </a:p>
          <a:p>
            <a:r>
              <a:rPr lang="en-US" dirty="0"/>
              <a:t>Bell showed that any local hidden variable theory predicts results that satisfy an inequality, known as Bell’s inequality.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9</a:t>
            </a:fld>
            <a:endParaRPr lang="en-IN"/>
          </a:p>
        </p:txBody>
      </p:sp>
    </p:spTree>
  </p:cSld>
  <p:clrMapOvr>
    <a:masterClrMapping/>
  </p:clrMapOvr>
</p:sld>
</file>

<file path=ppt/theme/theme1.xml><?xml version="1.0" encoding="utf-8"?>
<a:theme xmlns:a="http://schemas.openxmlformats.org/drawingml/2006/main" name="Retrospect">
  <a:themeElements>
    <a:clrScheme name="Custom 1">
      <a:dk1>
        <a:srgbClr val="000000"/>
      </a:dk1>
      <a:lt1>
        <a:srgbClr val="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Custom 1">
      <a:dk1>
        <a:srgbClr val="000000"/>
      </a:dk1>
      <a:lt1>
        <a:srgbClr val="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2568</TotalTime>
  <Words>1652</Words>
  <Application>Microsoft Office PowerPoint</Application>
  <PresentationFormat>Widescreen</PresentationFormat>
  <Paragraphs>132</Paragraphs>
  <Slides>25</Slides>
  <Notes>2</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Retrospect</vt:lpstr>
      <vt:lpstr>Retrospect</vt:lpstr>
      <vt:lpstr>M. Tech (CSE) – Second Semester (Term:  July-October 2022) Non CIE component on  Bell inequalities and entanglement </vt:lpstr>
      <vt:lpstr>EPR paradox</vt:lpstr>
      <vt:lpstr>EPR paradox</vt:lpstr>
      <vt:lpstr>Entanglement</vt:lpstr>
      <vt:lpstr>Anti-correlations in the EPR experiment</vt:lpstr>
      <vt:lpstr>Anti-correlations in the EPR experiment</vt:lpstr>
      <vt:lpstr>    Entanglement </vt:lpstr>
      <vt:lpstr>Hidden state and local hidden variable</vt:lpstr>
      <vt:lpstr>Local hidden variable</vt:lpstr>
      <vt:lpstr>Setup for Bell’s Theorem</vt:lpstr>
      <vt:lpstr>Set up for Bell’s theorem</vt:lpstr>
      <vt:lpstr>Bell’s inequality</vt:lpstr>
      <vt:lpstr>Bell’s inequality proof</vt:lpstr>
      <vt:lpstr>Bell’s inequality proof</vt:lpstr>
      <vt:lpstr>Bell’s inequality proof</vt:lpstr>
      <vt:lpstr>Bell’s inequality proof</vt:lpstr>
      <vt:lpstr>PowerPoint Presentation</vt:lpstr>
      <vt:lpstr>Quantum entanglement</vt:lpstr>
      <vt:lpstr>Bell state + z-measurement on qubit 0</vt:lpstr>
      <vt:lpstr>Bell state + x-measurement on qubit 0</vt:lpstr>
      <vt:lpstr>Bell state + z-measurement on qubit 1</vt:lpstr>
      <vt:lpstr>Bell state + x-measurement on qubit 1</vt:lpstr>
      <vt:lpstr>Bell state + zz-measurement on qubits</vt:lpstr>
      <vt:lpstr>Bell state + xx-measurement on qubits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 Tech (CSE) – Second Semester (Term:  July-October 2022  Seminar on  Bell inequalities and entanglement</dc:title>
  <dc:creator>LENOVO</dc:creator>
  <cp:lastModifiedBy>Pranamya Kashyap</cp:lastModifiedBy>
  <cp:revision>94</cp:revision>
  <dcterms:modified xsi:type="dcterms:W3CDTF">2022-09-11T08:12:42Z</dcterms:modified>
</cp:coreProperties>
</file>