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4" r:id="rId3"/>
    <p:sldId id="285" r:id="rId4"/>
    <p:sldId id="286" r:id="rId5"/>
    <p:sldId id="294" r:id="rId6"/>
    <p:sldId id="287" r:id="rId7"/>
    <p:sldId id="288" r:id="rId8"/>
    <p:sldId id="289" r:id="rId9"/>
    <p:sldId id="292" r:id="rId10"/>
    <p:sldId id="291" r:id="rId11"/>
    <p:sldId id="293" r:id="rId12"/>
    <p:sldId id="290" r:id="rId13"/>
    <p:sldId id="27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282" autoAdjust="0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43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2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2028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4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44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2" name="Google Shape;52;p5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9189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2" name="Google Shape;62;p6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013" y="12104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5" name="Google Shape;75;p8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867" y="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5" name="Google Shape;85;p9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729" y="-48825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0" name="Google Shape;90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5" name="Google Shape;95;p10" descr="C:\Users\Srinidhi\Desktop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2" name="Google Shape;102;p11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28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11" name="Google Shape;111;p12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8927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iki.org/wiki/ghz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ctrTitle"/>
          </p:nvPr>
        </p:nvSpPr>
        <p:spPr>
          <a:xfrm>
            <a:off x="1102224" y="1338706"/>
            <a:ext cx="10029455" cy="350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lvl="0" algn="ctr">
              <a:lnSpc>
                <a:spcPct val="150000"/>
              </a:lnSpc>
              <a:buSzPts val="2800"/>
            </a:pPr>
            <a:r>
              <a:rPr lang="en-IN" sz="3200" b="1" dirty="0">
                <a:solidFill>
                  <a:srgbClr val="7030A0"/>
                </a:solidFill>
              </a:rPr>
              <a:t>Quantum Circuit That Makes a Three Qubit GHZ State</a:t>
            </a:r>
            <a:br>
              <a:rPr lang="en-IN" sz="3200" b="1" dirty="0"/>
            </a:br>
            <a:r>
              <a:rPr lang="en-IN" sz="3200" b="1" dirty="0"/>
              <a:t>Non CIE Component</a:t>
            </a:r>
            <a:br>
              <a:rPr lang="en-IN" sz="3200" b="1" dirty="0">
                <a:solidFill>
                  <a:srgbClr val="7030A0"/>
                </a:solidFill>
              </a:rPr>
            </a:br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Quantum Computing </a:t>
            </a:r>
            <a:b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MCS22</a:t>
            </a:r>
            <a:br>
              <a:rPr lang="en-IN" sz="2000" dirty="0"/>
            </a:br>
            <a:endParaRPr sz="2000" dirty="0"/>
          </a:p>
        </p:txBody>
      </p:sp>
      <p:sp>
        <p:nvSpPr>
          <p:cNvPr id="117" name="Google Shape;117;p13"/>
          <p:cNvSpPr txBox="1"/>
          <p:nvPr/>
        </p:nvSpPr>
        <p:spPr>
          <a:xfrm>
            <a:off x="1655822" y="753971"/>
            <a:ext cx="88803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1035637" y="4595984"/>
            <a:ext cx="4133365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Somanath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Goudar</a:t>
            </a: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1MS21SCS20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6;p14">
            <a:extLst>
              <a:ext uri="{FF2B5EF4-FFF2-40B4-BE49-F238E27FC236}">
                <a16:creationId xmlns:a16="http://schemas.microsoft.com/office/drawing/2014/main" id="{067BEB2A-8FCF-B1A6-B290-26EBCD7420E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  <p:sp>
        <p:nvSpPr>
          <p:cNvPr id="7" name="Google Shape;127;p14">
            <a:extLst>
              <a:ext uri="{FF2B5EF4-FFF2-40B4-BE49-F238E27FC236}">
                <a16:creationId xmlns:a16="http://schemas.microsoft.com/office/drawing/2014/main" id="{7906C5A2-427F-E5CD-CA0A-1421D1E188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623-4263-EF2C-2C71-2008934E3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C0C66-456F-4B6C-82F0-F360EA04E9C6}"/>
              </a:ext>
            </a:extLst>
          </p:cNvPr>
          <p:cNvSpPr txBox="1"/>
          <p:nvPr/>
        </p:nvSpPr>
        <p:spPr>
          <a:xfrm>
            <a:off x="300529" y="877890"/>
            <a:ext cx="8199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Simulating Circuits using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Qiskit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Aer</a:t>
            </a:r>
            <a:endParaRPr lang="en-US" sz="4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26;p14">
            <a:extLst>
              <a:ext uri="{FF2B5EF4-FFF2-40B4-BE49-F238E27FC236}">
                <a16:creationId xmlns:a16="http://schemas.microsoft.com/office/drawing/2014/main" id="{CBDB11BA-772E-E98E-4E8C-624489F5459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94EA8-BC97-9318-14B2-4E4E221D3864}"/>
              </a:ext>
            </a:extLst>
          </p:cNvPr>
          <p:cNvSpPr txBox="1"/>
          <p:nvPr/>
        </p:nvSpPr>
        <p:spPr>
          <a:xfrm>
            <a:off x="300529" y="1585776"/>
            <a:ext cx="11420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Qiskit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Aer is a package for simulating quantum circuits. It provides many different backends for doing a simulation.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3178D-CBDF-D039-2CF0-333DD69221B1}"/>
              </a:ext>
            </a:extLst>
          </p:cNvPr>
          <p:cNvSpPr txBox="1"/>
          <p:nvPr/>
        </p:nvSpPr>
        <p:spPr>
          <a:xfrm>
            <a:off x="307716" y="2656520"/>
            <a:ext cx="4701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Statevector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</a:t>
            </a:r>
            <a:endParaRPr lang="en-US" sz="4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BE057-E45F-EA8B-2AC6-043EF63028D6}"/>
              </a:ext>
            </a:extLst>
          </p:cNvPr>
          <p:cNvSpPr txBox="1"/>
          <p:nvPr/>
        </p:nvSpPr>
        <p:spPr>
          <a:xfrm>
            <a:off x="327526" y="3429000"/>
            <a:ext cx="11420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backend in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Qiskit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Aer is the 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statevector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simulator returns the quantum state, which is a complex vector of dimensions 2</a:t>
            </a:r>
            <a:r>
              <a:rPr lang="en-I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 n is the number of qubits.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6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06ADB4-604E-FC37-8684-95A849B1E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8AEA2-E5EF-9A5B-593C-36F821C2A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480"/>
          <a:stretch/>
        </p:blipFill>
        <p:spPr>
          <a:xfrm>
            <a:off x="2716242" y="-1"/>
            <a:ext cx="7900298" cy="63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7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623-4263-EF2C-2C71-2008934E3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C0C66-456F-4B6C-82F0-F360EA04E9C6}"/>
              </a:ext>
            </a:extLst>
          </p:cNvPr>
          <p:cNvSpPr txBox="1"/>
          <p:nvPr/>
        </p:nvSpPr>
        <p:spPr>
          <a:xfrm>
            <a:off x="300529" y="794763"/>
            <a:ext cx="2577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583BB-1A2D-D2F0-3A74-8B3CB291EA75}"/>
              </a:ext>
            </a:extLst>
          </p:cNvPr>
          <p:cNvSpPr txBox="1"/>
          <p:nvPr/>
        </p:nvSpPr>
        <p:spPr>
          <a:xfrm>
            <a:off x="300529" y="1502649"/>
            <a:ext cx="114204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Senekane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Mohapi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F.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Petruccione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"Simulating quantum circuits with GNU Octave and Python," 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</a:t>
            </a:r>
            <a:r>
              <a:rPr lang="en-I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Africon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2013, pp. 1-4,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10.1109/AFRCON.2013.6757857.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Quantiki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“GHZ” 2015, (online)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https://www.quantiki.org/wiki/ghz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Computing, A Gentle Introduction Eleanor G.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Rieffel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Wolfgang H.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 press (2014)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Computation and Quantum Information, M. A. Nielsen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I.Chuang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Cambridge University Press (2013).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26;p14">
            <a:extLst>
              <a:ext uri="{FF2B5EF4-FFF2-40B4-BE49-F238E27FC236}">
                <a16:creationId xmlns:a16="http://schemas.microsoft.com/office/drawing/2014/main" id="{62A093AB-596E-C14D-3EA6-EE4C1851083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216098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FE42F-9D0D-5658-3BCC-F6AC329AE4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B40747-5B6C-9C10-F742-BBB1F323B045}"/>
              </a:ext>
            </a:extLst>
          </p:cNvPr>
          <p:cNvSpPr txBox="1">
            <a:spLocks/>
          </p:cNvSpPr>
          <p:nvPr/>
        </p:nvSpPr>
        <p:spPr>
          <a:xfrm>
            <a:off x="2788511" y="2504846"/>
            <a:ext cx="6296113" cy="23756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6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Google Shape;126;p14">
            <a:extLst>
              <a:ext uri="{FF2B5EF4-FFF2-40B4-BE49-F238E27FC236}">
                <a16:creationId xmlns:a16="http://schemas.microsoft.com/office/drawing/2014/main" id="{E28EFBDF-734B-885A-B263-E55BE2C62D1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274308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623-4263-EF2C-2C71-2008934E3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C0C66-456F-4B6C-82F0-F360EA04E9C6}"/>
              </a:ext>
            </a:extLst>
          </p:cNvPr>
          <p:cNvSpPr txBox="1"/>
          <p:nvPr/>
        </p:nvSpPr>
        <p:spPr>
          <a:xfrm>
            <a:off x="300529" y="973777"/>
            <a:ext cx="5503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Entanglement</a:t>
            </a:r>
            <a:endParaRPr lang="en-US" sz="4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583BB-1A2D-D2F0-3A74-8B3CB291EA75}"/>
              </a:ext>
            </a:extLst>
          </p:cNvPr>
          <p:cNvSpPr txBox="1"/>
          <p:nvPr/>
        </p:nvSpPr>
        <p:spPr>
          <a:xfrm>
            <a:off x="300529" y="1876302"/>
            <a:ext cx="11491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entanglement is the state where two systems are so strongly correlated that gaining information about one system will give immediate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the other no matter how far apart these systems are.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7D642-4803-8075-E0B0-78C51EB05F2D}"/>
              </a:ext>
            </a:extLst>
          </p:cNvPr>
          <p:cNvSpPr txBox="1"/>
          <p:nvPr/>
        </p:nvSpPr>
        <p:spPr>
          <a:xfrm>
            <a:off x="300529" y="3455936"/>
            <a:ext cx="8913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is used in Quantum Computing?</a:t>
            </a:r>
            <a:endParaRPr lang="en-US" sz="4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90F99-C5B9-AFDC-00CD-FD6D303B7F2A}"/>
              </a:ext>
            </a:extLst>
          </p:cNvPr>
          <p:cNvSpPr txBox="1"/>
          <p:nvPr/>
        </p:nvSpPr>
        <p:spPr>
          <a:xfrm>
            <a:off x="300529" y="4358461"/>
            <a:ext cx="11491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quantum computers, changing the state of an entangled qubit will change the state of the paired qubit immediately.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26;p14">
            <a:extLst>
              <a:ext uri="{FF2B5EF4-FFF2-40B4-BE49-F238E27FC236}">
                <a16:creationId xmlns:a16="http://schemas.microsoft.com/office/drawing/2014/main" id="{6C7AA8B2-8483-C485-5A96-F517BED7B5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73599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623-4263-EF2C-2C71-2008934E3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C0C66-456F-4B6C-82F0-F360EA04E9C6}"/>
              </a:ext>
            </a:extLst>
          </p:cNvPr>
          <p:cNvSpPr txBox="1"/>
          <p:nvPr/>
        </p:nvSpPr>
        <p:spPr>
          <a:xfrm>
            <a:off x="300529" y="973777"/>
            <a:ext cx="3975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 State Circuit</a:t>
            </a:r>
            <a:endParaRPr lang="en-US" sz="4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583BB-1A2D-D2F0-3A74-8B3CB291EA75}"/>
              </a:ext>
            </a:extLst>
          </p:cNvPr>
          <p:cNvSpPr txBox="1"/>
          <p:nvPr/>
        </p:nvSpPr>
        <p:spPr>
          <a:xfrm>
            <a:off x="300529" y="1876302"/>
            <a:ext cx="11491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 state circuit is used to generate two maximally entangled quantum states. This circuit is used in quantum mechanics to test Bell inequalities. It consists of a Hadamard gate and a CNOT gate.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these gates is given by: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E7EE0-644B-9E5C-2170-7F6CE5F9C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145" y="4315432"/>
            <a:ext cx="3349581" cy="1568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F7F261-1FEB-AC87-AA58-41F6629D2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9" y="4461590"/>
            <a:ext cx="3760832" cy="1467642"/>
          </a:xfrm>
          <a:prstGeom prst="rect">
            <a:avLst/>
          </a:prstGeom>
        </p:spPr>
      </p:pic>
      <p:sp>
        <p:nvSpPr>
          <p:cNvPr id="7" name="Google Shape;126;p14">
            <a:extLst>
              <a:ext uri="{FF2B5EF4-FFF2-40B4-BE49-F238E27FC236}">
                <a16:creationId xmlns:a16="http://schemas.microsoft.com/office/drawing/2014/main" id="{7DB3E047-8081-6AD8-458D-5CDFE4ECB4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67463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623-4263-EF2C-2C71-2008934E3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C0C66-456F-4B6C-82F0-F360EA04E9C6}"/>
              </a:ext>
            </a:extLst>
          </p:cNvPr>
          <p:cNvSpPr txBox="1"/>
          <p:nvPr/>
        </p:nvSpPr>
        <p:spPr>
          <a:xfrm>
            <a:off x="300529" y="973777"/>
            <a:ext cx="2765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</a:t>
            </a:r>
            <a:endParaRPr lang="en-US" sz="4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583BB-1A2D-D2F0-3A74-8B3CB291EA75}"/>
              </a:ext>
            </a:extLst>
          </p:cNvPr>
          <p:cNvSpPr txBox="1"/>
          <p:nvPr/>
        </p:nvSpPr>
        <p:spPr>
          <a:xfrm>
            <a:off x="300529" y="1876302"/>
            <a:ext cx="60646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input |a&gt;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input |b&gt;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apply H on |a&gt;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calculate tensor product of |a&gt; and |b&gt;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 apply CNOT on the product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69CD8-80ED-3B83-3C84-BE2B0CC1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64" y="564054"/>
            <a:ext cx="6157472" cy="2624496"/>
          </a:xfrm>
          <a:prstGeom prst="rect">
            <a:avLst/>
          </a:prstGeom>
        </p:spPr>
      </p:pic>
      <p:sp>
        <p:nvSpPr>
          <p:cNvPr id="7" name="Google Shape;126;p14">
            <a:extLst>
              <a:ext uri="{FF2B5EF4-FFF2-40B4-BE49-F238E27FC236}">
                <a16:creationId xmlns:a16="http://schemas.microsoft.com/office/drawing/2014/main" id="{7108AF1B-5B1E-946D-0BAE-C37745C4AD9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17633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691B6-75BE-9323-EAEE-B3B74E3B0E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781AB-6D9C-ADE0-DEFF-064E8EF34205}"/>
              </a:ext>
            </a:extLst>
          </p:cNvPr>
          <p:cNvSpPr txBox="1"/>
          <p:nvPr/>
        </p:nvSpPr>
        <p:spPr>
          <a:xfrm>
            <a:off x="409041" y="2459504"/>
            <a:ext cx="113739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Q/A: Create a quantum circuit that makes a three-qubit GHZ state  Show the steps of the building, visualizing and simulating the circuit.</a:t>
            </a:r>
          </a:p>
        </p:txBody>
      </p:sp>
    </p:spTree>
    <p:extLst>
      <p:ext uri="{BB962C8B-B14F-4D97-AF65-F5344CB8AC3E}">
        <p14:creationId xmlns:p14="http://schemas.microsoft.com/office/powerpoint/2010/main" val="126666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623-4263-EF2C-2C71-2008934E3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C0C66-456F-4B6C-82F0-F360EA04E9C6}"/>
              </a:ext>
            </a:extLst>
          </p:cNvPr>
          <p:cNvSpPr txBox="1"/>
          <p:nvPr/>
        </p:nvSpPr>
        <p:spPr>
          <a:xfrm>
            <a:off x="300529" y="973777"/>
            <a:ext cx="4261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GHZ State Circuit</a:t>
            </a:r>
            <a:endParaRPr lang="en-US" sz="4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583BB-1A2D-D2F0-3A74-8B3CB291EA75}"/>
              </a:ext>
            </a:extLst>
          </p:cNvPr>
          <p:cNvSpPr txBox="1"/>
          <p:nvPr/>
        </p:nvSpPr>
        <p:spPr>
          <a:xfrm>
            <a:off x="300529" y="1876302"/>
            <a:ext cx="11491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GHZ circuit (named after its founders Greenberger, Horne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Zeilinger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used to generate three or more maximally entangled quantum states. It also uses Hadamard and CNOT gates.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system of n qubits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GHZ state can be written as,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3 Qubit GHZ State,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D8850A-9F7F-03C4-CB86-D5E42CB5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31" y="3447732"/>
            <a:ext cx="3472192" cy="12943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AFB5BA-158C-CC8A-556F-0BDBDA091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705" y="4648001"/>
            <a:ext cx="3629316" cy="1104574"/>
          </a:xfrm>
          <a:prstGeom prst="rect">
            <a:avLst/>
          </a:prstGeom>
        </p:spPr>
      </p:pic>
      <p:sp>
        <p:nvSpPr>
          <p:cNvPr id="7" name="Google Shape;126;p14">
            <a:extLst>
              <a:ext uri="{FF2B5EF4-FFF2-40B4-BE49-F238E27FC236}">
                <a16:creationId xmlns:a16="http://schemas.microsoft.com/office/drawing/2014/main" id="{1FA97584-A948-4809-F60B-72AD385E9AA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65362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623-4263-EF2C-2C71-2008934E3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C0C66-456F-4B6C-82F0-F360EA04E9C6}"/>
              </a:ext>
            </a:extLst>
          </p:cNvPr>
          <p:cNvSpPr txBox="1"/>
          <p:nvPr/>
        </p:nvSpPr>
        <p:spPr>
          <a:xfrm>
            <a:off x="300529" y="877890"/>
            <a:ext cx="6439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GHZ Procedure Algorithm: </a:t>
            </a:r>
            <a:endParaRPr lang="en-US" sz="4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583BB-1A2D-D2F0-3A74-8B3CB291EA75}"/>
              </a:ext>
            </a:extLst>
          </p:cNvPr>
          <p:cNvSpPr txBox="1"/>
          <p:nvPr/>
        </p:nvSpPr>
        <p:spPr>
          <a:xfrm>
            <a:off x="300529" y="1585776"/>
            <a:ext cx="60646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input |a&gt;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input |b&gt;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input |c&gt;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apply H on |a&gt;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 calculate tensor product of |a&gt; and |b&gt;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apply CNOT on the product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 calculate tensor product of the result and |c&gt;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9: apply CNOT on |b&gt; and |c&gt;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1DA26-7753-EA90-563D-CDED1013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74" y="1813379"/>
            <a:ext cx="5237018" cy="2679880"/>
          </a:xfrm>
          <a:prstGeom prst="rect">
            <a:avLst/>
          </a:prstGeom>
        </p:spPr>
      </p:pic>
      <p:sp>
        <p:nvSpPr>
          <p:cNvPr id="6" name="Google Shape;126;p14">
            <a:extLst>
              <a:ext uri="{FF2B5EF4-FFF2-40B4-BE49-F238E27FC236}">
                <a16:creationId xmlns:a16="http://schemas.microsoft.com/office/drawing/2014/main" id="{4447C8D4-D41A-F1D7-09AC-D5D491EECC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51224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623-4263-EF2C-2C71-2008934E3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C0C66-456F-4B6C-82F0-F360EA04E9C6}"/>
              </a:ext>
            </a:extLst>
          </p:cNvPr>
          <p:cNvSpPr txBox="1"/>
          <p:nvPr/>
        </p:nvSpPr>
        <p:spPr>
          <a:xfrm>
            <a:off x="300529" y="877890"/>
            <a:ext cx="3094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4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583BB-1A2D-D2F0-3A74-8B3CB291EA75}"/>
              </a:ext>
            </a:extLst>
          </p:cNvPr>
          <p:cNvSpPr txBox="1"/>
          <p:nvPr/>
        </p:nvSpPr>
        <p:spPr>
          <a:xfrm>
            <a:off x="300529" y="1585776"/>
            <a:ext cx="114204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experiments with two entangled particles, where Bell’s inequalities are tested, one comes to the conclusion that 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predictions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quantum mechanics are in conflict with local realism. According to an observation of Greenberger, Horne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Zeilinger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made back in 1989, the entanglement of more than two particles will show that not only 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but also 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nonstatistical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predictions of quantum mechanics are in conflict with local realism.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26;p14">
            <a:extLst>
              <a:ext uri="{FF2B5EF4-FFF2-40B4-BE49-F238E27FC236}">
                <a16:creationId xmlns:a16="http://schemas.microsoft.com/office/drawing/2014/main" id="{5DCC6B1D-2857-633B-AA49-E30A622D869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260734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623-4263-EF2C-2C71-2008934E3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sp>
        <p:nvSpPr>
          <p:cNvPr id="4" name="Google Shape;126;p14">
            <a:extLst>
              <a:ext uri="{FF2B5EF4-FFF2-40B4-BE49-F238E27FC236}">
                <a16:creationId xmlns:a16="http://schemas.microsoft.com/office/drawing/2014/main" id="{86475FC2-1CFF-8571-4812-CED1E7F097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B3A4B-39BD-05CE-C4DC-05B916D4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" y="1508584"/>
            <a:ext cx="9999644" cy="4672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024689-E13D-552A-6899-A3AF16E96BA3}"/>
              </a:ext>
            </a:extLst>
          </p:cNvPr>
          <p:cNvSpPr txBox="1"/>
          <p:nvPr/>
        </p:nvSpPr>
        <p:spPr>
          <a:xfrm>
            <a:off x="312405" y="800698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4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49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715</Words>
  <Application>Microsoft Macintosh PowerPoint</Application>
  <PresentationFormat>Widescreen</PresentationFormat>
  <Paragraphs>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Retrospect</vt:lpstr>
      <vt:lpstr>Quantum Circuit That Makes a Three Qubit GHZ State Non CIE Component Quantum Computing  MCS22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 Tech (CSE) – First Semester (Term: March-June 2022)  Seminar on Title</dc:title>
  <dc:creator>Kavya chinnu</dc:creator>
  <cp:lastModifiedBy>Somanath Goudar</cp:lastModifiedBy>
  <cp:revision>96</cp:revision>
  <dcterms:modified xsi:type="dcterms:W3CDTF">2022-08-29T07:51:35Z</dcterms:modified>
</cp:coreProperties>
</file>