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28"/>
  </p:notesMasterIdLst>
  <p:sldIdLst>
    <p:sldId id="409" r:id="rId2"/>
    <p:sldId id="414" r:id="rId3"/>
    <p:sldId id="415" r:id="rId4"/>
    <p:sldId id="416" r:id="rId5"/>
    <p:sldId id="417" r:id="rId6"/>
    <p:sldId id="418" r:id="rId7"/>
    <p:sldId id="419" r:id="rId8"/>
    <p:sldId id="420" r:id="rId9"/>
    <p:sldId id="421" r:id="rId10"/>
    <p:sldId id="422" r:id="rId11"/>
    <p:sldId id="424" r:id="rId12"/>
    <p:sldId id="428" r:id="rId13"/>
    <p:sldId id="433" r:id="rId14"/>
    <p:sldId id="434" r:id="rId15"/>
    <p:sldId id="435" r:id="rId16"/>
    <p:sldId id="436" r:id="rId17"/>
    <p:sldId id="437" r:id="rId18"/>
    <p:sldId id="438" r:id="rId19"/>
    <p:sldId id="439" r:id="rId20"/>
    <p:sldId id="440" r:id="rId21"/>
    <p:sldId id="441" r:id="rId22"/>
    <p:sldId id="442" r:id="rId23"/>
    <p:sldId id="443" r:id="rId24"/>
    <p:sldId id="444" r:id="rId25"/>
    <p:sldId id="445" r:id="rId26"/>
    <p:sldId id="43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14" autoAdjust="0"/>
    <p:restoredTop sz="94660"/>
  </p:normalViewPr>
  <p:slideViewPr>
    <p:cSldViewPr snapToGrid="0">
      <p:cViewPr varScale="1">
        <p:scale>
          <a:sx n="69" d="100"/>
          <a:sy n="69" d="100"/>
        </p:scale>
        <p:origin x="-774" y="-10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2243F0-1FB2-41E4-961B-8CAB2AED1024}" type="datetimeFigureOut">
              <a:rPr lang="en-IN" smtClean="0"/>
              <a:pPr/>
              <a:t>11-09-2022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F20133-9643-4EF8-94CA-FEF99B36DC3F}" type="slidenum">
              <a:rPr lang="en-IN" smtClean="0"/>
              <a:pPr/>
              <a:t>‹#›</a:t>
            </a:fld>
            <a:endParaRPr lang="en-IN" dirty="0"/>
          </a:p>
        </p:txBody>
      </p:sp>
    </p:spTree>
    <p:extLst>
      <p:ext uri="{BB962C8B-B14F-4D97-AF65-F5344CB8AC3E}">
        <p14:creationId xmlns:p14="http://schemas.microsoft.com/office/powerpoint/2010/main" xmlns="" val="1244009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809EB5-3595-4256-8EA1-7F63F9BF6032}" type="datetime8">
              <a:rPr lang="en-IN" smtClean="0"/>
              <a:pPr/>
              <a:t>11-09-2022 15:08</a:t>
            </a:fld>
            <a:endParaRPr lang="en-IN" dirty="0"/>
          </a:p>
        </p:txBody>
      </p:sp>
      <p:sp>
        <p:nvSpPr>
          <p:cNvPr id="5" name="Footer Placeholder 4"/>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p:cNvSpPr>
            <a:spLocks noGrp="1"/>
          </p:cNvSpPr>
          <p:nvPr>
            <p:ph type="sldNum" sz="quarter" idx="12"/>
          </p:nvPr>
        </p:nvSpPr>
        <p:spPr/>
        <p:txBody>
          <a:bodyPr/>
          <a:lstStyle/>
          <a:p>
            <a:fld id="{1245FD78-8DE1-44B0-BD44-E067D054697C}" type="slidenum">
              <a:rPr lang="en-IN" smtClean="0"/>
              <a:pPr/>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2" descr="C:\Users\Srinidhi\Desktop\logo.png">
            <a:extLst>
              <a:ext uri="{FF2B5EF4-FFF2-40B4-BE49-F238E27FC236}">
                <a16:creationId xmlns:a16="http://schemas.microsoft.com/office/drawing/2014/main" xmlns="" id="{C728CEA0-BA7F-4BA3-B201-6B7A8B3DF1C4}"/>
              </a:ext>
            </a:extLst>
          </p:cNvPr>
          <p:cNvPicPr>
            <a:picLocks noChangeAspect="1" noChangeArrowheads="1"/>
          </p:cNvPicPr>
          <p:nvPr userDrawn="1"/>
        </p:nvPicPr>
        <p:blipFill>
          <a:blip r:embed="rId2" cstate="print"/>
          <a:srcRect/>
          <a:stretch>
            <a:fillRect/>
          </a:stretch>
        </p:blipFill>
        <p:spPr bwMode="auto">
          <a:xfrm>
            <a:off x="0" y="-62028"/>
            <a:ext cx="2438400" cy="977205"/>
          </a:xfrm>
          <a:prstGeom prst="rect">
            <a:avLst/>
          </a:prstGeom>
          <a:noFill/>
        </p:spPr>
      </p:pic>
    </p:spTree>
    <p:extLst>
      <p:ext uri="{BB962C8B-B14F-4D97-AF65-F5344CB8AC3E}">
        <p14:creationId xmlns:p14="http://schemas.microsoft.com/office/powerpoint/2010/main" xmlns="" val="3847805206"/>
      </p:ext>
    </p:extLst>
  </p:cSld>
  <p:clrMapOvr>
    <a:masterClrMapping/>
  </p:clrMapOvr>
  <p:extLst>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8ACAA4-4F8F-4E8D-8D12-CC25FC9BB025}" type="datetime8">
              <a:rPr lang="en-IN" smtClean="0"/>
              <a:pPr/>
              <a:t>11-09-2022 15:08</a:t>
            </a:fld>
            <a:endParaRPr lang="en-IN" dirty="0"/>
          </a:p>
        </p:txBody>
      </p:sp>
      <p:sp>
        <p:nvSpPr>
          <p:cNvPr id="5" name="Footer Placeholder 4"/>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p:cNvSpPr>
            <a:spLocks noGrp="1"/>
          </p:cNvSpPr>
          <p:nvPr>
            <p:ph type="sldNum" sz="quarter" idx="12"/>
          </p:nvPr>
        </p:nvSpPr>
        <p:spPr/>
        <p:txBody>
          <a:bodyPr/>
          <a:lstStyle/>
          <a:p>
            <a:fld id="{1245FD78-8DE1-44B0-BD44-E067D054697C}" type="slidenum">
              <a:rPr lang="en-IN" smtClean="0"/>
              <a:pPr/>
              <a:t>‹#›</a:t>
            </a:fld>
            <a:endParaRPr lang="en-IN" dirty="0"/>
          </a:p>
        </p:txBody>
      </p:sp>
      <p:pic>
        <p:nvPicPr>
          <p:cNvPr id="8" name="Picture 2" descr="C:\Users\Srinidhi\Desktop\logo.png">
            <a:extLst>
              <a:ext uri="{FF2B5EF4-FFF2-40B4-BE49-F238E27FC236}">
                <a16:creationId xmlns:a16="http://schemas.microsoft.com/office/drawing/2014/main" xmlns="" id="{2BFF8954-070D-4352-AC3E-DD7D500D0A59}"/>
              </a:ext>
            </a:extLst>
          </p:cNvPr>
          <p:cNvPicPr>
            <a:picLocks noChangeAspect="1" noChangeArrowheads="1"/>
          </p:cNvPicPr>
          <p:nvPr userDrawn="1"/>
        </p:nvPicPr>
        <p:blipFill>
          <a:blip r:embed="rId2" cstate="print"/>
          <a:srcRect/>
          <a:stretch>
            <a:fillRect/>
          </a:stretch>
        </p:blipFill>
        <p:spPr bwMode="auto">
          <a:xfrm>
            <a:off x="213281" y="33090"/>
            <a:ext cx="2438400" cy="977205"/>
          </a:xfrm>
          <a:prstGeom prst="rect">
            <a:avLst/>
          </a:prstGeom>
          <a:noFill/>
        </p:spPr>
      </p:pic>
    </p:spTree>
    <p:extLst>
      <p:ext uri="{BB962C8B-B14F-4D97-AF65-F5344CB8AC3E}">
        <p14:creationId xmlns:p14="http://schemas.microsoft.com/office/powerpoint/2010/main" xmlns="" val="3266751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DF5F10-9B21-4292-8742-ECC4EAE2A275}" type="datetime8">
              <a:rPr lang="en-IN" smtClean="0"/>
              <a:pPr/>
              <a:t>11-09-2022 15:08</a:t>
            </a:fld>
            <a:endParaRPr lang="en-IN" dirty="0"/>
          </a:p>
        </p:txBody>
      </p:sp>
      <p:sp>
        <p:nvSpPr>
          <p:cNvPr id="5" name="Footer Placeholder 4"/>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p:cNvSpPr>
            <a:spLocks noGrp="1"/>
          </p:cNvSpPr>
          <p:nvPr>
            <p:ph type="sldNum" sz="quarter" idx="12"/>
          </p:nvPr>
        </p:nvSpPr>
        <p:spPr/>
        <p:txBody>
          <a:bodyPr/>
          <a:lstStyle/>
          <a:p>
            <a:fld id="{1245FD78-8DE1-44B0-BD44-E067D054697C}" type="slidenum">
              <a:rPr lang="en-IN" smtClean="0"/>
              <a:pPr/>
              <a:t>‹#›</a:t>
            </a:fld>
            <a:endParaRPr lang="en-IN" dirty="0"/>
          </a:p>
        </p:txBody>
      </p:sp>
      <p:pic>
        <p:nvPicPr>
          <p:cNvPr id="10" name="Picture 2" descr="C:\Users\Srinidhi\Desktop\logo.png">
            <a:extLst>
              <a:ext uri="{FF2B5EF4-FFF2-40B4-BE49-F238E27FC236}">
                <a16:creationId xmlns:a16="http://schemas.microsoft.com/office/drawing/2014/main" xmlns="" id="{F8681246-1AFA-47C1-8723-E212F3BD6963}"/>
              </a:ext>
            </a:extLst>
          </p:cNvPr>
          <p:cNvPicPr>
            <a:picLocks noChangeAspect="1" noChangeArrowheads="1"/>
          </p:cNvPicPr>
          <p:nvPr userDrawn="1"/>
        </p:nvPicPr>
        <p:blipFill>
          <a:blip r:embed="rId2" cstate="print"/>
          <a:srcRect/>
          <a:stretch>
            <a:fillRect/>
          </a:stretch>
        </p:blipFill>
        <p:spPr bwMode="auto">
          <a:xfrm>
            <a:off x="0" y="-28927"/>
            <a:ext cx="2438400" cy="977205"/>
          </a:xfrm>
          <a:prstGeom prst="rect">
            <a:avLst/>
          </a:prstGeom>
          <a:noFill/>
        </p:spPr>
      </p:pic>
    </p:spTree>
    <p:extLst>
      <p:ext uri="{BB962C8B-B14F-4D97-AF65-F5344CB8AC3E}">
        <p14:creationId xmlns:p14="http://schemas.microsoft.com/office/powerpoint/2010/main" xmlns="" val="1165883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ECEA70-8F80-4CCA-ACA9-19CDB063EBBC}" type="datetime8">
              <a:rPr lang="en-IN" smtClean="0"/>
              <a:pPr/>
              <a:t>11-09-2022 15:08</a:t>
            </a:fld>
            <a:endParaRPr lang="en-IN" dirty="0"/>
          </a:p>
        </p:txBody>
      </p:sp>
      <p:sp>
        <p:nvSpPr>
          <p:cNvPr id="5" name="Footer Placeholder 4"/>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p:cNvSpPr>
            <a:spLocks noGrp="1"/>
          </p:cNvSpPr>
          <p:nvPr>
            <p:ph type="sldNum" sz="quarter" idx="12"/>
          </p:nvPr>
        </p:nvSpPr>
        <p:spPr/>
        <p:txBody>
          <a:bodyPr/>
          <a:lstStyle/>
          <a:p>
            <a:fld id="{1245FD78-8DE1-44B0-BD44-E067D054697C}" type="slidenum">
              <a:rPr lang="en-IN" smtClean="0"/>
              <a:pPr/>
              <a:t>‹#›</a:t>
            </a:fld>
            <a:endParaRPr lang="en-IN" dirty="0"/>
          </a:p>
        </p:txBody>
      </p:sp>
      <p:pic>
        <p:nvPicPr>
          <p:cNvPr id="8" name="Picture 2" descr="C:\Users\Srinidhi\Desktop\logo.png">
            <a:extLst>
              <a:ext uri="{FF2B5EF4-FFF2-40B4-BE49-F238E27FC236}">
                <a16:creationId xmlns:a16="http://schemas.microsoft.com/office/drawing/2014/main" xmlns="" id="{5E2C67C7-C385-4A44-A78F-D95F8B32544D}"/>
              </a:ext>
            </a:extLst>
          </p:cNvPr>
          <p:cNvPicPr>
            <a:picLocks noChangeAspect="1" noChangeArrowheads="1"/>
          </p:cNvPicPr>
          <p:nvPr userDrawn="1"/>
        </p:nvPicPr>
        <p:blipFill>
          <a:blip r:embed="rId2" cstate="print"/>
          <a:srcRect/>
          <a:stretch>
            <a:fillRect/>
          </a:stretch>
        </p:blipFill>
        <p:spPr bwMode="auto">
          <a:xfrm>
            <a:off x="175575" y="33090"/>
            <a:ext cx="2438400" cy="977205"/>
          </a:xfrm>
          <a:prstGeom prst="rect">
            <a:avLst/>
          </a:prstGeom>
          <a:noFill/>
        </p:spPr>
      </p:pic>
    </p:spTree>
    <p:extLst>
      <p:ext uri="{BB962C8B-B14F-4D97-AF65-F5344CB8AC3E}">
        <p14:creationId xmlns:p14="http://schemas.microsoft.com/office/powerpoint/2010/main" xmlns="" val="3780929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5832B2-A849-431B-A55C-C7158D2188DA}" type="datetime8">
              <a:rPr lang="en-IN" smtClean="0"/>
              <a:pPr/>
              <a:t>11-09-2022 15:08</a:t>
            </a:fld>
            <a:endParaRPr lang="en-IN" dirty="0"/>
          </a:p>
        </p:txBody>
      </p:sp>
      <p:sp>
        <p:nvSpPr>
          <p:cNvPr id="5" name="Footer Placeholder 4"/>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p:cNvSpPr>
            <a:spLocks noGrp="1"/>
          </p:cNvSpPr>
          <p:nvPr>
            <p:ph type="sldNum" sz="quarter" idx="12"/>
          </p:nvPr>
        </p:nvSpPr>
        <p:spPr/>
        <p:txBody>
          <a:bodyPr/>
          <a:lstStyle/>
          <a:p>
            <a:fld id="{1245FD78-8DE1-44B0-BD44-E067D054697C}" type="slidenum">
              <a:rPr lang="en-IN" smtClean="0"/>
              <a:pPr/>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2" descr="C:\Users\Srinidhi\Desktop\logo.png">
            <a:extLst>
              <a:ext uri="{FF2B5EF4-FFF2-40B4-BE49-F238E27FC236}">
                <a16:creationId xmlns:a16="http://schemas.microsoft.com/office/drawing/2014/main" xmlns="" id="{6E4AAF7F-3876-4F6B-8901-E7673BBFDB22}"/>
              </a:ext>
            </a:extLst>
          </p:cNvPr>
          <p:cNvPicPr>
            <a:picLocks noChangeAspect="1" noChangeArrowheads="1"/>
          </p:cNvPicPr>
          <p:nvPr userDrawn="1"/>
        </p:nvPicPr>
        <p:blipFill>
          <a:blip r:embed="rId2" cstate="print"/>
          <a:srcRect/>
          <a:stretch>
            <a:fillRect/>
          </a:stretch>
        </p:blipFill>
        <p:spPr bwMode="auto">
          <a:xfrm>
            <a:off x="128441" y="33090"/>
            <a:ext cx="2438400" cy="977205"/>
          </a:xfrm>
          <a:prstGeom prst="rect">
            <a:avLst/>
          </a:prstGeom>
          <a:noFill/>
        </p:spPr>
      </p:pic>
    </p:spTree>
    <p:extLst>
      <p:ext uri="{BB962C8B-B14F-4D97-AF65-F5344CB8AC3E}">
        <p14:creationId xmlns:p14="http://schemas.microsoft.com/office/powerpoint/2010/main" xmlns="" val="1897998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EE75C8-72E1-4F25-9502-BB725C95194F}" type="datetime8">
              <a:rPr lang="en-IN" smtClean="0"/>
              <a:pPr/>
              <a:t>11-09-2022 15:08</a:t>
            </a:fld>
            <a:endParaRPr lang="en-IN" dirty="0"/>
          </a:p>
        </p:txBody>
      </p:sp>
      <p:sp>
        <p:nvSpPr>
          <p:cNvPr id="6" name="Footer Placeholder 5"/>
          <p:cNvSpPr>
            <a:spLocks noGrp="1"/>
          </p:cNvSpPr>
          <p:nvPr>
            <p:ph type="ftr" sz="quarter" idx="11"/>
          </p:nvPr>
        </p:nvSpPr>
        <p:spPr/>
        <p:txBody>
          <a:bodyPr/>
          <a:lstStyle/>
          <a:p>
            <a:r>
              <a:rPr lang="en-US" dirty="0"/>
              <a:t>Department of Computer Science and Engineering</a:t>
            </a:r>
            <a:endParaRPr lang="en-IN" dirty="0"/>
          </a:p>
        </p:txBody>
      </p:sp>
      <p:sp>
        <p:nvSpPr>
          <p:cNvPr id="7" name="Slide Number Placeholder 6"/>
          <p:cNvSpPr>
            <a:spLocks noGrp="1"/>
          </p:cNvSpPr>
          <p:nvPr>
            <p:ph type="sldNum" sz="quarter" idx="12"/>
          </p:nvPr>
        </p:nvSpPr>
        <p:spPr/>
        <p:txBody>
          <a:bodyPr/>
          <a:lstStyle/>
          <a:p>
            <a:fld id="{1245FD78-8DE1-44B0-BD44-E067D054697C}" type="slidenum">
              <a:rPr lang="en-IN" smtClean="0"/>
              <a:pPr/>
              <a:t>‹#›</a:t>
            </a:fld>
            <a:endParaRPr lang="en-IN" dirty="0"/>
          </a:p>
        </p:txBody>
      </p:sp>
      <p:pic>
        <p:nvPicPr>
          <p:cNvPr id="2" name="Picture 2" descr="C:\Users\Srinidhi\Desktop\logo.png">
            <a:extLst>
              <a:ext uri="{FF2B5EF4-FFF2-40B4-BE49-F238E27FC236}">
                <a16:creationId xmlns:a16="http://schemas.microsoft.com/office/drawing/2014/main" xmlns="" id="{EF3C39C1-9BAB-4C45-A144-CF8BF2E72B4B}"/>
              </a:ext>
            </a:extLst>
          </p:cNvPr>
          <p:cNvPicPr>
            <a:picLocks noChangeAspect="1" noChangeArrowheads="1"/>
          </p:cNvPicPr>
          <p:nvPr userDrawn="1"/>
        </p:nvPicPr>
        <p:blipFill>
          <a:blip r:embed="rId2" cstate="print"/>
          <a:srcRect/>
          <a:stretch>
            <a:fillRect/>
          </a:stretch>
        </p:blipFill>
        <p:spPr bwMode="auto">
          <a:xfrm>
            <a:off x="0" y="-29189"/>
            <a:ext cx="2438400" cy="977205"/>
          </a:xfrm>
          <a:prstGeom prst="rect">
            <a:avLst/>
          </a:prstGeom>
          <a:noFill/>
        </p:spPr>
      </p:pic>
    </p:spTree>
    <p:extLst>
      <p:ext uri="{BB962C8B-B14F-4D97-AF65-F5344CB8AC3E}">
        <p14:creationId xmlns:p14="http://schemas.microsoft.com/office/powerpoint/2010/main" xmlns="" val="923447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B915A5-3DDE-4FBD-9253-38D0B6755CA3}" type="datetime8">
              <a:rPr lang="en-IN" smtClean="0"/>
              <a:pPr/>
              <a:t>11-09-2022 15:08</a:t>
            </a:fld>
            <a:endParaRPr lang="en-IN" dirty="0"/>
          </a:p>
        </p:txBody>
      </p:sp>
      <p:sp>
        <p:nvSpPr>
          <p:cNvPr id="8" name="Footer Placeholder 7"/>
          <p:cNvSpPr>
            <a:spLocks noGrp="1"/>
          </p:cNvSpPr>
          <p:nvPr>
            <p:ph type="ftr" sz="quarter" idx="11"/>
          </p:nvPr>
        </p:nvSpPr>
        <p:spPr/>
        <p:txBody>
          <a:bodyPr/>
          <a:lstStyle/>
          <a:p>
            <a:r>
              <a:rPr lang="en-US" dirty="0"/>
              <a:t>Department of Computer Science and Engineering</a:t>
            </a:r>
            <a:endParaRPr lang="en-IN" dirty="0"/>
          </a:p>
        </p:txBody>
      </p:sp>
      <p:sp>
        <p:nvSpPr>
          <p:cNvPr id="9" name="Slide Number Placeholder 8"/>
          <p:cNvSpPr>
            <a:spLocks noGrp="1"/>
          </p:cNvSpPr>
          <p:nvPr>
            <p:ph type="sldNum" sz="quarter" idx="12"/>
          </p:nvPr>
        </p:nvSpPr>
        <p:spPr/>
        <p:txBody>
          <a:bodyPr/>
          <a:lstStyle/>
          <a:p>
            <a:fld id="{1245FD78-8DE1-44B0-BD44-E067D054697C}" type="slidenum">
              <a:rPr lang="en-IN" smtClean="0"/>
              <a:pPr/>
              <a:t>‹#›</a:t>
            </a:fld>
            <a:endParaRPr lang="en-IN" dirty="0"/>
          </a:p>
        </p:txBody>
      </p:sp>
      <p:pic>
        <p:nvPicPr>
          <p:cNvPr id="2" name="Picture 2" descr="C:\Users\Srinidhi\Desktop\logo.png">
            <a:extLst>
              <a:ext uri="{FF2B5EF4-FFF2-40B4-BE49-F238E27FC236}">
                <a16:creationId xmlns:a16="http://schemas.microsoft.com/office/drawing/2014/main" xmlns="" id="{1B300F68-EEC8-479F-89B4-B66DB0F421A6}"/>
              </a:ext>
            </a:extLst>
          </p:cNvPr>
          <p:cNvPicPr>
            <a:picLocks noChangeAspect="1" noChangeArrowheads="1"/>
          </p:cNvPicPr>
          <p:nvPr userDrawn="1"/>
        </p:nvPicPr>
        <p:blipFill>
          <a:blip r:embed="rId2" cstate="print"/>
          <a:srcRect/>
          <a:stretch>
            <a:fillRect/>
          </a:stretch>
        </p:blipFill>
        <p:spPr bwMode="auto">
          <a:xfrm>
            <a:off x="119013" y="12104"/>
            <a:ext cx="2438400" cy="977205"/>
          </a:xfrm>
          <a:prstGeom prst="rect">
            <a:avLst/>
          </a:prstGeom>
          <a:noFill/>
        </p:spPr>
      </p:pic>
    </p:spTree>
    <p:extLst>
      <p:ext uri="{BB962C8B-B14F-4D97-AF65-F5344CB8AC3E}">
        <p14:creationId xmlns:p14="http://schemas.microsoft.com/office/powerpoint/2010/main" xmlns="" val="2908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1761F1-E9ED-4CF8-813D-D0DFAA69AD1B}" type="datetime8">
              <a:rPr lang="en-IN" smtClean="0"/>
              <a:pPr/>
              <a:t>11-09-2022 15:08</a:t>
            </a:fld>
            <a:endParaRPr lang="en-IN" dirty="0"/>
          </a:p>
        </p:txBody>
      </p:sp>
      <p:sp>
        <p:nvSpPr>
          <p:cNvPr id="4" name="Footer Placeholder 3"/>
          <p:cNvSpPr>
            <a:spLocks noGrp="1"/>
          </p:cNvSpPr>
          <p:nvPr>
            <p:ph type="ftr" sz="quarter" idx="11"/>
          </p:nvPr>
        </p:nvSpPr>
        <p:spPr/>
        <p:txBody>
          <a:bodyPr/>
          <a:lstStyle/>
          <a:p>
            <a:r>
              <a:rPr lang="en-US" dirty="0"/>
              <a:t>Department of Computer Science and Engineering</a:t>
            </a:r>
            <a:endParaRPr lang="en-IN" dirty="0"/>
          </a:p>
        </p:txBody>
      </p:sp>
      <p:sp>
        <p:nvSpPr>
          <p:cNvPr id="5" name="Slide Number Placeholder 4"/>
          <p:cNvSpPr>
            <a:spLocks noGrp="1"/>
          </p:cNvSpPr>
          <p:nvPr>
            <p:ph type="sldNum" sz="quarter" idx="12"/>
          </p:nvPr>
        </p:nvSpPr>
        <p:spPr/>
        <p:txBody>
          <a:bodyPr/>
          <a:lstStyle/>
          <a:p>
            <a:fld id="{1245FD78-8DE1-44B0-BD44-E067D054697C}" type="slidenum">
              <a:rPr lang="en-IN" smtClean="0"/>
              <a:pPr/>
              <a:t>‹#›</a:t>
            </a:fld>
            <a:endParaRPr lang="en-IN" dirty="0"/>
          </a:p>
        </p:txBody>
      </p:sp>
      <p:pic>
        <p:nvPicPr>
          <p:cNvPr id="7" name="Picture 2" descr="C:\Users\Srinidhi\Desktop\logo.png">
            <a:extLst>
              <a:ext uri="{FF2B5EF4-FFF2-40B4-BE49-F238E27FC236}">
                <a16:creationId xmlns:a16="http://schemas.microsoft.com/office/drawing/2014/main" xmlns="" id="{6720B71A-9CF9-4970-96CA-352F2D5F33C5}"/>
              </a:ext>
            </a:extLst>
          </p:cNvPr>
          <p:cNvPicPr>
            <a:picLocks noChangeAspect="1" noChangeArrowheads="1"/>
          </p:cNvPicPr>
          <p:nvPr userDrawn="1"/>
        </p:nvPicPr>
        <p:blipFill>
          <a:blip r:embed="rId2" cstate="print"/>
          <a:srcRect/>
          <a:stretch>
            <a:fillRect/>
          </a:stretch>
        </p:blipFill>
        <p:spPr bwMode="auto">
          <a:xfrm>
            <a:off x="260415" y="34776"/>
            <a:ext cx="2438400" cy="977205"/>
          </a:xfrm>
          <a:prstGeom prst="rect">
            <a:avLst/>
          </a:prstGeom>
          <a:noFill/>
        </p:spPr>
      </p:pic>
    </p:spTree>
    <p:extLst>
      <p:ext uri="{BB962C8B-B14F-4D97-AF65-F5344CB8AC3E}">
        <p14:creationId xmlns:p14="http://schemas.microsoft.com/office/powerpoint/2010/main" xmlns="" val="676499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D95F269-3053-4523-868F-8ED859F90998}" type="datetime8">
              <a:rPr lang="en-IN" smtClean="0"/>
              <a:pPr/>
              <a:t>11-09-2022 15:08</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a:t>Department of Computer Science and Engineering</a:t>
            </a:r>
            <a:endParaRPr lang="en-IN" dirty="0"/>
          </a:p>
        </p:txBody>
      </p:sp>
      <p:sp>
        <p:nvSpPr>
          <p:cNvPr id="9" name="Slide Number Placeholder 8"/>
          <p:cNvSpPr>
            <a:spLocks noGrp="1"/>
          </p:cNvSpPr>
          <p:nvPr>
            <p:ph type="sldNum" sz="quarter" idx="12"/>
          </p:nvPr>
        </p:nvSpPr>
        <p:spPr/>
        <p:txBody>
          <a:bodyPr/>
          <a:lstStyle/>
          <a:p>
            <a:fld id="{1245FD78-8DE1-44B0-BD44-E067D054697C}" type="slidenum">
              <a:rPr lang="en-IN" smtClean="0"/>
              <a:pPr/>
              <a:t>‹#›</a:t>
            </a:fld>
            <a:endParaRPr lang="en-IN" dirty="0"/>
          </a:p>
        </p:txBody>
      </p:sp>
      <p:pic>
        <p:nvPicPr>
          <p:cNvPr id="2" name="Picture 2" descr="C:\Users\Srinidhi\Desktop\logo.png">
            <a:extLst>
              <a:ext uri="{FF2B5EF4-FFF2-40B4-BE49-F238E27FC236}">
                <a16:creationId xmlns:a16="http://schemas.microsoft.com/office/drawing/2014/main" xmlns="" id="{7393EDB9-65C6-42AA-B582-C92413F0DE59}"/>
              </a:ext>
            </a:extLst>
          </p:cNvPr>
          <p:cNvPicPr>
            <a:picLocks noChangeAspect="1" noChangeArrowheads="1"/>
          </p:cNvPicPr>
          <p:nvPr userDrawn="1"/>
        </p:nvPicPr>
        <p:blipFill>
          <a:blip r:embed="rId2" cstate="print"/>
          <a:srcRect/>
          <a:stretch>
            <a:fillRect/>
          </a:stretch>
        </p:blipFill>
        <p:spPr bwMode="auto">
          <a:xfrm>
            <a:off x="137867" y="0"/>
            <a:ext cx="2438400" cy="977205"/>
          </a:xfrm>
          <a:prstGeom prst="rect">
            <a:avLst/>
          </a:prstGeom>
          <a:noFill/>
        </p:spPr>
      </p:pic>
    </p:spTree>
    <p:extLst>
      <p:ext uri="{BB962C8B-B14F-4D97-AF65-F5344CB8AC3E}">
        <p14:creationId xmlns:p14="http://schemas.microsoft.com/office/powerpoint/2010/main" xmlns="" val="2740474254"/>
      </p:ext>
    </p:extLst>
  </p:cSld>
  <p:clrMapOvr>
    <a:masterClrMapping/>
  </p:clrMapOvr>
  <p:extLst>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71F2439-726C-4845-BFB4-BE94A642B163}" type="datetime8">
              <a:rPr lang="en-IN" smtClean="0"/>
              <a:pPr/>
              <a:t>11-09-2022 15:08</a:t>
            </a:fld>
            <a:endParaRPr lang="en-IN"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dirty="0"/>
              <a:t>Department of Computer Science and Engineering</a:t>
            </a:r>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245FD78-8DE1-44B0-BD44-E067D054697C}" type="slidenum">
              <a:rPr lang="en-IN" smtClean="0"/>
              <a:pPr/>
              <a:t>‹#›</a:t>
            </a:fld>
            <a:endParaRPr lang="en-IN" dirty="0"/>
          </a:p>
        </p:txBody>
      </p:sp>
      <p:pic>
        <p:nvPicPr>
          <p:cNvPr id="11" name="Picture 2" descr="C:\Users\Srinidhi\Desktop\logo.png">
            <a:extLst>
              <a:ext uri="{FF2B5EF4-FFF2-40B4-BE49-F238E27FC236}">
                <a16:creationId xmlns:a16="http://schemas.microsoft.com/office/drawing/2014/main" xmlns="" id="{6BF8E43F-406B-489A-A07B-CBBB6CD8B66C}"/>
              </a:ext>
            </a:extLst>
          </p:cNvPr>
          <p:cNvPicPr>
            <a:picLocks noChangeAspect="1" noChangeArrowheads="1"/>
          </p:cNvPicPr>
          <p:nvPr userDrawn="1"/>
        </p:nvPicPr>
        <p:blipFill>
          <a:blip r:embed="rId2" cstate="print"/>
          <a:srcRect/>
          <a:stretch>
            <a:fillRect/>
          </a:stretch>
        </p:blipFill>
        <p:spPr bwMode="auto">
          <a:xfrm>
            <a:off x="74729" y="-48825"/>
            <a:ext cx="2438400" cy="977205"/>
          </a:xfrm>
          <a:prstGeom prst="rect">
            <a:avLst/>
          </a:prstGeom>
          <a:noFill/>
        </p:spPr>
      </p:pic>
    </p:spTree>
    <p:extLst>
      <p:ext uri="{BB962C8B-B14F-4D97-AF65-F5344CB8AC3E}">
        <p14:creationId xmlns:p14="http://schemas.microsoft.com/office/powerpoint/2010/main" xmlns="" val="823331611"/>
      </p:ext>
    </p:extLst>
  </p:cSld>
  <p:clrMapOvr>
    <a:masterClrMapping/>
  </p:clrMapOvr>
  <p:extLst>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cstate="print"/>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241987-4540-446B-B244-1FC6315B40DC}" type="datetime8">
              <a:rPr lang="en-IN" smtClean="0"/>
              <a:pPr/>
              <a:t>11-09-2022 15:08</a:t>
            </a:fld>
            <a:endParaRPr lang="en-IN" dirty="0"/>
          </a:p>
        </p:txBody>
      </p:sp>
      <p:sp>
        <p:nvSpPr>
          <p:cNvPr id="6" name="Footer Placeholder 5"/>
          <p:cNvSpPr>
            <a:spLocks noGrp="1"/>
          </p:cNvSpPr>
          <p:nvPr>
            <p:ph type="ftr" sz="quarter" idx="11"/>
          </p:nvPr>
        </p:nvSpPr>
        <p:spPr/>
        <p:txBody>
          <a:bodyPr/>
          <a:lstStyle/>
          <a:p>
            <a:r>
              <a:rPr lang="en-US" dirty="0"/>
              <a:t>Department of Computer Science and Engineering</a:t>
            </a:r>
          </a:p>
        </p:txBody>
      </p:sp>
      <p:sp>
        <p:nvSpPr>
          <p:cNvPr id="7" name="Slide Number Placeholder 6"/>
          <p:cNvSpPr>
            <a:spLocks noGrp="1"/>
          </p:cNvSpPr>
          <p:nvPr>
            <p:ph type="sldNum" sz="quarter" idx="12"/>
          </p:nvPr>
        </p:nvSpPr>
        <p:spPr/>
        <p:txBody>
          <a:bodyPr/>
          <a:lstStyle/>
          <a:p>
            <a:fld id="{1245FD78-8DE1-44B0-BD44-E067D054697C}" type="slidenum">
              <a:rPr lang="en-IN" smtClean="0"/>
              <a:pPr/>
              <a:t>‹#›</a:t>
            </a:fld>
            <a:endParaRPr lang="en-IN" dirty="0"/>
          </a:p>
        </p:txBody>
      </p:sp>
      <p:pic>
        <p:nvPicPr>
          <p:cNvPr id="11" name="Picture 2" descr="C:\Users\Srinidhi\Desktop\logo.png">
            <a:extLst>
              <a:ext uri="{FF2B5EF4-FFF2-40B4-BE49-F238E27FC236}">
                <a16:creationId xmlns:a16="http://schemas.microsoft.com/office/drawing/2014/main" xmlns="" id="{8D7279E7-0A06-4D9D-B018-700B7F4A3314}"/>
              </a:ext>
            </a:extLst>
          </p:cNvPr>
          <p:cNvPicPr>
            <a:picLocks noChangeAspect="1" noChangeArrowheads="1"/>
          </p:cNvPicPr>
          <p:nvPr userDrawn="1"/>
        </p:nvPicPr>
        <p:blipFill>
          <a:blip r:embed="rId3" cstate="print"/>
          <a:srcRect/>
          <a:stretch>
            <a:fillRect/>
          </a:stretch>
        </p:blipFill>
        <p:spPr bwMode="auto">
          <a:xfrm>
            <a:off x="0" y="33090"/>
            <a:ext cx="2438400" cy="977205"/>
          </a:xfrm>
          <a:prstGeom prst="rect">
            <a:avLst/>
          </a:prstGeom>
          <a:noFill/>
        </p:spPr>
      </p:pic>
    </p:spTree>
    <p:extLst>
      <p:ext uri="{BB962C8B-B14F-4D97-AF65-F5344CB8AC3E}">
        <p14:creationId xmlns:p14="http://schemas.microsoft.com/office/powerpoint/2010/main" xmlns="" val="3223777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61798A9-5E41-4274-905C-DF9CF88150FD}" type="datetime8">
              <a:rPr lang="en-IN" smtClean="0"/>
              <a:pPr/>
              <a:t>11-09-2022 15:08</a:t>
            </a:fld>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Department of Computer Science and Engineering</a:t>
            </a:r>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245FD78-8DE1-44B0-BD44-E067D054697C}" type="slidenum">
              <a:rPr lang="en-IN" smtClean="0"/>
              <a:pPr/>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42223883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hyperlink" Target="https://qiskit.org/textbook/ch-gates/proving-universality.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qiskit.org/textbook/ch-algorithms/defining-quantum-circuits.html#Measurements" TargetMode="External"/><Relationship Id="rId2" Type="http://schemas.openxmlformats.org/officeDocument/2006/relationships/hyperlink" Target="https://qiskit.org/textbook/ch-algorithms/defining-quantum-circuits.html#Quantum-gates" TargetMode="External"/><Relationship Id="rId1" Type="http://schemas.openxmlformats.org/officeDocument/2006/relationships/slideLayout" Target="../slideLayouts/slideLayout2.xml"/><Relationship Id="rId4" Type="http://schemas.openxmlformats.org/officeDocument/2006/relationships/hyperlink" Target="https://qiskit.org/textbook/ch-algorithms/defining-quantum-circuits.html#Classically-conditioned-quantum-gates"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en.wikipedia.org/wiki/Quantum_circui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551" y="3906980"/>
            <a:ext cx="10848974" cy="977163"/>
          </a:xfrm>
        </p:spPr>
        <p:txBody>
          <a:bodyPr>
            <a:noAutofit/>
          </a:bodyPr>
          <a:lstStyle/>
          <a:p>
            <a:pPr algn="ctr">
              <a:lnSpc>
                <a:spcPct val="150000"/>
              </a:lnSpc>
            </a:pPr>
            <a:r>
              <a:rPr lang="en-IN" sz="2800" b="1" dirty="0"/>
              <a:t/>
            </a:r>
            <a:br>
              <a:rPr lang="en-IN" sz="2800" b="1" dirty="0"/>
            </a:br>
            <a:r>
              <a:rPr lang="en-IN" sz="2800" b="1" dirty="0"/>
              <a:t/>
            </a:r>
            <a:br>
              <a:rPr lang="en-IN" sz="2800" b="1" dirty="0"/>
            </a:br>
            <a:r>
              <a:rPr lang="en-IN" sz="2800" b="1" dirty="0"/>
              <a:t/>
            </a:r>
            <a:br>
              <a:rPr lang="en-IN" sz="2800" b="1" dirty="0"/>
            </a:br>
            <a:r>
              <a:rPr lang="en-IN" sz="2800" b="1" dirty="0" smtClean="0"/>
              <a:t>M. Tech (CSE) – Second Semester (Term: June - Sep 2022)</a:t>
            </a:r>
            <a:br>
              <a:rPr lang="en-IN" sz="2800" b="1" dirty="0" smtClean="0"/>
            </a:br>
            <a:r>
              <a:rPr lang="en-IN" sz="2800" b="1" dirty="0" smtClean="0"/>
              <a:t> Quantum computing[MSC22] </a:t>
            </a:r>
            <a:br>
              <a:rPr lang="en-IN" sz="2800" b="1" dirty="0" smtClean="0"/>
            </a:br>
            <a:r>
              <a:rPr lang="en-IN" sz="2800" b="1" dirty="0" smtClean="0"/>
              <a:t> NON- CIE COMPONENT </a:t>
            </a:r>
            <a:r>
              <a:rPr lang="en-IN" sz="3200" b="1" dirty="0" smtClean="0"/>
              <a:t> </a:t>
            </a:r>
            <a:r>
              <a:rPr lang="en-IN" sz="3200" b="1" dirty="0"/>
              <a:t/>
            </a:r>
            <a:br>
              <a:rPr lang="en-IN" sz="3200" b="1" dirty="0"/>
            </a:br>
            <a:r>
              <a:rPr lang="en-IN" sz="3200" b="1" dirty="0" smtClean="0"/>
              <a:t>Title : Quantum Circuits</a:t>
            </a:r>
            <a:r>
              <a:rPr lang="en-IN" sz="2000" dirty="0"/>
              <a:t/>
            </a:r>
            <a:br>
              <a:rPr lang="en-IN" sz="2000" dirty="0"/>
            </a:br>
            <a:endParaRPr lang="en-IN" sz="2000" dirty="0"/>
          </a:p>
        </p:txBody>
      </p:sp>
      <p:sp>
        <p:nvSpPr>
          <p:cNvPr id="5" name="Title 1"/>
          <p:cNvSpPr txBox="1">
            <a:spLocks/>
          </p:cNvSpPr>
          <p:nvPr/>
        </p:nvSpPr>
        <p:spPr bwMode="auto">
          <a:xfrm>
            <a:off x="2250499" y="511573"/>
            <a:ext cx="8229600" cy="1143000"/>
          </a:xfrm>
          <a:prstGeom prst="rect">
            <a:avLst/>
          </a:prstGeom>
          <a:noFill/>
          <a:ln w="9525">
            <a:noFill/>
            <a:miter lim="800000"/>
            <a:headEnd/>
            <a:tailEnd/>
          </a:ln>
        </p:spPr>
        <p:txBody>
          <a:bodyPr anchor="ctr"/>
          <a:lstStyle/>
          <a:p>
            <a:pPr algn="ctr"/>
            <a:r>
              <a:rPr lang="en-US" sz="2800" b="1" dirty="0">
                <a:latin typeface="+mj-lt"/>
              </a:rPr>
              <a:t>Ramaiah Institute of Technology</a:t>
            </a:r>
            <a:endParaRPr lang="en-IN" sz="2800" dirty="0">
              <a:latin typeface="+mj-lt"/>
            </a:endParaRPr>
          </a:p>
          <a:p>
            <a:pPr algn="ctr"/>
            <a:r>
              <a:rPr lang="en-US" sz="2800" b="1" dirty="0" smtClean="0">
                <a:latin typeface="+mj-lt"/>
              </a:rPr>
              <a:t>Department </a:t>
            </a:r>
            <a:r>
              <a:rPr lang="en-US" sz="2800" b="1" dirty="0">
                <a:latin typeface="+mj-lt"/>
              </a:rPr>
              <a:t>of Computer Science and Engineering</a:t>
            </a:r>
            <a:endParaRPr lang="en-IN" sz="2800" dirty="0">
              <a:latin typeface="+mj-lt"/>
            </a:endParaRPr>
          </a:p>
        </p:txBody>
      </p:sp>
      <p:sp>
        <p:nvSpPr>
          <p:cNvPr id="3" name="TextBox 2">
            <a:extLst>
              <a:ext uri="{FF2B5EF4-FFF2-40B4-BE49-F238E27FC236}">
                <a16:creationId xmlns:a16="http://schemas.microsoft.com/office/drawing/2014/main" xmlns="" id="{EC9641BE-B7C9-4946-A565-227D0582DC3F}"/>
              </a:ext>
            </a:extLst>
          </p:cNvPr>
          <p:cNvSpPr txBox="1"/>
          <p:nvPr/>
        </p:nvSpPr>
        <p:spPr>
          <a:xfrm>
            <a:off x="8920162" y="4620908"/>
            <a:ext cx="4719637" cy="1477328"/>
          </a:xfrm>
          <a:prstGeom prst="rect">
            <a:avLst/>
          </a:prstGeom>
          <a:noFill/>
        </p:spPr>
        <p:txBody>
          <a:bodyPr wrap="square" rtlCol="0">
            <a:spAutoFit/>
          </a:bodyPr>
          <a:lstStyle/>
          <a:p>
            <a:r>
              <a:rPr lang="en-IN" sz="2400" dirty="0"/>
              <a:t>Presented By</a:t>
            </a:r>
            <a:r>
              <a:rPr lang="en-IN" sz="2400" dirty="0" smtClean="0"/>
              <a:t>: </a:t>
            </a:r>
          </a:p>
          <a:p>
            <a:r>
              <a:rPr lang="en-IN" sz="2400" dirty="0" smtClean="0"/>
              <a:t>Anusha Bai R </a:t>
            </a:r>
          </a:p>
          <a:p>
            <a:r>
              <a:rPr lang="en-IN" sz="2400" dirty="0" smtClean="0"/>
              <a:t>1MS21SCS03</a:t>
            </a:r>
            <a:endParaRPr lang="en-IN" sz="2400" dirty="0"/>
          </a:p>
          <a:p>
            <a:endParaRPr lang="en-IN" dirty="0"/>
          </a:p>
        </p:txBody>
      </p:sp>
    </p:spTree>
    <p:extLst>
      <p:ext uri="{BB962C8B-B14F-4D97-AF65-F5344CB8AC3E}">
        <p14:creationId xmlns:p14="http://schemas.microsoft.com/office/powerpoint/2010/main" xmlns="" val="30039198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Multiple </a:t>
            </a:r>
            <a:r>
              <a:rPr lang="en-IN" sz="3600" dirty="0" err="1" smtClean="0">
                <a:latin typeface="Times New Roman" pitchFamily="18" charset="0"/>
                <a:cs typeface="Times New Roman" pitchFamily="18" charset="0"/>
              </a:rPr>
              <a:t>qubits</a:t>
            </a:r>
            <a:r>
              <a:rPr lang="en-IN" sz="3600" dirty="0" smtClean="0">
                <a:latin typeface="Times New Roman" pitchFamily="18" charset="0"/>
                <a:cs typeface="Times New Roman" pitchFamily="18" charset="0"/>
              </a:rPr>
              <a:t> and multipartite quantum states</a:t>
            </a:r>
            <a:endParaRPr lang="en-IN" sz="3600"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IN" dirty="0"/>
          </a:p>
        </p:txBody>
      </p:sp>
      <p:sp>
        <p:nvSpPr>
          <p:cNvPr id="5" name="Slide Number Placeholder 4"/>
          <p:cNvSpPr>
            <a:spLocks noGrp="1"/>
          </p:cNvSpPr>
          <p:nvPr>
            <p:ph type="sldNum" sz="quarter" idx="12"/>
          </p:nvPr>
        </p:nvSpPr>
        <p:spPr/>
        <p:txBody>
          <a:bodyPr/>
          <a:lstStyle/>
          <a:p>
            <a:fld id="{1245FD78-8DE1-44B0-BD44-E067D054697C}" type="slidenum">
              <a:rPr lang="en-IN" smtClean="0"/>
              <a:pPr/>
              <a:t>10</a:t>
            </a:fld>
            <a:endParaRPr lang="en-IN" dirty="0"/>
          </a:p>
        </p:txBody>
      </p:sp>
      <p:sp>
        <p:nvSpPr>
          <p:cNvPr id="7" name="Content Placeholder 6"/>
          <p:cNvSpPr>
            <a:spLocks noGrp="1"/>
          </p:cNvSpPr>
          <p:nvPr>
            <p:ph idx="1"/>
          </p:nvPr>
        </p:nvSpPr>
        <p:spPr/>
        <p:txBody>
          <a:bodyPr/>
          <a:lstStyle/>
          <a:p>
            <a:r>
              <a:rPr lang="en-IN" dirty="0" smtClean="0"/>
              <a:t>Scale up states space by combining single </a:t>
            </a:r>
            <a:r>
              <a:rPr lang="en-IN" dirty="0" err="1" smtClean="0"/>
              <a:t>qubits</a:t>
            </a:r>
            <a:r>
              <a:rPr lang="en-IN" dirty="0" smtClean="0"/>
              <a:t> with n </a:t>
            </a:r>
            <a:r>
              <a:rPr lang="en-IN" dirty="0" err="1" smtClean="0"/>
              <a:t>qubits</a:t>
            </a:r>
            <a:r>
              <a:rPr lang="en-IN" dirty="0" smtClean="0"/>
              <a:t>, we represent 2n, states(vectors)</a:t>
            </a:r>
          </a:p>
          <a:p>
            <a:endParaRPr lang="en-IN" dirty="0"/>
          </a:p>
        </p:txBody>
      </p:sp>
      <p:pic>
        <p:nvPicPr>
          <p:cNvPr id="8" name="Picture 2"/>
          <p:cNvPicPr>
            <a:picLocks noChangeAspect="1" noChangeArrowheads="1"/>
          </p:cNvPicPr>
          <p:nvPr/>
        </p:nvPicPr>
        <p:blipFill>
          <a:blip r:embed="rId2" cstate="print"/>
          <a:srcRect/>
          <a:stretch>
            <a:fillRect/>
          </a:stretch>
        </p:blipFill>
        <p:spPr bwMode="auto">
          <a:xfrm>
            <a:off x="1108362" y="2466107"/>
            <a:ext cx="8534401" cy="1427019"/>
          </a:xfrm>
          <a:prstGeom prst="rect">
            <a:avLst/>
          </a:prstGeom>
          <a:noFill/>
          <a:ln w="9525">
            <a:noFill/>
            <a:miter lim="800000"/>
            <a:headEnd/>
            <a:tailEnd/>
          </a:ln>
          <a:effectLst/>
        </p:spPr>
      </p:pic>
      <p:pic>
        <p:nvPicPr>
          <p:cNvPr id="9" name="Picture 3"/>
          <p:cNvPicPr>
            <a:picLocks noChangeAspect="1" noChangeArrowheads="1"/>
          </p:cNvPicPr>
          <p:nvPr/>
        </p:nvPicPr>
        <p:blipFill>
          <a:blip r:embed="rId3" cstate="print"/>
          <a:srcRect/>
          <a:stretch>
            <a:fillRect/>
          </a:stretch>
        </p:blipFill>
        <p:spPr bwMode="auto">
          <a:xfrm>
            <a:off x="1185863" y="3716915"/>
            <a:ext cx="4029075" cy="1114425"/>
          </a:xfrm>
          <a:prstGeom prst="rect">
            <a:avLst/>
          </a:prstGeom>
          <a:noFill/>
          <a:ln w="9525">
            <a:noFill/>
            <a:miter lim="800000"/>
            <a:headEnd/>
            <a:tailEnd/>
          </a:ln>
          <a:effectLst/>
        </p:spPr>
      </p:pic>
      <p:sp>
        <p:nvSpPr>
          <p:cNvPr id="10" name="Rectangle 9"/>
          <p:cNvSpPr/>
          <p:nvPr/>
        </p:nvSpPr>
        <p:spPr>
          <a:xfrm>
            <a:off x="1295485" y="5364080"/>
            <a:ext cx="5092676" cy="369332"/>
          </a:xfrm>
          <a:prstGeom prst="rect">
            <a:avLst/>
          </a:prstGeom>
        </p:spPr>
        <p:txBody>
          <a:bodyPr wrap="none">
            <a:spAutoFit/>
          </a:bodyPr>
          <a:lstStyle/>
          <a:p>
            <a:r>
              <a:rPr lang="en-IN" dirty="0" smtClean="0"/>
              <a:t>4 possible state with 2 </a:t>
            </a:r>
            <a:r>
              <a:rPr lang="en-IN" dirty="0" err="1" smtClean="0"/>
              <a:t>qubits</a:t>
            </a:r>
            <a:r>
              <a:rPr lang="en-IN" dirty="0" smtClean="0"/>
              <a:t>: {|00&gt;,|01&gt;,|10&gt;,|11&gt;</a:t>
            </a:r>
            <a:endParaRPr lang="en-IN" dirty="0"/>
          </a:p>
        </p:txBody>
      </p:sp>
      <p:pic>
        <p:nvPicPr>
          <p:cNvPr id="6147" name="Picture 3"/>
          <p:cNvPicPr>
            <a:picLocks noChangeAspect="1" noChangeArrowheads="1"/>
          </p:cNvPicPr>
          <p:nvPr/>
        </p:nvPicPr>
        <p:blipFill>
          <a:blip r:embed="rId4" cstate="print"/>
          <a:srcRect/>
          <a:stretch>
            <a:fillRect/>
          </a:stretch>
        </p:blipFill>
        <p:spPr bwMode="auto">
          <a:xfrm>
            <a:off x="6054003" y="4572002"/>
            <a:ext cx="4406178" cy="789708"/>
          </a:xfrm>
          <a:prstGeom prst="rect">
            <a:avLst/>
          </a:prstGeom>
          <a:noFill/>
          <a:ln w="9525">
            <a:noFill/>
            <a:miter lim="800000"/>
            <a:headEnd/>
            <a:tailEnd/>
          </a:ln>
          <a:effectLst/>
        </p:spPr>
      </p:pic>
      <p:pic>
        <p:nvPicPr>
          <p:cNvPr id="12" name="Picture 4"/>
          <p:cNvPicPr>
            <a:picLocks noChangeAspect="1" noChangeArrowheads="1"/>
          </p:cNvPicPr>
          <p:nvPr/>
        </p:nvPicPr>
        <p:blipFill>
          <a:blip r:embed="rId5" cstate="print"/>
          <a:srcRect/>
          <a:stretch>
            <a:fillRect/>
          </a:stretch>
        </p:blipFill>
        <p:spPr bwMode="auto">
          <a:xfrm>
            <a:off x="6287222" y="3943783"/>
            <a:ext cx="2781300" cy="714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IN" dirty="0"/>
          </a:p>
        </p:txBody>
      </p:sp>
      <p:sp>
        <p:nvSpPr>
          <p:cNvPr id="5" name="Slide Number Placeholder 4"/>
          <p:cNvSpPr>
            <a:spLocks noGrp="1"/>
          </p:cNvSpPr>
          <p:nvPr>
            <p:ph type="sldNum" sz="quarter" idx="12"/>
          </p:nvPr>
        </p:nvSpPr>
        <p:spPr/>
        <p:txBody>
          <a:bodyPr/>
          <a:lstStyle/>
          <a:p>
            <a:fld id="{1245FD78-8DE1-44B0-BD44-E067D054697C}" type="slidenum">
              <a:rPr lang="en-IN" smtClean="0"/>
              <a:pPr/>
              <a:t>11</a:t>
            </a:fld>
            <a:endParaRPr lang="en-IN" dirty="0"/>
          </a:p>
        </p:txBody>
      </p:sp>
      <p:pic>
        <p:nvPicPr>
          <p:cNvPr id="8195" name="Picture 3"/>
          <p:cNvPicPr>
            <a:picLocks noChangeAspect="1" noChangeArrowheads="1"/>
          </p:cNvPicPr>
          <p:nvPr/>
        </p:nvPicPr>
        <p:blipFill>
          <a:blip r:embed="rId2" cstate="print"/>
          <a:srcRect/>
          <a:stretch>
            <a:fillRect/>
          </a:stretch>
        </p:blipFill>
        <p:spPr bwMode="auto">
          <a:xfrm>
            <a:off x="2263054" y="2284267"/>
            <a:ext cx="6825528" cy="1054678"/>
          </a:xfrm>
          <a:prstGeom prst="rect">
            <a:avLst/>
          </a:prstGeom>
          <a:noFill/>
          <a:ln w="9525">
            <a:noFill/>
            <a:miter lim="800000"/>
            <a:headEnd/>
            <a:tailEnd/>
          </a:ln>
          <a:effectLst/>
        </p:spPr>
      </p:pic>
      <p:pic>
        <p:nvPicPr>
          <p:cNvPr id="11" name="Picture 4"/>
          <p:cNvPicPr>
            <a:picLocks noGrp="1" noChangeAspect="1" noChangeArrowheads="1"/>
          </p:cNvPicPr>
          <p:nvPr>
            <p:ph idx="1"/>
          </p:nvPr>
        </p:nvPicPr>
        <p:blipFill>
          <a:blip r:embed="rId3" cstate="print"/>
          <a:srcRect/>
          <a:stretch>
            <a:fillRect/>
          </a:stretch>
        </p:blipFill>
        <p:spPr bwMode="auto">
          <a:xfrm>
            <a:off x="6442365" y="3948545"/>
            <a:ext cx="4530436" cy="59574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IN" dirty="0"/>
          </a:p>
        </p:txBody>
      </p:sp>
      <p:sp>
        <p:nvSpPr>
          <p:cNvPr id="5" name="Slide Number Placeholder 4"/>
          <p:cNvSpPr>
            <a:spLocks noGrp="1"/>
          </p:cNvSpPr>
          <p:nvPr>
            <p:ph type="sldNum" sz="quarter" idx="12"/>
          </p:nvPr>
        </p:nvSpPr>
        <p:spPr/>
        <p:txBody>
          <a:bodyPr/>
          <a:lstStyle/>
          <a:p>
            <a:fld id="{1245FD78-8DE1-44B0-BD44-E067D054697C}" type="slidenum">
              <a:rPr lang="en-IN" smtClean="0"/>
              <a:pPr/>
              <a:t>12</a:t>
            </a:fld>
            <a:endParaRPr lang="en-IN" dirty="0"/>
          </a:p>
        </p:txBody>
      </p:sp>
      <p:pic>
        <p:nvPicPr>
          <p:cNvPr id="12290" name="Picture 2"/>
          <p:cNvPicPr>
            <a:picLocks noGrp="1" noChangeAspect="1" noChangeArrowheads="1"/>
          </p:cNvPicPr>
          <p:nvPr>
            <p:ph idx="1"/>
          </p:nvPr>
        </p:nvPicPr>
        <p:blipFill>
          <a:blip r:embed="rId2" cstate="print"/>
          <a:srcRect/>
          <a:stretch>
            <a:fillRect/>
          </a:stretch>
        </p:blipFill>
        <p:spPr bwMode="auto">
          <a:xfrm>
            <a:off x="1320800" y="1972541"/>
            <a:ext cx="5953125" cy="971550"/>
          </a:xfrm>
          <a:prstGeom prst="rect">
            <a:avLst/>
          </a:prstGeom>
          <a:noFill/>
          <a:ln w="9525">
            <a:noFill/>
            <a:miter lim="800000"/>
            <a:headEnd/>
            <a:tailEnd/>
          </a:ln>
          <a:effectLst/>
        </p:spPr>
      </p:pic>
      <p:pic>
        <p:nvPicPr>
          <p:cNvPr id="12292" name="Picture 4"/>
          <p:cNvPicPr>
            <a:picLocks noChangeAspect="1" noChangeArrowheads="1"/>
          </p:cNvPicPr>
          <p:nvPr/>
        </p:nvPicPr>
        <p:blipFill>
          <a:blip r:embed="rId3" cstate="print"/>
          <a:srcRect/>
          <a:stretch>
            <a:fillRect/>
          </a:stretch>
        </p:blipFill>
        <p:spPr bwMode="auto">
          <a:xfrm>
            <a:off x="8853054" y="4039034"/>
            <a:ext cx="2743200" cy="1190625"/>
          </a:xfrm>
          <a:prstGeom prst="rect">
            <a:avLst/>
          </a:prstGeom>
          <a:noFill/>
          <a:ln w="9525">
            <a:noFill/>
            <a:miter lim="800000"/>
            <a:headEnd/>
            <a:tailEnd/>
          </a:ln>
          <a:effectLst/>
        </p:spPr>
      </p:pic>
      <p:pic>
        <p:nvPicPr>
          <p:cNvPr id="12293" name="Picture 5"/>
          <p:cNvPicPr>
            <a:picLocks noChangeAspect="1" noChangeArrowheads="1"/>
          </p:cNvPicPr>
          <p:nvPr/>
        </p:nvPicPr>
        <p:blipFill>
          <a:blip r:embed="rId4" cstate="print"/>
          <a:srcRect/>
          <a:stretch>
            <a:fillRect/>
          </a:stretch>
        </p:blipFill>
        <p:spPr bwMode="auto">
          <a:xfrm>
            <a:off x="1306657" y="3013364"/>
            <a:ext cx="1847850" cy="1219200"/>
          </a:xfrm>
          <a:prstGeom prst="rect">
            <a:avLst/>
          </a:prstGeom>
          <a:noFill/>
          <a:ln w="9525">
            <a:noFill/>
            <a:miter lim="800000"/>
            <a:headEnd/>
            <a:tailEnd/>
          </a:ln>
          <a:effectLst/>
        </p:spPr>
      </p:pic>
      <p:pic>
        <p:nvPicPr>
          <p:cNvPr id="12294" name="Picture 6"/>
          <p:cNvPicPr>
            <a:picLocks noChangeAspect="1" noChangeArrowheads="1"/>
          </p:cNvPicPr>
          <p:nvPr/>
        </p:nvPicPr>
        <p:blipFill>
          <a:blip r:embed="rId5" cstate="print"/>
          <a:srcRect/>
          <a:stretch>
            <a:fillRect/>
          </a:stretch>
        </p:blipFill>
        <p:spPr bwMode="auto">
          <a:xfrm>
            <a:off x="1551709" y="4326082"/>
            <a:ext cx="1828800" cy="533400"/>
          </a:xfrm>
          <a:prstGeom prst="rect">
            <a:avLst/>
          </a:prstGeom>
          <a:noFill/>
          <a:ln w="9525">
            <a:noFill/>
            <a:miter lim="800000"/>
            <a:headEnd/>
            <a:tailEnd/>
          </a:ln>
          <a:effectLst/>
        </p:spPr>
      </p:pic>
      <p:pic>
        <p:nvPicPr>
          <p:cNvPr id="12295" name="Picture 7"/>
          <p:cNvPicPr>
            <a:picLocks noChangeAspect="1" noChangeArrowheads="1"/>
          </p:cNvPicPr>
          <p:nvPr/>
        </p:nvPicPr>
        <p:blipFill>
          <a:blip r:embed="rId6" cstate="print"/>
          <a:srcRect/>
          <a:stretch>
            <a:fillRect/>
          </a:stretch>
        </p:blipFill>
        <p:spPr bwMode="auto">
          <a:xfrm>
            <a:off x="4856884" y="3493077"/>
            <a:ext cx="1619250" cy="15621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7" cstate="print"/>
          <a:srcRect/>
          <a:stretch>
            <a:fillRect/>
          </a:stretch>
        </p:blipFill>
        <p:spPr bwMode="auto">
          <a:xfrm>
            <a:off x="1375929" y="5254336"/>
            <a:ext cx="3371850" cy="838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QISKIT </a:t>
            </a:r>
            <a:endParaRPr lang="en-IN" dirty="0"/>
          </a:p>
        </p:txBody>
      </p:sp>
      <p:sp>
        <p:nvSpPr>
          <p:cNvPr id="4" name="Footer Placeholder 3"/>
          <p:cNvSpPr>
            <a:spLocks noGrp="1"/>
          </p:cNvSpPr>
          <p:nvPr>
            <p:ph type="ftr" sz="quarter" idx="11"/>
          </p:nvPr>
        </p:nvSpPr>
        <p:spPr/>
        <p:txBody>
          <a:bodyPr/>
          <a:lstStyle/>
          <a:p>
            <a:r>
              <a:rPr lang="en-US" dirty="0" smtClean="0"/>
              <a:t>Department of Computer Science and Engineering</a:t>
            </a:r>
            <a:endParaRPr lang="en-IN" dirty="0"/>
          </a:p>
        </p:txBody>
      </p:sp>
      <p:sp>
        <p:nvSpPr>
          <p:cNvPr id="5" name="Slide Number Placeholder 4"/>
          <p:cNvSpPr>
            <a:spLocks noGrp="1"/>
          </p:cNvSpPr>
          <p:nvPr>
            <p:ph type="sldNum" sz="quarter" idx="12"/>
          </p:nvPr>
        </p:nvSpPr>
        <p:spPr/>
        <p:txBody>
          <a:bodyPr/>
          <a:lstStyle/>
          <a:p>
            <a:fld id="{1245FD78-8DE1-44B0-BD44-E067D054697C}" type="slidenum">
              <a:rPr lang="en-IN" smtClean="0"/>
              <a:pPr/>
              <a:t>13</a:t>
            </a:fld>
            <a:endParaRPr lang="en-IN" dirty="0"/>
          </a:p>
        </p:txBody>
      </p:sp>
      <p:sp>
        <p:nvSpPr>
          <p:cNvPr id="7" name="Content Placeholder 6"/>
          <p:cNvSpPr>
            <a:spLocks noGrp="1"/>
          </p:cNvSpPr>
          <p:nvPr>
            <p:ph idx="1"/>
          </p:nvPr>
        </p:nvSpPr>
        <p:spPr/>
        <p:txBody>
          <a:bodyPr/>
          <a:lstStyle/>
          <a:p>
            <a:pPr algn="just"/>
            <a:r>
              <a:rPr lang="en-IN" dirty="0" smtClean="0">
                <a:latin typeface="Times New Roman" pitchFamily="18" charset="0"/>
                <a:cs typeface="Times New Roman" pitchFamily="18" charset="0"/>
              </a:rPr>
              <a:t>A quantum circuit is a computational routine consisting of </a:t>
            </a:r>
            <a:r>
              <a:rPr lang="en-IN" i="1" dirty="0" smtClean="0">
                <a:latin typeface="Times New Roman" pitchFamily="18" charset="0"/>
                <a:cs typeface="Times New Roman" pitchFamily="18" charset="0"/>
              </a:rPr>
              <a:t>coherent quantum operations on quantum data, such as </a:t>
            </a:r>
            <a:r>
              <a:rPr lang="en-IN" i="1" dirty="0" err="1" smtClean="0">
                <a:latin typeface="Times New Roman" pitchFamily="18" charset="0"/>
                <a:cs typeface="Times New Roman" pitchFamily="18" charset="0"/>
              </a:rPr>
              <a:t>qubits</a:t>
            </a:r>
            <a:r>
              <a:rPr lang="en-IN" i="1" dirty="0" smtClean="0">
                <a:latin typeface="Times New Roman" pitchFamily="18" charset="0"/>
                <a:cs typeface="Times New Roman" pitchFamily="18" charset="0"/>
              </a:rPr>
              <a:t>, and concurrent real-time classical computation</a:t>
            </a:r>
            <a:r>
              <a:rPr lang="en-IN" dirty="0" smtClean="0">
                <a:latin typeface="Times New Roman" pitchFamily="18" charset="0"/>
                <a:cs typeface="Times New Roman" pitchFamily="18" charset="0"/>
              </a:rPr>
              <a:t>. It is an ordered sequence of </a:t>
            </a:r>
            <a:r>
              <a:rPr lang="en-IN" i="1" dirty="0" smtClean="0">
                <a:latin typeface="Times New Roman" pitchFamily="18" charset="0"/>
                <a:cs typeface="Times New Roman" pitchFamily="18" charset="0"/>
              </a:rPr>
              <a:t>quantum gates,</a:t>
            </a:r>
            <a:r>
              <a:rPr lang="en-IN" dirty="0" smtClean="0">
                <a:latin typeface="Times New Roman" pitchFamily="18" charset="0"/>
                <a:cs typeface="Times New Roman" pitchFamily="18" charset="0"/>
              </a:rPr>
              <a:t> </a:t>
            </a:r>
            <a:r>
              <a:rPr lang="en-IN" i="1" dirty="0" smtClean="0">
                <a:latin typeface="Times New Roman" pitchFamily="18" charset="0"/>
                <a:cs typeface="Times New Roman" pitchFamily="18" charset="0"/>
              </a:rPr>
              <a:t>measurements and resets,</a:t>
            </a:r>
            <a:r>
              <a:rPr lang="en-IN" dirty="0" smtClean="0">
                <a:latin typeface="Times New Roman" pitchFamily="18" charset="0"/>
                <a:cs typeface="Times New Roman" pitchFamily="18" charset="0"/>
              </a:rPr>
              <a:t> all of which may be conditioned on and use data from the real-time classical computation.</a:t>
            </a:r>
          </a:p>
          <a:p>
            <a:pPr algn="just"/>
            <a:r>
              <a:rPr lang="en-IN" dirty="0" smtClean="0">
                <a:latin typeface="Times New Roman" pitchFamily="18" charset="0"/>
                <a:cs typeface="Times New Roman" pitchFamily="18" charset="0"/>
              </a:rPr>
              <a:t>A set of quantum gates is said to be </a:t>
            </a:r>
            <a:r>
              <a:rPr lang="en-IN" dirty="0" smtClean="0">
                <a:latin typeface="Times New Roman" pitchFamily="18" charset="0"/>
                <a:cs typeface="Times New Roman" pitchFamily="18" charset="0"/>
                <a:hlinkClick r:id="rId2"/>
              </a:rPr>
              <a:t>universal</a:t>
            </a:r>
            <a:r>
              <a:rPr lang="en-IN" dirty="0" smtClean="0">
                <a:latin typeface="Times New Roman" pitchFamily="18" charset="0"/>
                <a:cs typeface="Times New Roman" pitchFamily="18" charset="0"/>
              </a:rPr>
              <a:t> if any unitary transformation of the quantum data can be efficiently approximated arbitrarily well as a sequence of gates in the set. Any quantum program can be represented by a sequence of quantum circuits and non-concurrent classical computation.</a:t>
            </a:r>
          </a:p>
          <a:p>
            <a:pPr algn="just"/>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algn="just"/>
            <a:r>
              <a:rPr lang="en-IN" b="1" dirty="0" smtClean="0">
                <a:latin typeface="Times New Roman" pitchFamily="18" charset="0"/>
                <a:cs typeface="Times New Roman" pitchFamily="18" charset="0"/>
              </a:rPr>
              <a:t>Quantum gates</a:t>
            </a:r>
            <a:r>
              <a:rPr lang="en-IN" b="1" dirty="0" smtClean="0">
                <a:latin typeface="Times New Roman" pitchFamily="18" charset="0"/>
                <a:cs typeface="Times New Roman" pitchFamily="18" charset="0"/>
                <a:hlinkClick r:id="rId2"/>
              </a:rPr>
              <a:t> </a:t>
            </a:r>
            <a:endParaRPr lang="en-IN" b="1"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Second, we apply a sequence of quantum gates that manipulate the three </a:t>
            </a:r>
            <a:r>
              <a:rPr lang="en-IN" dirty="0" err="1" smtClean="0">
                <a:latin typeface="Times New Roman" pitchFamily="18" charset="0"/>
                <a:cs typeface="Times New Roman" pitchFamily="18" charset="0"/>
              </a:rPr>
              <a:t>qubits</a:t>
            </a:r>
            <a:r>
              <a:rPr lang="en-IN" dirty="0" smtClean="0">
                <a:latin typeface="Times New Roman" pitchFamily="18" charset="0"/>
                <a:cs typeface="Times New Roman" pitchFamily="18" charset="0"/>
              </a:rPr>
              <a:t> as required by the teleportation algorithm. In this case, we only need to apply single-</a:t>
            </a:r>
            <a:r>
              <a:rPr lang="en-IN" dirty="0" err="1" smtClean="0">
                <a:latin typeface="Times New Roman" pitchFamily="18" charset="0"/>
                <a:cs typeface="Times New Roman" pitchFamily="18" charset="0"/>
              </a:rPr>
              <a:t>qubit</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Hadamard</a:t>
            </a:r>
            <a:r>
              <a:rPr lang="en-IN" dirty="0" smtClean="0">
                <a:latin typeface="Times New Roman" pitchFamily="18" charset="0"/>
                <a:cs typeface="Times New Roman" pitchFamily="18" charset="0"/>
              </a:rPr>
              <a:t> (HH) and two-</a:t>
            </a:r>
            <a:r>
              <a:rPr lang="en-IN" dirty="0" err="1" smtClean="0">
                <a:latin typeface="Times New Roman" pitchFamily="18" charset="0"/>
                <a:cs typeface="Times New Roman" pitchFamily="18" charset="0"/>
              </a:rPr>
              <a:t>qubit</a:t>
            </a:r>
            <a:r>
              <a:rPr lang="en-IN" dirty="0" smtClean="0">
                <a:latin typeface="Times New Roman" pitchFamily="18" charset="0"/>
                <a:cs typeface="Times New Roman" pitchFamily="18" charset="0"/>
              </a:rPr>
              <a:t> Controlled-X (⊕⊕) gates.</a:t>
            </a:r>
          </a:p>
          <a:p>
            <a:pPr algn="just"/>
            <a:r>
              <a:rPr lang="en-IN" b="1" dirty="0" smtClean="0">
                <a:latin typeface="Times New Roman" pitchFamily="18" charset="0"/>
                <a:cs typeface="Times New Roman" pitchFamily="18" charset="0"/>
              </a:rPr>
              <a:t>Measurements</a:t>
            </a:r>
            <a:r>
              <a:rPr lang="en-IN" b="1" dirty="0" smtClean="0">
                <a:latin typeface="Times New Roman" pitchFamily="18" charset="0"/>
                <a:cs typeface="Times New Roman" pitchFamily="18" charset="0"/>
                <a:hlinkClick r:id="rId3"/>
              </a:rPr>
              <a:t> </a:t>
            </a:r>
            <a:endParaRPr lang="en-IN" b="1"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Third, we measure two of the three </a:t>
            </a:r>
            <a:r>
              <a:rPr lang="en-IN" dirty="0" err="1" smtClean="0">
                <a:latin typeface="Times New Roman" pitchFamily="18" charset="0"/>
                <a:cs typeface="Times New Roman" pitchFamily="18" charset="0"/>
              </a:rPr>
              <a:t>qubits</a:t>
            </a:r>
            <a:r>
              <a:rPr lang="en-IN" dirty="0" smtClean="0">
                <a:latin typeface="Times New Roman" pitchFamily="18" charset="0"/>
                <a:cs typeface="Times New Roman" pitchFamily="18" charset="0"/>
              </a:rPr>
              <a:t>. A classical computer interprets the measurements of each </a:t>
            </a:r>
            <a:r>
              <a:rPr lang="en-IN" dirty="0" err="1" smtClean="0">
                <a:latin typeface="Times New Roman" pitchFamily="18" charset="0"/>
                <a:cs typeface="Times New Roman" pitchFamily="18" charset="0"/>
              </a:rPr>
              <a:t>qubit</a:t>
            </a:r>
            <a:r>
              <a:rPr lang="en-IN" dirty="0" smtClean="0">
                <a:latin typeface="Times New Roman" pitchFamily="18" charset="0"/>
                <a:cs typeface="Times New Roman" pitchFamily="18" charset="0"/>
              </a:rPr>
              <a:t> as classical outcomes (0 and 1) and stores them in the two classical bits.</a:t>
            </a:r>
          </a:p>
          <a:p>
            <a:pPr algn="just"/>
            <a:r>
              <a:rPr lang="en-IN" b="1" dirty="0" smtClean="0">
                <a:latin typeface="Times New Roman" pitchFamily="18" charset="0"/>
                <a:cs typeface="Times New Roman" pitchFamily="18" charset="0"/>
              </a:rPr>
              <a:t>Classically conditioned quantum gates</a:t>
            </a:r>
            <a:r>
              <a:rPr lang="en-IN" b="1" dirty="0" smtClean="0">
                <a:latin typeface="Times New Roman" pitchFamily="18" charset="0"/>
                <a:cs typeface="Times New Roman" pitchFamily="18" charset="0"/>
                <a:hlinkClick r:id="rId4"/>
              </a:rPr>
              <a:t> </a:t>
            </a:r>
            <a:endParaRPr lang="en-IN" b="1"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Fourth, we apply single-</a:t>
            </a:r>
            <a:r>
              <a:rPr lang="en-IN" dirty="0" err="1" smtClean="0">
                <a:latin typeface="Times New Roman" pitchFamily="18" charset="0"/>
                <a:cs typeface="Times New Roman" pitchFamily="18" charset="0"/>
              </a:rPr>
              <a:t>qubit</a:t>
            </a:r>
            <a:r>
              <a:rPr lang="en-IN" dirty="0" smtClean="0">
                <a:latin typeface="Times New Roman" pitchFamily="18" charset="0"/>
                <a:cs typeface="Times New Roman" pitchFamily="18" charset="0"/>
              </a:rPr>
              <a:t> ZZ and XX quantum gates on the third </a:t>
            </a:r>
            <a:r>
              <a:rPr lang="en-IN" dirty="0" err="1" smtClean="0">
                <a:latin typeface="Times New Roman" pitchFamily="18" charset="0"/>
                <a:cs typeface="Times New Roman" pitchFamily="18" charset="0"/>
              </a:rPr>
              <a:t>qubit</a:t>
            </a:r>
            <a:r>
              <a:rPr lang="en-IN" dirty="0" smtClean="0">
                <a:latin typeface="Times New Roman" pitchFamily="18" charset="0"/>
                <a:cs typeface="Times New Roman" pitchFamily="18" charset="0"/>
              </a:rPr>
              <a:t>. These gates are conditioned on the results of the measurements that are stored in the two classical bits. In this case, we are using the results of the classical computation concurrently in real-time within the same quantum circuit.</a:t>
            </a:r>
          </a:p>
          <a:p>
            <a:endParaRPr lang="en-IN"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IN" dirty="0"/>
          </a:p>
        </p:txBody>
      </p:sp>
      <p:sp>
        <p:nvSpPr>
          <p:cNvPr id="5" name="Slide Number Placeholder 4"/>
          <p:cNvSpPr>
            <a:spLocks noGrp="1"/>
          </p:cNvSpPr>
          <p:nvPr>
            <p:ph type="sldNum" sz="quarter" idx="12"/>
          </p:nvPr>
        </p:nvSpPr>
        <p:spPr/>
        <p:txBody>
          <a:bodyPr/>
          <a:lstStyle/>
          <a:p>
            <a:fld id="{1245FD78-8DE1-44B0-BD44-E067D054697C}" type="slidenum">
              <a:rPr lang="en-IN" smtClean="0"/>
              <a:pPr/>
              <a:t>14</a:t>
            </a:fld>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Circuit Basics</a:t>
            </a:r>
            <a:br>
              <a:rPr lang="en-IN" dirty="0" smtClean="0"/>
            </a:br>
            <a:endParaRPr lang="en-IN" dirty="0"/>
          </a:p>
        </p:txBody>
      </p:sp>
      <p:sp>
        <p:nvSpPr>
          <p:cNvPr id="3" name="Content Placeholder 2"/>
          <p:cNvSpPr>
            <a:spLocks noGrp="1"/>
          </p:cNvSpPr>
          <p:nvPr>
            <p:ph idx="1"/>
          </p:nvPr>
        </p:nvSpPr>
        <p:spPr/>
        <p:txBody>
          <a:bodyPr>
            <a:normAutofit lnSpcReduction="10000"/>
          </a:bodyPr>
          <a:lstStyle/>
          <a:p>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Qiskit</a:t>
            </a:r>
            <a:r>
              <a:rPr lang="en-IN" dirty="0" smtClean="0">
                <a:latin typeface="Times New Roman" pitchFamily="18" charset="0"/>
                <a:cs typeface="Times New Roman" pitchFamily="18" charset="0"/>
              </a:rPr>
              <a:t> provides the basic building blocks necessary to program quantum computers. The fundamental unit of </a:t>
            </a:r>
            <a:r>
              <a:rPr lang="en-IN" dirty="0" err="1" smtClean="0">
                <a:latin typeface="Times New Roman" pitchFamily="18" charset="0"/>
                <a:cs typeface="Times New Roman" pitchFamily="18" charset="0"/>
              </a:rPr>
              <a:t>Qiskit</a:t>
            </a:r>
            <a:r>
              <a:rPr lang="en-IN" dirty="0" smtClean="0">
                <a:latin typeface="Times New Roman" pitchFamily="18" charset="0"/>
                <a:cs typeface="Times New Roman" pitchFamily="18" charset="0"/>
              </a:rPr>
              <a:t> is the </a:t>
            </a:r>
            <a:r>
              <a:rPr lang="en-IN" dirty="0" smtClean="0">
                <a:latin typeface="Times New Roman" pitchFamily="18" charset="0"/>
                <a:cs typeface="Times New Roman" pitchFamily="18" charset="0"/>
                <a:hlinkClick r:id="rId2"/>
              </a:rPr>
              <a:t>quantum circuit</a:t>
            </a:r>
            <a:r>
              <a:rPr lang="en-IN" dirty="0" smtClean="0">
                <a:latin typeface="Times New Roman" pitchFamily="18" charset="0"/>
                <a:cs typeface="Times New Roman" pitchFamily="18" charset="0"/>
              </a:rPr>
              <a:t>. A basic workflow using </a:t>
            </a:r>
            <a:r>
              <a:rPr lang="en-IN" dirty="0" err="1" smtClean="0">
                <a:latin typeface="Times New Roman" pitchFamily="18" charset="0"/>
                <a:cs typeface="Times New Roman" pitchFamily="18" charset="0"/>
              </a:rPr>
              <a:t>Qiskit</a:t>
            </a:r>
            <a:r>
              <a:rPr lang="en-IN" dirty="0" smtClean="0">
                <a:latin typeface="Times New Roman" pitchFamily="18" charset="0"/>
                <a:cs typeface="Times New Roman" pitchFamily="18" charset="0"/>
              </a:rPr>
              <a:t> consists of two stages: </a:t>
            </a:r>
            <a:r>
              <a:rPr lang="en-IN" b="1" dirty="0" smtClean="0">
                <a:latin typeface="Times New Roman" pitchFamily="18" charset="0"/>
                <a:cs typeface="Times New Roman" pitchFamily="18" charset="0"/>
              </a:rPr>
              <a:t>Build</a:t>
            </a:r>
            <a:r>
              <a:rPr lang="en-IN" dirty="0" smtClean="0">
                <a:latin typeface="Times New Roman" pitchFamily="18" charset="0"/>
                <a:cs typeface="Times New Roman" pitchFamily="18" charset="0"/>
              </a:rPr>
              <a:t> and </a:t>
            </a:r>
            <a:r>
              <a:rPr lang="en-IN" b="1" dirty="0" smtClean="0">
                <a:latin typeface="Times New Roman" pitchFamily="18" charset="0"/>
                <a:cs typeface="Times New Roman" pitchFamily="18" charset="0"/>
              </a:rPr>
              <a:t>Run</a:t>
            </a: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Build</a:t>
            </a:r>
            <a:r>
              <a:rPr lang="en-IN" dirty="0" smtClean="0">
                <a:latin typeface="Times New Roman" pitchFamily="18" charset="0"/>
                <a:cs typeface="Times New Roman" pitchFamily="18" charset="0"/>
              </a:rPr>
              <a:t> allows you to make different quantum circuits that represent the problem you are solving, and </a:t>
            </a:r>
            <a:r>
              <a:rPr lang="en-IN" b="1" dirty="0" smtClean="0">
                <a:latin typeface="Times New Roman" pitchFamily="18" charset="0"/>
                <a:cs typeface="Times New Roman" pitchFamily="18" charset="0"/>
              </a:rPr>
              <a:t>Run</a:t>
            </a:r>
            <a:r>
              <a:rPr lang="en-IN" dirty="0" smtClean="0">
                <a:latin typeface="Times New Roman" pitchFamily="18" charset="0"/>
                <a:cs typeface="Times New Roman" pitchFamily="18" charset="0"/>
              </a:rPr>
              <a:t> that allows you to run them on different </a:t>
            </a:r>
            <a:r>
              <a:rPr lang="en-IN" dirty="0" err="1" smtClean="0">
                <a:latin typeface="Times New Roman" pitchFamily="18" charset="0"/>
                <a:cs typeface="Times New Roman" pitchFamily="18" charset="0"/>
              </a:rPr>
              <a:t>backends</a:t>
            </a:r>
            <a:r>
              <a:rPr lang="en-IN" dirty="0" smtClean="0">
                <a:latin typeface="Times New Roman" pitchFamily="18" charset="0"/>
                <a:cs typeface="Times New Roman" pitchFamily="18" charset="0"/>
              </a:rPr>
              <a:t>. After the jobs have been run, the data is collected and </a:t>
            </a:r>
            <a:r>
              <a:rPr lang="en-IN" dirty="0" err="1" smtClean="0">
                <a:latin typeface="Times New Roman" pitchFamily="18" charset="0"/>
                <a:cs typeface="Times New Roman" pitchFamily="18" charset="0"/>
              </a:rPr>
              <a:t>postprocessed</a:t>
            </a:r>
            <a:r>
              <a:rPr lang="en-IN" dirty="0" smtClean="0">
                <a:latin typeface="Times New Roman" pitchFamily="18" charset="0"/>
                <a:cs typeface="Times New Roman" pitchFamily="18" charset="0"/>
              </a:rPr>
              <a:t> depending on the desired output.</a:t>
            </a:r>
            <a:r>
              <a:rPr lang="en-IN" dirty="0" smtClean="0"/>
              <a:t> </a:t>
            </a:r>
          </a:p>
          <a:p>
            <a:r>
              <a:rPr lang="en-IN" b="1" dirty="0" smtClean="0"/>
              <a:t/>
            </a:r>
            <a:br>
              <a:rPr lang="en-IN" b="1" dirty="0" smtClean="0"/>
            </a:br>
            <a:r>
              <a:rPr lang="en-IN" sz="1600" dirty="0" smtClean="0"/>
              <a:t>import </a:t>
            </a:r>
            <a:r>
              <a:rPr lang="en-IN" sz="1600" dirty="0" err="1" smtClean="0"/>
              <a:t>numpy</a:t>
            </a:r>
            <a:r>
              <a:rPr lang="en-IN" sz="1600" dirty="0" smtClean="0"/>
              <a:t> as </a:t>
            </a:r>
            <a:r>
              <a:rPr lang="en-IN" sz="1600" dirty="0" err="1" smtClean="0"/>
              <a:t>np</a:t>
            </a:r>
            <a:endParaRPr lang="en-IN" sz="1600" dirty="0" smtClean="0"/>
          </a:p>
          <a:p>
            <a:r>
              <a:rPr lang="en-IN" sz="1600" dirty="0" smtClean="0"/>
              <a:t> from </a:t>
            </a:r>
            <a:r>
              <a:rPr lang="en-IN" sz="1600" dirty="0" err="1" smtClean="0"/>
              <a:t>qiskit</a:t>
            </a:r>
            <a:r>
              <a:rPr lang="en-IN" sz="1600" dirty="0" smtClean="0"/>
              <a:t> import </a:t>
            </a:r>
            <a:r>
              <a:rPr lang="en-IN" sz="1600" dirty="0" err="1" smtClean="0"/>
              <a:t>QuantumCircuit</a:t>
            </a:r>
            <a:endParaRPr lang="en-IN" sz="1600" dirty="0" smtClean="0"/>
          </a:p>
          <a:p>
            <a:r>
              <a:rPr lang="en-IN" sz="1800" b="1" dirty="0" smtClean="0">
                <a:latin typeface="Times New Roman" pitchFamily="18" charset="0"/>
                <a:cs typeface="Times New Roman" pitchFamily="18" charset="0"/>
              </a:rPr>
              <a:t>Building the circuit</a:t>
            </a:r>
          </a:p>
          <a:p>
            <a:r>
              <a:rPr lang="en-IN" dirty="0" smtClean="0"/>
              <a:t>The basic element needed for your first program is the </a:t>
            </a:r>
            <a:r>
              <a:rPr lang="en-IN" dirty="0" err="1" smtClean="0"/>
              <a:t>QuantumCircuit</a:t>
            </a:r>
            <a:r>
              <a:rPr lang="en-IN" dirty="0" smtClean="0"/>
              <a:t>. We begin by creating a </a:t>
            </a:r>
            <a:r>
              <a:rPr lang="en-IN" dirty="0" err="1" smtClean="0"/>
              <a:t>QuantumCircuit</a:t>
            </a:r>
            <a:r>
              <a:rPr lang="en-IN" dirty="0" smtClean="0"/>
              <a:t> comprised of three </a:t>
            </a:r>
            <a:r>
              <a:rPr lang="en-IN" dirty="0" err="1" smtClean="0"/>
              <a:t>qubits</a:t>
            </a:r>
            <a:r>
              <a:rPr lang="en-IN" dirty="0" smtClean="0"/>
              <a:t>.</a:t>
            </a:r>
          </a:p>
          <a:p>
            <a:pPr algn="just"/>
            <a:r>
              <a:rPr lang="en-IN" dirty="0" smtClean="0"/>
              <a:t>circ </a:t>
            </a:r>
            <a:r>
              <a:rPr lang="en-IN" b="1" dirty="0" smtClean="0"/>
              <a:t>=</a:t>
            </a:r>
            <a:r>
              <a:rPr lang="en-IN" dirty="0" smtClean="0"/>
              <a:t> </a:t>
            </a:r>
            <a:r>
              <a:rPr lang="en-IN" dirty="0" err="1" smtClean="0"/>
              <a:t>QuantumCircuit</a:t>
            </a:r>
            <a:r>
              <a:rPr lang="en-IN" dirty="0" smtClean="0"/>
              <a:t>(</a:t>
            </a:r>
            <a:r>
              <a:rPr lang="en-IN" b="1" dirty="0" smtClean="0"/>
              <a:t>3</a:t>
            </a:r>
            <a:r>
              <a:rPr lang="en-IN" dirty="0" smtClean="0"/>
              <a:t>)</a:t>
            </a:r>
          </a:p>
          <a:p>
            <a:pPr algn="just"/>
            <a:endParaRPr lang="en-IN"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IN" dirty="0"/>
          </a:p>
        </p:txBody>
      </p:sp>
      <p:sp>
        <p:nvSpPr>
          <p:cNvPr id="5" name="Slide Number Placeholder 4"/>
          <p:cNvSpPr>
            <a:spLocks noGrp="1"/>
          </p:cNvSpPr>
          <p:nvPr>
            <p:ph type="sldNum" sz="quarter" idx="12"/>
          </p:nvPr>
        </p:nvSpPr>
        <p:spPr/>
        <p:txBody>
          <a:bodyPr/>
          <a:lstStyle/>
          <a:p>
            <a:fld id="{1245FD78-8DE1-44B0-BD44-E067D054697C}" type="slidenum">
              <a:rPr lang="en-IN" smtClean="0"/>
              <a:pPr/>
              <a:t>15</a:t>
            </a:fld>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After you create the circuit with its registers, you can add gates (“operations”) to manipulate the registers.  below is an example of a quantum circuit that makes a three-</a:t>
            </a:r>
            <a:r>
              <a:rPr lang="en-IN" dirty="0" err="1" smtClean="0"/>
              <a:t>qubit</a:t>
            </a:r>
            <a:r>
              <a:rPr lang="en-IN" dirty="0" smtClean="0"/>
              <a:t> GHZ state</a:t>
            </a:r>
          </a:p>
          <a:p>
            <a:r>
              <a:rPr lang="en-IN" dirty="0" smtClean="0"/>
              <a:t/>
            </a:r>
            <a:br>
              <a:rPr lang="en-IN" dirty="0" smtClean="0"/>
            </a:br>
            <a:endParaRPr lang="en-IN" dirty="0" smtClean="0"/>
          </a:p>
          <a:p>
            <a:endParaRPr lang="en-IN"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IN" dirty="0"/>
          </a:p>
        </p:txBody>
      </p:sp>
      <p:sp>
        <p:nvSpPr>
          <p:cNvPr id="5" name="Slide Number Placeholder 4"/>
          <p:cNvSpPr>
            <a:spLocks noGrp="1"/>
          </p:cNvSpPr>
          <p:nvPr>
            <p:ph type="sldNum" sz="quarter" idx="12"/>
          </p:nvPr>
        </p:nvSpPr>
        <p:spPr/>
        <p:txBody>
          <a:bodyPr/>
          <a:lstStyle/>
          <a:p>
            <a:fld id="{1245FD78-8DE1-44B0-BD44-E067D054697C}" type="slidenum">
              <a:rPr lang="en-IN" smtClean="0"/>
              <a:pPr/>
              <a:t>16</a:t>
            </a:fld>
            <a:endParaRPr lang="en-IN" dirty="0"/>
          </a:p>
        </p:txBody>
      </p:sp>
      <p:pic>
        <p:nvPicPr>
          <p:cNvPr id="8" name="Picture 2"/>
          <p:cNvPicPr>
            <a:picLocks noChangeAspect="1" noChangeArrowheads="1"/>
          </p:cNvPicPr>
          <p:nvPr/>
        </p:nvPicPr>
        <p:blipFill>
          <a:blip r:embed="rId2" cstate="print"/>
          <a:srcRect/>
          <a:stretch>
            <a:fillRect/>
          </a:stretch>
        </p:blipFill>
        <p:spPr bwMode="auto">
          <a:xfrm>
            <a:off x="2133601" y="2502045"/>
            <a:ext cx="2630920" cy="587519"/>
          </a:xfrm>
          <a:prstGeom prst="rect">
            <a:avLst/>
          </a:prstGeom>
          <a:noFill/>
          <a:ln w="9525">
            <a:noFill/>
            <a:miter lim="800000"/>
            <a:headEnd/>
            <a:tailEnd/>
          </a:ln>
          <a:effectLst/>
        </p:spPr>
      </p:pic>
      <p:sp>
        <p:nvSpPr>
          <p:cNvPr id="9" name="Rectangle 8"/>
          <p:cNvSpPr/>
          <p:nvPr/>
        </p:nvSpPr>
        <p:spPr>
          <a:xfrm>
            <a:off x="1191490" y="3230572"/>
            <a:ext cx="10086109" cy="2031325"/>
          </a:xfrm>
          <a:prstGeom prst="rect">
            <a:avLst/>
          </a:prstGeom>
        </p:spPr>
        <p:txBody>
          <a:bodyPr wrap="square">
            <a:spAutoFit/>
          </a:bodyPr>
          <a:lstStyle/>
          <a:p>
            <a:r>
              <a:rPr lang="en-IN" dirty="0" smtClean="0"/>
              <a:t>To create such a state, we start with a three-</a:t>
            </a:r>
            <a:r>
              <a:rPr lang="en-IN" dirty="0" err="1" smtClean="0"/>
              <a:t>qubit</a:t>
            </a:r>
            <a:r>
              <a:rPr lang="en-IN" dirty="0" smtClean="0"/>
              <a:t> quantum register. By default, each </a:t>
            </a:r>
            <a:r>
              <a:rPr lang="en-IN" dirty="0" err="1" smtClean="0"/>
              <a:t>qubit</a:t>
            </a:r>
            <a:r>
              <a:rPr lang="en-IN" dirty="0" smtClean="0"/>
              <a:t> in the register is initialized to |0⟩ To make the GHZ state, we apply the following gates: - A </a:t>
            </a:r>
            <a:r>
              <a:rPr lang="en-IN" dirty="0" err="1" smtClean="0"/>
              <a:t>Hadamard</a:t>
            </a:r>
            <a:r>
              <a:rPr lang="en-IN" dirty="0" smtClean="0"/>
              <a:t> gate H on </a:t>
            </a:r>
            <a:r>
              <a:rPr lang="en-IN" dirty="0" err="1" smtClean="0"/>
              <a:t>qubit</a:t>
            </a:r>
            <a:r>
              <a:rPr lang="en-IN" dirty="0" smtClean="0"/>
              <a:t> 0, which puts it into the superposition state (|0⟩+|1⟩)/2. - A Controlled-NOT operation (CX) between </a:t>
            </a:r>
            <a:r>
              <a:rPr lang="en-IN" dirty="0" err="1" smtClean="0"/>
              <a:t>qubit</a:t>
            </a:r>
            <a:r>
              <a:rPr lang="en-IN" dirty="0" smtClean="0"/>
              <a:t> 0 and </a:t>
            </a:r>
            <a:r>
              <a:rPr lang="en-IN" dirty="0" err="1" smtClean="0"/>
              <a:t>qubit</a:t>
            </a:r>
            <a:r>
              <a:rPr lang="en-IN" dirty="0" smtClean="0"/>
              <a:t> 1. - A Controlled-NOT operation between </a:t>
            </a:r>
            <a:r>
              <a:rPr lang="en-IN" dirty="0" err="1" smtClean="0"/>
              <a:t>qubit</a:t>
            </a:r>
            <a:r>
              <a:rPr lang="en-IN" dirty="0" smtClean="0"/>
              <a:t> 0 and </a:t>
            </a:r>
            <a:r>
              <a:rPr lang="en-IN" dirty="0" err="1" smtClean="0"/>
              <a:t>qubit</a:t>
            </a:r>
            <a:r>
              <a:rPr lang="en-IN" dirty="0" smtClean="0"/>
              <a:t> 2.  In </a:t>
            </a:r>
            <a:r>
              <a:rPr lang="en-IN" dirty="0" err="1" smtClean="0"/>
              <a:t>Qiskit</a:t>
            </a:r>
            <a:r>
              <a:rPr lang="en-IN" dirty="0" smtClean="0"/>
              <a:t>, operations can be added to the circuit one by one, as shown below </a:t>
            </a:r>
          </a:p>
          <a:p>
            <a:r>
              <a:rPr lang="en-IN" dirty="0" smtClean="0"/>
              <a:t/>
            </a:r>
            <a:br>
              <a:rPr lang="en-IN" dirty="0" smtClean="0"/>
            </a:br>
            <a:endParaRPr lang="en-IN" dirty="0"/>
          </a:p>
        </p:txBody>
      </p:sp>
      <p:pic>
        <p:nvPicPr>
          <p:cNvPr id="10" name="Picture 2"/>
          <p:cNvPicPr>
            <a:picLocks noChangeAspect="1" noChangeArrowheads="1"/>
          </p:cNvPicPr>
          <p:nvPr/>
        </p:nvPicPr>
        <p:blipFill>
          <a:blip r:embed="rId3" cstate="print"/>
          <a:srcRect/>
          <a:stretch>
            <a:fillRect/>
          </a:stretch>
        </p:blipFill>
        <p:spPr bwMode="auto">
          <a:xfrm>
            <a:off x="1343891" y="4696259"/>
            <a:ext cx="7024253" cy="174610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Visualize Circuit</a:t>
            </a:r>
            <a:endParaRPr lang="en-IN"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IN" dirty="0"/>
          </a:p>
        </p:txBody>
      </p:sp>
      <p:sp>
        <p:nvSpPr>
          <p:cNvPr id="5" name="Slide Number Placeholder 4"/>
          <p:cNvSpPr>
            <a:spLocks noGrp="1"/>
          </p:cNvSpPr>
          <p:nvPr>
            <p:ph type="sldNum" sz="quarter" idx="12"/>
          </p:nvPr>
        </p:nvSpPr>
        <p:spPr/>
        <p:txBody>
          <a:bodyPr/>
          <a:lstStyle/>
          <a:p>
            <a:fld id="{1245FD78-8DE1-44B0-BD44-E067D054697C}" type="slidenum">
              <a:rPr lang="en-IN" smtClean="0"/>
              <a:pPr/>
              <a:t>17</a:t>
            </a:fld>
            <a:endParaRPr lang="en-IN" dirty="0"/>
          </a:p>
        </p:txBody>
      </p:sp>
      <p:sp>
        <p:nvSpPr>
          <p:cNvPr id="9" name="Content Placeholder 8"/>
          <p:cNvSpPr>
            <a:spLocks noGrp="1"/>
          </p:cNvSpPr>
          <p:nvPr>
            <p:ph idx="1"/>
          </p:nvPr>
        </p:nvSpPr>
        <p:spPr/>
        <p:txBody>
          <a:bodyPr/>
          <a:lstStyle/>
          <a:p>
            <a:r>
              <a:rPr lang="en-IN" dirty="0" smtClean="0"/>
              <a:t>You can visualize your circuit using </a:t>
            </a:r>
            <a:r>
              <a:rPr lang="en-IN" dirty="0" err="1" smtClean="0"/>
              <a:t>Qiskit</a:t>
            </a:r>
            <a:r>
              <a:rPr lang="en-IN" dirty="0" smtClean="0"/>
              <a:t> </a:t>
            </a:r>
            <a:r>
              <a:rPr lang="en-IN" dirty="0" err="1" smtClean="0"/>
              <a:t>QuantumCircuit.draw</a:t>
            </a:r>
            <a:r>
              <a:rPr lang="en-IN" dirty="0" smtClean="0"/>
              <a:t>(), which plots the circuit in the form</a:t>
            </a:r>
          </a:p>
          <a:p>
            <a:endParaRPr lang="en-IN" dirty="0"/>
          </a:p>
        </p:txBody>
      </p:sp>
      <p:pic>
        <p:nvPicPr>
          <p:cNvPr id="11" name="Picture 3"/>
          <p:cNvPicPr>
            <a:picLocks noChangeAspect="1" noChangeArrowheads="1"/>
          </p:cNvPicPr>
          <p:nvPr/>
        </p:nvPicPr>
        <p:blipFill>
          <a:blip r:embed="rId2" cstate="print"/>
          <a:srcRect/>
          <a:stretch>
            <a:fillRect/>
          </a:stretch>
        </p:blipFill>
        <p:spPr bwMode="auto">
          <a:xfrm>
            <a:off x="2156402" y="2644920"/>
            <a:ext cx="2619375" cy="1608425"/>
          </a:xfrm>
          <a:prstGeom prst="rect">
            <a:avLst/>
          </a:prstGeom>
          <a:noFill/>
          <a:ln w="9525">
            <a:noFill/>
            <a:miter lim="800000"/>
            <a:headEnd/>
            <a:tailEnd/>
          </a:ln>
          <a:effectLst/>
        </p:spPr>
      </p:pic>
      <p:sp>
        <p:nvSpPr>
          <p:cNvPr id="12" name="Rectangle 11"/>
          <p:cNvSpPr/>
          <p:nvPr/>
        </p:nvSpPr>
        <p:spPr>
          <a:xfrm>
            <a:off x="1219200" y="4408162"/>
            <a:ext cx="10016836" cy="646331"/>
          </a:xfrm>
          <a:prstGeom prst="rect">
            <a:avLst/>
          </a:prstGeom>
        </p:spPr>
        <p:txBody>
          <a:bodyPr wrap="square">
            <a:spAutoFit/>
          </a:bodyPr>
          <a:lstStyle/>
          <a:p>
            <a:r>
              <a:rPr lang="en-IN" dirty="0" smtClean="0"/>
              <a:t>In this circuit, the </a:t>
            </a:r>
            <a:r>
              <a:rPr lang="en-IN" dirty="0" err="1" smtClean="0"/>
              <a:t>qubits</a:t>
            </a:r>
            <a:r>
              <a:rPr lang="en-IN" dirty="0" smtClean="0"/>
              <a:t> are put in order, with </a:t>
            </a:r>
            <a:r>
              <a:rPr lang="en-IN" dirty="0" err="1" smtClean="0"/>
              <a:t>qubit</a:t>
            </a:r>
            <a:r>
              <a:rPr lang="en-IN" dirty="0" smtClean="0"/>
              <a:t> zero at the top and </a:t>
            </a:r>
            <a:r>
              <a:rPr lang="en-IN" dirty="0" err="1" smtClean="0"/>
              <a:t>qubit</a:t>
            </a:r>
            <a:r>
              <a:rPr lang="en-IN" dirty="0" smtClean="0"/>
              <a:t> two at the bottom. The circuit is read left to right </a:t>
            </a: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Simulating circuits</a:t>
            </a:r>
            <a:br>
              <a:rPr lang="en-IN" dirty="0" smtClean="0"/>
            </a:br>
            <a:endParaRPr lang="en-IN"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IN" dirty="0"/>
          </a:p>
        </p:txBody>
      </p:sp>
      <p:sp>
        <p:nvSpPr>
          <p:cNvPr id="5" name="Slide Number Placeholder 4"/>
          <p:cNvSpPr>
            <a:spLocks noGrp="1"/>
          </p:cNvSpPr>
          <p:nvPr>
            <p:ph type="sldNum" sz="quarter" idx="12"/>
          </p:nvPr>
        </p:nvSpPr>
        <p:spPr/>
        <p:txBody>
          <a:bodyPr/>
          <a:lstStyle/>
          <a:p>
            <a:fld id="{1245FD78-8DE1-44B0-BD44-E067D054697C}" type="slidenum">
              <a:rPr lang="en-IN" smtClean="0"/>
              <a:pPr/>
              <a:t>18</a:t>
            </a:fld>
            <a:endParaRPr lang="en-IN" dirty="0"/>
          </a:p>
        </p:txBody>
      </p:sp>
      <p:sp>
        <p:nvSpPr>
          <p:cNvPr id="8" name="Content Placeholder 7"/>
          <p:cNvSpPr>
            <a:spLocks noGrp="1"/>
          </p:cNvSpPr>
          <p:nvPr>
            <p:ph idx="1"/>
          </p:nvPr>
        </p:nvSpPr>
        <p:spPr/>
        <p:txBody>
          <a:bodyPr/>
          <a:lstStyle/>
          <a:p>
            <a:r>
              <a:rPr lang="en-IN" dirty="0" smtClean="0"/>
              <a:t>To simulate a circuit we use the </a:t>
            </a:r>
            <a:r>
              <a:rPr lang="en-IN" dirty="0" err="1" smtClean="0"/>
              <a:t>quant_info</a:t>
            </a:r>
            <a:r>
              <a:rPr lang="en-IN" dirty="0" smtClean="0"/>
              <a:t> module in </a:t>
            </a:r>
            <a:r>
              <a:rPr lang="en-IN" dirty="0" err="1" smtClean="0"/>
              <a:t>Qiskit</a:t>
            </a:r>
            <a:r>
              <a:rPr lang="en-IN" dirty="0" smtClean="0"/>
              <a:t>. This simulator returns the quantum state, which is a complex vector of dimensions 2n, where n is the number of </a:t>
            </a:r>
            <a:r>
              <a:rPr lang="en-IN" dirty="0" err="1" smtClean="0"/>
              <a:t>qubits</a:t>
            </a:r>
            <a:r>
              <a:rPr lang="en-IN" dirty="0" smtClean="0"/>
              <a:t> (so be careful using this as it will quickly get too large to run on your machine).</a:t>
            </a:r>
          </a:p>
          <a:p>
            <a:r>
              <a:rPr lang="en-IN" dirty="0" smtClean="0"/>
              <a:t>There are two stages to the simulator. The first is to set the input state and the second to evolve the state by the quantum circuit.</a:t>
            </a:r>
          </a:p>
          <a:p>
            <a:endParaRPr lang="en-IN" dirty="0"/>
          </a:p>
        </p:txBody>
      </p:sp>
      <p:pic>
        <p:nvPicPr>
          <p:cNvPr id="9" name="Picture 2"/>
          <p:cNvPicPr>
            <a:picLocks noChangeAspect="1" noChangeArrowheads="1"/>
          </p:cNvPicPr>
          <p:nvPr/>
        </p:nvPicPr>
        <p:blipFill>
          <a:blip r:embed="rId2" cstate="print"/>
          <a:srcRect/>
          <a:stretch>
            <a:fillRect/>
          </a:stretch>
        </p:blipFill>
        <p:spPr bwMode="auto">
          <a:xfrm>
            <a:off x="1523999" y="3463637"/>
            <a:ext cx="7633855" cy="28678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IN" dirty="0"/>
          </a:p>
        </p:txBody>
      </p:sp>
      <p:sp>
        <p:nvSpPr>
          <p:cNvPr id="5" name="Slide Number Placeholder 4"/>
          <p:cNvSpPr>
            <a:spLocks noGrp="1"/>
          </p:cNvSpPr>
          <p:nvPr>
            <p:ph type="sldNum" sz="quarter" idx="12"/>
          </p:nvPr>
        </p:nvSpPr>
        <p:spPr/>
        <p:txBody>
          <a:bodyPr/>
          <a:lstStyle/>
          <a:p>
            <a:fld id="{1245FD78-8DE1-44B0-BD44-E067D054697C}" type="slidenum">
              <a:rPr lang="en-IN" smtClean="0"/>
              <a:pPr/>
              <a:t>19</a:t>
            </a:fld>
            <a:endParaRPr lang="en-IN" dirty="0"/>
          </a:p>
        </p:txBody>
      </p:sp>
      <p:pic>
        <p:nvPicPr>
          <p:cNvPr id="4099" name="Picture 3"/>
          <p:cNvPicPr>
            <a:picLocks noGrp="1" noChangeAspect="1" noChangeArrowheads="1"/>
          </p:cNvPicPr>
          <p:nvPr>
            <p:ph idx="1"/>
          </p:nvPr>
        </p:nvPicPr>
        <p:blipFill>
          <a:blip r:embed="rId2" cstate="print"/>
          <a:srcRect/>
          <a:stretch>
            <a:fillRect/>
          </a:stretch>
        </p:blipFill>
        <p:spPr bwMode="auto">
          <a:xfrm>
            <a:off x="1432934" y="1779009"/>
            <a:ext cx="8362229" cy="2211099"/>
          </a:xfrm>
          <a:prstGeom prst="rect">
            <a:avLst/>
          </a:prstGeom>
          <a:noFill/>
          <a:ln w="9525">
            <a:noFill/>
            <a:miter lim="800000"/>
            <a:headEnd/>
            <a:tailEnd/>
          </a:ln>
          <a:effectLst/>
        </p:spPr>
      </p:pic>
      <p:sp>
        <p:nvSpPr>
          <p:cNvPr id="9" name="Rectangle 8"/>
          <p:cNvSpPr/>
          <p:nvPr/>
        </p:nvSpPr>
        <p:spPr>
          <a:xfrm>
            <a:off x="1260763" y="4283609"/>
            <a:ext cx="9379527" cy="923330"/>
          </a:xfrm>
          <a:prstGeom prst="rect">
            <a:avLst/>
          </a:prstGeom>
        </p:spPr>
        <p:txBody>
          <a:bodyPr wrap="square">
            <a:spAutoFit/>
          </a:bodyPr>
          <a:lstStyle/>
          <a:p>
            <a:r>
              <a:rPr lang="en-IN" dirty="0" err="1" smtClean="0"/>
              <a:t>Qiskit</a:t>
            </a:r>
            <a:r>
              <a:rPr lang="en-IN" dirty="0" smtClean="0"/>
              <a:t> also provides a visualization toolbox to allow you to view the state.</a:t>
            </a:r>
          </a:p>
          <a:p>
            <a:r>
              <a:rPr lang="en-IN" dirty="0" smtClean="0"/>
              <a:t>Below, we use the visualization function to plot the </a:t>
            </a:r>
            <a:r>
              <a:rPr lang="en-IN" dirty="0" err="1" smtClean="0"/>
              <a:t>qsphere</a:t>
            </a:r>
            <a:r>
              <a:rPr lang="en-IN" dirty="0" smtClean="0"/>
              <a:t> and a </a:t>
            </a:r>
            <a:r>
              <a:rPr lang="en-IN" dirty="0" err="1" smtClean="0"/>
              <a:t>hinton</a:t>
            </a:r>
            <a:r>
              <a:rPr lang="en-IN" dirty="0" smtClean="0"/>
              <a:t> representing the real and imaginary components of the state density matrix ρ.</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Quantum circuits</a:t>
            </a:r>
            <a:endParaRPr lang="en-IN"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IN" dirty="0"/>
          </a:p>
        </p:txBody>
      </p:sp>
      <p:sp>
        <p:nvSpPr>
          <p:cNvPr id="5" name="Slide Number Placeholder 4"/>
          <p:cNvSpPr>
            <a:spLocks noGrp="1"/>
          </p:cNvSpPr>
          <p:nvPr>
            <p:ph type="sldNum" sz="quarter" idx="12"/>
          </p:nvPr>
        </p:nvSpPr>
        <p:spPr/>
        <p:txBody>
          <a:bodyPr/>
          <a:lstStyle/>
          <a:p>
            <a:fld id="{1245FD78-8DE1-44B0-BD44-E067D054697C}" type="slidenum">
              <a:rPr lang="en-IN" smtClean="0"/>
              <a:pPr/>
              <a:t>2</a:t>
            </a:fld>
            <a:endParaRPr lang="en-IN" dirty="0"/>
          </a:p>
        </p:txBody>
      </p:sp>
      <p:sp>
        <p:nvSpPr>
          <p:cNvPr id="7" name="Content Placeholder 6"/>
          <p:cNvSpPr>
            <a:spLocks noGrp="1"/>
          </p:cNvSpPr>
          <p:nvPr>
            <p:ph idx="1"/>
          </p:nvPr>
        </p:nvSpPr>
        <p:spPr/>
        <p:txBody>
          <a:bodyPr>
            <a:normAutofit/>
          </a:bodyPr>
          <a:lstStyle/>
          <a:p>
            <a:r>
              <a:rPr lang="en-IN" i="1" dirty="0" smtClean="0">
                <a:latin typeface="Times New Roman" pitchFamily="18" charset="0"/>
                <a:cs typeface="Times New Roman" pitchFamily="18" charset="0"/>
              </a:rPr>
              <a:t>Like mathematics, computer science will be somewhat different from the other</a:t>
            </a:r>
          </a:p>
          <a:p>
            <a:r>
              <a:rPr lang="en-IN" i="1" dirty="0" smtClean="0">
                <a:latin typeface="Times New Roman" pitchFamily="18" charset="0"/>
                <a:cs typeface="Times New Roman" pitchFamily="18" charset="0"/>
              </a:rPr>
              <a:t>sciences, in that it deals with artificial laws that can be proved, instead of</a:t>
            </a:r>
          </a:p>
          <a:p>
            <a:r>
              <a:rPr lang="en-IN" i="1" dirty="0" smtClean="0">
                <a:latin typeface="Times New Roman" pitchFamily="18" charset="0"/>
                <a:cs typeface="Times New Roman" pitchFamily="18" charset="0"/>
              </a:rPr>
              <a:t>natural laws that are never known with certainty.</a:t>
            </a:r>
          </a:p>
          <a:p>
            <a:pPr algn="ctr"/>
            <a:r>
              <a:rPr lang="en-IN" dirty="0" smtClean="0">
                <a:latin typeface="Times New Roman" pitchFamily="18" charset="0"/>
                <a:cs typeface="Times New Roman" pitchFamily="18" charset="0"/>
              </a:rPr>
              <a:t>– Donald Knuth</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IN" dirty="0"/>
          </a:p>
        </p:txBody>
      </p:sp>
      <p:sp>
        <p:nvSpPr>
          <p:cNvPr id="5" name="Slide Number Placeholder 4"/>
          <p:cNvSpPr>
            <a:spLocks noGrp="1"/>
          </p:cNvSpPr>
          <p:nvPr>
            <p:ph type="sldNum" sz="quarter" idx="12"/>
          </p:nvPr>
        </p:nvSpPr>
        <p:spPr/>
        <p:txBody>
          <a:bodyPr/>
          <a:lstStyle/>
          <a:p>
            <a:fld id="{1245FD78-8DE1-44B0-BD44-E067D054697C}" type="slidenum">
              <a:rPr lang="en-IN" smtClean="0"/>
              <a:pPr/>
              <a:t>20</a:t>
            </a:fld>
            <a:endParaRPr lang="en-IN"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1801091" y="1846263"/>
            <a:ext cx="6762263" cy="33076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IN" dirty="0"/>
          </a:p>
        </p:txBody>
      </p:sp>
      <p:sp>
        <p:nvSpPr>
          <p:cNvPr id="5" name="Slide Number Placeholder 4"/>
          <p:cNvSpPr>
            <a:spLocks noGrp="1"/>
          </p:cNvSpPr>
          <p:nvPr>
            <p:ph type="sldNum" sz="quarter" idx="12"/>
          </p:nvPr>
        </p:nvSpPr>
        <p:spPr/>
        <p:txBody>
          <a:bodyPr/>
          <a:lstStyle/>
          <a:p>
            <a:fld id="{1245FD78-8DE1-44B0-BD44-E067D054697C}" type="slidenum">
              <a:rPr lang="en-IN" smtClean="0"/>
              <a:pPr/>
              <a:t>21</a:t>
            </a:fld>
            <a:endParaRPr lang="en-IN"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1354571" y="1953492"/>
            <a:ext cx="5553075" cy="33272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IN" dirty="0"/>
          </a:p>
        </p:txBody>
      </p:sp>
      <p:sp>
        <p:nvSpPr>
          <p:cNvPr id="5" name="Slide Number Placeholder 4"/>
          <p:cNvSpPr>
            <a:spLocks noGrp="1"/>
          </p:cNvSpPr>
          <p:nvPr>
            <p:ph type="sldNum" sz="quarter" idx="12"/>
          </p:nvPr>
        </p:nvSpPr>
        <p:spPr/>
        <p:txBody>
          <a:bodyPr/>
          <a:lstStyle/>
          <a:p>
            <a:fld id="{1245FD78-8DE1-44B0-BD44-E067D054697C}" type="slidenum">
              <a:rPr lang="en-IN" smtClean="0"/>
              <a:pPr/>
              <a:t>22</a:t>
            </a:fld>
            <a:endParaRPr lang="en-I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991322" y="817417"/>
            <a:ext cx="7335260" cy="1579419"/>
          </a:xfrm>
          <a:prstGeom prst="rect">
            <a:avLst/>
          </a:prstGeom>
          <a:noFill/>
          <a:ln w="9525">
            <a:noFill/>
            <a:miter lim="800000"/>
            <a:headEnd/>
            <a:tailEnd/>
          </a:ln>
          <a:effectLst/>
        </p:spPr>
      </p:pic>
      <p:pic>
        <p:nvPicPr>
          <p:cNvPr id="7" name="Picture 2"/>
          <p:cNvPicPr>
            <a:picLocks noChangeAspect="1" noChangeArrowheads="1"/>
          </p:cNvPicPr>
          <p:nvPr/>
        </p:nvPicPr>
        <p:blipFill>
          <a:blip r:embed="rId3" cstate="print"/>
          <a:srcRect/>
          <a:stretch>
            <a:fillRect/>
          </a:stretch>
        </p:blipFill>
        <p:spPr bwMode="auto">
          <a:xfrm>
            <a:off x="1104755" y="2590799"/>
            <a:ext cx="7720589" cy="3740728"/>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IN" dirty="0"/>
          </a:p>
        </p:txBody>
      </p:sp>
      <p:sp>
        <p:nvSpPr>
          <p:cNvPr id="5" name="Slide Number Placeholder 4"/>
          <p:cNvSpPr>
            <a:spLocks noGrp="1"/>
          </p:cNvSpPr>
          <p:nvPr>
            <p:ph type="sldNum" sz="quarter" idx="12"/>
          </p:nvPr>
        </p:nvSpPr>
        <p:spPr/>
        <p:txBody>
          <a:bodyPr/>
          <a:lstStyle/>
          <a:p>
            <a:fld id="{1245FD78-8DE1-44B0-BD44-E067D054697C}" type="slidenum">
              <a:rPr lang="en-IN" smtClean="0"/>
              <a:pPr/>
              <a:t>23</a:t>
            </a:fld>
            <a:endParaRPr lang="en-IN" dirty="0"/>
          </a:p>
        </p:txBody>
      </p:sp>
      <p:pic>
        <p:nvPicPr>
          <p:cNvPr id="2051" name="Picture 3"/>
          <p:cNvPicPr>
            <a:picLocks noGrp="1" noChangeAspect="1" noChangeArrowheads="1"/>
          </p:cNvPicPr>
          <p:nvPr>
            <p:ph idx="1"/>
          </p:nvPr>
        </p:nvPicPr>
        <p:blipFill>
          <a:blip r:embed="rId2" cstate="print"/>
          <a:srcRect/>
          <a:stretch>
            <a:fillRect/>
          </a:stretch>
        </p:blipFill>
        <p:spPr bwMode="auto">
          <a:xfrm>
            <a:off x="1568450" y="775855"/>
            <a:ext cx="5497367" cy="3394364"/>
          </a:xfrm>
          <a:prstGeom prst="rect">
            <a:avLst/>
          </a:prstGeom>
          <a:noFill/>
          <a:ln w="9525">
            <a:noFill/>
            <a:miter lim="800000"/>
            <a:headEnd/>
            <a:tailEnd/>
          </a:ln>
          <a:effectLst/>
        </p:spPr>
      </p:pic>
      <p:pic>
        <p:nvPicPr>
          <p:cNvPr id="9" name="Picture 2"/>
          <p:cNvPicPr>
            <a:picLocks noChangeAspect="1" noChangeArrowheads="1"/>
          </p:cNvPicPr>
          <p:nvPr/>
        </p:nvPicPr>
        <p:blipFill>
          <a:blip r:embed="rId3" cstate="print"/>
          <a:srcRect/>
          <a:stretch>
            <a:fillRect/>
          </a:stretch>
        </p:blipFill>
        <p:spPr bwMode="auto">
          <a:xfrm>
            <a:off x="2406650" y="4255943"/>
            <a:ext cx="4354368" cy="20574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IN" dirty="0"/>
          </a:p>
        </p:txBody>
      </p:sp>
      <p:sp>
        <p:nvSpPr>
          <p:cNvPr id="5" name="Slide Number Placeholder 4"/>
          <p:cNvSpPr>
            <a:spLocks noGrp="1"/>
          </p:cNvSpPr>
          <p:nvPr>
            <p:ph type="sldNum" sz="quarter" idx="12"/>
          </p:nvPr>
        </p:nvSpPr>
        <p:spPr/>
        <p:txBody>
          <a:bodyPr/>
          <a:lstStyle/>
          <a:p>
            <a:fld id="{1245FD78-8DE1-44B0-BD44-E067D054697C}" type="slidenum">
              <a:rPr lang="en-IN" smtClean="0"/>
              <a:pPr/>
              <a:t>24</a:t>
            </a:fld>
            <a:endParaRPr lang="en-IN" dirty="0"/>
          </a:p>
        </p:txBody>
      </p:sp>
      <p:pic>
        <p:nvPicPr>
          <p:cNvPr id="3075" name="Picture 3"/>
          <p:cNvPicPr>
            <a:picLocks noGrp="1" noChangeAspect="1" noChangeArrowheads="1"/>
          </p:cNvPicPr>
          <p:nvPr>
            <p:ph idx="1"/>
          </p:nvPr>
        </p:nvPicPr>
        <p:blipFill>
          <a:blip r:embed="rId2" cstate="print"/>
          <a:srcRect/>
          <a:stretch>
            <a:fillRect/>
          </a:stretch>
        </p:blipFill>
        <p:spPr bwMode="auto">
          <a:xfrm>
            <a:off x="1163781" y="678873"/>
            <a:ext cx="7758545" cy="4536065"/>
          </a:xfrm>
          <a:prstGeom prst="rect">
            <a:avLst/>
          </a:prstGeom>
          <a:noFill/>
          <a:ln w="9525">
            <a:noFill/>
            <a:miter lim="800000"/>
            <a:headEnd/>
            <a:tailEnd/>
          </a:ln>
          <a:effectLst/>
        </p:spPr>
      </p:pic>
      <p:pic>
        <p:nvPicPr>
          <p:cNvPr id="9" name="Picture 2"/>
          <p:cNvPicPr>
            <a:picLocks noChangeAspect="1" noChangeArrowheads="1"/>
          </p:cNvPicPr>
          <p:nvPr/>
        </p:nvPicPr>
        <p:blipFill>
          <a:blip r:embed="rId3" cstate="print"/>
          <a:srcRect/>
          <a:stretch>
            <a:fillRect/>
          </a:stretch>
        </p:blipFill>
        <p:spPr bwMode="auto">
          <a:xfrm>
            <a:off x="1194809" y="5181600"/>
            <a:ext cx="7782935" cy="1149927"/>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IN" dirty="0"/>
          </a:p>
        </p:txBody>
      </p:sp>
      <p:sp>
        <p:nvSpPr>
          <p:cNvPr id="5" name="Slide Number Placeholder 4"/>
          <p:cNvSpPr>
            <a:spLocks noGrp="1"/>
          </p:cNvSpPr>
          <p:nvPr>
            <p:ph type="sldNum" sz="quarter" idx="12"/>
          </p:nvPr>
        </p:nvSpPr>
        <p:spPr/>
        <p:txBody>
          <a:bodyPr/>
          <a:lstStyle/>
          <a:p>
            <a:fld id="{1245FD78-8DE1-44B0-BD44-E067D054697C}" type="slidenum">
              <a:rPr lang="en-IN" smtClean="0"/>
              <a:pPr/>
              <a:t>25</a:t>
            </a:fld>
            <a:endParaRPr lang="en-IN" dirty="0"/>
          </a:p>
        </p:txBody>
      </p:sp>
      <p:pic>
        <p:nvPicPr>
          <p:cNvPr id="4099" name="Picture 3"/>
          <p:cNvPicPr>
            <a:picLocks noGrp="1" noChangeAspect="1" noChangeArrowheads="1"/>
          </p:cNvPicPr>
          <p:nvPr>
            <p:ph idx="1"/>
          </p:nvPr>
        </p:nvPicPr>
        <p:blipFill>
          <a:blip r:embed="rId2" cstate="print"/>
          <a:srcRect/>
          <a:stretch>
            <a:fillRect/>
          </a:stretch>
        </p:blipFill>
        <p:spPr bwMode="auto">
          <a:xfrm>
            <a:off x="1052368" y="1274618"/>
            <a:ext cx="7897668" cy="1662545"/>
          </a:xfrm>
          <a:prstGeom prst="rect">
            <a:avLst/>
          </a:prstGeom>
          <a:noFill/>
          <a:ln w="9525">
            <a:noFill/>
            <a:miter lim="800000"/>
            <a:headEnd/>
            <a:tailEnd/>
          </a:ln>
          <a:effectLst/>
        </p:spPr>
      </p:pic>
      <p:pic>
        <p:nvPicPr>
          <p:cNvPr id="9" name="Picture 2"/>
          <p:cNvPicPr>
            <a:picLocks noChangeAspect="1" noChangeArrowheads="1"/>
          </p:cNvPicPr>
          <p:nvPr/>
        </p:nvPicPr>
        <p:blipFill>
          <a:blip r:embed="rId3" cstate="print"/>
          <a:srcRect/>
          <a:stretch>
            <a:fillRect/>
          </a:stretch>
        </p:blipFill>
        <p:spPr bwMode="auto">
          <a:xfrm>
            <a:off x="1462377" y="2796020"/>
            <a:ext cx="4838700" cy="33147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IN" dirty="0"/>
          </a:p>
        </p:txBody>
      </p:sp>
      <p:sp>
        <p:nvSpPr>
          <p:cNvPr id="5" name="Slide Number Placeholder 4"/>
          <p:cNvSpPr>
            <a:spLocks noGrp="1"/>
          </p:cNvSpPr>
          <p:nvPr>
            <p:ph type="sldNum" sz="quarter" idx="12"/>
          </p:nvPr>
        </p:nvSpPr>
        <p:spPr/>
        <p:txBody>
          <a:bodyPr/>
          <a:lstStyle/>
          <a:p>
            <a:fld id="{1245FD78-8DE1-44B0-BD44-E067D054697C}" type="slidenum">
              <a:rPr lang="en-IN" smtClean="0"/>
              <a:pPr/>
              <a:t>26</a:t>
            </a:fld>
            <a:endParaRPr lang="en-IN" dirty="0"/>
          </a:p>
        </p:txBody>
      </p:sp>
      <p:sp>
        <p:nvSpPr>
          <p:cNvPr id="6" name="Content Placeholder 5"/>
          <p:cNvSpPr>
            <a:spLocks noGrp="1"/>
          </p:cNvSpPr>
          <p:nvPr>
            <p:ph idx="1"/>
          </p:nvPr>
        </p:nvSpPr>
        <p:spPr/>
        <p:txBody>
          <a:bodyPr>
            <a:normAutofit/>
          </a:bodyPr>
          <a:lstStyle/>
          <a:p>
            <a:pPr algn="ctr"/>
            <a:endParaRPr lang="en-IN" sz="4400" b="1" dirty="0" smtClean="0">
              <a:latin typeface="Times New Roman" pitchFamily="18" charset="0"/>
              <a:cs typeface="Times New Roman" pitchFamily="18" charset="0"/>
            </a:endParaRPr>
          </a:p>
          <a:p>
            <a:pPr algn="ctr"/>
            <a:endParaRPr lang="en-IN" sz="4400" b="1" dirty="0" smtClean="0">
              <a:latin typeface="Times New Roman" pitchFamily="18" charset="0"/>
              <a:cs typeface="Times New Roman" pitchFamily="18" charset="0"/>
            </a:endParaRPr>
          </a:p>
          <a:p>
            <a:pPr algn="ctr"/>
            <a:r>
              <a:rPr lang="en-IN" sz="5400" b="1" dirty="0" smtClean="0">
                <a:latin typeface="Times New Roman" pitchFamily="18" charset="0"/>
                <a:cs typeface="Times New Roman" pitchFamily="18" charset="0"/>
              </a:rPr>
              <a:t>Thank you</a:t>
            </a:r>
            <a:endParaRPr lang="en-IN" sz="5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buFont typeface="Arial" pitchFamily="34" charset="0"/>
              <a:buChar char="•"/>
            </a:pPr>
            <a:r>
              <a:rPr lang="en-IN" dirty="0" smtClean="0"/>
              <a:t> </a:t>
            </a:r>
            <a:r>
              <a:rPr lang="en-IN" dirty="0" smtClean="0">
                <a:latin typeface="Times New Roman" pitchFamily="18" charset="0"/>
                <a:cs typeface="Times New Roman" pitchFamily="18" charset="0"/>
              </a:rPr>
              <a:t>In the quantum circuit model, we have logical </a:t>
            </a:r>
            <a:r>
              <a:rPr lang="en-IN" dirty="0" err="1" smtClean="0">
                <a:latin typeface="Times New Roman" pitchFamily="18" charset="0"/>
                <a:cs typeface="Times New Roman" pitchFamily="18" charset="0"/>
              </a:rPr>
              <a:t>qubits</a:t>
            </a:r>
            <a:r>
              <a:rPr lang="en-IN" dirty="0" smtClean="0">
                <a:latin typeface="Times New Roman" pitchFamily="18" charset="0"/>
                <a:cs typeface="Times New Roman" pitchFamily="18" charset="0"/>
              </a:rPr>
              <a:t> carried along ‘wires’, and quantum gates that act on the </a:t>
            </a:r>
            <a:r>
              <a:rPr lang="en-IN" dirty="0" err="1" smtClean="0">
                <a:latin typeface="Times New Roman" pitchFamily="18" charset="0"/>
                <a:cs typeface="Times New Roman" pitchFamily="18" charset="0"/>
              </a:rPr>
              <a:t>qubits</a:t>
            </a:r>
            <a:r>
              <a:rPr lang="en-IN" dirty="0" smtClean="0">
                <a:latin typeface="Times New Roman" pitchFamily="18" charset="0"/>
                <a:cs typeface="Times New Roman" pitchFamily="18" charset="0"/>
              </a:rPr>
              <a:t>. A quantum gate acting on </a:t>
            </a:r>
            <a:r>
              <a:rPr lang="en-IN" i="1" dirty="0" smtClean="0">
                <a:latin typeface="Times New Roman" pitchFamily="18" charset="0"/>
                <a:cs typeface="Times New Roman" pitchFamily="18" charset="0"/>
              </a:rPr>
              <a:t>n </a:t>
            </a:r>
            <a:r>
              <a:rPr lang="en-IN" i="1" dirty="0" err="1" smtClean="0">
                <a:latin typeface="Times New Roman" pitchFamily="18" charset="0"/>
                <a:cs typeface="Times New Roman" pitchFamily="18" charset="0"/>
              </a:rPr>
              <a:t>qubits</a:t>
            </a:r>
            <a:r>
              <a:rPr lang="en-IN" i="1" dirty="0" smtClean="0">
                <a:latin typeface="Times New Roman" pitchFamily="18" charset="0"/>
                <a:cs typeface="Times New Roman" pitchFamily="18" charset="0"/>
              </a:rPr>
              <a:t> has the input </a:t>
            </a:r>
            <a:r>
              <a:rPr lang="en-IN" i="1" dirty="0" err="1" smtClean="0">
                <a:latin typeface="Times New Roman" pitchFamily="18" charset="0"/>
                <a:cs typeface="Times New Roman" pitchFamily="18" charset="0"/>
              </a:rPr>
              <a:t>qubits</a:t>
            </a:r>
            <a:r>
              <a:rPr lang="en-IN" i="1" dirty="0" smtClean="0">
                <a:latin typeface="Times New Roman" pitchFamily="18" charset="0"/>
                <a:cs typeface="Times New Roman" pitchFamily="18" charset="0"/>
              </a:rPr>
              <a:t> carried to it by n wires, and n other wires carry </a:t>
            </a:r>
            <a:r>
              <a:rPr lang="en-IN" dirty="0" smtClean="0">
                <a:latin typeface="Times New Roman" pitchFamily="18" charset="0"/>
                <a:cs typeface="Times New Roman" pitchFamily="18" charset="0"/>
              </a:rPr>
              <a:t>the output </a:t>
            </a:r>
            <a:r>
              <a:rPr lang="en-IN" dirty="0" err="1" smtClean="0">
                <a:latin typeface="Times New Roman" pitchFamily="18" charset="0"/>
                <a:cs typeface="Times New Roman" pitchFamily="18" charset="0"/>
              </a:rPr>
              <a:t>qubits</a:t>
            </a:r>
            <a:r>
              <a:rPr lang="en-IN" dirty="0" smtClean="0">
                <a:latin typeface="Times New Roman" pitchFamily="18" charset="0"/>
                <a:cs typeface="Times New Roman" pitchFamily="18" charset="0"/>
              </a:rPr>
              <a:t> away from the gate.</a:t>
            </a:r>
            <a:endParaRPr lang="en-IN"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IN" dirty="0"/>
          </a:p>
        </p:txBody>
      </p:sp>
      <p:sp>
        <p:nvSpPr>
          <p:cNvPr id="5" name="Slide Number Placeholder 4"/>
          <p:cNvSpPr>
            <a:spLocks noGrp="1"/>
          </p:cNvSpPr>
          <p:nvPr>
            <p:ph type="sldNum" sz="quarter" idx="12"/>
          </p:nvPr>
        </p:nvSpPr>
        <p:spPr/>
        <p:txBody>
          <a:bodyPr/>
          <a:lstStyle/>
          <a:p>
            <a:fld id="{1245FD78-8DE1-44B0-BD44-E067D054697C}" type="slidenum">
              <a:rPr lang="en-IN" smtClean="0"/>
              <a:pPr/>
              <a:t>3</a:t>
            </a:fld>
            <a:endParaRPr lang="en-IN" dirty="0"/>
          </a:p>
        </p:txBody>
      </p:sp>
      <p:pic>
        <p:nvPicPr>
          <p:cNvPr id="6" name="Picture 2"/>
          <p:cNvPicPr>
            <a:picLocks noChangeAspect="1" noChangeArrowheads="1"/>
          </p:cNvPicPr>
          <p:nvPr/>
        </p:nvPicPr>
        <p:blipFill>
          <a:blip r:embed="rId2" cstate="print"/>
          <a:srcRect/>
          <a:stretch>
            <a:fillRect/>
          </a:stretch>
        </p:blipFill>
        <p:spPr bwMode="auto">
          <a:xfrm>
            <a:off x="1981200" y="2854903"/>
            <a:ext cx="6151418" cy="1924916"/>
          </a:xfrm>
          <a:prstGeom prst="rect">
            <a:avLst/>
          </a:prstGeom>
          <a:noFill/>
          <a:ln w="9525">
            <a:noFill/>
            <a:miter lim="800000"/>
            <a:headEnd/>
            <a:tailEnd/>
          </a:ln>
          <a:effectLst/>
        </p:spPr>
      </p:pic>
      <p:sp>
        <p:nvSpPr>
          <p:cNvPr id="8" name="Rectangle 7"/>
          <p:cNvSpPr/>
          <p:nvPr/>
        </p:nvSpPr>
        <p:spPr>
          <a:xfrm>
            <a:off x="1288472" y="4793673"/>
            <a:ext cx="9698182" cy="1477328"/>
          </a:xfrm>
          <a:prstGeom prst="rect">
            <a:avLst/>
          </a:prstGeom>
        </p:spPr>
        <p:txBody>
          <a:bodyPr wrap="square">
            <a:spAutoFit/>
          </a:bodyPr>
          <a:lstStyle/>
          <a:p>
            <a:pPr algn="just"/>
            <a:r>
              <a:rPr lang="en-IN" dirty="0" smtClean="0"/>
              <a:t>In this fig: A quantum circuit. The 4-qubit state </a:t>
            </a:r>
            <a:r>
              <a:rPr lang="en-IN" i="1" dirty="0" smtClean="0"/>
              <a:t>|0|0|0|0 enters the circuit on the left. </a:t>
            </a:r>
            <a:r>
              <a:rPr lang="en-IN" dirty="0" smtClean="0"/>
              <a:t>The boxes labelled </a:t>
            </a:r>
            <a:r>
              <a:rPr lang="en-IN" i="1" dirty="0" smtClean="0"/>
              <a:t>U1, U2, U3, U4 represent quantum gates applied to the </a:t>
            </a:r>
            <a:r>
              <a:rPr lang="en-IN" i="1" dirty="0" err="1" smtClean="0"/>
              <a:t>qubits</a:t>
            </a:r>
            <a:r>
              <a:rPr lang="en-IN" i="1" dirty="0" smtClean="0"/>
              <a:t> (in the </a:t>
            </a:r>
            <a:r>
              <a:rPr lang="en-IN" dirty="0" smtClean="0"/>
              <a:t>order indicated from left to right). The joint (possibly entangled) 4-qubit state after the gates are applied is </a:t>
            </a:r>
            <a:r>
              <a:rPr lang="en-IN" i="1" dirty="0" smtClean="0"/>
              <a:t>|</a:t>
            </a:r>
            <a:r>
              <a:rPr lang="en-IN" i="1" dirty="0" err="1" smtClean="0"/>
              <a:t>ψf</a:t>
            </a:r>
            <a:r>
              <a:rPr lang="en-IN" i="1" dirty="0" smtClean="0"/>
              <a:t> . The small triangles at the right side of the circuit indicate </a:t>
            </a:r>
            <a:r>
              <a:rPr lang="en-IN" dirty="0" smtClean="0"/>
              <a:t>that each of the four </a:t>
            </a:r>
            <a:r>
              <a:rPr lang="en-IN" dirty="0" err="1" smtClean="0"/>
              <a:t>qubits</a:t>
            </a:r>
            <a:r>
              <a:rPr lang="en-IN" dirty="0" smtClean="0"/>
              <a:t> of the final state are measured in the computational basis to provide the output of the circuit.</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Quantum algorithms</a:t>
            </a:r>
            <a:endParaRPr lang="en-IN" dirty="0"/>
          </a:p>
        </p:txBody>
      </p:sp>
      <p:sp>
        <p:nvSpPr>
          <p:cNvPr id="3" name="Content Placeholder 2"/>
          <p:cNvSpPr>
            <a:spLocks noGrp="1"/>
          </p:cNvSpPr>
          <p:nvPr>
            <p:ph idx="1"/>
          </p:nvPr>
        </p:nvSpPr>
        <p:spPr/>
        <p:txBody>
          <a:bodyPr/>
          <a:lstStyle/>
          <a:p>
            <a:pPr algn="just">
              <a:buFont typeface="Arial" pitchFamily="34" charset="0"/>
              <a:buChar char="•"/>
            </a:pPr>
            <a:r>
              <a:rPr lang="en-IN" dirty="0" smtClean="0">
                <a:latin typeface="Times New Roman" pitchFamily="18" charset="0"/>
                <a:cs typeface="Times New Roman" pitchFamily="18" charset="0"/>
              </a:rPr>
              <a:t>The spectacular promise of quantum computers is to enable new algorithms which render feasible problems requiring exorbitant resources for their solution on a classical computer. two broad classes of quantum algorithms are known which </a:t>
            </a:r>
            <a:r>
              <a:rPr lang="en-IN" dirty="0" err="1" smtClean="0">
                <a:latin typeface="Times New Roman" pitchFamily="18" charset="0"/>
                <a:cs typeface="Times New Roman" pitchFamily="18" charset="0"/>
              </a:rPr>
              <a:t>fulfill</a:t>
            </a:r>
            <a:r>
              <a:rPr lang="en-IN" dirty="0" smtClean="0">
                <a:latin typeface="Times New Roman" pitchFamily="18" charset="0"/>
                <a:cs typeface="Times New Roman" pitchFamily="18" charset="0"/>
              </a:rPr>
              <a:t> this promise.</a:t>
            </a:r>
          </a:p>
          <a:p>
            <a:pPr algn="just">
              <a:buFont typeface="Arial" pitchFamily="34" charset="0"/>
              <a:buChar char="•"/>
            </a:pPr>
            <a:r>
              <a:rPr lang="en-IN" dirty="0" smtClean="0">
                <a:latin typeface="Times New Roman" pitchFamily="18" charset="0"/>
                <a:cs typeface="Times New Roman" pitchFamily="18" charset="0"/>
              </a:rPr>
              <a:t>The first class of algorithms is based upon </a:t>
            </a:r>
            <a:r>
              <a:rPr lang="en-IN" dirty="0" err="1" smtClean="0">
                <a:latin typeface="Times New Roman" pitchFamily="18" charset="0"/>
                <a:cs typeface="Times New Roman" pitchFamily="18" charset="0"/>
              </a:rPr>
              <a:t>Shor’s</a:t>
            </a:r>
            <a:r>
              <a:rPr lang="en-IN" dirty="0" smtClean="0">
                <a:latin typeface="Times New Roman" pitchFamily="18" charset="0"/>
                <a:cs typeface="Times New Roman" pitchFamily="18" charset="0"/>
              </a:rPr>
              <a:t> </a:t>
            </a:r>
            <a:r>
              <a:rPr lang="en-IN" i="1" dirty="0" smtClean="0">
                <a:latin typeface="Times New Roman" pitchFamily="18" charset="0"/>
                <a:cs typeface="Times New Roman" pitchFamily="18" charset="0"/>
              </a:rPr>
              <a:t>quantum Fourier transform, and includes remarkable algorithms for solving the factoring and discrete </a:t>
            </a:r>
            <a:r>
              <a:rPr lang="en-IN" dirty="0" smtClean="0">
                <a:latin typeface="Times New Roman" pitchFamily="18" charset="0"/>
                <a:cs typeface="Times New Roman" pitchFamily="18" charset="0"/>
              </a:rPr>
              <a:t>logarithm problems, providing a striking </a:t>
            </a:r>
            <a:r>
              <a:rPr lang="en-IN" i="1" dirty="0" smtClean="0">
                <a:latin typeface="Times New Roman" pitchFamily="18" charset="0"/>
                <a:cs typeface="Times New Roman" pitchFamily="18" charset="0"/>
              </a:rPr>
              <a:t>exponential speedup over the best known </a:t>
            </a:r>
            <a:r>
              <a:rPr lang="en-IN" dirty="0" smtClean="0">
                <a:latin typeface="Times New Roman" pitchFamily="18" charset="0"/>
                <a:cs typeface="Times New Roman" pitchFamily="18" charset="0"/>
              </a:rPr>
              <a:t>classical algorithms.</a:t>
            </a:r>
          </a:p>
          <a:p>
            <a:pPr algn="just">
              <a:buFont typeface="Arial" pitchFamily="34" charset="0"/>
              <a:buChar char="•"/>
            </a:pPr>
            <a:r>
              <a:rPr lang="en-IN" dirty="0" smtClean="0">
                <a:latin typeface="Times New Roman" pitchFamily="18" charset="0"/>
                <a:cs typeface="Times New Roman" pitchFamily="18" charset="0"/>
              </a:rPr>
              <a:t>The second class of algorithms is based upon Grover’s algorithm for performing </a:t>
            </a:r>
            <a:r>
              <a:rPr lang="en-IN" i="1" dirty="0" smtClean="0">
                <a:latin typeface="Times New Roman" pitchFamily="18" charset="0"/>
                <a:cs typeface="Times New Roman" pitchFamily="18" charset="0"/>
              </a:rPr>
              <a:t>quantum searching. These provide a less striking but still remarkable quadratic speedup over the best possible classical algorithms.</a:t>
            </a:r>
            <a:endParaRPr lang="en-IN" dirty="0" smtClean="0">
              <a:latin typeface="Times New Roman" pitchFamily="18" charset="0"/>
              <a:cs typeface="Times New Roman" pitchFamily="18" charset="0"/>
            </a:endParaRPr>
          </a:p>
          <a:p>
            <a:endParaRPr lang="en-IN"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IN" dirty="0"/>
          </a:p>
        </p:txBody>
      </p:sp>
      <p:sp>
        <p:nvSpPr>
          <p:cNvPr id="5" name="Slide Number Placeholder 4"/>
          <p:cNvSpPr>
            <a:spLocks noGrp="1"/>
          </p:cNvSpPr>
          <p:nvPr>
            <p:ph type="sldNum" sz="quarter" idx="12"/>
          </p:nvPr>
        </p:nvSpPr>
        <p:spPr/>
        <p:txBody>
          <a:bodyPr/>
          <a:lstStyle/>
          <a:p>
            <a:fld id="{1245FD78-8DE1-44B0-BD44-E067D054697C}" type="slidenum">
              <a:rPr lang="en-IN" smtClean="0"/>
              <a:pPr/>
              <a:t>4</a:t>
            </a:fld>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IN" dirty="0"/>
          </a:p>
        </p:txBody>
      </p:sp>
      <p:sp>
        <p:nvSpPr>
          <p:cNvPr id="5" name="Slide Number Placeholder 4"/>
          <p:cNvSpPr>
            <a:spLocks noGrp="1"/>
          </p:cNvSpPr>
          <p:nvPr>
            <p:ph type="sldNum" sz="quarter" idx="12"/>
          </p:nvPr>
        </p:nvSpPr>
        <p:spPr/>
        <p:txBody>
          <a:bodyPr/>
          <a:lstStyle/>
          <a:p>
            <a:fld id="{1245FD78-8DE1-44B0-BD44-E067D054697C}" type="slidenum">
              <a:rPr lang="en-IN" smtClean="0"/>
              <a:pPr/>
              <a:t>5</a:t>
            </a:fld>
            <a:endParaRPr lang="en-IN" dirty="0"/>
          </a:p>
        </p:txBody>
      </p:sp>
      <p:pic>
        <p:nvPicPr>
          <p:cNvPr id="2050" name="Picture 2"/>
          <p:cNvPicPr>
            <a:picLocks noChangeAspect="1" noChangeArrowheads="1"/>
          </p:cNvPicPr>
          <p:nvPr/>
        </p:nvPicPr>
        <p:blipFill>
          <a:blip r:embed="rId2" cstate="print"/>
          <a:srcRect/>
          <a:stretch>
            <a:fillRect/>
          </a:stretch>
        </p:blipFill>
        <p:spPr bwMode="auto">
          <a:xfrm>
            <a:off x="2382982" y="1981199"/>
            <a:ext cx="6518131" cy="336665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Single </a:t>
            </a:r>
            <a:r>
              <a:rPr lang="en-IN" dirty="0" err="1" smtClean="0"/>
              <a:t>qubit</a:t>
            </a:r>
            <a:r>
              <a:rPr lang="en-IN" dirty="0" smtClean="0"/>
              <a:t> operations</a:t>
            </a:r>
            <a:endParaRPr lang="en-IN" dirty="0"/>
          </a:p>
        </p:txBody>
      </p:sp>
      <p:sp>
        <p:nvSpPr>
          <p:cNvPr id="3" name="Content Placeholder 2"/>
          <p:cNvSpPr>
            <a:spLocks noGrp="1"/>
          </p:cNvSpPr>
          <p:nvPr>
            <p:ph idx="1"/>
          </p:nvPr>
        </p:nvSpPr>
        <p:spPr/>
        <p:txBody>
          <a:bodyPr/>
          <a:lstStyle/>
          <a:p>
            <a:r>
              <a:rPr lang="en-IN" dirty="0" smtClean="0"/>
              <a:t>A single </a:t>
            </a:r>
            <a:r>
              <a:rPr lang="en-IN" dirty="0" err="1" smtClean="0"/>
              <a:t>qubit</a:t>
            </a:r>
            <a:r>
              <a:rPr lang="en-IN" dirty="0" smtClean="0"/>
              <a:t> is a vector </a:t>
            </a:r>
            <a:r>
              <a:rPr lang="en-IN" i="1" dirty="0" smtClean="0"/>
              <a:t>|ψ = a|0 + b|1 parameterized by two complex numbers </a:t>
            </a:r>
            <a:r>
              <a:rPr lang="en-IN" dirty="0" smtClean="0"/>
              <a:t>satisfying</a:t>
            </a:r>
          </a:p>
          <a:p>
            <a:r>
              <a:rPr lang="en-IN" dirty="0" smtClean="0"/>
              <a:t> </a:t>
            </a:r>
            <a:r>
              <a:rPr lang="en-IN" i="1" dirty="0" smtClean="0"/>
              <a:t>|a|2 + |b|2 = 1. Operations on a </a:t>
            </a:r>
            <a:r>
              <a:rPr lang="en-IN" i="1" dirty="0" err="1" smtClean="0"/>
              <a:t>qubit</a:t>
            </a:r>
            <a:r>
              <a:rPr lang="en-IN" i="1" dirty="0" smtClean="0"/>
              <a:t> must preserve this norm, and thus are </a:t>
            </a:r>
            <a:r>
              <a:rPr lang="en-IN" dirty="0" smtClean="0"/>
              <a:t>described by 2</a:t>
            </a:r>
            <a:r>
              <a:rPr lang="en-IN" i="1" dirty="0" smtClean="0"/>
              <a:t>×2 </a:t>
            </a:r>
          </a:p>
          <a:p>
            <a:r>
              <a:rPr lang="en-IN" i="1" dirty="0" smtClean="0"/>
              <a:t>unitary matrices. Of these, some of the most important are the Pauli </a:t>
            </a:r>
            <a:r>
              <a:rPr lang="en-IN" dirty="0" smtClean="0"/>
              <a:t>matrices</a:t>
            </a:r>
          </a:p>
          <a:p>
            <a:endParaRPr lang="en-IN"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IN" dirty="0"/>
          </a:p>
        </p:txBody>
      </p:sp>
      <p:sp>
        <p:nvSpPr>
          <p:cNvPr id="5" name="Slide Number Placeholder 4"/>
          <p:cNvSpPr>
            <a:spLocks noGrp="1"/>
          </p:cNvSpPr>
          <p:nvPr>
            <p:ph type="sldNum" sz="quarter" idx="12"/>
          </p:nvPr>
        </p:nvSpPr>
        <p:spPr/>
        <p:txBody>
          <a:bodyPr/>
          <a:lstStyle/>
          <a:p>
            <a:fld id="{1245FD78-8DE1-44B0-BD44-E067D054697C}" type="slidenum">
              <a:rPr lang="en-IN" smtClean="0"/>
              <a:pPr/>
              <a:t>6</a:t>
            </a:fld>
            <a:endParaRPr lang="en-IN" dirty="0"/>
          </a:p>
        </p:txBody>
      </p:sp>
      <p:pic>
        <p:nvPicPr>
          <p:cNvPr id="8" name="Picture 2"/>
          <p:cNvPicPr>
            <a:picLocks noChangeAspect="1" noChangeArrowheads="1"/>
          </p:cNvPicPr>
          <p:nvPr/>
        </p:nvPicPr>
        <p:blipFill>
          <a:blip r:embed="rId2" cstate="print"/>
          <a:srcRect/>
          <a:stretch>
            <a:fillRect/>
          </a:stretch>
        </p:blipFill>
        <p:spPr bwMode="auto">
          <a:xfrm>
            <a:off x="2425700" y="3158836"/>
            <a:ext cx="4169064" cy="636443"/>
          </a:xfrm>
          <a:prstGeom prst="rect">
            <a:avLst/>
          </a:prstGeom>
          <a:noFill/>
          <a:ln w="9525">
            <a:noFill/>
            <a:miter lim="800000"/>
            <a:headEnd/>
            <a:tailEnd/>
          </a:ln>
          <a:effectLst/>
        </p:spPr>
      </p:pic>
      <p:sp>
        <p:nvSpPr>
          <p:cNvPr id="9" name="Rectangle 8"/>
          <p:cNvSpPr/>
          <p:nvPr/>
        </p:nvSpPr>
        <p:spPr>
          <a:xfrm>
            <a:off x="1122219" y="3978717"/>
            <a:ext cx="9864436" cy="646331"/>
          </a:xfrm>
          <a:prstGeom prst="rect">
            <a:avLst/>
          </a:prstGeom>
        </p:spPr>
        <p:txBody>
          <a:bodyPr wrap="square">
            <a:spAutoFit/>
          </a:bodyPr>
          <a:lstStyle/>
          <a:p>
            <a:r>
              <a:rPr lang="en-IN" dirty="0" smtClean="0"/>
              <a:t>Three other quantum gates will play a large part in what follows, the </a:t>
            </a:r>
            <a:r>
              <a:rPr lang="en-IN" dirty="0" err="1" smtClean="0"/>
              <a:t>Hadamard</a:t>
            </a:r>
            <a:r>
              <a:rPr lang="en-IN" dirty="0" smtClean="0"/>
              <a:t> gate (denoted </a:t>
            </a:r>
            <a:r>
              <a:rPr lang="en-IN" i="1" dirty="0" smtClean="0"/>
              <a:t>H), phase gate (denoted S), and π/8 gate (denoted T):</a:t>
            </a:r>
            <a:endParaRPr lang="en-IN" dirty="0"/>
          </a:p>
        </p:txBody>
      </p:sp>
      <p:pic>
        <p:nvPicPr>
          <p:cNvPr id="10" name="Picture 2"/>
          <p:cNvPicPr>
            <a:picLocks noChangeAspect="1" noChangeArrowheads="1"/>
          </p:cNvPicPr>
          <p:nvPr/>
        </p:nvPicPr>
        <p:blipFill>
          <a:blip r:embed="rId3" cstate="print"/>
          <a:srcRect/>
          <a:stretch>
            <a:fillRect/>
          </a:stretch>
        </p:blipFill>
        <p:spPr bwMode="auto">
          <a:xfrm>
            <a:off x="2358303" y="4946073"/>
            <a:ext cx="4624388" cy="78970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some common single </a:t>
            </a:r>
            <a:r>
              <a:rPr lang="en-IN" dirty="0" err="1" smtClean="0"/>
              <a:t>qubit</a:t>
            </a:r>
            <a:r>
              <a:rPr lang="en-IN" dirty="0" smtClean="0"/>
              <a:t> gates</a:t>
            </a:r>
            <a:endParaRPr lang="en-IN"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IN" dirty="0"/>
          </a:p>
        </p:txBody>
      </p:sp>
      <p:sp>
        <p:nvSpPr>
          <p:cNvPr id="5" name="Slide Number Placeholder 4"/>
          <p:cNvSpPr>
            <a:spLocks noGrp="1"/>
          </p:cNvSpPr>
          <p:nvPr>
            <p:ph type="sldNum" sz="quarter" idx="12"/>
          </p:nvPr>
        </p:nvSpPr>
        <p:spPr/>
        <p:txBody>
          <a:bodyPr/>
          <a:lstStyle/>
          <a:p>
            <a:fld id="{1245FD78-8DE1-44B0-BD44-E067D054697C}" type="slidenum">
              <a:rPr lang="en-IN" smtClean="0"/>
              <a:pPr/>
              <a:t>7</a:t>
            </a:fld>
            <a:endParaRPr lang="en-IN" dirty="0"/>
          </a:p>
        </p:txBody>
      </p:sp>
      <p:pic>
        <p:nvPicPr>
          <p:cNvPr id="4099" name="Picture 3"/>
          <p:cNvPicPr>
            <a:picLocks noGrp="1" noChangeAspect="1" noChangeArrowheads="1"/>
          </p:cNvPicPr>
          <p:nvPr>
            <p:ph idx="1"/>
          </p:nvPr>
        </p:nvPicPr>
        <p:blipFill>
          <a:blip r:embed="rId2" cstate="print"/>
          <a:srcRect/>
          <a:stretch>
            <a:fillRect/>
          </a:stretch>
        </p:blipFill>
        <p:spPr bwMode="auto">
          <a:xfrm>
            <a:off x="1163783" y="1870364"/>
            <a:ext cx="8257308" cy="45027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Controlled operations</a:t>
            </a:r>
            <a:endParaRPr lang="en-IN" dirty="0"/>
          </a:p>
        </p:txBody>
      </p:sp>
      <p:sp>
        <p:nvSpPr>
          <p:cNvPr id="3" name="Content Placeholder 2"/>
          <p:cNvSpPr>
            <a:spLocks noGrp="1"/>
          </p:cNvSpPr>
          <p:nvPr>
            <p:ph idx="1"/>
          </p:nvPr>
        </p:nvSpPr>
        <p:spPr/>
        <p:txBody>
          <a:bodyPr/>
          <a:lstStyle/>
          <a:p>
            <a:pPr>
              <a:buFont typeface="Arial" pitchFamily="34" charset="0"/>
              <a:buChar char="•"/>
            </a:pPr>
            <a:r>
              <a:rPr lang="en-IN" dirty="0" smtClean="0"/>
              <a:t>The prototypical controlled operation is the controlled-NOT, which we’ll often refer to as CNOT is a quantum gate with two input </a:t>
            </a:r>
            <a:r>
              <a:rPr lang="en-IN" dirty="0" err="1" smtClean="0"/>
              <a:t>qubits</a:t>
            </a:r>
            <a:r>
              <a:rPr lang="en-IN" dirty="0" smtClean="0"/>
              <a:t>, known as the </a:t>
            </a:r>
            <a:r>
              <a:rPr lang="en-IN" i="1" dirty="0" smtClean="0"/>
              <a:t>control </a:t>
            </a:r>
            <a:r>
              <a:rPr lang="en-IN" i="1" dirty="0" err="1" smtClean="0"/>
              <a:t>qubit</a:t>
            </a:r>
            <a:r>
              <a:rPr lang="en-IN" i="1" dirty="0" smtClean="0"/>
              <a:t> and target </a:t>
            </a:r>
            <a:r>
              <a:rPr lang="en-IN" i="1" dirty="0" err="1" smtClean="0"/>
              <a:t>qubit</a:t>
            </a:r>
            <a:endParaRPr lang="en-IN" i="1" dirty="0" smtClean="0"/>
          </a:p>
          <a:p>
            <a:pPr>
              <a:buFont typeface="Arial" pitchFamily="34" charset="0"/>
              <a:buChar char="•"/>
            </a:pPr>
            <a:r>
              <a:rPr lang="en-IN" dirty="0" smtClean="0"/>
              <a:t>the action of the is given by </a:t>
            </a:r>
            <a:r>
              <a:rPr lang="en-IN" i="1" dirty="0" smtClean="0"/>
              <a:t>|</a:t>
            </a:r>
            <a:r>
              <a:rPr lang="en-IN" i="1" dirty="0" err="1" smtClean="0"/>
              <a:t>c|t</a:t>
            </a:r>
            <a:r>
              <a:rPr lang="en-IN" i="1" dirty="0" smtClean="0"/>
              <a:t> → |</a:t>
            </a:r>
            <a:r>
              <a:rPr lang="en-IN" i="1" dirty="0" err="1" smtClean="0"/>
              <a:t>c|t</a:t>
            </a:r>
            <a:r>
              <a:rPr lang="en-IN" i="1" dirty="0" smtClean="0"/>
              <a:t> ⊕ c; that is, if the control </a:t>
            </a:r>
            <a:r>
              <a:rPr lang="en-IN" i="1" dirty="0" err="1" smtClean="0"/>
              <a:t>qubit</a:t>
            </a:r>
            <a:r>
              <a:rPr lang="en-IN" i="1" dirty="0" smtClean="0"/>
              <a:t> is set to |1 then the </a:t>
            </a:r>
            <a:r>
              <a:rPr lang="en-IN" dirty="0" smtClean="0"/>
              <a:t>target </a:t>
            </a:r>
            <a:r>
              <a:rPr lang="en-IN" dirty="0" err="1" smtClean="0"/>
              <a:t>qubit</a:t>
            </a:r>
            <a:r>
              <a:rPr lang="en-IN" dirty="0" smtClean="0"/>
              <a:t> is flipped, otherwise the target </a:t>
            </a:r>
            <a:r>
              <a:rPr lang="en-IN" dirty="0" err="1" smtClean="0"/>
              <a:t>qubit</a:t>
            </a:r>
            <a:r>
              <a:rPr lang="en-IN" dirty="0" smtClean="0"/>
              <a:t> is left alone.</a:t>
            </a:r>
            <a:endParaRPr lang="en-IN"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IN" dirty="0"/>
          </a:p>
        </p:txBody>
      </p:sp>
      <p:sp>
        <p:nvSpPr>
          <p:cNvPr id="5" name="Slide Number Placeholder 4"/>
          <p:cNvSpPr>
            <a:spLocks noGrp="1"/>
          </p:cNvSpPr>
          <p:nvPr>
            <p:ph type="sldNum" sz="quarter" idx="12"/>
          </p:nvPr>
        </p:nvSpPr>
        <p:spPr/>
        <p:txBody>
          <a:bodyPr/>
          <a:lstStyle/>
          <a:p>
            <a:fld id="{1245FD78-8DE1-44B0-BD44-E067D054697C}" type="slidenum">
              <a:rPr lang="en-IN" smtClean="0"/>
              <a:pPr/>
              <a:t>8</a:t>
            </a:fld>
            <a:endParaRPr lang="en-IN" dirty="0"/>
          </a:p>
        </p:txBody>
      </p:sp>
      <p:pic>
        <p:nvPicPr>
          <p:cNvPr id="6" name="Picture 2"/>
          <p:cNvPicPr>
            <a:picLocks noChangeAspect="1" noChangeArrowheads="1"/>
          </p:cNvPicPr>
          <p:nvPr/>
        </p:nvPicPr>
        <p:blipFill>
          <a:blip r:embed="rId2" cstate="print"/>
          <a:srcRect/>
          <a:stretch>
            <a:fillRect/>
          </a:stretch>
        </p:blipFill>
        <p:spPr bwMode="auto">
          <a:xfrm>
            <a:off x="4715309" y="3283526"/>
            <a:ext cx="1819275" cy="1995055"/>
          </a:xfrm>
          <a:prstGeom prst="rect">
            <a:avLst/>
          </a:prstGeom>
          <a:noFill/>
          <a:ln w="9525">
            <a:noFill/>
            <a:miter lim="800000"/>
            <a:headEnd/>
            <a:tailEnd/>
          </a:ln>
          <a:effectLst/>
        </p:spPr>
      </p:pic>
      <p:sp>
        <p:nvSpPr>
          <p:cNvPr id="7" name="Rectangle 6"/>
          <p:cNvSpPr/>
          <p:nvPr/>
        </p:nvSpPr>
        <p:spPr>
          <a:xfrm>
            <a:off x="1233053" y="5225626"/>
            <a:ext cx="9961419" cy="646331"/>
          </a:xfrm>
          <a:prstGeom prst="rect">
            <a:avLst/>
          </a:prstGeom>
        </p:spPr>
        <p:txBody>
          <a:bodyPr wrap="square">
            <a:spAutoFit/>
          </a:bodyPr>
          <a:lstStyle/>
          <a:p>
            <a:r>
              <a:rPr lang="en-IN" dirty="0" smtClean="0"/>
              <a:t>Figure . Circuit representation for the controlled- NOT gate. The top line represents the control </a:t>
            </a:r>
            <a:r>
              <a:rPr lang="en-IN" dirty="0" err="1" smtClean="0"/>
              <a:t>qubit</a:t>
            </a:r>
            <a:r>
              <a:rPr lang="en-IN" dirty="0" smtClean="0"/>
              <a:t>, the</a:t>
            </a:r>
          </a:p>
          <a:p>
            <a:r>
              <a:rPr lang="en-IN" dirty="0" smtClean="0"/>
              <a:t>bottom line the target </a:t>
            </a:r>
            <a:r>
              <a:rPr lang="en-IN" dirty="0" err="1" smtClean="0"/>
              <a:t>qubit</a:t>
            </a:r>
            <a:r>
              <a:rPr lang="en-IN" dirty="0" smtClean="0"/>
              <a:t>.</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buFont typeface="Arial" pitchFamily="34" charset="0"/>
              <a:buChar char="•"/>
            </a:pPr>
            <a:r>
              <a:rPr lang="en-IN" dirty="0" smtClean="0"/>
              <a:t>More generally, suppose </a:t>
            </a:r>
            <a:r>
              <a:rPr lang="en-IN" i="1" dirty="0" smtClean="0"/>
              <a:t>U is an arbitrary single </a:t>
            </a:r>
            <a:r>
              <a:rPr lang="en-IN" i="1" dirty="0" err="1" smtClean="0"/>
              <a:t>qubit</a:t>
            </a:r>
            <a:r>
              <a:rPr lang="en-IN" i="1" dirty="0" smtClean="0"/>
              <a:t> unitary operation. A controlled-U operation is a two </a:t>
            </a:r>
            <a:r>
              <a:rPr lang="en-IN" i="1" dirty="0" err="1" smtClean="0"/>
              <a:t>qubit</a:t>
            </a:r>
            <a:r>
              <a:rPr lang="en-IN" i="1" dirty="0" smtClean="0"/>
              <a:t> operation, again with a control and a target </a:t>
            </a:r>
            <a:r>
              <a:rPr lang="en-IN" i="1" dirty="0" err="1" smtClean="0"/>
              <a:t>qubit</a:t>
            </a:r>
            <a:r>
              <a:rPr lang="en-IN" i="1" dirty="0" smtClean="0"/>
              <a:t>. If the control </a:t>
            </a:r>
            <a:r>
              <a:rPr lang="en-IN" dirty="0" err="1" smtClean="0"/>
              <a:t>qubit</a:t>
            </a:r>
            <a:r>
              <a:rPr lang="en-IN" dirty="0" smtClean="0"/>
              <a:t> is set then </a:t>
            </a:r>
            <a:r>
              <a:rPr lang="en-IN" i="1" dirty="0" smtClean="0"/>
              <a:t>U is applied to the target </a:t>
            </a:r>
            <a:r>
              <a:rPr lang="en-IN" i="1" dirty="0" err="1" smtClean="0"/>
              <a:t>qubit</a:t>
            </a:r>
            <a:r>
              <a:rPr lang="en-IN" i="1" dirty="0" smtClean="0"/>
              <a:t>, otherwise the target </a:t>
            </a:r>
            <a:r>
              <a:rPr lang="en-IN" i="1" dirty="0" err="1" smtClean="0"/>
              <a:t>qubit</a:t>
            </a:r>
            <a:r>
              <a:rPr lang="en-IN" i="1" dirty="0" smtClean="0"/>
              <a:t> is left alone; </a:t>
            </a:r>
            <a:r>
              <a:rPr lang="en-IN" dirty="0" smtClean="0"/>
              <a:t>that is, </a:t>
            </a:r>
            <a:r>
              <a:rPr lang="en-IN" i="1" dirty="0" smtClean="0"/>
              <a:t>|</a:t>
            </a:r>
            <a:r>
              <a:rPr lang="en-IN" i="1" dirty="0" err="1" smtClean="0"/>
              <a:t>c|t</a:t>
            </a:r>
            <a:r>
              <a:rPr lang="en-IN" i="1" dirty="0" smtClean="0"/>
              <a:t> → |</a:t>
            </a:r>
            <a:r>
              <a:rPr lang="en-IN" i="1" dirty="0" err="1" smtClean="0"/>
              <a:t>cUc|t</a:t>
            </a:r>
            <a:r>
              <a:rPr lang="en-IN" i="1" dirty="0" smtClean="0"/>
              <a:t>. The controlled-U operation is represented by the circuit shown </a:t>
            </a:r>
            <a:r>
              <a:rPr lang="en-IN" dirty="0" smtClean="0"/>
              <a:t>in Figure</a:t>
            </a:r>
            <a:endParaRPr lang="en-IN"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IN" dirty="0"/>
          </a:p>
        </p:txBody>
      </p:sp>
      <p:sp>
        <p:nvSpPr>
          <p:cNvPr id="5" name="Slide Number Placeholder 4"/>
          <p:cNvSpPr>
            <a:spLocks noGrp="1"/>
          </p:cNvSpPr>
          <p:nvPr>
            <p:ph type="sldNum" sz="quarter" idx="12"/>
          </p:nvPr>
        </p:nvSpPr>
        <p:spPr/>
        <p:txBody>
          <a:bodyPr/>
          <a:lstStyle/>
          <a:p>
            <a:fld id="{1245FD78-8DE1-44B0-BD44-E067D054697C}" type="slidenum">
              <a:rPr lang="en-IN" smtClean="0"/>
              <a:pPr/>
              <a:t>9</a:t>
            </a:fld>
            <a:endParaRPr lang="en-IN" dirty="0"/>
          </a:p>
        </p:txBody>
      </p:sp>
      <p:pic>
        <p:nvPicPr>
          <p:cNvPr id="8" name="Picture 2"/>
          <p:cNvPicPr>
            <a:picLocks noChangeAspect="1" noChangeArrowheads="1"/>
          </p:cNvPicPr>
          <p:nvPr/>
        </p:nvPicPr>
        <p:blipFill>
          <a:blip r:embed="rId2" cstate="print"/>
          <a:srcRect/>
          <a:stretch>
            <a:fillRect/>
          </a:stretch>
        </p:blipFill>
        <p:spPr bwMode="auto">
          <a:xfrm>
            <a:off x="5056909" y="3047568"/>
            <a:ext cx="2165927" cy="1343025"/>
          </a:xfrm>
          <a:prstGeom prst="rect">
            <a:avLst/>
          </a:prstGeom>
          <a:noFill/>
          <a:ln w="9525">
            <a:noFill/>
            <a:miter lim="800000"/>
            <a:headEnd/>
            <a:tailEnd/>
          </a:ln>
          <a:effectLst/>
        </p:spPr>
      </p:pic>
      <p:sp>
        <p:nvSpPr>
          <p:cNvPr id="9" name="Rectangle 8"/>
          <p:cNvSpPr/>
          <p:nvPr/>
        </p:nvSpPr>
        <p:spPr>
          <a:xfrm>
            <a:off x="1233053" y="4726909"/>
            <a:ext cx="9975273" cy="646331"/>
          </a:xfrm>
          <a:prstGeom prst="rect">
            <a:avLst/>
          </a:prstGeom>
        </p:spPr>
        <p:txBody>
          <a:bodyPr wrap="square">
            <a:spAutoFit/>
          </a:bodyPr>
          <a:lstStyle/>
          <a:p>
            <a:r>
              <a:rPr lang="en-IN" dirty="0" smtClean="0"/>
              <a:t>FIG: Controlled-</a:t>
            </a:r>
            <a:r>
              <a:rPr lang="en-IN" i="1" dirty="0" smtClean="0"/>
              <a:t>U operation. The top line is the control </a:t>
            </a:r>
            <a:r>
              <a:rPr lang="en-IN" i="1" dirty="0" err="1" smtClean="0"/>
              <a:t>qubit</a:t>
            </a:r>
            <a:r>
              <a:rPr lang="en-IN" i="1" dirty="0" smtClean="0"/>
              <a:t>, and the bottom line is the target </a:t>
            </a:r>
            <a:r>
              <a:rPr lang="en-IN" i="1" dirty="0" err="1" smtClean="0"/>
              <a:t>qubit</a:t>
            </a:r>
            <a:r>
              <a:rPr lang="en-IN" i="1" dirty="0" smtClean="0"/>
              <a:t>. If the</a:t>
            </a:r>
          </a:p>
          <a:p>
            <a:r>
              <a:rPr lang="en-IN" dirty="0" smtClean="0"/>
              <a:t>control </a:t>
            </a:r>
            <a:r>
              <a:rPr lang="en-IN" dirty="0" err="1" smtClean="0"/>
              <a:t>qubit</a:t>
            </a:r>
            <a:r>
              <a:rPr lang="en-IN" dirty="0" smtClean="0"/>
              <a:t> is set then </a:t>
            </a:r>
            <a:r>
              <a:rPr lang="en-IN" i="1" dirty="0" smtClean="0"/>
              <a:t>U is applied to the target, otherwise it is left alone.</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Custom 1">
      <a:dk1>
        <a:sysClr val="windowText" lastClr="000000"/>
      </a:dk1>
      <a:lt1>
        <a:sysClr val="window" lastClr="FFFFFF"/>
      </a:lt1>
      <a:dk2>
        <a:srgbClr val="775F55"/>
      </a:dk2>
      <a:lt2>
        <a:srgbClr val="EBDDC3"/>
      </a:lt2>
      <a:accent1>
        <a:srgbClr val="94B6D2"/>
      </a:accent1>
      <a:accent2>
        <a:srgbClr val="7030A0"/>
      </a:accent2>
      <a:accent3>
        <a:srgbClr val="A5AB81"/>
      </a:accent3>
      <a:accent4>
        <a:srgbClr val="D8B25C"/>
      </a:accent4>
      <a:accent5>
        <a:srgbClr val="7BA79D"/>
      </a:accent5>
      <a:accent6>
        <a:srgbClr val="968C8C"/>
      </a:accent6>
      <a:hlink>
        <a:srgbClr val="F7B615"/>
      </a:hlink>
      <a:folHlink>
        <a:srgbClr val="704404"/>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10775</TotalTime>
  <Words>1020</Words>
  <Application>Microsoft Office PowerPoint</Application>
  <PresentationFormat>Custom</PresentationFormat>
  <Paragraphs>115</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Retrospect</vt:lpstr>
      <vt:lpstr>   M. Tech (CSE) – Second Semester (Term: June - Sep 2022)  Quantum computing[MSC22]   NON- CIE COMPONENT   Title : Quantum Circuits </vt:lpstr>
      <vt:lpstr>Quantum circuits</vt:lpstr>
      <vt:lpstr>Slide 3</vt:lpstr>
      <vt:lpstr>Quantum algorithms</vt:lpstr>
      <vt:lpstr>Slide 5</vt:lpstr>
      <vt:lpstr>Single qubit operations</vt:lpstr>
      <vt:lpstr>some common single qubit gates</vt:lpstr>
      <vt:lpstr>Controlled operations</vt:lpstr>
      <vt:lpstr>Slide 9</vt:lpstr>
      <vt:lpstr>Multiple qubits and multipartite quantum states</vt:lpstr>
      <vt:lpstr>Slide 11</vt:lpstr>
      <vt:lpstr>Slide 12</vt:lpstr>
      <vt:lpstr>QISKIT </vt:lpstr>
      <vt:lpstr>Slide 14</vt:lpstr>
      <vt:lpstr>                                 Circuit Basics </vt:lpstr>
      <vt:lpstr>Slide 16</vt:lpstr>
      <vt:lpstr>Visualize Circuit</vt:lpstr>
      <vt:lpstr>     Simulating circuits </vt:lpstr>
      <vt:lpstr>Slide 19</vt:lpstr>
      <vt:lpstr>Slide 20</vt:lpstr>
      <vt:lpstr>Slide 21</vt:lpstr>
      <vt:lpstr>Slide 22</vt:lpstr>
      <vt:lpstr>Slide 23</vt:lpstr>
      <vt:lpstr>Slide 24</vt:lpstr>
      <vt:lpstr>Slide 25</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Sanjeetha R</dc:creator>
  <cp:lastModifiedBy>vinay</cp:lastModifiedBy>
  <cp:revision>379</cp:revision>
  <cp:lastPrinted>2021-10-12T08:10:28Z</cp:lastPrinted>
  <dcterms:created xsi:type="dcterms:W3CDTF">2020-08-26T05:56:20Z</dcterms:created>
  <dcterms:modified xsi:type="dcterms:W3CDTF">2022-09-11T09:40:42Z</dcterms:modified>
</cp:coreProperties>
</file>