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6"/>
  </p:notesMasterIdLst>
  <p:sldIdLst>
    <p:sldId id="409" r:id="rId2"/>
    <p:sldId id="412" r:id="rId3"/>
    <p:sldId id="413" r:id="rId4"/>
    <p:sldId id="414" r:id="rId5"/>
    <p:sldId id="415" r:id="rId6"/>
    <p:sldId id="416" r:id="rId7"/>
    <p:sldId id="417" r:id="rId8"/>
    <p:sldId id="423" r:id="rId9"/>
    <p:sldId id="424" r:id="rId10"/>
    <p:sldId id="425" r:id="rId11"/>
    <p:sldId id="418" r:id="rId12"/>
    <p:sldId id="419" r:id="rId13"/>
    <p:sldId id="420" r:id="rId14"/>
    <p:sldId id="421" r:id="rId15"/>
    <p:sldId id="426" r:id="rId16"/>
    <p:sldId id="427" r:id="rId17"/>
    <p:sldId id="422" r:id="rId18"/>
    <p:sldId id="428" r:id="rId19"/>
    <p:sldId id="429" r:id="rId20"/>
    <p:sldId id="430" r:id="rId21"/>
    <p:sldId id="431" r:id="rId22"/>
    <p:sldId id="432" r:id="rId23"/>
    <p:sldId id="433" r:id="rId24"/>
    <p:sldId id="43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69" d="100"/>
          <a:sy n="69" d="100"/>
        </p:scale>
        <p:origin x="858"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08-09-2022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809EB5-3595-4256-8EA1-7F63F9BF6032}" type="datetime8">
              <a:rPr lang="en-IN" smtClean="0"/>
              <a:pPr/>
              <a:t>08-09-2022 23:57</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ACAA4-4F8F-4E8D-8D12-CC25FC9BB025}" type="datetime8">
              <a:rPr lang="en-IN" smtClean="0"/>
              <a:pPr/>
              <a:t>08-09-2022 23:57</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5F10-9B21-4292-8742-ECC4EAE2A275}" type="datetime8">
              <a:rPr lang="en-IN" smtClean="0"/>
              <a:pPr/>
              <a:t>08-09-2022 23:57</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EA70-8F80-4CCA-ACA9-19CDB063EBBC}" type="datetime8">
              <a:rPr lang="en-IN" smtClean="0"/>
              <a:pPr/>
              <a:t>08-09-2022 23:57</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832B2-A849-431B-A55C-C7158D2188DA}" type="datetime8">
              <a:rPr lang="en-IN" smtClean="0"/>
              <a:pPr/>
              <a:t>08-09-2022 23:57</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E75C8-72E1-4F25-9502-BB725C95194F}" type="datetime8">
              <a:rPr lang="en-IN" smtClean="0"/>
              <a:pPr/>
              <a:t>08-09-2022 23:57</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915A5-3DDE-4FBD-9253-38D0B6755CA3}" type="datetime8">
              <a:rPr lang="en-IN" smtClean="0"/>
              <a:pPr/>
              <a:t>08-09-2022 23:57</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761F1-E9ED-4CF8-813D-D0DFAA69AD1B}" type="datetime8">
              <a:rPr lang="en-IN" smtClean="0"/>
              <a:pPr/>
              <a:t>08-09-2022 23:57</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95F269-3053-4523-868F-8ED859F90998}" type="datetime8">
              <a:rPr lang="en-IN" smtClean="0"/>
              <a:pPr/>
              <a:t>08-09-2022 23:57</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1F2439-726C-4845-BFB4-BE94A642B163}" type="datetime8">
              <a:rPr lang="en-IN" smtClean="0"/>
              <a:pPr/>
              <a:t>08-09-2022 23:57</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1987-4540-446B-B244-1FC6315B40DC}" type="datetime8">
              <a:rPr lang="en-IN" smtClean="0"/>
              <a:pPr/>
              <a:t>08-09-2022 23:57</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1798A9-5E41-4274-905C-DF9CF88150FD}" type="datetime8">
              <a:rPr lang="en-IN" smtClean="0"/>
              <a:pPr/>
              <a:t>08-09-2022 23:57</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515325"/>
            <a:ext cx="10848974" cy="1119438"/>
          </a:xfrm>
        </p:spPr>
        <p:txBody>
          <a:bodyPr>
            <a:noAutofit/>
          </a:bodyPr>
          <a:lstStyle/>
          <a:p>
            <a:pPr algn="ctr">
              <a:lnSpc>
                <a:spcPct val="150000"/>
              </a:lnSpc>
            </a:pPr>
            <a:br>
              <a:rPr lang="en-IN" sz="2800" b="1" dirty="0"/>
            </a:br>
            <a:br>
              <a:rPr lang="en-IN" sz="2800" b="1" dirty="0"/>
            </a:br>
            <a:br>
              <a:rPr lang="en-IN" sz="2800" b="1" dirty="0"/>
            </a:br>
            <a:r>
              <a:rPr lang="en-IN" sz="2800" b="1" dirty="0"/>
              <a:t>M. Tech (CSE) – Second Semester</a:t>
            </a:r>
            <a:br>
              <a:rPr lang="en-IN" sz="2800" b="1" dirty="0"/>
            </a:br>
            <a:r>
              <a:rPr lang="en-IN" sz="3200" b="1" dirty="0"/>
              <a:t>  Non-CIE Component</a:t>
            </a:r>
            <a:br>
              <a:rPr lang="en-IN" sz="3200" b="1" dirty="0"/>
            </a:br>
            <a:r>
              <a:rPr lang="en-IN" sz="3200" b="1" dirty="0"/>
              <a:t>Quantum Computing(MCS22)</a:t>
            </a:r>
            <a:br>
              <a:rPr lang="en-IN" sz="3200" b="1" dirty="0"/>
            </a:br>
            <a:r>
              <a:rPr lang="en-IN" sz="3200" b="1" dirty="0"/>
              <a:t>Quantum error correction </a:t>
            </a:r>
            <a:br>
              <a:rPr lang="en-IN" sz="2000" dirty="0"/>
            </a:br>
            <a:endParaRPr lang="en-IN" sz="2000" dirty="0"/>
          </a:p>
        </p:txBody>
      </p:sp>
      <p:sp>
        <p:nvSpPr>
          <p:cNvPr id="5" name="Title 1"/>
          <p:cNvSpPr txBox="1">
            <a:spLocks/>
          </p:cNvSpPr>
          <p:nvPr/>
        </p:nvSpPr>
        <p:spPr bwMode="auto">
          <a:xfrm>
            <a:off x="2181225" y="733246"/>
            <a:ext cx="8229600" cy="1143000"/>
          </a:xfrm>
          <a:prstGeom prst="rect">
            <a:avLst/>
          </a:prstGeom>
          <a:noFill/>
          <a:ln w="9525">
            <a:noFill/>
            <a:miter lim="800000"/>
            <a:headEnd/>
            <a:tailEnd/>
          </a:ln>
        </p:spPr>
        <p:txBody>
          <a:bodyPr anchor="ctr"/>
          <a:lstStyle/>
          <a:p>
            <a:pPr algn="ctr"/>
            <a:r>
              <a:rPr lang="en-US" sz="2800" b="1" dirty="0">
                <a:latin typeface="+mj-lt"/>
              </a:rPr>
              <a:t>Department of Computer Science and Engineering</a:t>
            </a:r>
            <a:endParaRPr lang="en-IN" sz="2800" dirty="0">
              <a:latin typeface="+mj-lt"/>
            </a:endParaRPr>
          </a:p>
        </p:txBody>
      </p:sp>
      <p:sp>
        <p:nvSpPr>
          <p:cNvPr id="3" name="TextBox 2">
            <a:extLst>
              <a:ext uri="{FF2B5EF4-FFF2-40B4-BE49-F238E27FC236}">
                <a16:creationId xmlns:a16="http://schemas.microsoft.com/office/drawing/2014/main" id="{EC9641BE-B7C9-4946-A565-227D0582DC3F}"/>
              </a:ext>
            </a:extLst>
          </p:cNvPr>
          <p:cNvSpPr txBox="1"/>
          <p:nvPr/>
        </p:nvSpPr>
        <p:spPr>
          <a:xfrm>
            <a:off x="7313026" y="4634763"/>
            <a:ext cx="4719637" cy="1107996"/>
          </a:xfrm>
          <a:prstGeom prst="rect">
            <a:avLst/>
          </a:prstGeom>
          <a:noFill/>
        </p:spPr>
        <p:txBody>
          <a:bodyPr wrap="square" rtlCol="0">
            <a:spAutoFit/>
          </a:bodyPr>
          <a:lstStyle/>
          <a:p>
            <a:r>
              <a:rPr lang="en-IN" sz="2400" dirty="0"/>
              <a:t>Presented By: Shirisha AN</a:t>
            </a:r>
          </a:p>
          <a:p>
            <a:r>
              <a:rPr lang="en-IN" sz="2400" dirty="0"/>
              <a:t>				(1MS21SCS19) </a:t>
            </a:r>
          </a:p>
          <a:p>
            <a:endParaRPr lang="en-IN" dirty="0"/>
          </a:p>
        </p:txBody>
      </p:sp>
    </p:spTree>
    <p:extLst>
      <p:ext uri="{BB962C8B-B14F-4D97-AF65-F5344CB8AC3E}">
        <p14:creationId xmlns:p14="http://schemas.microsoft.com/office/powerpoint/2010/main" val="300391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F8E6060-052D-0824-E49C-0E32540916E8}"/>
              </a:ext>
            </a:extLst>
          </p:cNvPr>
          <p:cNvPicPr>
            <a:picLocks noGrp="1" noChangeAspect="1"/>
          </p:cNvPicPr>
          <p:nvPr>
            <p:ph idx="1"/>
          </p:nvPr>
        </p:nvPicPr>
        <p:blipFill>
          <a:blip r:embed="rId2"/>
          <a:stretch>
            <a:fillRect/>
          </a:stretch>
        </p:blipFill>
        <p:spPr>
          <a:xfrm>
            <a:off x="2854037" y="1953492"/>
            <a:ext cx="7453746" cy="3893126"/>
          </a:xfrm>
        </p:spPr>
      </p:pic>
      <p:sp>
        <p:nvSpPr>
          <p:cNvPr id="4" name="Footer Placeholder 3">
            <a:extLst>
              <a:ext uri="{FF2B5EF4-FFF2-40B4-BE49-F238E27FC236}">
                <a16:creationId xmlns:a16="http://schemas.microsoft.com/office/drawing/2014/main" id="{435E9E44-FD73-AE17-9AFB-BD73B900342A}"/>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A9805D49-3DE4-EDDC-3CC4-553025C9EED8}"/>
              </a:ext>
            </a:extLst>
          </p:cNvPr>
          <p:cNvSpPr>
            <a:spLocks noGrp="1"/>
          </p:cNvSpPr>
          <p:nvPr>
            <p:ph type="sldNum" sz="quarter" idx="12"/>
          </p:nvPr>
        </p:nvSpPr>
        <p:spPr/>
        <p:txBody>
          <a:bodyPr/>
          <a:lstStyle/>
          <a:p>
            <a:fld id="{1245FD78-8DE1-44B0-BD44-E067D054697C}" type="slidenum">
              <a:rPr lang="en-IN" smtClean="0"/>
              <a:pPr/>
              <a:t>10</a:t>
            </a:fld>
            <a:endParaRPr lang="en-IN" dirty="0"/>
          </a:p>
        </p:txBody>
      </p:sp>
    </p:spTree>
    <p:extLst>
      <p:ext uri="{BB962C8B-B14F-4D97-AF65-F5344CB8AC3E}">
        <p14:creationId xmlns:p14="http://schemas.microsoft.com/office/powerpoint/2010/main" val="339731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32CB-B2AF-612E-280F-7CC6DFF2732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Storing qubits</a:t>
            </a:r>
          </a:p>
        </p:txBody>
      </p:sp>
      <p:sp>
        <p:nvSpPr>
          <p:cNvPr id="4" name="Footer Placeholder 3">
            <a:extLst>
              <a:ext uri="{FF2B5EF4-FFF2-40B4-BE49-F238E27FC236}">
                <a16:creationId xmlns:a16="http://schemas.microsoft.com/office/drawing/2014/main" id="{3309E809-E9E7-8200-8F9D-12FD7A7EBFCA}"/>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9B218600-F314-7328-9340-8FEFEFB7F43D}"/>
              </a:ext>
            </a:extLst>
          </p:cNvPr>
          <p:cNvSpPr>
            <a:spLocks noGrp="1"/>
          </p:cNvSpPr>
          <p:nvPr>
            <p:ph type="sldNum" sz="quarter" idx="12"/>
          </p:nvPr>
        </p:nvSpPr>
        <p:spPr/>
        <p:txBody>
          <a:bodyPr/>
          <a:lstStyle/>
          <a:p>
            <a:fld id="{1245FD78-8DE1-44B0-BD44-E067D054697C}" type="slidenum">
              <a:rPr lang="en-IN" smtClean="0"/>
              <a:pPr/>
              <a:t>11</a:t>
            </a:fld>
            <a:endParaRPr lang="en-IN" dirty="0"/>
          </a:p>
        </p:txBody>
      </p:sp>
      <p:sp>
        <p:nvSpPr>
          <p:cNvPr id="14" name="Content Placeholder 13">
            <a:extLst>
              <a:ext uri="{FF2B5EF4-FFF2-40B4-BE49-F238E27FC236}">
                <a16:creationId xmlns:a16="http://schemas.microsoft.com/office/drawing/2014/main" id="{2A3A6BF1-4FB9-7016-45CC-2796E0F85056}"/>
              </a:ext>
            </a:extLst>
          </p:cNvPr>
          <p:cNvSpPr>
            <a:spLocks noGrp="1"/>
          </p:cNvSpPr>
          <p:nvPr>
            <p:ph idx="1"/>
          </p:nvPr>
        </p:nvSpPr>
        <p:spPr>
          <a:xfrm>
            <a:off x="1097279" y="1845734"/>
            <a:ext cx="10623665" cy="4023360"/>
          </a:xfrm>
        </p:spPr>
        <p:txBody>
          <a:bodyPr>
            <a:normAutofit fontScale="55000" lnSpcReduction="20000"/>
          </a:bodyPr>
          <a:lstStyle/>
          <a:p>
            <a:pPr>
              <a:lnSpc>
                <a:spcPct val="170000"/>
              </a:lnSpc>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So far, we have considered cases where there is no delay between encoding and decoding. For qubits, this means that there is no significant amount of time that passes between initializing the circuit, and making the final measurements.</a:t>
            </a:r>
          </a:p>
          <a:p>
            <a:pPr>
              <a:lnSpc>
                <a:spcPct val="170000"/>
              </a:lnSpc>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However, there are many cases for which there will be a significant delay. As an obvious example, one may wish to encode a quantum state and store it for a long time, like a quantum hard drive. A less obvious but much more important example is performing fault-tolerant quantum computation itself. For this, we need to store quantum states and preserve their integrity during the computation. This must also be done in a way that allows us to manipulate the stored information in any way we need, and which corrects any errors we may introduce when performing the manipulations</a:t>
            </a:r>
            <a:r>
              <a:rPr lang="en-US" b="0" i="0" dirty="0">
                <a:solidFill>
                  <a:srgbClr val="000000"/>
                </a:solidFill>
                <a:effectLst/>
                <a:latin typeface="IBM Plex Sans" panose="020B0503050203000203" pitchFamily="34" charset="0"/>
              </a:rPr>
              <a:t>.</a:t>
            </a:r>
            <a:endParaRPr lang="en-US" dirty="0"/>
          </a:p>
        </p:txBody>
      </p:sp>
    </p:spTree>
    <p:extLst>
      <p:ext uri="{BB962C8B-B14F-4D97-AF65-F5344CB8AC3E}">
        <p14:creationId xmlns:p14="http://schemas.microsoft.com/office/powerpoint/2010/main" val="427646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062D7-4BE2-2160-03BA-1C0C86DF33E3}"/>
              </a:ext>
            </a:extLst>
          </p:cNvPr>
          <p:cNvSpPr>
            <a:spLocks noGrp="1"/>
          </p:cNvSpPr>
          <p:nvPr>
            <p:ph idx="1"/>
          </p:nvPr>
        </p:nvSpPr>
        <p:spPr/>
        <p:txBody>
          <a:bodyPr>
            <a:normAutofit fontScale="85000" lnSpcReduction="10000"/>
          </a:bodyPr>
          <a:lstStyle/>
          <a:p>
            <a:pPr algn="just">
              <a:lnSpc>
                <a:spcPct val="150000"/>
              </a:lnSpc>
              <a:buFont typeface="Wingdings" panose="05000000000000000000" pitchFamily="2" charset="2"/>
              <a:buChar char="§"/>
            </a:pPr>
            <a:r>
              <a:rPr lang="en-US" sz="2600" b="0" i="0" dirty="0">
                <a:solidFill>
                  <a:srgbClr val="000000"/>
                </a:solidFill>
                <a:effectLst/>
                <a:latin typeface="Times New Roman" panose="02020603050405020304" pitchFamily="18" charset="0"/>
                <a:cs typeface="Times New Roman" panose="02020603050405020304" pitchFamily="18" charset="0"/>
              </a:rPr>
              <a:t>In all cases, we need account for the fact that errors do not only occur when something happens (like a gate or measurement), they also occur when the qubits are idle. Such noise is due to the fact that the qubits interact with each other and their environment. The longer we leave our qubits idle for, the greater the effects of this noise becomes</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2600" b="0" i="0" dirty="0">
                <a:solidFill>
                  <a:srgbClr val="000000"/>
                </a:solidFill>
                <a:effectLst/>
                <a:latin typeface="Times New Roman" panose="02020603050405020304" pitchFamily="18" charset="0"/>
                <a:cs typeface="Times New Roman" panose="02020603050405020304" pitchFamily="18" charset="0"/>
              </a:rPr>
              <a:t>The solution is to keep measuring throughout. No qubit is left idle for too long. Instead, information is constantly being extracted from the system to keep track of the errors that have occurred.</a:t>
            </a: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0CBE9C3-E0E7-A4F2-5853-0CDAFC6917E9}"/>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910C9BD8-82F0-3B6B-3A2A-8D7496000194}"/>
              </a:ext>
            </a:extLst>
          </p:cNvPr>
          <p:cNvSpPr>
            <a:spLocks noGrp="1"/>
          </p:cNvSpPr>
          <p:nvPr>
            <p:ph type="sldNum" sz="quarter" idx="12"/>
          </p:nvPr>
        </p:nvSpPr>
        <p:spPr/>
        <p:txBody>
          <a:bodyPr/>
          <a:lstStyle/>
          <a:p>
            <a:fld id="{1245FD78-8DE1-44B0-BD44-E067D054697C}" type="slidenum">
              <a:rPr lang="en-IN" smtClean="0"/>
              <a:pPr/>
              <a:t>12</a:t>
            </a:fld>
            <a:endParaRPr lang="en-IN" dirty="0"/>
          </a:p>
        </p:txBody>
      </p:sp>
    </p:spTree>
    <p:extLst>
      <p:ext uri="{BB962C8B-B14F-4D97-AF65-F5344CB8AC3E}">
        <p14:creationId xmlns:p14="http://schemas.microsoft.com/office/powerpoint/2010/main" val="197178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E2ED90-B2C6-3FA6-02D0-5417F66571D0}"/>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013AB01D-A29E-E023-6B29-15A19ED9EE91}"/>
              </a:ext>
            </a:extLst>
          </p:cNvPr>
          <p:cNvSpPr>
            <a:spLocks noGrp="1"/>
          </p:cNvSpPr>
          <p:nvPr>
            <p:ph type="sldNum" sz="quarter" idx="12"/>
          </p:nvPr>
        </p:nvSpPr>
        <p:spPr/>
        <p:txBody>
          <a:bodyPr/>
          <a:lstStyle/>
          <a:p>
            <a:fld id="{1245FD78-8DE1-44B0-BD44-E067D054697C}" type="slidenum">
              <a:rPr lang="en-IN" smtClean="0"/>
              <a:pPr/>
              <a:t>13</a:t>
            </a:fld>
            <a:endParaRPr lang="en-IN" dirty="0"/>
          </a:p>
        </p:txBody>
      </p:sp>
      <p:sp>
        <p:nvSpPr>
          <p:cNvPr id="6" name="Rectangle 1">
            <a:extLst>
              <a:ext uri="{FF2B5EF4-FFF2-40B4-BE49-F238E27FC236}">
                <a16:creationId xmlns:a16="http://schemas.microsoft.com/office/drawing/2014/main" id="{163BED98-4015-23C0-E9FF-944A53EB706D}"/>
              </a:ext>
            </a:extLst>
          </p:cNvPr>
          <p:cNvSpPr>
            <a:spLocks noGrp="1" noChangeArrowheads="1"/>
          </p:cNvSpPr>
          <p:nvPr>
            <p:ph idx="1"/>
          </p:nvPr>
        </p:nvSpPr>
        <p:spPr bwMode="auto">
          <a:xfrm>
            <a:off x="1097280" y="587408"/>
            <a:ext cx="10115203" cy="58723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the case of classical information, where we simply wish to store a 0 or 1, this can be done by just constantly measuring the value of each qubit. By keeping track of when the values change due to noise, we can easily deduce a history of when errors occurred.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For quantum information, however, it is not so easy. For example, consider the case that we wish to encode the logical state |+⟩. Our encoding is such that</a:t>
            </a:r>
          </a:p>
          <a:p>
            <a:pPr marL="0" indent="0" algn="just">
              <a:lnSpc>
                <a:spcPct val="150000"/>
              </a:lnSpc>
              <a:buNone/>
            </a:pPr>
            <a:r>
              <a:rPr lang="en-US" sz="2200" dirty="0">
                <a:solidFill>
                  <a:srgbClr val="000000"/>
                </a:solidFill>
                <a:latin typeface="Times New Roman" panose="02020603050405020304" pitchFamily="18" charset="0"/>
                <a:cs typeface="Times New Roman" panose="02020603050405020304" pitchFamily="18" charset="0"/>
              </a:rPr>
              <a:t>                                  </a:t>
            </a:r>
          </a:p>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MJXc-TeX-main-R"/>
              </a:rPr>
              <a:t>|0⟩→|000⟩,   |1⟩→|111⟩</a:t>
            </a:r>
          </a:p>
          <a:p>
            <a:pPr marL="0" indent="0" algn="just">
              <a:lnSpc>
                <a:spcPct val="150000"/>
              </a:lnSpc>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To encode the logical </a:t>
            </a:r>
            <a:r>
              <a:rPr lang="en-US" sz="2200" b="0" i="0" dirty="0">
                <a:effectLst/>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state we therefore need</a:t>
            </a:r>
          </a:p>
          <a:p>
            <a:endParaRPr lang="en-US" sz="2000" b="0" i="0" dirty="0">
              <a:solidFill>
                <a:srgbClr val="000000"/>
              </a:solidFill>
              <a:effectLst/>
              <a:latin typeface="MJXc-TeX-main-R"/>
            </a:endParaRPr>
          </a:p>
          <a:p>
            <a:pPr marL="1471400" lvl="8" indent="0">
              <a:buNone/>
            </a:pPr>
            <a:r>
              <a:rPr lang="en-US" sz="2400" b="0" i="0" dirty="0">
                <a:solidFill>
                  <a:srgbClr val="000000"/>
                </a:solidFill>
                <a:effectLst/>
                <a:latin typeface="Times New Roman" panose="02020603050405020304" pitchFamily="18" charset="0"/>
                <a:cs typeface="Times New Roman" panose="02020603050405020304" pitchFamily="18" charset="0"/>
              </a:rPr>
              <a:t>|+⟩=1√2(|0⟩+|1⟩)→1√2(|000⟩+|111⟩</a:t>
            </a:r>
            <a:br>
              <a:rPr lang="en-US" b="0" i="0" dirty="0">
                <a:solidFill>
                  <a:srgbClr val="000000"/>
                </a:solidFill>
                <a:effectLst/>
                <a:latin typeface="IBM Plex Sans" panose="020B0503050203000203" pitchFamily="34" charset="0"/>
              </a:rPr>
            </a:br>
            <a:endParaRPr lang="en-US" sz="1600" b="0" i="0" dirty="0">
              <a:solidFill>
                <a:srgbClr val="000000"/>
              </a:solidFill>
              <a:effectLst/>
              <a:latin typeface="Times New Roman" panose="02020603050405020304" pitchFamily="18" charset="0"/>
              <a:cs typeface="Times New Roman" panose="02020603050405020304" pitchFamily="18" charset="0"/>
            </a:endParaRPr>
          </a:p>
          <a:p>
            <a:br>
              <a:rPr lang="en-US" sz="2000" b="0" i="0" dirty="0">
                <a:solidFill>
                  <a:srgbClr val="000000"/>
                </a:solidFill>
                <a:effectLst/>
                <a:latin typeface="IBM Plex Sans" panose="020B0503050203000203" pitchFamily="34" charset="0"/>
              </a:rPr>
            </a:b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24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08BCC-386F-3121-6B6E-425B5C195D00}"/>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Here we have three physical qubits. Two are called 'code qubits', and the other is called an 'auxiliary qubit'. One bit of output is extracted, called the syndrome bit. The auxiliary qubit is always initialized in state |0⟩|. The code qubits, however, can be initialized in different states</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IBM Plex Sans" panose="020B0503050203000203" pitchFamily="34" charset="0"/>
              </a:rPr>
              <a:t> </a:t>
            </a:r>
            <a:r>
              <a:rPr lang="en-US" b="0" i="0" dirty="0">
                <a:solidFill>
                  <a:srgbClr val="000000"/>
                </a:solidFill>
                <a:effectLst/>
                <a:latin typeface="Times New Roman" panose="02020603050405020304" pitchFamily="18" charset="0"/>
                <a:cs typeface="Times New Roman" panose="02020603050405020304" pitchFamily="18" charset="0"/>
              </a:rPr>
              <a:t> To see what affect different inputs have on the output, we can create a circuit qc_init  that prepares the code qubits in some state, and then run the circuit  </a:t>
            </a:r>
            <a:r>
              <a:rPr lang="en-US" dirty="0">
                <a:solidFill>
                  <a:srgbClr val="000000"/>
                </a:solidFill>
                <a:latin typeface="Times New Roman" panose="02020603050405020304" pitchFamily="18" charset="0"/>
                <a:cs typeface="Times New Roman" panose="02020603050405020304" pitchFamily="18" charset="0"/>
              </a:rPr>
              <a:t>qn_init+qc.</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5F490DA-7625-A942-5561-A0271451EDA7}"/>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9283C559-3D3D-7F16-F4F6-D7FBEAA4818F}"/>
              </a:ext>
            </a:extLst>
          </p:cNvPr>
          <p:cNvSpPr>
            <a:spLocks noGrp="1"/>
          </p:cNvSpPr>
          <p:nvPr>
            <p:ph type="sldNum" sz="quarter" idx="12"/>
          </p:nvPr>
        </p:nvSpPr>
        <p:spPr/>
        <p:txBody>
          <a:bodyPr/>
          <a:lstStyle/>
          <a:p>
            <a:fld id="{1245FD78-8DE1-44B0-BD44-E067D054697C}" type="slidenum">
              <a:rPr lang="en-IN" smtClean="0"/>
              <a:pPr/>
              <a:t>14</a:t>
            </a:fld>
            <a:endParaRPr lang="en-IN" dirty="0"/>
          </a:p>
        </p:txBody>
      </p:sp>
    </p:spTree>
    <p:extLst>
      <p:ext uri="{BB962C8B-B14F-4D97-AF65-F5344CB8AC3E}">
        <p14:creationId xmlns:p14="http://schemas.microsoft.com/office/powerpoint/2010/main" val="281387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832778-C9CE-59A5-3AF7-883942C48C8F}"/>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3013985F-31EA-BFD1-D07F-63F125F84D06}"/>
              </a:ext>
            </a:extLst>
          </p:cNvPr>
          <p:cNvSpPr>
            <a:spLocks noGrp="1"/>
          </p:cNvSpPr>
          <p:nvPr>
            <p:ph type="sldNum" sz="quarter" idx="12"/>
          </p:nvPr>
        </p:nvSpPr>
        <p:spPr/>
        <p:txBody>
          <a:bodyPr/>
          <a:lstStyle/>
          <a:p>
            <a:fld id="{1245FD78-8DE1-44B0-BD44-E067D054697C}" type="slidenum">
              <a:rPr lang="en-IN" smtClean="0"/>
              <a:pPr/>
              <a:t>15</a:t>
            </a:fld>
            <a:endParaRPr lang="en-IN" dirty="0"/>
          </a:p>
        </p:txBody>
      </p:sp>
      <p:sp>
        <p:nvSpPr>
          <p:cNvPr id="6" name="Rectangle 1">
            <a:extLst>
              <a:ext uri="{FF2B5EF4-FFF2-40B4-BE49-F238E27FC236}">
                <a16:creationId xmlns:a16="http://schemas.microsoft.com/office/drawing/2014/main" id="{5BF110B5-160D-8EB7-BC1D-ED58100CE468}"/>
              </a:ext>
            </a:extLst>
          </p:cNvPr>
          <p:cNvSpPr>
            <a:spLocks noGrp="1" noChangeArrowheads="1"/>
          </p:cNvSpPr>
          <p:nvPr>
            <p:ph idx="1"/>
          </p:nvPr>
        </p:nvSpPr>
        <p:spPr bwMode="auto">
          <a:xfrm>
            <a:off x="1097280" y="1869780"/>
            <a:ext cx="9612284" cy="1426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 the trivial case: qc_init does nothing, and so the code qubits are initially |00⟩</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1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CEC136F-52FC-97A2-FA85-1F11B8947EEA}"/>
              </a:ext>
            </a:extLst>
          </p:cNvPr>
          <p:cNvPicPr>
            <a:picLocks noChangeAspect="1"/>
          </p:cNvPicPr>
          <p:nvPr/>
        </p:nvPicPr>
        <p:blipFill>
          <a:blip r:embed="rId2"/>
          <a:stretch>
            <a:fillRect/>
          </a:stretch>
        </p:blipFill>
        <p:spPr>
          <a:xfrm>
            <a:off x="2258291" y="2701890"/>
            <a:ext cx="8146473" cy="2562583"/>
          </a:xfrm>
          <a:prstGeom prst="rect">
            <a:avLst/>
          </a:prstGeom>
        </p:spPr>
      </p:pic>
    </p:spTree>
    <p:extLst>
      <p:ext uri="{BB962C8B-B14F-4D97-AF65-F5344CB8AC3E}">
        <p14:creationId xmlns:p14="http://schemas.microsoft.com/office/powerpoint/2010/main" val="16196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FDF6F-7C4F-8F28-58A4-F55E37A6775C}"/>
              </a:ext>
            </a:extLst>
          </p:cNvPr>
          <p:cNvSpPr>
            <a:spLocks noGrp="1"/>
          </p:cNvSpPr>
          <p:nvPr>
            <p:ph idx="1"/>
          </p:nvPr>
        </p:nvSpPr>
        <p:spPr/>
        <p:txBody>
          <a:bodyPr/>
          <a:lstStyle/>
          <a:p>
            <a:r>
              <a:rPr lang="en-US" b="0" i="0" dirty="0">
                <a:solidFill>
                  <a:srgbClr val="000000"/>
                </a:solidFill>
                <a:effectLst/>
                <a:latin typeface="IBM Plex Sans" panose="020B0503050203000203" pitchFamily="34" charset="0"/>
              </a:rPr>
              <a:t>Now let's try an initial state of </a:t>
            </a:r>
            <a:r>
              <a:rPr lang="en-US" b="0" i="0" dirty="0">
                <a:solidFill>
                  <a:srgbClr val="000000"/>
                </a:solidFill>
                <a:effectLst/>
                <a:latin typeface="MJXc-TeX-main-R"/>
              </a:rPr>
              <a:t>|11⟩</a:t>
            </a:r>
            <a:r>
              <a:rPr lang="en-US" dirty="0">
                <a:solidFill>
                  <a:srgbClr val="000000"/>
                </a:solidFill>
                <a:latin typeface="IBM Plex Sans" panose="020B0503050203000203" pitchFamily="34" charset="0"/>
              </a:rPr>
              <a:t>.</a:t>
            </a:r>
          </a:p>
          <a:p>
            <a:pPr lvl="1"/>
            <a:endParaRPr lang="en-US" dirty="0">
              <a:solidFill>
                <a:srgbClr val="000000"/>
              </a:solidFill>
              <a:latin typeface="IBM Plex Sans" panose="020B0503050203000203" pitchFamily="34" charset="0"/>
            </a:endParaRPr>
          </a:p>
          <a:p>
            <a:pPr lvl="7"/>
            <a:endParaRPr lang="en-US" b="1" dirty="0"/>
          </a:p>
        </p:txBody>
      </p:sp>
      <p:sp>
        <p:nvSpPr>
          <p:cNvPr id="4" name="Footer Placeholder 3">
            <a:extLst>
              <a:ext uri="{FF2B5EF4-FFF2-40B4-BE49-F238E27FC236}">
                <a16:creationId xmlns:a16="http://schemas.microsoft.com/office/drawing/2014/main" id="{0FADE43C-6B3E-F2D4-DD86-4F11A619B978}"/>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2BE40629-A53C-D599-23EE-A28103D87DCB}"/>
              </a:ext>
            </a:extLst>
          </p:cNvPr>
          <p:cNvSpPr>
            <a:spLocks noGrp="1"/>
          </p:cNvSpPr>
          <p:nvPr>
            <p:ph type="sldNum" sz="quarter" idx="12"/>
          </p:nvPr>
        </p:nvSpPr>
        <p:spPr/>
        <p:txBody>
          <a:bodyPr/>
          <a:lstStyle/>
          <a:p>
            <a:fld id="{1245FD78-8DE1-44B0-BD44-E067D054697C}" type="slidenum">
              <a:rPr lang="en-IN" smtClean="0"/>
              <a:pPr/>
              <a:t>16</a:t>
            </a:fld>
            <a:endParaRPr lang="en-IN" dirty="0"/>
          </a:p>
        </p:txBody>
      </p:sp>
      <p:pic>
        <p:nvPicPr>
          <p:cNvPr id="7" name="Picture 6">
            <a:extLst>
              <a:ext uri="{FF2B5EF4-FFF2-40B4-BE49-F238E27FC236}">
                <a16:creationId xmlns:a16="http://schemas.microsoft.com/office/drawing/2014/main" id="{5B9853AA-3C1A-E9ED-A34C-13E425957574}"/>
              </a:ext>
            </a:extLst>
          </p:cNvPr>
          <p:cNvPicPr>
            <a:picLocks noChangeAspect="1"/>
          </p:cNvPicPr>
          <p:nvPr/>
        </p:nvPicPr>
        <p:blipFill>
          <a:blip r:embed="rId2"/>
          <a:stretch>
            <a:fillRect/>
          </a:stretch>
        </p:blipFill>
        <p:spPr>
          <a:xfrm>
            <a:off x="2133600" y="2794956"/>
            <a:ext cx="6873480" cy="2857697"/>
          </a:xfrm>
          <a:prstGeom prst="rect">
            <a:avLst/>
          </a:prstGeom>
        </p:spPr>
      </p:pic>
    </p:spTree>
    <p:extLst>
      <p:ext uri="{BB962C8B-B14F-4D97-AF65-F5344CB8AC3E}">
        <p14:creationId xmlns:p14="http://schemas.microsoft.com/office/powerpoint/2010/main" val="377687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D50F-7BD6-1EC9-0752-26617BDF88C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Quantum repetition code</a:t>
            </a:r>
          </a:p>
        </p:txBody>
      </p:sp>
      <p:sp>
        <p:nvSpPr>
          <p:cNvPr id="4" name="Footer Placeholder 3">
            <a:extLst>
              <a:ext uri="{FF2B5EF4-FFF2-40B4-BE49-F238E27FC236}">
                <a16:creationId xmlns:a16="http://schemas.microsoft.com/office/drawing/2014/main" id="{EF6786B7-8BAB-F301-EAAD-90A034ECC2FA}"/>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91E7AF98-75E6-8695-A497-A18F341C85E5}"/>
              </a:ext>
            </a:extLst>
          </p:cNvPr>
          <p:cNvSpPr>
            <a:spLocks noGrp="1"/>
          </p:cNvSpPr>
          <p:nvPr>
            <p:ph type="sldNum" sz="quarter" idx="12"/>
          </p:nvPr>
        </p:nvSpPr>
        <p:spPr/>
        <p:txBody>
          <a:bodyPr/>
          <a:lstStyle/>
          <a:p>
            <a:fld id="{1245FD78-8DE1-44B0-BD44-E067D054697C}" type="slidenum">
              <a:rPr lang="en-IN" smtClean="0"/>
              <a:pPr/>
              <a:t>17</a:t>
            </a:fld>
            <a:endParaRPr lang="en-IN" dirty="0"/>
          </a:p>
        </p:txBody>
      </p:sp>
      <p:sp>
        <p:nvSpPr>
          <p:cNvPr id="9" name="Content Placeholder 8">
            <a:extLst>
              <a:ext uri="{FF2B5EF4-FFF2-40B4-BE49-F238E27FC236}">
                <a16:creationId xmlns:a16="http://schemas.microsoft.com/office/drawing/2014/main" id="{57A176FC-E876-7515-9062-E7773D72D80B}"/>
              </a:ext>
            </a:extLst>
          </p:cNvPr>
          <p:cNvSpPr>
            <a:spLocks noGrp="1"/>
          </p:cNvSpPr>
          <p:nvPr>
            <p:ph idx="1"/>
          </p:nvPr>
        </p:nvSpPr>
        <p:spPr/>
        <p:txBody>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We now know enough to understand exactly how the quantum version of the repetition code is implemented.</a:t>
            </a:r>
          </a:p>
          <a:p>
            <a:pPr>
              <a:lnSpc>
                <a:spcPct val="150000"/>
              </a:lnSpc>
            </a:pPr>
            <a:r>
              <a:rPr lang="en-US" dirty="0">
                <a:latin typeface="Times New Roman" panose="02020603050405020304" pitchFamily="18" charset="0"/>
                <a:cs typeface="Times New Roman" panose="02020603050405020304" pitchFamily="18" charset="0"/>
              </a:rPr>
              <a:t>The RepetitionCode  c</a:t>
            </a:r>
            <a:r>
              <a:rPr lang="en-US" b="0" i="0" dirty="0">
                <a:solidFill>
                  <a:srgbClr val="000000"/>
                </a:solidFill>
                <a:effectLst/>
                <a:latin typeface="Times New Roman" panose="02020603050405020304" pitchFamily="18" charset="0"/>
                <a:cs typeface="Times New Roman" panose="02020603050405020304" pitchFamily="18" charset="0"/>
              </a:rPr>
              <a:t>ontains two quantum circuits that implement the code: One for each of the two possible logical bit values. Here are those for logical 0 and 1 ,respectively.</a:t>
            </a:r>
          </a:p>
          <a:p>
            <a:endParaRPr lang="en-US" dirty="0"/>
          </a:p>
        </p:txBody>
      </p:sp>
    </p:spTree>
    <p:extLst>
      <p:ext uri="{BB962C8B-B14F-4D97-AF65-F5344CB8AC3E}">
        <p14:creationId xmlns:p14="http://schemas.microsoft.com/office/powerpoint/2010/main" val="262679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24C4F91-A913-FE84-76C1-AF69B119280B}"/>
              </a:ext>
            </a:extLst>
          </p:cNvPr>
          <p:cNvPicPr>
            <a:picLocks noGrp="1" noChangeAspect="1"/>
          </p:cNvPicPr>
          <p:nvPr>
            <p:ph idx="1"/>
          </p:nvPr>
        </p:nvPicPr>
        <p:blipFill>
          <a:blip r:embed="rId2"/>
          <a:stretch>
            <a:fillRect/>
          </a:stretch>
        </p:blipFill>
        <p:spPr>
          <a:xfrm>
            <a:off x="3128213" y="2044811"/>
            <a:ext cx="4588769" cy="466790"/>
          </a:xfrm>
        </p:spPr>
      </p:pic>
      <p:sp>
        <p:nvSpPr>
          <p:cNvPr id="4" name="Footer Placeholder 3">
            <a:extLst>
              <a:ext uri="{FF2B5EF4-FFF2-40B4-BE49-F238E27FC236}">
                <a16:creationId xmlns:a16="http://schemas.microsoft.com/office/drawing/2014/main" id="{B7B2677B-5A0A-F491-F649-11D8616B69C3}"/>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519DAFF7-F41A-6A9E-0A81-4FEDF2992BAA}"/>
              </a:ext>
            </a:extLst>
          </p:cNvPr>
          <p:cNvSpPr>
            <a:spLocks noGrp="1"/>
          </p:cNvSpPr>
          <p:nvPr>
            <p:ph type="sldNum" sz="quarter" idx="12"/>
          </p:nvPr>
        </p:nvSpPr>
        <p:spPr/>
        <p:txBody>
          <a:bodyPr/>
          <a:lstStyle/>
          <a:p>
            <a:fld id="{1245FD78-8DE1-44B0-BD44-E067D054697C}" type="slidenum">
              <a:rPr lang="en-IN" smtClean="0"/>
              <a:pPr/>
              <a:t>18</a:t>
            </a:fld>
            <a:endParaRPr lang="en-IN" dirty="0"/>
          </a:p>
        </p:txBody>
      </p:sp>
      <p:pic>
        <p:nvPicPr>
          <p:cNvPr id="9" name="Picture 8">
            <a:extLst>
              <a:ext uri="{FF2B5EF4-FFF2-40B4-BE49-F238E27FC236}">
                <a16:creationId xmlns:a16="http://schemas.microsoft.com/office/drawing/2014/main" id="{52EB09F7-4CD2-DC40-78B3-315ECFFEA38B}"/>
              </a:ext>
            </a:extLst>
          </p:cNvPr>
          <p:cNvPicPr>
            <a:picLocks noChangeAspect="1"/>
          </p:cNvPicPr>
          <p:nvPr/>
        </p:nvPicPr>
        <p:blipFill>
          <a:blip r:embed="rId3"/>
          <a:stretch>
            <a:fillRect/>
          </a:stretch>
        </p:blipFill>
        <p:spPr>
          <a:xfrm>
            <a:off x="1870365" y="2765029"/>
            <a:ext cx="8520544" cy="3162741"/>
          </a:xfrm>
          <a:prstGeom prst="rect">
            <a:avLst/>
          </a:prstGeom>
        </p:spPr>
      </p:pic>
    </p:spTree>
    <p:extLst>
      <p:ext uri="{BB962C8B-B14F-4D97-AF65-F5344CB8AC3E}">
        <p14:creationId xmlns:p14="http://schemas.microsoft.com/office/powerpoint/2010/main" val="117604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AE00A1D-CAD2-8326-8AD0-C9CB453CAFEF}"/>
              </a:ext>
            </a:extLst>
          </p:cNvPr>
          <p:cNvPicPr>
            <a:picLocks noGrp="1" noChangeAspect="1"/>
          </p:cNvPicPr>
          <p:nvPr>
            <p:ph idx="1"/>
          </p:nvPr>
        </p:nvPicPr>
        <p:blipFill>
          <a:blip r:embed="rId2"/>
          <a:stretch>
            <a:fillRect/>
          </a:stretch>
        </p:blipFill>
        <p:spPr>
          <a:xfrm>
            <a:off x="1496291" y="1846263"/>
            <a:ext cx="9240982" cy="4022725"/>
          </a:xfrm>
        </p:spPr>
      </p:pic>
      <p:sp>
        <p:nvSpPr>
          <p:cNvPr id="4" name="Footer Placeholder 3">
            <a:extLst>
              <a:ext uri="{FF2B5EF4-FFF2-40B4-BE49-F238E27FC236}">
                <a16:creationId xmlns:a16="http://schemas.microsoft.com/office/drawing/2014/main" id="{C58D03B5-2041-5732-9756-96DAC4129B8C}"/>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B59820ED-CA2E-F97E-5F98-3912547D6BD6}"/>
              </a:ext>
            </a:extLst>
          </p:cNvPr>
          <p:cNvSpPr>
            <a:spLocks noGrp="1"/>
          </p:cNvSpPr>
          <p:nvPr>
            <p:ph type="sldNum" sz="quarter" idx="12"/>
          </p:nvPr>
        </p:nvSpPr>
        <p:spPr/>
        <p:txBody>
          <a:bodyPr/>
          <a:lstStyle/>
          <a:p>
            <a:fld id="{1245FD78-8DE1-44B0-BD44-E067D054697C}" type="slidenum">
              <a:rPr lang="en-IN" smtClean="0"/>
              <a:pPr/>
              <a:t>19</a:t>
            </a:fld>
            <a:endParaRPr lang="en-IN" dirty="0"/>
          </a:p>
        </p:txBody>
      </p:sp>
    </p:spTree>
    <p:extLst>
      <p:ext uri="{BB962C8B-B14F-4D97-AF65-F5344CB8AC3E}">
        <p14:creationId xmlns:p14="http://schemas.microsoft.com/office/powerpoint/2010/main" val="75852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0DD-033C-676B-7BE1-BE593981DC7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the repetition code</a:t>
            </a:r>
          </a:p>
        </p:txBody>
      </p:sp>
      <p:sp>
        <p:nvSpPr>
          <p:cNvPr id="3" name="Content Placeholder 2">
            <a:extLst>
              <a:ext uri="{FF2B5EF4-FFF2-40B4-BE49-F238E27FC236}">
                <a16:creationId xmlns:a16="http://schemas.microsoft.com/office/drawing/2014/main" id="{109BF73E-E6CF-6F7F-C596-BC185C651215}"/>
              </a:ext>
            </a:extLst>
          </p:cNvPr>
          <p:cNvSpPr>
            <a:spLocks noGrp="1"/>
          </p:cNvSpPr>
          <p:nvPr>
            <p:ph idx="1"/>
          </p:nvPr>
        </p:nvSpPr>
        <p:spPr>
          <a:xfrm>
            <a:off x="1097280" y="1845734"/>
            <a:ext cx="10886902" cy="4023360"/>
          </a:xfrm>
        </p:spPr>
        <p:txBody>
          <a:bodyPr>
            <a:normAutofit fontScale="77500" lnSpcReduction="20000"/>
          </a:bodyPr>
          <a:lstStyle/>
          <a:p>
            <a:r>
              <a:rPr lang="en-US" sz="4100" dirty="0">
                <a:latin typeface="Times New Roman" panose="02020603050405020304" pitchFamily="18" charset="0"/>
                <a:cs typeface="Times New Roman" panose="02020603050405020304" pitchFamily="18" charset="0"/>
              </a:rPr>
              <a:t>Basics of error correction</a:t>
            </a:r>
          </a:p>
          <a:p>
            <a:pPr algn="l">
              <a:lnSpc>
                <a:spcPct val="150000"/>
              </a:lnSpc>
              <a:buFont typeface="Wingdings" panose="05000000000000000000" pitchFamily="2" charset="2"/>
              <a:buChar char="Ø"/>
            </a:pPr>
            <a:r>
              <a:rPr lang="en-US" sz="3100" b="0" i="0" dirty="0">
                <a:solidFill>
                  <a:srgbClr val="000000"/>
                </a:solidFill>
                <a:effectLst/>
                <a:latin typeface="Times New Roman" panose="02020603050405020304" pitchFamily="18" charset="0"/>
                <a:cs typeface="Times New Roman" panose="02020603050405020304" pitchFamily="18" charset="0"/>
              </a:rPr>
              <a:t>The basic ideas behind error correction are the same for quantum information as for classical information. This allows us to begin by considering a very straightforward example: speaking on the phone. If someone asks you a question to which the answer is 'yes' or 'no', the way you give your response will depend on two factors:</a:t>
            </a:r>
          </a:p>
          <a:p>
            <a:pPr algn="l">
              <a:lnSpc>
                <a:spcPct val="150000"/>
              </a:lnSpc>
              <a:buFont typeface="Arial" panose="020B0604020202020204" pitchFamily="34" charset="0"/>
              <a:buChar char="•"/>
            </a:pPr>
            <a:r>
              <a:rPr lang="en-US" sz="3100" b="0" i="0" dirty="0">
                <a:solidFill>
                  <a:srgbClr val="000000"/>
                </a:solidFill>
                <a:effectLst/>
                <a:latin typeface="Times New Roman" panose="02020603050405020304" pitchFamily="18" charset="0"/>
                <a:cs typeface="Times New Roman" panose="02020603050405020304" pitchFamily="18" charset="0"/>
              </a:rPr>
              <a:t>How important is it that you are understood correctly?</a:t>
            </a:r>
          </a:p>
          <a:p>
            <a:pPr algn="l">
              <a:lnSpc>
                <a:spcPct val="150000"/>
              </a:lnSpc>
              <a:buFont typeface="Arial" panose="020B0604020202020204" pitchFamily="34" charset="0"/>
              <a:buChar char="•"/>
            </a:pPr>
            <a:r>
              <a:rPr lang="en-US" sz="3100" b="0" i="0" dirty="0">
                <a:solidFill>
                  <a:srgbClr val="000000"/>
                </a:solidFill>
                <a:effectLst/>
                <a:latin typeface="Times New Roman" panose="02020603050405020304" pitchFamily="18" charset="0"/>
                <a:cs typeface="Times New Roman" panose="02020603050405020304" pitchFamily="18" charset="0"/>
              </a:rPr>
              <a:t>How good is your connection?</a:t>
            </a:r>
          </a:p>
          <a:p>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EC33059-935B-D412-DB64-E87A0E85E9E9}"/>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4CEBAD14-9606-FB7F-3D04-A7BA0C868C33}"/>
              </a:ext>
            </a:extLst>
          </p:cNvPr>
          <p:cNvSpPr>
            <a:spLocks noGrp="1"/>
          </p:cNvSpPr>
          <p:nvPr>
            <p:ph type="sldNum" sz="quarter" idx="12"/>
          </p:nvPr>
        </p:nvSpPr>
        <p:spPr/>
        <p:txBody>
          <a:bodyPr/>
          <a:lstStyle/>
          <a:p>
            <a:fld id="{1245FD78-8DE1-44B0-BD44-E067D054697C}" type="slidenum">
              <a:rPr lang="en-IN" smtClean="0"/>
              <a:pPr/>
              <a:t>2</a:t>
            </a:fld>
            <a:endParaRPr lang="en-IN" dirty="0"/>
          </a:p>
        </p:txBody>
      </p:sp>
    </p:spTree>
    <p:extLst>
      <p:ext uri="{BB962C8B-B14F-4D97-AF65-F5344CB8AC3E}">
        <p14:creationId xmlns:p14="http://schemas.microsoft.com/office/powerpoint/2010/main" val="234171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D3AB0-3B6F-C542-A3EC-BFF63BE27B95}"/>
              </a:ext>
            </a:extLst>
          </p:cNvPr>
          <p:cNvSpPr>
            <a:spLocks noGrp="1"/>
          </p:cNvSpPr>
          <p:nvPr>
            <p:ph idx="1"/>
          </p:nvPr>
        </p:nvSpPr>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The Error Model</a:t>
            </a:r>
          </a:p>
          <a:p>
            <a:pPr>
              <a:lnSpc>
                <a:spcPct val="150000"/>
              </a:lnSpc>
              <a:buFont typeface="Wingdings" panose="05000000000000000000" pitchFamily="2" charset="2"/>
              <a:buChar char="Ø"/>
            </a:pPr>
            <a:r>
              <a:rPr lang="en-US" dirty="0"/>
              <a:t>  </a:t>
            </a:r>
            <a:r>
              <a:rPr lang="en-US" sz="2400" dirty="0">
                <a:latin typeface="Times New Roman" panose="02020603050405020304" pitchFamily="18" charset="0"/>
                <a:cs typeface="Times New Roman" panose="02020603050405020304" pitchFamily="18" charset="0"/>
              </a:rPr>
              <a:t>The first step in protecting information against errors is to understand the nature of the errors we are trying to protect against. Such an understanding is expressed by an error model.</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describes the evolution of set of bits. In analogy to the evolution or transformation that occurs on bits when they are being stored, or being moved around from one point of the computer to another, it is often called a channel. </a:t>
            </a:r>
          </a:p>
        </p:txBody>
      </p:sp>
      <p:sp>
        <p:nvSpPr>
          <p:cNvPr id="4" name="Footer Placeholder 3">
            <a:extLst>
              <a:ext uri="{FF2B5EF4-FFF2-40B4-BE49-F238E27FC236}">
                <a16:creationId xmlns:a16="http://schemas.microsoft.com/office/drawing/2014/main" id="{4D0AD100-F2DE-7CC0-92DD-B4B0214D12AA}"/>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18B11778-8F2C-C5FE-4AD3-F7B2F6F1900E}"/>
              </a:ext>
            </a:extLst>
          </p:cNvPr>
          <p:cNvSpPr>
            <a:spLocks noGrp="1"/>
          </p:cNvSpPr>
          <p:nvPr>
            <p:ph type="sldNum" sz="quarter" idx="12"/>
          </p:nvPr>
        </p:nvSpPr>
        <p:spPr/>
        <p:txBody>
          <a:bodyPr/>
          <a:lstStyle/>
          <a:p>
            <a:fld id="{1245FD78-8DE1-44B0-BD44-E067D054697C}" type="slidenum">
              <a:rPr lang="en-IN" smtClean="0"/>
              <a:pPr/>
              <a:t>20</a:t>
            </a:fld>
            <a:endParaRPr lang="en-IN" dirty="0"/>
          </a:p>
        </p:txBody>
      </p:sp>
    </p:spTree>
    <p:extLst>
      <p:ext uri="{BB962C8B-B14F-4D97-AF65-F5344CB8AC3E}">
        <p14:creationId xmlns:p14="http://schemas.microsoft.com/office/powerpoint/2010/main" val="390091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4828-6D5A-6C56-55C1-A86529AD44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2D7034-B467-8548-A789-C33AA75B1C73}"/>
              </a:ext>
            </a:extLst>
          </p:cNvPr>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simplest classical error model is the bit-flip channel. In this model, the state of a bit is flipped with probability p, and is unaffected with probability 1 − p. The bit-flip channel is illustrated in Figure 10.1. </a:t>
            </a:r>
          </a:p>
          <a:p>
            <a:pPr>
              <a:lnSpc>
                <a:spcPct val="150000"/>
              </a:lnSpc>
            </a:pPr>
            <a:r>
              <a:rPr lang="en-US" dirty="0">
                <a:latin typeface="Times New Roman" panose="02020603050405020304" pitchFamily="18" charset="0"/>
                <a:cs typeface="Times New Roman" panose="02020603050405020304" pitchFamily="18" charset="0"/>
              </a:rPr>
              <a:t>For the bit-flip channel, the probability p of a bit flip is independent of whether the bit is initially 0 or 1. A more complicated error model might have a different probability of error for bits in the state 0 than state 1. </a:t>
            </a:r>
          </a:p>
        </p:txBody>
      </p:sp>
      <p:sp>
        <p:nvSpPr>
          <p:cNvPr id="4" name="Footer Placeholder 3">
            <a:extLst>
              <a:ext uri="{FF2B5EF4-FFF2-40B4-BE49-F238E27FC236}">
                <a16:creationId xmlns:a16="http://schemas.microsoft.com/office/drawing/2014/main" id="{FC7B9525-0DEB-4B88-46D5-B71785E28D1E}"/>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F40ABD1E-0D4A-E0AC-C35A-951F1982A3DB}"/>
              </a:ext>
            </a:extLst>
          </p:cNvPr>
          <p:cNvSpPr>
            <a:spLocks noGrp="1"/>
          </p:cNvSpPr>
          <p:nvPr>
            <p:ph type="sldNum" sz="quarter" idx="12"/>
          </p:nvPr>
        </p:nvSpPr>
        <p:spPr/>
        <p:txBody>
          <a:bodyPr/>
          <a:lstStyle/>
          <a:p>
            <a:fld id="{1245FD78-8DE1-44B0-BD44-E067D054697C}" type="slidenum">
              <a:rPr lang="en-IN" smtClean="0"/>
              <a:pPr/>
              <a:t>21</a:t>
            </a:fld>
            <a:endParaRPr lang="en-IN" dirty="0"/>
          </a:p>
        </p:txBody>
      </p:sp>
    </p:spTree>
    <p:extLst>
      <p:ext uri="{BB962C8B-B14F-4D97-AF65-F5344CB8AC3E}">
        <p14:creationId xmlns:p14="http://schemas.microsoft.com/office/powerpoint/2010/main" val="387870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0E66-881B-BE59-83BB-6B5E8CDD3A8D}"/>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7D2BF435-DBFC-DDB2-61BB-F3B7572A3883}"/>
              </a:ext>
            </a:extLst>
          </p:cNvPr>
          <p:cNvPicPr>
            <a:picLocks noGrp="1" noChangeAspect="1"/>
          </p:cNvPicPr>
          <p:nvPr>
            <p:ph idx="1"/>
          </p:nvPr>
        </p:nvPicPr>
        <p:blipFill>
          <a:blip r:embed="rId2"/>
          <a:stretch>
            <a:fillRect/>
          </a:stretch>
        </p:blipFill>
        <p:spPr>
          <a:xfrm>
            <a:off x="3800104" y="3385965"/>
            <a:ext cx="5246913" cy="2493483"/>
          </a:xfrm>
        </p:spPr>
      </p:pic>
      <p:sp>
        <p:nvSpPr>
          <p:cNvPr id="4" name="Footer Placeholder 3">
            <a:extLst>
              <a:ext uri="{FF2B5EF4-FFF2-40B4-BE49-F238E27FC236}">
                <a16:creationId xmlns:a16="http://schemas.microsoft.com/office/drawing/2014/main" id="{72C6C9E0-A8DA-AEB4-3F46-31DFA0AA7F3E}"/>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42E74101-4FB0-3786-8A8B-B0C5B6EA8146}"/>
              </a:ext>
            </a:extLst>
          </p:cNvPr>
          <p:cNvSpPr>
            <a:spLocks noGrp="1"/>
          </p:cNvSpPr>
          <p:nvPr>
            <p:ph type="sldNum" sz="quarter" idx="12"/>
          </p:nvPr>
        </p:nvSpPr>
        <p:spPr/>
        <p:txBody>
          <a:bodyPr/>
          <a:lstStyle/>
          <a:p>
            <a:fld id="{1245FD78-8DE1-44B0-BD44-E067D054697C}" type="slidenum">
              <a:rPr lang="en-IN" smtClean="0"/>
              <a:pPr/>
              <a:t>22</a:t>
            </a:fld>
            <a:endParaRPr lang="en-IN" dirty="0"/>
          </a:p>
        </p:txBody>
      </p:sp>
      <p:sp>
        <p:nvSpPr>
          <p:cNvPr id="9" name="TextBox 8">
            <a:extLst>
              <a:ext uri="{FF2B5EF4-FFF2-40B4-BE49-F238E27FC236}">
                <a16:creationId xmlns:a16="http://schemas.microsoft.com/office/drawing/2014/main" id="{2EC9BE71-DACC-32B9-A022-716AB8B3CDCB}"/>
              </a:ext>
            </a:extLst>
          </p:cNvPr>
          <p:cNvSpPr txBox="1"/>
          <p:nvPr/>
        </p:nvSpPr>
        <p:spPr>
          <a:xfrm>
            <a:off x="1385454" y="1882299"/>
            <a:ext cx="10404763" cy="1427955"/>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bit-flip channel we consider is one where errors occur independently from bit to bit. More general error models would account for correlated errors between different bits. When errors described by a given model act on a register of bits in a circuit, we show this by a block labeled EC .</a:t>
            </a:r>
            <a:endParaRPr lang="en-US" sz="2000" dirty="0"/>
          </a:p>
        </p:txBody>
      </p:sp>
    </p:spTree>
    <p:extLst>
      <p:ext uri="{BB962C8B-B14F-4D97-AF65-F5344CB8AC3E}">
        <p14:creationId xmlns:p14="http://schemas.microsoft.com/office/powerpoint/2010/main" val="153537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5639A-B170-01B2-17E1-A902DF53584B}"/>
              </a:ext>
            </a:extLst>
          </p:cNvPr>
          <p:cNvSpPr>
            <a:spLocks noGrp="1"/>
          </p:cNvSpPr>
          <p:nvPr>
            <p:ph idx="1"/>
          </p:nvPr>
        </p:nvSpPr>
        <p:spPr>
          <a:xfrm>
            <a:off x="1066800" y="1263843"/>
            <a:ext cx="10058400" cy="4023360"/>
          </a:xfrm>
        </p:spPr>
        <p:txBody>
          <a:bodyPr>
            <a:normAutofit/>
          </a:bodyPr>
          <a:lstStyle/>
          <a:p>
            <a:r>
              <a:rPr lang="en-US" sz="3200" dirty="0">
                <a:latin typeface="Times New Roman" panose="02020603050405020304" pitchFamily="18" charset="0"/>
                <a:cs typeface="Times New Roman" panose="02020603050405020304" pitchFamily="18" charset="0"/>
              </a:rPr>
              <a:t>Encoding </a:t>
            </a:r>
          </a:p>
          <a:p>
            <a:pPr>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we have a description of an error model, we want to encode information in a way that is robust against these errors.</a:t>
            </a:r>
          </a:p>
          <a:p>
            <a:pPr>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This can be done by adding a number of extra bits to a logical bit that we wish to protect, and thereby transforming the resulting string into an encoded bit. The string of bits corresponding to an encoded bit is called a codeword.</a:t>
            </a:r>
          </a:p>
          <a:p>
            <a:pPr>
              <a:lnSpc>
                <a:spcPct val="10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set of codewords (one for each of the two possible bit values 0 and 1) is called a code. The codewords are designed to add some redundancy to the logical bits they represent</a:t>
            </a:r>
            <a:r>
              <a:rPr lang="en-US" dirty="0"/>
              <a:t>. </a:t>
            </a:r>
          </a:p>
        </p:txBody>
      </p:sp>
      <p:sp>
        <p:nvSpPr>
          <p:cNvPr id="4" name="Footer Placeholder 3">
            <a:extLst>
              <a:ext uri="{FF2B5EF4-FFF2-40B4-BE49-F238E27FC236}">
                <a16:creationId xmlns:a16="http://schemas.microsoft.com/office/drawing/2014/main" id="{06B5C6F9-56C0-B130-DA00-EDDA535C9488}"/>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7476941E-3B3E-60CD-93EE-6C9379776CF4}"/>
              </a:ext>
            </a:extLst>
          </p:cNvPr>
          <p:cNvSpPr>
            <a:spLocks noGrp="1"/>
          </p:cNvSpPr>
          <p:nvPr>
            <p:ph type="sldNum" sz="quarter" idx="12"/>
          </p:nvPr>
        </p:nvSpPr>
        <p:spPr/>
        <p:txBody>
          <a:bodyPr/>
          <a:lstStyle/>
          <a:p>
            <a:fld id="{1245FD78-8DE1-44B0-BD44-E067D054697C}" type="slidenum">
              <a:rPr lang="en-IN" smtClean="0"/>
              <a:pPr/>
              <a:t>23</a:t>
            </a:fld>
            <a:endParaRPr lang="en-IN" dirty="0"/>
          </a:p>
        </p:txBody>
      </p:sp>
    </p:spTree>
    <p:extLst>
      <p:ext uri="{BB962C8B-B14F-4D97-AF65-F5344CB8AC3E}">
        <p14:creationId xmlns:p14="http://schemas.microsoft.com/office/powerpoint/2010/main" val="74019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9D35-024E-55DA-56AA-47B822B1A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14AD2-63A7-D921-9145-ED4E49C90DB8}"/>
              </a:ext>
            </a:extLst>
          </p:cNvPr>
          <p:cNvSpPr>
            <a:spLocks noGrp="1"/>
          </p:cNvSpPr>
          <p:nvPr>
            <p:ph idx="1"/>
          </p:nvPr>
        </p:nvSpPr>
        <p:spPr/>
        <p:txBody>
          <a:bodyPr/>
          <a:lstStyle/>
          <a:p>
            <a:pPr>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basic idea behind the redundancy is that even when errors corrupt some of the bits in a codeword, the remaining bits contain enough information so that the logical bit can be recovered.</a:t>
            </a:r>
          </a:p>
          <a:p>
            <a:endParaRPr lang="en-US" dirty="0"/>
          </a:p>
        </p:txBody>
      </p:sp>
      <p:sp>
        <p:nvSpPr>
          <p:cNvPr id="4" name="Footer Placeholder 3">
            <a:extLst>
              <a:ext uri="{FF2B5EF4-FFF2-40B4-BE49-F238E27FC236}">
                <a16:creationId xmlns:a16="http://schemas.microsoft.com/office/drawing/2014/main" id="{1E73322B-CD52-A8CE-B890-34054D56EF08}"/>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C5967D53-6FA6-2E21-D4C9-D209AF7B879C}"/>
              </a:ext>
            </a:extLst>
          </p:cNvPr>
          <p:cNvSpPr>
            <a:spLocks noGrp="1"/>
          </p:cNvSpPr>
          <p:nvPr>
            <p:ph type="sldNum" sz="quarter" idx="12"/>
          </p:nvPr>
        </p:nvSpPr>
        <p:spPr/>
        <p:txBody>
          <a:bodyPr/>
          <a:lstStyle/>
          <a:p>
            <a:fld id="{1245FD78-8DE1-44B0-BD44-E067D054697C}" type="slidenum">
              <a:rPr lang="en-IN" smtClean="0"/>
              <a:pPr/>
              <a:t>24</a:t>
            </a:fld>
            <a:endParaRPr lang="en-IN" dirty="0"/>
          </a:p>
        </p:txBody>
      </p:sp>
    </p:spTree>
    <p:extLst>
      <p:ext uri="{BB962C8B-B14F-4D97-AF65-F5344CB8AC3E}">
        <p14:creationId xmlns:p14="http://schemas.microsoft.com/office/powerpoint/2010/main" val="354815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461C5-9AED-39EF-E781-9A12ED7E0BD9}"/>
              </a:ext>
            </a:extLst>
          </p:cNvPr>
          <p:cNvSpPr>
            <a:spLocks noGrp="1"/>
          </p:cNvSpPr>
          <p:nvPr>
            <p:ph idx="1"/>
          </p:nvPr>
        </p:nvSpPr>
        <p:spPr/>
        <p:txBody>
          <a:bodyPr>
            <a:normAutofit fontScale="25000" lnSpcReduction="20000"/>
          </a:bodyPr>
          <a:lstStyle/>
          <a:p>
            <a:pPr algn="l">
              <a:lnSpc>
                <a:spcPct val="150000"/>
              </a:lnSpc>
            </a:pPr>
            <a:r>
              <a:rPr lang="en-US" sz="9600" b="0" i="0" dirty="0">
                <a:solidFill>
                  <a:srgbClr val="000000"/>
                </a:solidFill>
                <a:effectLst/>
                <a:latin typeface="Times New Roman" panose="02020603050405020304" pitchFamily="18" charset="0"/>
                <a:cs typeface="Times New Roman" panose="02020603050405020304" pitchFamily="18" charset="0"/>
              </a:rPr>
              <a:t>Both of these can be parameterized with probabilities. For the first, we can use P</a:t>
            </a:r>
            <a:r>
              <a:rPr lang="en-US" sz="9600" b="0" i="0" baseline="-25000" dirty="0">
                <a:solidFill>
                  <a:srgbClr val="000000"/>
                </a:solidFill>
                <a:effectLst/>
                <a:latin typeface="Times New Roman" panose="02020603050405020304" pitchFamily="18" charset="0"/>
                <a:cs typeface="Times New Roman" panose="02020603050405020304" pitchFamily="18" charset="0"/>
              </a:rPr>
              <a:t>a</a:t>
            </a:r>
            <a:r>
              <a:rPr lang="en-US" sz="9600" b="0" i="0" dirty="0">
                <a:solidFill>
                  <a:srgbClr val="000000"/>
                </a:solidFill>
                <a:effectLst/>
                <a:latin typeface="Times New Roman" panose="02020603050405020304" pitchFamily="18" charset="0"/>
                <a:cs typeface="Times New Roman" panose="02020603050405020304" pitchFamily="18" charset="0"/>
              </a:rPr>
              <a:t>, the maximum acceptable probability of being misunderstood. If you are being asked to confirm a preference for ice cream flavors, and don't mind too much if you get vanilla rather than chocolate, P</a:t>
            </a:r>
            <a:r>
              <a:rPr lang="en-US" sz="9600" b="0" i="0" baseline="-25000" dirty="0">
                <a:solidFill>
                  <a:srgbClr val="000000"/>
                </a:solidFill>
                <a:effectLst/>
                <a:latin typeface="Times New Roman" panose="02020603050405020304" pitchFamily="18" charset="0"/>
                <a:cs typeface="Times New Roman" panose="02020603050405020304" pitchFamily="18" charset="0"/>
              </a:rPr>
              <a:t>a</a:t>
            </a:r>
            <a:r>
              <a:rPr lang="en-US" sz="9600" b="0" i="0" dirty="0">
                <a:solidFill>
                  <a:srgbClr val="000000"/>
                </a:solidFill>
                <a:effectLst/>
                <a:latin typeface="Times New Roman" panose="02020603050405020304" pitchFamily="18" charset="0"/>
                <a:cs typeface="Times New Roman" panose="02020603050405020304" pitchFamily="18" charset="0"/>
              </a:rPr>
              <a:t> might be quite high. If you are being asked a question on which someone's life depends, however, P</a:t>
            </a:r>
            <a:r>
              <a:rPr lang="en-US" sz="9600" baseline="-25000" dirty="0">
                <a:solidFill>
                  <a:srgbClr val="000000"/>
                </a:solidFill>
                <a:latin typeface="Times New Roman" panose="02020603050405020304" pitchFamily="18" charset="0"/>
                <a:cs typeface="Times New Roman" panose="02020603050405020304" pitchFamily="18" charset="0"/>
              </a:rPr>
              <a:t>a </a:t>
            </a:r>
            <a:r>
              <a:rPr lang="en-US" sz="9600" b="0" i="0" dirty="0">
                <a:solidFill>
                  <a:srgbClr val="000000"/>
                </a:solidFill>
                <a:effectLst/>
                <a:latin typeface="Times New Roman" panose="02020603050405020304" pitchFamily="18" charset="0"/>
                <a:cs typeface="Times New Roman" panose="02020603050405020304" pitchFamily="18" charset="0"/>
              </a:rPr>
              <a:t>will be much lower.</a:t>
            </a:r>
          </a:p>
          <a:p>
            <a:pPr marL="0" indent="0">
              <a:buNone/>
            </a:pPr>
            <a:endParaRPr lang="en-US" dirty="0"/>
          </a:p>
        </p:txBody>
      </p:sp>
      <p:sp>
        <p:nvSpPr>
          <p:cNvPr id="4" name="Footer Placeholder 3">
            <a:extLst>
              <a:ext uri="{FF2B5EF4-FFF2-40B4-BE49-F238E27FC236}">
                <a16:creationId xmlns:a16="http://schemas.microsoft.com/office/drawing/2014/main" id="{D93A9470-3059-84EA-E36E-6F2E525D7828}"/>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D217531A-E9EE-A2EE-FE30-3AA841883CF6}"/>
              </a:ext>
            </a:extLst>
          </p:cNvPr>
          <p:cNvSpPr>
            <a:spLocks noGrp="1"/>
          </p:cNvSpPr>
          <p:nvPr>
            <p:ph type="sldNum" sz="quarter" idx="12"/>
          </p:nvPr>
        </p:nvSpPr>
        <p:spPr/>
        <p:txBody>
          <a:bodyPr/>
          <a:lstStyle/>
          <a:p>
            <a:fld id="{1245FD78-8DE1-44B0-BD44-E067D054697C}" type="slidenum">
              <a:rPr lang="en-IN" smtClean="0"/>
              <a:pPr/>
              <a:t>3</a:t>
            </a:fld>
            <a:endParaRPr lang="en-IN" dirty="0"/>
          </a:p>
        </p:txBody>
      </p:sp>
    </p:spTree>
    <p:extLst>
      <p:ext uri="{BB962C8B-B14F-4D97-AF65-F5344CB8AC3E}">
        <p14:creationId xmlns:p14="http://schemas.microsoft.com/office/powerpoint/2010/main" val="392395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4A7CA-3B27-774C-507C-1EEA88A363E1}"/>
              </a:ext>
            </a:extLst>
          </p:cNvPr>
          <p:cNvSpPr>
            <a:spLocks noGrp="1"/>
          </p:cNvSpPr>
          <p:nvPr>
            <p:ph idx="1"/>
          </p:nvPr>
        </p:nvSpPr>
        <p:spPr/>
        <p:txBody>
          <a:bodyPr>
            <a:norm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the second we can use p, the probability that your answer is garbled by a bad connection. For simplicity, let's imagine a case where a garbled 'yes' doesn't simply sound like nonsense, but sounds like a 'no'. And similarly a 'no' is transformed into 'yes'. Then p is the probability that you are completely misunderstood.</a:t>
            </a:r>
          </a:p>
          <a:p>
            <a:pPr>
              <a:lnSpc>
                <a:spcPct val="150000"/>
              </a:lnSpc>
            </a:pPr>
            <a:endParaRPr lang="en-US" sz="2400" dirty="0"/>
          </a:p>
        </p:txBody>
      </p:sp>
      <p:sp>
        <p:nvSpPr>
          <p:cNvPr id="4" name="Footer Placeholder 3">
            <a:extLst>
              <a:ext uri="{FF2B5EF4-FFF2-40B4-BE49-F238E27FC236}">
                <a16:creationId xmlns:a16="http://schemas.microsoft.com/office/drawing/2014/main" id="{F0DE2A0B-BAA5-051D-A941-CEAE9A66DD26}"/>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63069B5C-63C6-CBA5-BD8A-EFA0DFDF6561}"/>
              </a:ext>
            </a:extLst>
          </p:cNvPr>
          <p:cNvSpPr>
            <a:spLocks noGrp="1"/>
          </p:cNvSpPr>
          <p:nvPr>
            <p:ph type="sldNum" sz="quarter" idx="12"/>
          </p:nvPr>
        </p:nvSpPr>
        <p:spPr/>
        <p:txBody>
          <a:bodyPr/>
          <a:lstStyle/>
          <a:p>
            <a:fld id="{1245FD78-8DE1-44B0-BD44-E067D054697C}" type="slidenum">
              <a:rPr lang="en-IN" smtClean="0"/>
              <a:pPr/>
              <a:t>4</a:t>
            </a:fld>
            <a:endParaRPr lang="en-IN" dirty="0"/>
          </a:p>
        </p:txBody>
      </p:sp>
    </p:spTree>
    <p:extLst>
      <p:ext uri="{BB962C8B-B14F-4D97-AF65-F5344CB8AC3E}">
        <p14:creationId xmlns:p14="http://schemas.microsoft.com/office/powerpoint/2010/main" val="184485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D0A301-BF1A-A640-DFC2-D49E449A0609}"/>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302E079D-602D-A21B-6FAE-B462ACF3D93B}"/>
              </a:ext>
            </a:extLst>
          </p:cNvPr>
          <p:cNvSpPr>
            <a:spLocks noGrp="1"/>
          </p:cNvSpPr>
          <p:nvPr>
            <p:ph type="sldNum" sz="quarter" idx="12"/>
          </p:nvPr>
        </p:nvSpPr>
        <p:spPr/>
        <p:txBody>
          <a:bodyPr/>
          <a:lstStyle/>
          <a:p>
            <a:fld id="{1245FD78-8DE1-44B0-BD44-E067D054697C}" type="slidenum">
              <a:rPr lang="en-IN" smtClean="0"/>
              <a:pPr/>
              <a:t>5</a:t>
            </a:fld>
            <a:endParaRPr lang="en-IN" dirty="0"/>
          </a:p>
        </p:txBody>
      </p:sp>
      <p:sp>
        <p:nvSpPr>
          <p:cNvPr id="8" name="Rectangle 2">
            <a:extLst>
              <a:ext uri="{FF2B5EF4-FFF2-40B4-BE49-F238E27FC236}">
                <a16:creationId xmlns:a16="http://schemas.microsoft.com/office/drawing/2014/main" id="{235374FC-F546-D58D-CA10-1CEABB8FDD41}"/>
              </a:ext>
            </a:extLst>
          </p:cNvPr>
          <p:cNvSpPr>
            <a:spLocks noGrp="1" noChangeArrowheads="1"/>
          </p:cNvSpPr>
          <p:nvPr>
            <p:ph idx="1"/>
          </p:nvPr>
        </p:nvSpPr>
        <p:spPr bwMode="auto">
          <a:xfrm>
            <a:off x="1208117" y="1752950"/>
            <a:ext cx="9556865" cy="22419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50000"/>
              </a:lnSpc>
              <a:buClrTx/>
              <a:buSzTx/>
              <a:buNone/>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same encoding scheme can also be used for binary, by simply substituting 0 and 1 for 'yes' and 'no'. It can therefore also be easily generalized to qubits by using the states |0⟩|and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In each case it is known as the </a:t>
            </a:r>
            <a:r>
              <a:rPr lang="en-US" sz="2400" i="1" dirty="0">
                <a:latin typeface="Times New Roman" panose="02020603050405020304" pitchFamily="18" charset="0"/>
                <a:cs typeface="Times New Roman" panose="02020603050405020304" pitchFamily="18" charset="0"/>
              </a:rPr>
              <a:t>repetition code</a:t>
            </a:r>
            <a:r>
              <a:rPr lang="en-US" sz="2400" dirty="0">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60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09C6-157F-E4B0-9A46-C3FC9EE39A54}"/>
              </a:ext>
            </a:extLst>
          </p:cNvPr>
          <p:cNvSpPr>
            <a:spLocks noGrp="1"/>
          </p:cNvSpPr>
          <p:nvPr>
            <p:ph type="title"/>
          </p:nvPr>
        </p:nvSpPr>
        <p:spPr>
          <a:xfrm>
            <a:off x="1066800" y="398216"/>
            <a:ext cx="10058400" cy="1450757"/>
          </a:xfrm>
        </p:spPr>
        <p:txBody>
          <a:bodyPr>
            <a:normAutofit/>
          </a:bodyPr>
          <a:lstStyle/>
          <a:p>
            <a:r>
              <a:rPr lang="en-US" sz="4000" dirty="0">
                <a:latin typeface="Times New Roman" panose="02020603050405020304" pitchFamily="18" charset="0"/>
                <a:cs typeface="Times New Roman" panose="02020603050405020304" pitchFamily="18" charset="0"/>
              </a:rPr>
              <a:t>Correcting errors in qubits</a:t>
            </a:r>
          </a:p>
        </p:txBody>
      </p:sp>
      <p:sp>
        <p:nvSpPr>
          <p:cNvPr id="4" name="Footer Placeholder 3">
            <a:extLst>
              <a:ext uri="{FF2B5EF4-FFF2-40B4-BE49-F238E27FC236}">
                <a16:creationId xmlns:a16="http://schemas.microsoft.com/office/drawing/2014/main" id="{F2B8C527-51B6-DE13-F9CC-83A9522B92DB}"/>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0C7109F3-2DEB-760E-597E-0A8FB1511A07}"/>
              </a:ext>
            </a:extLst>
          </p:cNvPr>
          <p:cNvSpPr>
            <a:spLocks noGrp="1"/>
          </p:cNvSpPr>
          <p:nvPr>
            <p:ph type="sldNum" sz="quarter" idx="12"/>
          </p:nvPr>
        </p:nvSpPr>
        <p:spPr/>
        <p:txBody>
          <a:bodyPr/>
          <a:lstStyle/>
          <a:p>
            <a:fld id="{1245FD78-8DE1-44B0-BD44-E067D054697C}" type="slidenum">
              <a:rPr lang="en-IN" smtClean="0"/>
              <a:pPr/>
              <a:t>6</a:t>
            </a:fld>
            <a:endParaRPr lang="en-IN" dirty="0"/>
          </a:p>
        </p:txBody>
      </p:sp>
      <p:sp>
        <p:nvSpPr>
          <p:cNvPr id="6" name="Rectangle 1">
            <a:extLst>
              <a:ext uri="{FF2B5EF4-FFF2-40B4-BE49-F238E27FC236}">
                <a16:creationId xmlns:a16="http://schemas.microsoft.com/office/drawing/2014/main" id="{12BCC1C9-40D0-CBDE-F7DC-00E69812DB2D}"/>
              </a:ext>
            </a:extLst>
          </p:cNvPr>
          <p:cNvSpPr>
            <a:spLocks noGrp="1" noChangeArrowheads="1"/>
          </p:cNvSpPr>
          <p:nvPr>
            <p:ph idx="1"/>
          </p:nvPr>
        </p:nvSpPr>
        <p:spPr bwMode="auto">
          <a:xfrm>
            <a:off x="702095" y="1875946"/>
            <a:ext cx="11392923" cy="3106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buClrTx/>
              <a:buSzTx/>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We will now implement these ideas explicitly using Qiskit . To see the effects of imperfect qubits, we simply can use the qubits of the prototype devices. We can also reproduce the effects in simulations. </a:t>
            </a:r>
          </a:p>
          <a:p>
            <a:pPr lvl="0">
              <a:lnSpc>
                <a:spcPct val="150000"/>
              </a:lnSpc>
              <a:buClrTx/>
              <a:buSzTx/>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 function below creates a simple noise model in order to do this. These go beyond the simple case discussed earlier, of a single noise event which happens with a probability p.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9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ED286-6B8B-FD4C-5815-4D5E4136C019}"/>
              </a:ext>
            </a:extLst>
          </p:cNvPr>
          <p:cNvSpPr>
            <a:spLocks noGrp="1"/>
          </p:cNvSpPr>
          <p:nvPr>
            <p:ph idx="1"/>
          </p:nvPr>
        </p:nvSpPr>
        <p:spPr>
          <a:xfrm>
            <a:off x="1097280" y="1468582"/>
            <a:ext cx="10058400" cy="4400512"/>
          </a:xfrm>
        </p:spPr>
        <p:txBody>
          <a:bodyPr>
            <a:normAutofit fontScale="55000" lnSpcReduction="20000"/>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buClrTx/>
              <a:buSzTx/>
              <a:buFont typeface="Wingdings" panose="05000000000000000000" pitchFamily="2" charset="2"/>
              <a:buChar char="§"/>
            </a:pPr>
            <a:r>
              <a:rPr lang="en-US" altLang="en-US" sz="3800" dirty="0">
                <a:solidFill>
                  <a:srgbClr val="000000"/>
                </a:solidFill>
                <a:latin typeface="Times New Roman" panose="02020603050405020304" pitchFamily="18" charset="0"/>
                <a:cs typeface="Times New Roman" panose="02020603050405020304" pitchFamily="18" charset="0"/>
              </a:rPr>
              <a:t>Instead we consider two forms of error that can occur. One is a gate error: an imperfection in any operation we perform. We model this here in a simple way, using so-called depolarizing noise. </a:t>
            </a:r>
          </a:p>
          <a:p>
            <a:pPr marR="0" lvl="0" algn="just" defTabSz="914400" rtl="0" eaLnBrk="0" fontAlgn="base" latinLnBrk="0" hangingPunct="0">
              <a:lnSpc>
                <a:spcPct val="170000"/>
              </a:lnSpc>
              <a:spcBef>
                <a:spcPct val="0"/>
              </a:spcBef>
              <a:spcAft>
                <a:spcPct val="0"/>
              </a:spcAft>
              <a:buClrTx/>
              <a:buSzTx/>
              <a:buFont typeface="Wingdings" panose="05000000000000000000" pitchFamily="2" charset="2"/>
              <a:buChar char="§"/>
              <a:tabLst/>
            </a:pPr>
            <a:endParaRPr lang="en-US" altLang="en-US" sz="38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70000"/>
              </a:lnSpc>
              <a:spcBef>
                <a:spcPct val="0"/>
              </a:spcBef>
              <a:spcAft>
                <a:spcPct val="0"/>
              </a:spcAft>
              <a:buClrTx/>
              <a:buSzTx/>
              <a:buFont typeface="Wingdings" panose="05000000000000000000" pitchFamily="2" charset="2"/>
              <a:buChar char="§"/>
              <a:tabLst/>
            </a:pPr>
            <a:r>
              <a:rPr kumimoji="0" lang="en-US" altLang="en-US" sz="3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effect of this will be, with probability pgate ,to replace the state of any qubit with a completely random state. For two qubit gates, it is applied independently to each qubit. </a:t>
            </a:r>
          </a:p>
          <a:p>
            <a:pPr marR="0" lvl="0" algn="just" defTabSz="914400" rtl="0" eaLnBrk="0" fontAlgn="base" latinLnBrk="0" hangingPunct="0">
              <a:lnSpc>
                <a:spcPct val="170000"/>
              </a:lnSpc>
              <a:spcBef>
                <a:spcPct val="0"/>
              </a:spcBef>
              <a:spcAft>
                <a:spcPct val="0"/>
              </a:spcAft>
              <a:buClrTx/>
              <a:buSzTx/>
              <a:buFont typeface="Wingdings" panose="05000000000000000000" pitchFamily="2" charset="2"/>
              <a:buChar char="§"/>
              <a:tabLst/>
            </a:pPr>
            <a:r>
              <a:rPr kumimoji="0" lang="en-US" altLang="en-US" sz="3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other form of noise is that for measurement. This simply flips between a 0 to a 1 and vice-versa immediately before measurement with probability pmeas</a:t>
            </a:r>
            <a:r>
              <a:rPr kumimoji="0" lang="en-US" altLang="en-US" sz="3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US" dirty="0"/>
          </a:p>
        </p:txBody>
      </p:sp>
      <p:sp>
        <p:nvSpPr>
          <p:cNvPr id="4" name="Footer Placeholder 3">
            <a:extLst>
              <a:ext uri="{FF2B5EF4-FFF2-40B4-BE49-F238E27FC236}">
                <a16:creationId xmlns:a16="http://schemas.microsoft.com/office/drawing/2014/main" id="{6BA7C3C9-FCA9-A1E0-65AC-FC003674C0AD}"/>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EE8B8EEA-288F-A358-A6DB-004A4F5FBEF9}"/>
              </a:ext>
            </a:extLst>
          </p:cNvPr>
          <p:cNvSpPr>
            <a:spLocks noGrp="1"/>
          </p:cNvSpPr>
          <p:nvPr>
            <p:ph type="sldNum" sz="quarter" idx="12"/>
          </p:nvPr>
        </p:nvSpPr>
        <p:spPr/>
        <p:txBody>
          <a:bodyPr/>
          <a:lstStyle/>
          <a:p>
            <a:fld id="{1245FD78-8DE1-44B0-BD44-E067D054697C}" type="slidenum">
              <a:rPr lang="en-IN" smtClean="0"/>
              <a:pPr/>
              <a:t>7</a:t>
            </a:fld>
            <a:endParaRPr lang="en-IN" dirty="0"/>
          </a:p>
        </p:txBody>
      </p:sp>
    </p:spTree>
    <p:extLst>
      <p:ext uri="{BB962C8B-B14F-4D97-AF65-F5344CB8AC3E}">
        <p14:creationId xmlns:p14="http://schemas.microsoft.com/office/powerpoint/2010/main" val="383139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D6AAA5-B569-9B4C-7CA2-A966D155A9A2}"/>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32B231DE-7513-4BDE-F1B1-78BA4D4911A9}"/>
              </a:ext>
            </a:extLst>
          </p:cNvPr>
          <p:cNvSpPr>
            <a:spLocks noGrp="1"/>
          </p:cNvSpPr>
          <p:nvPr>
            <p:ph type="sldNum" sz="quarter" idx="12"/>
          </p:nvPr>
        </p:nvSpPr>
        <p:spPr/>
        <p:txBody>
          <a:bodyPr/>
          <a:lstStyle/>
          <a:p>
            <a:fld id="{1245FD78-8DE1-44B0-BD44-E067D054697C}" type="slidenum">
              <a:rPr lang="en-IN" smtClean="0"/>
              <a:pPr/>
              <a:t>8</a:t>
            </a:fld>
            <a:endParaRPr lang="en-IN" dirty="0"/>
          </a:p>
        </p:txBody>
      </p:sp>
      <p:pic>
        <p:nvPicPr>
          <p:cNvPr id="11" name="Content Placeholder 10">
            <a:extLst>
              <a:ext uri="{FF2B5EF4-FFF2-40B4-BE49-F238E27FC236}">
                <a16:creationId xmlns:a16="http://schemas.microsoft.com/office/drawing/2014/main" id="{6831E081-3278-F42B-8B7A-ACB5DCE0E5B3}"/>
              </a:ext>
            </a:extLst>
          </p:cNvPr>
          <p:cNvPicPr>
            <a:picLocks noGrp="1" noChangeAspect="1"/>
          </p:cNvPicPr>
          <p:nvPr>
            <p:ph idx="1"/>
          </p:nvPr>
        </p:nvPicPr>
        <p:blipFill>
          <a:blip r:embed="rId2"/>
          <a:stretch>
            <a:fillRect/>
          </a:stretch>
        </p:blipFill>
        <p:spPr>
          <a:xfrm>
            <a:off x="1496291" y="1737360"/>
            <a:ext cx="8686800" cy="1947949"/>
          </a:xfrm>
        </p:spPr>
      </p:pic>
      <p:pic>
        <p:nvPicPr>
          <p:cNvPr id="13" name="Picture 12">
            <a:extLst>
              <a:ext uri="{FF2B5EF4-FFF2-40B4-BE49-F238E27FC236}">
                <a16:creationId xmlns:a16="http://schemas.microsoft.com/office/drawing/2014/main" id="{89EEC68F-A7C5-AF6E-C62D-C514021AA673}"/>
              </a:ext>
            </a:extLst>
          </p:cNvPr>
          <p:cNvPicPr>
            <a:picLocks noChangeAspect="1"/>
          </p:cNvPicPr>
          <p:nvPr/>
        </p:nvPicPr>
        <p:blipFill>
          <a:blip r:embed="rId3"/>
          <a:stretch>
            <a:fillRect/>
          </a:stretch>
        </p:blipFill>
        <p:spPr>
          <a:xfrm>
            <a:off x="1496290" y="3459028"/>
            <a:ext cx="9850583" cy="2623117"/>
          </a:xfrm>
          <a:prstGeom prst="rect">
            <a:avLst/>
          </a:prstGeom>
        </p:spPr>
      </p:pic>
    </p:spTree>
    <p:extLst>
      <p:ext uri="{BB962C8B-B14F-4D97-AF65-F5344CB8AC3E}">
        <p14:creationId xmlns:p14="http://schemas.microsoft.com/office/powerpoint/2010/main" val="263334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366BAA6-DA7F-B2D9-BC32-F77CF9EB3BF7}"/>
              </a:ext>
            </a:extLst>
          </p:cNvPr>
          <p:cNvPicPr>
            <a:picLocks noGrp="1" noChangeAspect="1"/>
          </p:cNvPicPr>
          <p:nvPr>
            <p:ph idx="1"/>
          </p:nvPr>
        </p:nvPicPr>
        <p:blipFill>
          <a:blip r:embed="rId2"/>
          <a:stretch>
            <a:fillRect/>
          </a:stretch>
        </p:blipFill>
        <p:spPr>
          <a:xfrm>
            <a:off x="1097280" y="1607127"/>
            <a:ext cx="9681556" cy="2947267"/>
          </a:xfrm>
        </p:spPr>
      </p:pic>
      <p:sp>
        <p:nvSpPr>
          <p:cNvPr id="4" name="Footer Placeholder 3">
            <a:extLst>
              <a:ext uri="{FF2B5EF4-FFF2-40B4-BE49-F238E27FC236}">
                <a16:creationId xmlns:a16="http://schemas.microsoft.com/office/drawing/2014/main" id="{034231B8-01AE-6F98-7851-D68CFF3EEAC0}"/>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2B0F64B2-E8E6-110A-BE58-B4400418D451}"/>
              </a:ext>
            </a:extLst>
          </p:cNvPr>
          <p:cNvSpPr>
            <a:spLocks noGrp="1"/>
          </p:cNvSpPr>
          <p:nvPr>
            <p:ph type="sldNum" sz="quarter" idx="12"/>
          </p:nvPr>
        </p:nvSpPr>
        <p:spPr/>
        <p:txBody>
          <a:bodyPr/>
          <a:lstStyle/>
          <a:p>
            <a:fld id="{1245FD78-8DE1-44B0-BD44-E067D054697C}" type="slidenum">
              <a:rPr lang="en-IN" smtClean="0"/>
              <a:pPr/>
              <a:t>9</a:t>
            </a:fld>
            <a:endParaRPr lang="en-IN" dirty="0"/>
          </a:p>
        </p:txBody>
      </p:sp>
    </p:spTree>
    <p:extLst>
      <p:ext uri="{BB962C8B-B14F-4D97-AF65-F5344CB8AC3E}">
        <p14:creationId xmlns:p14="http://schemas.microsoft.com/office/powerpoint/2010/main" val="1281569230"/>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4402</TotalTime>
  <Words>1630</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IBM Plex Sans</vt:lpstr>
      <vt:lpstr>MJXc-TeX-main-R</vt:lpstr>
      <vt:lpstr>Times New Roman</vt:lpstr>
      <vt:lpstr>Wingdings</vt:lpstr>
      <vt:lpstr>Retrospect</vt:lpstr>
      <vt:lpstr>   M. Tech (CSE) – Second Semester   Non-CIE Component Quantum Computing(MCS22) Quantum error correction  </vt:lpstr>
      <vt:lpstr>Introduction to the repetition code</vt:lpstr>
      <vt:lpstr>PowerPoint Presentation</vt:lpstr>
      <vt:lpstr>PowerPoint Presentation</vt:lpstr>
      <vt:lpstr>PowerPoint Presentation</vt:lpstr>
      <vt:lpstr>Correcting errors in qubits</vt:lpstr>
      <vt:lpstr>PowerPoint Presentation</vt:lpstr>
      <vt:lpstr>PowerPoint Presentation</vt:lpstr>
      <vt:lpstr>PowerPoint Presentation</vt:lpstr>
      <vt:lpstr>PowerPoint Presentation</vt:lpstr>
      <vt:lpstr>Storing qubits</vt:lpstr>
      <vt:lpstr>PowerPoint Presentation</vt:lpstr>
      <vt:lpstr>PowerPoint Presentation</vt:lpstr>
      <vt:lpstr>PowerPoint Presentation</vt:lpstr>
      <vt:lpstr>PowerPoint Presentation</vt:lpstr>
      <vt:lpstr>PowerPoint Presentation</vt:lpstr>
      <vt:lpstr>Quantum repetition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sirishanagraj100@gmail.com</cp:lastModifiedBy>
  <cp:revision>380</cp:revision>
  <cp:lastPrinted>2021-10-12T08:10:28Z</cp:lastPrinted>
  <dcterms:created xsi:type="dcterms:W3CDTF">2020-08-26T05:56:20Z</dcterms:created>
  <dcterms:modified xsi:type="dcterms:W3CDTF">2022-09-09T07:19:13Z</dcterms:modified>
</cp:coreProperties>
</file>